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3.xml" ContentType="application/vnd.openxmlformats-officedocument.drawingml.diagramLayout+xml"/>
  <Override PartName="/ppt/diagrams/data4.xml" ContentType="application/vnd.openxmlformats-officedocument.drawingml.diagramData+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Override PartName="/ppt/notesSlides/notesSlide3.xml" ContentType="application/vnd.openxmlformats-officedocument.presentationml.notesSlid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Default Extension="gif" ContentType="image/gif"/>
  <Override PartName="/ppt/diagrams/data3.xml" ContentType="application/vnd.openxmlformats-officedocument.drawingml.diagramData+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notesSlides/notesSlide4.xml" ContentType="application/vnd.openxmlformats-officedocument.presentationml.notesSlide+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510" r:id="rId1"/>
  </p:sldMasterIdLst>
  <p:notesMasterIdLst>
    <p:notesMasterId r:id="rId55"/>
  </p:notesMasterIdLst>
  <p:sldIdLst>
    <p:sldId id="495" r:id="rId2"/>
    <p:sldId id="464" r:id="rId3"/>
    <p:sldId id="514" r:id="rId4"/>
    <p:sldId id="515" r:id="rId5"/>
    <p:sldId id="434" r:id="rId6"/>
    <p:sldId id="436" r:id="rId7"/>
    <p:sldId id="435" r:id="rId8"/>
    <p:sldId id="438" r:id="rId9"/>
    <p:sldId id="496" r:id="rId10"/>
    <p:sldId id="483" r:id="rId11"/>
    <p:sldId id="507" r:id="rId12"/>
    <p:sldId id="508" r:id="rId13"/>
    <p:sldId id="509" r:id="rId14"/>
    <p:sldId id="511" r:id="rId15"/>
    <p:sldId id="510" r:id="rId16"/>
    <p:sldId id="424" r:id="rId17"/>
    <p:sldId id="430" r:id="rId18"/>
    <p:sldId id="469" r:id="rId19"/>
    <p:sldId id="497" r:id="rId20"/>
    <p:sldId id="498" r:id="rId21"/>
    <p:sldId id="381" r:id="rId22"/>
    <p:sldId id="519" r:id="rId23"/>
    <p:sldId id="272" r:id="rId24"/>
    <p:sldId id="385" r:id="rId25"/>
    <p:sldId id="516" r:id="rId26"/>
    <p:sldId id="517" r:id="rId27"/>
    <p:sldId id="518" r:id="rId28"/>
    <p:sldId id="392" r:id="rId29"/>
    <p:sldId id="391" r:id="rId30"/>
    <p:sldId id="431" r:id="rId31"/>
    <p:sldId id="394" r:id="rId32"/>
    <p:sldId id="506" r:id="rId33"/>
    <p:sldId id="443" r:id="rId34"/>
    <p:sldId id="444" r:id="rId35"/>
    <p:sldId id="465" r:id="rId36"/>
    <p:sldId id="467" r:id="rId37"/>
    <p:sldId id="468" r:id="rId38"/>
    <p:sldId id="446" r:id="rId39"/>
    <p:sldId id="447" r:id="rId40"/>
    <p:sldId id="448" r:id="rId41"/>
    <p:sldId id="449" r:id="rId42"/>
    <p:sldId id="474" r:id="rId43"/>
    <p:sldId id="472" r:id="rId44"/>
    <p:sldId id="450" r:id="rId45"/>
    <p:sldId id="451" r:id="rId46"/>
    <p:sldId id="455" r:id="rId47"/>
    <p:sldId id="456" r:id="rId48"/>
    <p:sldId id="499" r:id="rId49"/>
    <p:sldId id="500" r:id="rId50"/>
    <p:sldId id="501" r:id="rId51"/>
    <p:sldId id="502" r:id="rId52"/>
    <p:sldId id="513" r:id="rId53"/>
    <p:sldId id="512" r:id="rId54"/>
  </p:sldIdLst>
  <p:sldSz cx="9144000" cy="6858000" type="screen4x3"/>
  <p:notesSz cx="6858000" cy="9926638"/>
  <p:defaultTextStyle>
    <a:defPPr>
      <a:defRPr lang="en-GB"/>
    </a:defPPr>
    <a:lvl1pPr algn="l" defTabSz="449263" rtl="0" fontAlgn="base">
      <a:spcBef>
        <a:spcPct val="0"/>
      </a:spcBef>
      <a:spcAft>
        <a:spcPct val="0"/>
      </a:spcAft>
      <a:defRPr kern="1200">
        <a:solidFill>
          <a:schemeClr val="tx1"/>
        </a:solidFill>
        <a:latin typeface="Arial" charset="0"/>
        <a:ea typeface="Microsoft YaHei" pitchFamily="34" charset="-122"/>
        <a:cs typeface="Arial" charset="0"/>
      </a:defRPr>
    </a:lvl1pPr>
    <a:lvl2pPr marL="742950" indent="-285750" algn="l" defTabSz="449263" rtl="0" fontAlgn="base">
      <a:spcBef>
        <a:spcPct val="0"/>
      </a:spcBef>
      <a:spcAft>
        <a:spcPct val="0"/>
      </a:spcAft>
      <a:defRPr kern="1200">
        <a:solidFill>
          <a:schemeClr val="tx1"/>
        </a:solidFill>
        <a:latin typeface="Arial" charset="0"/>
        <a:ea typeface="Microsoft YaHei" pitchFamily="34" charset="-122"/>
        <a:cs typeface="Arial" charset="0"/>
      </a:defRPr>
    </a:lvl2pPr>
    <a:lvl3pPr marL="1143000" indent="-228600" algn="l" defTabSz="449263" rtl="0" fontAlgn="base">
      <a:spcBef>
        <a:spcPct val="0"/>
      </a:spcBef>
      <a:spcAft>
        <a:spcPct val="0"/>
      </a:spcAft>
      <a:defRPr kern="1200">
        <a:solidFill>
          <a:schemeClr val="tx1"/>
        </a:solidFill>
        <a:latin typeface="Arial" charset="0"/>
        <a:ea typeface="Microsoft YaHei" pitchFamily="34" charset="-122"/>
        <a:cs typeface="Arial" charset="0"/>
      </a:defRPr>
    </a:lvl3pPr>
    <a:lvl4pPr marL="1600200" indent="-228600" algn="l" defTabSz="449263" rtl="0" fontAlgn="base">
      <a:spcBef>
        <a:spcPct val="0"/>
      </a:spcBef>
      <a:spcAft>
        <a:spcPct val="0"/>
      </a:spcAft>
      <a:defRPr kern="1200">
        <a:solidFill>
          <a:schemeClr val="tx1"/>
        </a:solidFill>
        <a:latin typeface="Arial" charset="0"/>
        <a:ea typeface="Microsoft YaHei" pitchFamily="34" charset="-122"/>
        <a:cs typeface="Arial" charset="0"/>
      </a:defRPr>
    </a:lvl4pPr>
    <a:lvl5pPr marL="2057400" indent="-228600" algn="l" defTabSz="449263" rtl="0" fontAlgn="base">
      <a:spcBef>
        <a:spcPct val="0"/>
      </a:spcBef>
      <a:spcAft>
        <a:spcPct val="0"/>
      </a:spcAft>
      <a:defRPr kern="1200">
        <a:solidFill>
          <a:schemeClr val="tx1"/>
        </a:solidFill>
        <a:latin typeface="Arial" charset="0"/>
        <a:ea typeface="Microsoft YaHei" pitchFamily="34" charset="-122"/>
        <a:cs typeface="Arial" charset="0"/>
      </a:defRPr>
    </a:lvl5pPr>
    <a:lvl6pPr marL="2286000" algn="l" defTabSz="914400" rtl="0" eaLnBrk="1" latinLnBrk="0" hangingPunct="1">
      <a:defRPr kern="1200">
        <a:solidFill>
          <a:schemeClr val="tx1"/>
        </a:solidFill>
        <a:latin typeface="Arial" charset="0"/>
        <a:ea typeface="Microsoft YaHei" pitchFamily="34" charset="-122"/>
        <a:cs typeface="Arial" charset="0"/>
      </a:defRPr>
    </a:lvl6pPr>
    <a:lvl7pPr marL="2743200" algn="l" defTabSz="914400" rtl="0" eaLnBrk="1" latinLnBrk="0" hangingPunct="1">
      <a:defRPr kern="1200">
        <a:solidFill>
          <a:schemeClr val="tx1"/>
        </a:solidFill>
        <a:latin typeface="Arial" charset="0"/>
        <a:ea typeface="Microsoft YaHei" pitchFamily="34" charset="-122"/>
        <a:cs typeface="Arial" charset="0"/>
      </a:defRPr>
    </a:lvl7pPr>
    <a:lvl8pPr marL="3200400" algn="l" defTabSz="914400" rtl="0" eaLnBrk="1" latinLnBrk="0" hangingPunct="1">
      <a:defRPr kern="1200">
        <a:solidFill>
          <a:schemeClr val="tx1"/>
        </a:solidFill>
        <a:latin typeface="Arial" charset="0"/>
        <a:ea typeface="Microsoft YaHei" pitchFamily="34" charset="-122"/>
        <a:cs typeface="Arial" charset="0"/>
      </a:defRPr>
    </a:lvl8pPr>
    <a:lvl9pPr marL="3657600" algn="l" defTabSz="914400" rtl="0" eaLnBrk="1" latinLnBrk="0" hangingPunct="1">
      <a:defRPr kern="1200">
        <a:solidFill>
          <a:schemeClr val="tx1"/>
        </a:solidFill>
        <a:latin typeface="Arial" charset="0"/>
        <a:ea typeface="Microsoft YaHei" pitchFamily="34" charset="-122"/>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Φωτεινό στυλ 2 - Έμφαση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Μεσαίο στυλ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27102A9-8310-4765-A935-A1911B00CA55}" styleName="Φωτεινό στυλ 1 - Έμφαση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3B4B98B0-60AC-42C2-AFA5-B58CD77FA1E5}" styleName="Φωτεινό στυλ 1 - Έμφαση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Στυλ με θέμα 1 - Έμφαση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Φωτεινό στυλ 1 - Έμφαση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46F890A9-2807-4EBB-B81D-B2AA78EC7F39}" styleName="Σκούρο στυλ 2 - Έμφαση 5/Έμφαση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0660B408-B3CF-4A94-85FC-2B1E0A45F4A2}" styleName="Σκούρο στυλ 2 - Έμφαση 1/Έμφαση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72" autoAdjust="0"/>
    <p:restoredTop sz="94660"/>
  </p:normalViewPr>
  <p:slideViewPr>
    <p:cSldViewPr>
      <p:cViewPr>
        <p:scale>
          <a:sx n="118" d="100"/>
          <a:sy n="118" d="100"/>
        </p:scale>
        <p:origin x="90" y="204"/>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81" d="100"/>
          <a:sy n="81" d="100"/>
        </p:scale>
        <p:origin x="-3972" y="-102"/>
      </p:cViewPr>
      <p:guideLst>
        <p:guide orient="horz" pos="3127"/>
        <p:guide pos="2160"/>
      </p:guideLst>
    </p:cSldViewPr>
  </p:notes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3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7">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F5F730B-5213-411D-8D0C-6EBE556C3252}" type="doc">
      <dgm:prSet loTypeId="urn:microsoft.com/office/officeart/2005/8/layout/vList2" loCatId="list" qsTypeId="urn:microsoft.com/office/officeart/2005/8/quickstyle/3d2" qsCatId="3D" csTypeId="urn:microsoft.com/office/officeart/2005/8/colors/accent1_2#37" csCatId="accent1" phldr="1"/>
      <dgm:spPr/>
      <dgm:t>
        <a:bodyPr/>
        <a:lstStyle/>
        <a:p>
          <a:endParaRPr lang="el-GR"/>
        </a:p>
      </dgm:t>
    </dgm:pt>
    <dgm:pt modelId="{47424E53-F1EB-4A4F-869B-0A9E93F00D70}">
      <dgm:prSet custT="1"/>
      <dgm:spPr>
        <a:solidFill>
          <a:schemeClr val="tx2">
            <a:lumMod val="40000"/>
            <a:lumOff val="60000"/>
          </a:schemeClr>
        </a:solidFill>
      </dgm:spPr>
      <dgm:t>
        <a:bodyPr/>
        <a:lstStyle/>
        <a:p>
          <a:pPr rtl="0"/>
          <a:r>
            <a:rPr lang="el-GR" sz="2400" dirty="0" smtClean="0">
              <a:solidFill>
                <a:schemeClr val="tx1"/>
              </a:solidFill>
              <a:latin typeface="Calibri" panose="020F0502020204030204" pitchFamily="34" charset="0"/>
              <a:cs typeface="Calibri" panose="020F0502020204030204" pitchFamily="34" charset="0"/>
            </a:rPr>
            <a:t>Εφαρμόζεται για πρώτη φορά το εκλογικό σύστημα της απλής αναλογικής.</a:t>
          </a:r>
          <a:endParaRPr lang="el-GR" sz="2400" dirty="0">
            <a:solidFill>
              <a:schemeClr val="tx1"/>
            </a:solidFill>
            <a:latin typeface="Calibri" panose="020F0502020204030204" pitchFamily="34" charset="0"/>
            <a:cs typeface="Calibri" panose="020F0502020204030204" pitchFamily="34" charset="0"/>
          </a:endParaRPr>
        </a:p>
      </dgm:t>
    </dgm:pt>
    <dgm:pt modelId="{0914656B-C37B-4B99-849A-D9DE1F63A403}" type="parTrans" cxnId="{D771D44A-8BE5-4C0F-A434-3851358529BD}">
      <dgm:prSet/>
      <dgm:spPr/>
      <dgm:t>
        <a:bodyPr/>
        <a:lstStyle/>
        <a:p>
          <a:endParaRPr lang="el-GR"/>
        </a:p>
      </dgm:t>
    </dgm:pt>
    <dgm:pt modelId="{1EF14F0C-9656-409C-93D9-C0FFC5376E33}" type="sibTrans" cxnId="{D771D44A-8BE5-4C0F-A434-3851358529BD}">
      <dgm:prSet/>
      <dgm:spPr/>
      <dgm:t>
        <a:bodyPr/>
        <a:lstStyle/>
        <a:p>
          <a:endParaRPr lang="el-GR"/>
        </a:p>
      </dgm:t>
    </dgm:pt>
    <dgm:pt modelId="{877AAC5C-0632-46F3-B43C-3C26D8334D81}">
      <dgm:prSet/>
      <dgm:spPr>
        <a:solidFill>
          <a:srgbClr val="0070C0"/>
        </a:solidFill>
      </dgm:spPr>
      <dgm:t>
        <a:bodyPr/>
        <a:lstStyle/>
        <a:p>
          <a:r>
            <a:rPr lang="el-GR" dirty="0" smtClean="0">
              <a:solidFill>
                <a:schemeClr val="bg1"/>
              </a:solidFill>
            </a:rPr>
            <a:t>Αποσυνδέεται η ανάδειξη των οργάνων διοίκησης των κοινοτήτων από τους συνδυασμούς που μετέχουν στη διαδικασία ανάδειξης των δημοτικών αρχών και προβλέπεται η εκλογή των οργάνων κοινότητας σε χωριστή κάλπη.</a:t>
          </a:r>
          <a:endParaRPr lang="el-GR" dirty="0">
            <a:solidFill>
              <a:schemeClr val="bg1"/>
            </a:solidFill>
          </a:endParaRPr>
        </a:p>
      </dgm:t>
    </dgm:pt>
    <dgm:pt modelId="{CCF66BCF-A7AB-44AB-BA49-5C5195023A46}" type="parTrans" cxnId="{78A5AAF5-D507-40FD-B7A2-EEF48165A2EC}">
      <dgm:prSet/>
      <dgm:spPr/>
      <dgm:t>
        <a:bodyPr/>
        <a:lstStyle/>
        <a:p>
          <a:endParaRPr lang="el-GR"/>
        </a:p>
      </dgm:t>
    </dgm:pt>
    <dgm:pt modelId="{9B3CE674-811A-4277-8369-FA1F637B8053}" type="sibTrans" cxnId="{78A5AAF5-D507-40FD-B7A2-EEF48165A2EC}">
      <dgm:prSet/>
      <dgm:spPr/>
      <dgm:t>
        <a:bodyPr/>
        <a:lstStyle/>
        <a:p>
          <a:endParaRPr lang="el-GR"/>
        </a:p>
      </dgm:t>
    </dgm:pt>
    <dgm:pt modelId="{8FA09612-11C4-46B8-A47B-B8DC1A260F5B}">
      <dgm:prSet/>
      <dgm:spPr>
        <a:solidFill>
          <a:schemeClr val="tx2">
            <a:lumMod val="60000"/>
            <a:lumOff val="40000"/>
          </a:schemeClr>
        </a:solidFill>
      </dgm:spPr>
      <dgm:t>
        <a:bodyPr/>
        <a:lstStyle/>
        <a:p>
          <a:r>
            <a:rPr lang="el-GR" dirty="0" smtClean="0">
              <a:solidFill>
                <a:schemeClr val="tx1"/>
              </a:solidFill>
            </a:rPr>
            <a:t>Για πρώτη φορά εισάγεται το δικαίωμα του εκλέγειν στους νέους 17 ετών.</a:t>
          </a:r>
          <a:endParaRPr lang="el-GR" dirty="0">
            <a:solidFill>
              <a:schemeClr val="tx1"/>
            </a:solidFill>
          </a:endParaRPr>
        </a:p>
      </dgm:t>
    </dgm:pt>
    <dgm:pt modelId="{0671EF52-649E-40B8-A94D-2846B9710C14}" type="parTrans" cxnId="{E1A66E39-9F00-4D02-B5CB-929AAC85A07E}">
      <dgm:prSet/>
      <dgm:spPr/>
      <dgm:t>
        <a:bodyPr/>
        <a:lstStyle/>
        <a:p>
          <a:endParaRPr lang="el-GR"/>
        </a:p>
      </dgm:t>
    </dgm:pt>
    <dgm:pt modelId="{60B92C7F-06C2-4EE6-ACEE-C3592C48F8A3}" type="sibTrans" cxnId="{E1A66E39-9F00-4D02-B5CB-929AAC85A07E}">
      <dgm:prSet/>
      <dgm:spPr/>
      <dgm:t>
        <a:bodyPr/>
        <a:lstStyle/>
        <a:p>
          <a:endParaRPr lang="el-GR"/>
        </a:p>
      </dgm:t>
    </dgm:pt>
    <dgm:pt modelId="{F5CA4CDB-8119-444B-94CB-799252D921DA}">
      <dgm:prSet/>
      <dgm:spPr/>
      <dgm:t>
        <a:bodyPr/>
        <a:lstStyle/>
        <a:p>
          <a:r>
            <a:rPr lang="el-GR" dirty="0" smtClean="0"/>
            <a:t>Οι πολίτες της Ευρωπαϊκής Ένωσης δύνανται να θέτουν υποψηφιότητα και για μονοπρόσωπα όργανα διοίκησης, και ειδικότερα για το αξίωμα του Δημάρχου και του Προέδρου Κοινότητας έως και 300 κατοίκους.</a:t>
          </a:r>
          <a:endParaRPr lang="el-GR" dirty="0"/>
        </a:p>
      </dgm:t>
    </dgm:pt>
    <dgm:pt modelId="{4D44115E-AEF4-4490-8C70-5FE8FCE26931}" type="parTrans" cxnId="{9EBE787B-E179-4E1B-B69F-6F5BF61A31B9}">
      <dgm:prSet/>
      <dgm:spPr/>
      <dgm:t>
        <a:bodyPr/>
        <a:lstStyle/>
        <a:p>
          <a:endParaRPr lang="el-GR"/>
        </a:p>
      </dgm:t>
    </dgm:pt>
    <dgm:pt modelId="{F3F8D547-AA74-4E55-9319-32C47FF71D4D}" type="sibTrans" cxnId="{9EBE787B-E179-4E1B-B69F-6F5BF61A31B9}">
      <dgm:prSet/>
      <dgm:spPr/>
      <dgm:t>
        <a:bodyPr/>
        <a:lstStyle/>
        <a:p>
          <a:endParaRPr lang="el-GR"/>
        </a:p>
      </dgm:t>
    </dgm:pt>
    <dgm:pt modelId="{5998CB2A-9AE5-483F-B29D-51797F425160}" type="pres">
      <dgm:prSet presAssocID="{0F5F730B-5213-411D-8D0C-6EBE556C3252}" presName="linear" presStyleCnt="0">
        <dgm:presLayoutVars>
          <dgm:animLvl val="lvl"/>
          <dgm:resizeHandles val="exact"/>
        </dgm:presLayoutVars>
      </dgm:prSet>
      <dgm:spPr/>
      <dgm:t>
        <a:bodyPr/>
        <a:lstStyle/>
        <a:p>
          <a:endParaRPr lang="el-GR"/>
        </a:p>
      </dgm:t>
    </dgm:pt>
    <dgm:pt modelId="{B143D811-92AA-4CBA-95D4-56252A21909E}" type="pres">
      <dgm:prSet presAssocID="{47424E53-F1EB-4A4F-869B-0A9E93F00D70}" presName="parentText" presStyleLbl="node1" presStyleIdx="0" presStyleCnt="4" custLinFactNeighborX="1204" custLinFactNeighborY="46015">
        <dgm:presLayoutVars>
          <dgm:chMax val="0"/>
          <dgm:bulletEnabled val="1"/>
        </dgm:presLayoutVars>
      </dgm:prSet>
      <dgm:spPr/>
      <dgm:t>
        <a:bodyPr/>
        <a:lstStyle/>
        <a:p>
          <a:endParaRPr lang="el-GR"/>
        </a:p>
      </dgm:t>
    </dgm:pt>
    <dgm:pt modelId="{1B64255D-D970-46E9-B9F8-4CA8A8662708}" type="pres">
      <dgm:prSet presAssocID="{1EF14F0C-9656-409C-93D9-C0FFC5376E33}" presName="spacer" presStyleCnt="0"/>
      <dgm:spPr/>
    </dgm:pt>
    <dgm:pt modelId="{29F88689-169B-4BE5-801F-DFDAFAF1D9D0}" type="pres">
      <dgm:prSet presAssocID="{877AAC5C-0632-46F3-B43C-3C26D8334D81}" presName="parentText" presStyleLbl="node1" presStyleIdx="1" presStyleCnt="4">
        <dgm:presLayoutVars>
          <dgm:chMax val="0"/>
          <dgm:bulletEnabled val="1"/>
        </dgm:presLayoutVars>
      </dgm:prSet>
      <dgm:spPr/>
      <dgm:t>
        <a:bodyPr/>
        <a:lstStyle/>
        <a:p>
          <a:endParaRPr lang="el-GR"/>
        </a:p>
      </dgm:t>
    </dgm:pt>
    <dgm:pt modelId="{295E85F3-0678-4C49-892A-72274C818E83}" type="pres">
      <dgm:prSet presAssocID="{9B3CE674-811A-4277-8369-FA1F637B8053}" presName="spacer" presStyleCnt="0"/>
      <dgm:spPr/>
    </dgm:pt>
    <dgm:pt modelId="{B64D8F41-CCB3-4A35-ADB3-B071B4F9CA8A}" type="pres">
      <dgm:prSet presAssocID="{8FA09612-11C4-46B8-A47B-B8DC1A260F5B}" presName="parentText" presStyleLbl="node1" presStyleIdx="2" presStyleCnt="4">
        <dgm:presLayoutVars>
          <dgm:chMax val="0"/>
          <dgm:bulletEnabled val="1"/>
        </dgm:presLayoutVars>
      </dgm:prSet>
      <dgm:spPr/>
      <dgm:t>
        <a:bodyPr/>
        <a:lstStyle/>
        <a:p>
          <a:endParaRPr lang="el-GR"/>
        </a:p>
      </dgm:t>
    </dgm:pt>
    <dgm:pt modelId="{A3E4C8F2-C471-4CC2-9C2E-6152489E7EB9}" type="pres">
      <dgm:prSet presAssocID="{60B92C7F-06C2-4EE6-ACEE-C3592C48F8A3}" presName="spacer" presStyleCnt="0"/>
      <dgm:spPr/>
    </dgm:pt>
    <dgm:pt modelId="{C5722AA4-DEC3-4CF0-B1A7-5EED47E20BD7}" type="pres">
      <dgm:prSet presAssocID="{F5CA4CDB-8119-444B-94CB-799252D921DA}" presName="parentText" presStyleLbl="node1" presStyleIdx="3" presStyleCnt="4" custLinFactNeighborX="806" custLinFactNeighborY="35800">
        <dgm:presLayoutVars>
          <dgm:chMax val="0"/>
          <dgm:bulletEnabled val="1"/>
        </dgm:presLayoutVars>
      </dgm:prSet>
      <dgm:spPr/>
      <dgm:t>
        <a:bodyPr/>
        <a:lstStyle/>
        <a:p>
          <a:endParaRPr lang="el-GR"/>
        </a:p>
      </dgm:t>
    </dgm:pt>
  </dgm:ptLst>
  <dgm:cxnLst>
    <dgm:cxn modelId="{4848F5DD-0070-4A79-A6ED-F72E6BB00000}" type="presOf" srcId="{0F5F730B-5213-411D-8D0C-6EBE556C3252}" destId="{5998CB2A-9AE5-483F-B29D-51797F425160}" srcOrd="0" destOrd="0" presId="urn:microsoft.com/office/officeart/2005/8/layout/vList2"/>
    <dgm:cxn modelId="{78A5AAF5-D507-40FD-B7A2-EEF48165A2EC}" srcId="{0F5F730B-5213-411D-8D0C-6EBE556C3252}" destId="{877AAC5C-0632-46F3-B43C-3C26D8334D81}" srcOrd="1" destOrd="0" parTransId="{CCF66BCF-A7AB-44AB-BA49-5C5195023A46}" sibTransId="{9B3CE674-811A-4277-8369-FA1F637B8053}"/>
    <dgm:cxn modelId="{D771D44A-8BE5-4C0F-A434-3851358529BD}" srcId="{0F5F730B-5213-411D-8D0C-6EBE556C3252}" destId="{47424E53-F1EB-4A4F-869B-0A9E93F00D70}" srcOrd="0" destOrd="0" parTransId="{0914656B-C37B-4B99-849A-D9DE1F63A403}" sibTransId="{1EF14F0C-9656-409C-93D9-C0FFC5376E33}"/>
    <dgm:cxn modelId="{59EA228F-81C6-4B10-96D8-FD7A87579101}" type="presOf" srcId="{F5CA4CDB-8119-444B-94CB-799252D921DA}" destId="{C5722AA4-DEC3-4CF0-B1A7-5EED47E20BD7}" srcOrd="0" destOrd="0" presId="urn:microsoft.com/office/officeart/2005/8/layout/vList2"/>
    <dgm:cxn modelId="{C0072809-6131-4789-A4AF-3FC06B0FE900}" type="presOf" srcId="{877AAC5C-0632-46F3-B43C-3C26D8334D81}" destId="{29F88689-169B-4BE5-801F-DFDAFAF1D9D0}" srcOrd="0" destOrd="0" presId="urn:microsoft.com/office/officeart/2005/8/layout/vList2"/>
    <dgm:cxn modelId="{9EBE787B-E179-4E1B-B69F-6F5BF61A31B9}" srcId="{0F5F730B-5213-411D-8D0C-6EBE556C3252}" destId="{F5CA4CDB-8119-444B-94CB-799252D921DA}" srcOrd="3" destOrd="0" parTransId="{4D44115E-AEF4-4490-8C70-5FE8FCE26931}" sibTransId="{F3F8D547-AA74-4E55-9319-32C47FF71D4D}"/>
    <dgm:cxn modelId="{8ABC8304-09D5-495C-888B-E25656001365}" type="presOf" srcId="{47424E53-F1EB-4A4F-869B-0A9E93F00D70}" destId="{B143D811-92AA-4CBA-95D4-56252A21909E}" srcOrd="0" destOrd="0" presId="urn:microsoft.com/office/officeart/2005/8/layout/vList2"/>
    <dgm:cxn modelId="{4E38B809-099C-4757-B880-F262E7B8D6DF}" type="presOf" srcId="{8FA09612-11C4-46B8-A47B-B8DC1A260F5B}" destId="{B64D8F41-CCB3-4A35-ADB3-B071B4F9CA8A}" srcOrd="0" destOrd="0" presId="urn:microsoft.com/office/officeart/2005/8/layout/vList2"/>
    <dgm:cxn modelId="{E1A66E39-9F00-4D02-B5CB-929AAC85A07E}" srcId="{0F5F730B-5213-411D-8D0C-6EBE556C3252}" destId="{8FA09612-11C4-46B8-A47B-B8DC1A260F5B}" srcOrd="2" destOrd="0" parTransId="{0671EF52-649E-40B8-A94D-2846B9710C14}" sibTransId="{60B92C7F-06C2-4EE6-ACEE-C3592C48F8A3}"/>
    <dgm:cxn modelId="{F4F01FD9-12D5-4627-8485-7A55525136B3}" type="presParOf" srcId="{5998CB2A-9AE5-483F-B29D-51797F425160}" destId="{B143D811-92AA-4CBA-95D4-56252A21909E}" srcOrd="0" destOrd="0" presId="urn:microsoft.com/office/officeart/2005/8/layout/vList2"/>
    <dgm:cxn modelId="{FE280E48-C863-4E7E-84FF-C432D2C6EED6}" type="presParOf" srcId="{5998CB2A-9AE5-483F-B29D-51797F425160}" destId="{1B64255D-D970-46E9-B9F8-4CA8A8662708}" srcOrd="1" destOrd="0" presId="urn:microsoft.com/office/officeart/2005/8/layout/vList2"/>
    <dgm:cxn modelId="{FB3A254D-A4B0-494B-9363-879471310EFA}" type="presParOf" srcId="{5998CB2A-9AE5-483F-B29D-51797F425160}" destId="{29F88689-169B-4BE5-801F-DFDAFAF1D9D0}" srcOrd="2" destOrd="0" presId="urn:microsoft.com/office/officeart/2005/8/layout/vList2"/>
    <dgm:cxn modelId="{97FB9528-AC0C-4046-85C7-42640142B6CB}" type="presParOf" srcId="{5998CB2A-9AE5-483F-B29D-51797F425160}" destId="{295E85F3-0678-4C49-892A-72274C818E83}" srcOrd="3" destOrd="0" presId="urn:microsoft.com/office/officeart/2005/8/layout/vList2"/>
    <dgm:cxn modelId="{B6124262-2002-4597-B91B-75B21CF90423}" type="presParOf" srcId="{5998CB2A-9AE5-483F-B29D-51797F425160}" destId="{B64D8F41-CCB3-4A35-ADB3-B071B4F9CA8A}" srcOrd="4" destOrd="0" presId="urn:microsoft.com/office/officeart/2005/8/layout/vList2"/>
    <dgm:cxn modelId="{3540955F-3CD1-4657-8100-00E4B645AC9E}" type="presParOf" srcId="{5998CB2A-9AE5-483F-B29D-51797F425160}" destId="{A3E4C8F2-C471-4CC2-9C2E-6152489E7EB9}" srcOrd="5" destOrd="0" presId="urn:microsoft.com/office/officeart/2005/8/layout/vList2"/>
    <dgm:cxn modelId="{D51D3FAA-79B4-4816-A503-ACAFB0E07EC4}" type="presParOf" srcId="{5998CB2A-9AE5-483F-B29D-51797F425160}" destId="{C5722AA4-DEC3-4CF0-B1A7-5EED47E20BD7}" srcOrd="6"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5F730B-5213-411D-8D0C-6EBE556C3252}" type="doc">
      <dgm:prSet loTypeId="urn:microsoft.com/office/officeart/2005/8/layout/vList2" loCatId="list" qsTypeId="urn:microsoft.com/office/officeart/2005/8/quickstyle/3d2" qsCatId="3D" csTypeId="urn:microsoft.com/office/officeart/2005/8/colors/accent1_2#37" csCatId="accent1" phldr="1"/>
      <dgm:spPr/>
      <dgm:t>
        <a:bodyPr/>
        <a:lstStyle/>
        <a:p>
          <a:endParaRPr lang="el-GR"/>
        </a:p>
      </dgm:t>
    </dgm:pt>
    <dgm:pt modelId="{BE319A82-B2D0-4FFF-B7A2-26DBE2DBAD80}">
      <dgm:prSet/>
      <dgm:spPr>
        <a:solidFill>
          <a:schemeClr val="accent2">
            <a:lumMod val="60000"/>
            <a:lumOff val="40000"/>
          </a:schemeClr>
        </a:solidFill>
      </dgm:spPr>
      <dgm:t>
        <a:bodyPr/>
        <a:lstStyle/>
        <a:p>
          <a:r>
            <a:rPr lang="el-GR" dirty="0" smtClean="0">
              <a:solidFill>
                <a:schemeClr val="tx1"/>
              </a:solidFill>
            </a:rPr>
            <a:t>Δεν υφίσταται υποψηφιότητα για το αξίωμα του «προέδρου του συμβουλίου κοινότητας άνω των 300 κατοίκων», καθώς αυτός εκλέγεται έμμεσα από τους συμβούλους της οικείας κοινότητας, μεταξύ των πρώτων συμβούλων σε σταυρούς προτίμησης των δύο πρώτων σε δύναμη συνδυασμών της κοινότητας.</a:t>
          </a:r>
          <a:endParaRPr lang="el-GR" dirty="0">
            <a:solidFill>
              <a:schemeClr val="tx1"/>
            </a:solidFill>
          </a:endParaRPr>
        </a:p>
      </dgm:t>
    </dgm:pt>
    <dgm:pt modelId="{83D7699D-97BB-4D21-A3B8-E0EBE7B6861F}" type="parTrans" cxnId="{2DFBAF4F-0ED3-4B69-A6A6-388F4CC4321B}">
      <dgm:prSet/>
      <dgm:spPr/>
      <dgm:t>
        <a:bodyPr/>
        <a:lstStyle/>
        <a:p>
          <a:endParaRPr lang="el-GR"/>
        </a:p>
      </dgm:t>
    </dgm:pt>
    <dgm:pt modelId="{9FEE98D6-7F6E-4395-ADB6-307496D3CF8D}" type="sibTrans" cxnId="{2DFBAF4F-0ED3-4B69-A6A6-388F4CC4321B}">
      <dgm:prSet/>
      <dgm:spPr/>
      <dgm:t>
        <a:bodyPr/>
        <a:lstStyle/>
        <a:p>
          <a:endParaRPr lang="el-GR"/>
        </a:p>
      </dgm:t>
    </dgm:pt>
    <dgm:pt modelId="{807E3F2B-3B1C-4406-B447-2FB342FED7AD}">
      <dgm:prSet/>
      <dgm:spPr/>
      <dgm:t>
        <a:bodyPr/>
        <a:lstStyle/>
        <a:p>
          <a:r>
            <a:rPr lang="el-GR" smtClean="0"/>
            <a:t>Προβλέπεται η εκλογή προέδρων των κοινοτήτων με μόνιμο πληθυσμό έως τριακοσίων (300) κατοίκων, με χωριστή κάλπη και με ενιαίο ψηφοδέλτιο όλων των μεμονωμένων υποψηφίων.</a:t>
          </a:r>
          <a:endParaRPr lang="el-GR"/>
        </a:p>
      </dgm:t>
    </dgm:pt>
    <dgm:pt modelId="{1925A286-DE5D-4BE1-BF22-17F548498CBB}" type="parTrans" cxnId="{14882E75-F5D1-4EEE-97B6-C669CA6F0704}">
      <dgm:prSet/>
      <dgm:spPr/>
      <dgm:t>
        <a:bodyPr/>
        <a:lstStyle/>
        <a:p>
          <a:endParaRPr lang="el-GR"/>
        </a:p>
      </dgm:t>
    </dgm:pt>
    <dgm:pt modelId="{13143624-F733-4B50-997A-94530AE158C8}" type="sibTrans" cxnId="{14882E75-F5D1-4EEE-97B6-C669CA6F0704}">
      <dgm:prSet/>
      <dgm:spPr/>
      <dgm:t>
        <a:bodyPr/>
        <a:lstStyle/>
        <a:p>
          <a:endParaRPr lang="el-GR"/>
        </a:p>
      </dgm:t>
    </dgm:pt>
    <dgm:pt modelId="{DA610ED6-EAA9-4B86-90EA-7CB694A0960C}">
      <dgm:prSet/>
      <dgm:spPr>
        <a:solidFill>
          <a:srgbClr val="00B0F0"/>
        </a:solidFill>
      </dgm:spPr>
      <dgm:t>
        <a:bodyPr/>
        <a:lstStyle/>
        <a:p>
          <a:r>
            <a:rPr lang="el-GR" dirty="0" smtClean="0">
              <a:solidFill>
                <a:schemeClr val="tx1"/>
              </a:solidFill>
            </a:rPr>
            <a:t>Λαμβάνεται για πρώτη φορά υπόψη ο «μόνιμος πληθυσμός» της χώρας, για την εφαρμογή των διατάξεων που διέπουν την οργάνωση και λειτουργία της τοπικής αυτοδιοίκησης, αντικαθιστώντας τον «πραγματικό πληθυσμό», που ίσχυε μέχρι σήμερα.</a:t>
          </a:r>
          <a:endParaRPr lang="el-GR" dirty="0">
            <a:solidFill>
              <a:schemeClr val="tx1"/>
            </a:solidFill>
          </a:endParaRPr>
        </a:p>
      </dgm:t>
    </dgm:pt>
    <dgm:pt modelId="{C22AA449-2906-428C-8430-35D8F921D95C}" type="parTrans" cxnId="{76F1F2D8-2992-4EB6-AF48-2FB524C2298B}">
      <dgm:prSet/>
      <dgm:spPr/>
      <dgm:t>
        <a:bodyPr/>
        <a:lstStyle/>
        <a:p>
          <a:endParaRPr lang="el-GR"/>
        </a:p>
      </dgm:t>
    </dgm:pt>
    <dgm:pt modelId="{D2470FFA-EBC3-4FD1-9A1F-C9120F4BED4D}" type="sibTrans" cxnId="{76F1F2D8-2992-4EB6-AF48-2FB524C2298B}">
      <dgm:prSet/>
      <dgm:spPr/>
      <dgm:t>
        <a:bodyPr/>
        <a:lstStyle/>
        <a:p>
          <a:endParaRPr lang="el-GR"/>
        </a:p>
      </dgm:t>
    </dgm:pt>
    <dgm:pt modelId="{5998CB2A-9AE5-483F-B29D-51797F425160}" type="pres">
      <dgm:prSet presAssocID="{0F5F730B-5213-411D-8D0C-6EBE556C3252}" presName="linear" presStyleCnt="0">
        <dgm:presLayoutVars>
          <dgm:animLvl val="lvl"/>
          <dgm:resizeHandles val="exact"/>
        </dgm:presLayoutVars>
      </dgm:prSet>
      <dgm:spPr/>
      <dgm:t>
        <a:bodyPr/>
        <a:lstStyle/>
        <a:p>
          <a:endParaRPr lang="el-GR"/>
        </a:p>
      </dgm:t>
    </dgm:pt>
    <dgm:pt modelId="{3F341293-9F9F-470A-B99F-409293484FA5}" type="pres">
      <dgm:prSet presAssocID="{BE319A82-B2D0-4FFF-B7A2-26DBE2DBAD80}" presName="parentText" presStyleLbl="node1" presStyleIdx="0" presStyleCnt="3">
        <dgm:presLayoutVars>
          <dgm:chMax val="0"/>
          <dgm:bulletEnabled val="1"/>
        </dgm:presLayoutVars>
      </dgm:prSet>
      <dgm:spPr/>
      <dgm:t>
        <a:bodyPr/>
        <a:lstStyle/>
        <a:p>
          <a:endParaRPr lang="el-GR"/>
        </a:p>
      </dgm:t>
    </dgm:pt>
    <dgm:pt modelId="{3019568C-A5FD-490F-9501-BFB8F077414E}" type="pres">
      <dgm:prSet presAssocID="{9FEE98D6-7F6E-4395-ADB6-307496D3CF8D}" presName="spacer" presStyleCnt="0"/>
      <dgm:spPr/>
    </dgm:pt>
    <dgm:pt modelId="{27AFBD0C-3636-413F-9388-61A061C86703}" type="pres">
      <dgm:prSet presAssocID="{807E3F2B-3B1C-4406-B447-2FB342FED7AD}" presName="parentText" presStyleLbl="node1" presStyleIdx="1" presStyleCnt="3">
        <dgm:presLayoutVars>
          <dgm:chMax val="0"/>
          <dgm:bulletEnabled val="1"/>
        </dgm:presLayoutVars>
      </dgm:prSet>
      <dgm:spPr/>
      <dgm:t>
        <a:bodyPr/>
        <a:lstStyle/>
        <a:p>
          <a:endParaRPr lang="el-GR"/>
        </a:p>
      </dgm:t>
    </dgm:pt>
    <dgm:pt modelId="{F07ECEC3-3467-43BD-BEE9-1D474B97437A}" type="pres">
      <dgm:prSet presAssocID="{13143624-F733-4B50-997A-94530AE158C8}" presName="spacer" presStyleCnt="0"/>
      <dgm:spPr/>
    </dgm:pt>
    <dgm:pt modelId="{CDC8C617-FF5F-4D2A-B8B2-377BFB44E7E2}" type="pres">
      <dgm:prSet presAssocID="{DA610ED6-EAA9-4B86-90EA-7CB694A0960C}" presName="parentText" presStyleLbl="node1" presStyleIdx="2" presStyleCnt="3">
        <dgm:presLayoutVars>
          <dgm:chMax val="0"/>
          <dgm:bulletEnabled val="1"/>
        </dgm:presLayoutVars>
      </dgm:prSet>
      <dgm:spPr/>
      <dgm:t>
        <a:bodyPr/>
        <a:lstStyle/>
        <a:p>
          <a:endParaRPr lang="el-GR"/>
        </a:p>
      </dgm:t>
    </dgm:pt>
  </dgm:ptLst>
  <dgm:cxnLst>
    <dgm:cxn modelId="{83C152D5-A8D9-457C-8D4C-B31FDE5F45CD}" type="presOf" srcId="{BE319A82-B2D0-4FFF-B7A2-26DBE2DBAD80}" destId="{3F341293-9F9F-470A-B99F-409293484FA5}" srcOrd="0" destOrd="0" presId="urn:microsoft.com/office/officeart/2005/8/layout/vList2"/>
    <dgm:cxn modelId="{2DFBAF4F-0ED3-4B69-A6A6-388F4CC4321B}" srcId="{0F5F730B-5213-411D-8D0C-6EBE556C3252}" destId="{BE319A82-B2D0-4FFF-B7A2-26DBE2DBAD80}" srcOrd="0" destOrd="0" parTransId="{83D7699D-97BB-4D21-A3B8-E0EBE7B6861F}" sibTransId="{9FEE98D6-7F6E-4395-ADB6-307496D3CF8D}"/>
    <dgm:cxn modelId="{07EF4936-7FDF-47D5-903A-4DB64CFA8FB0}" type="presOf" srcId="{DA610ED6-EAA9-4B86-90EA-7CB694A0960C}" destId="{CDC8C617-FF5F-4D2A-B8B2-377BFB44E7E2}" srcOrd="0" destOrd="0" presId="urn:microsoft.com/office/officeart/2005/8/layout/vList2"/>
    <dgm:cxn modelId="{14882E75-F5D1-4EEE-97B6-C669CA6F0704}" srcId="{0F5F730B-5213-411D-8D0C-6EBE556C3252}" destId="{807E3F2B-3B1C-4406-B447-2FB342FED7AD}" srcOrd="1" destOrd="0" parTransId="{1925A286-DE5D-4BE1-BF22-17F548498CBB}" sibTransId="{13143624-F733-4B50-997A-94530AE158C8}"/>
    <dgm:cxn modelId="{76F1F2D8-2992-4EB6-AF48-2FB524C2298B}" srcId="{0F5F730B-5213-411D-8D0C-6EBE556C3252}" destId="{DA610ED6-EAA9-4B86-90EA-7CB694A0960C}" srcOrd="2" destOrd="0" parTransId="{C22AA449-2906-428C-8430-35D8F921D95C}" sibTransId="{D2470FFA-EBC3-4FD1-9A1F-C9120F4BED4D}"/>
    <dgm:cxn modelId="{408F30C4-12A3-42A4-8CF9-886162C96C08}" type="presOf" srcId="{807E3F2B-3B1C-4406-B447-2FB342FED7AD}" destId="{27AFBD0C-3636-413F-9388-61A061C86703}" srcOrd="0" destOrd="0" presId="urn:microsoft.com/office/officeart/2005/8/layout/vList2"/>
    <dgm:cxn modelId="{44181FB1-4D69-40D4-9267-834FAAE58A35}" type="presOf" srcId="{0F5F730B-5213-411D-8D0C-6EBE556C3252}" destId="{5998CB2A-9AE5-483F-B29D-51797F425160}" srcOrd="0" destOrd="0" presId="urn:microsoft.com/office/officeart/2005/8/layout/vList2"/>
    <dgm:cxn modelId="{C61FB5CD-AD3E-4784-B3B9-5FE93C65F570}" type="presParOf" srcId="{5998CB2A-9AE5-483F-B29D-51797F425160}" destId="{3F341293-9F9F-470A-B99F-409293484FA5}" srcOrd="0" destOrd="0" presId="urn:microsoft.com/office/officeart/2005/8/layout/vList2"/>
    <dgm:cxn modelId="{72D223DB-91A8-4479-9A86-886AB4985233}" type="presParOf" srcId="{5998CB2A-9AE5-483F-B29D-51797F425160}" destId="{3019568C-A5FD-490F-9501-BFB8F077414E}" srcOrd="1" destOrd="0" presId="urn:microsoft.com/office/officeart/2005/8/layout/vList2"/>
    <dgm:cxn modelId="{8B44A8CA-5AFF-455C-941F-7BE1234D1803}" type="presParOf" srcId="{5998CB2A-9AE5-483F-B29D-51797F425160}" destId="{27AFBD0C-3636-413F-9388-61A061C86703}" srcOrd="2" destOrd="0" presId="urn:microsoft.com/office/officeart/2005/8/layout/vList2"/>
    <dgm:cxn modelId="{27684DD3-CE7E-483A-ACAE-0ACF505BEF47}" type="presParOf" srcId="{5998CB2A-9AE5-483F-B29D-51797F425160}" destId="{F07ECEC3-3467-43BD-BEE9-1D474B97437A}" srcOrd="3" destOrd="0" presId="urn:microsoft.com/office/officeart/2005/8/layout/vList2"/>
    <dgm:cxn modelId="{3D93D865-84AC-40F6-905D-93015121991D}" type="presParOf" srcId="{5998CB2A-9AE5-483F-B29D-51797F425160}" destId="{CDC8C617-FF5F-4D2A-B8B2-377BFB44E7E2}" srcOrd="4" destOrd="0" presId="urn:microsoft.com/office/officeart/2005/8/layout/vList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B0562FC-4663-4569-B11C-E710BDF7E7D3}" type="doc">
      <dgm:prSet loTypeId="urn:microsoft.com/office/officeart/2005/8/layout/orgChart1" loCatId="hierarchy" qsTypeId="urn:microsoft.com/office/officeart/2005/8/quickstyle/simple5" qsCatId="simple" csTypeId="urn:microsoft.com/office/officeart/2005/8/colors/colorful5" csCatId="colorful" phldr="1"/>
      <dgm:spPr/>
      <dgm:t>
        <a:bodyPr/>
        <a:lstStyle/>
        <a:p>
          <a:endParaRPr lang="el-GR"/>
        </a:p>
      </dgm:t>
    </dgm:pt>
    <dgm:pt modelId="{50A542E0-FFB5-40D0-8511-97EBC92DAA5D}">
      <dgm:prSet phldrT="[Κείμενο]"/>
      <dgm:spPr/>
      <dgm:t>
        <a:bodyPr/>
        <a:lstStyle/>
        <a:p>
          <a:r>
            <a:rPr lang="el-GR" b="1" dirty="0" smtClean="0"/>
            <a:t>ΚΟΙΝΟΤΗΤΕΣ </a:t>
          </a:r>
          <a:r>
            <a:rPr lang="el-GR" b="1" u="sng" dirty="0" smtClean="0"/>
            <a:t>ΚΑΤΩ</a:t>
          </a:r>
          <a:r>
            <a:rPr lang="el-GR" b="1" dirty="0" smtClean="0"/>
            <a:t> ΤΩΝ 300 ΚΑΤΟΙΚΩΝ</a:t>
          </a:r>
          <a:endParaRPr lang="el-GR" b="1" dirty="0"/>
        </a:p>
      </dgm:t>
    </dgm:pt>
    <dgm:pt modelId="{3069ED66-0621-4964-8853-3456A87F7559}" type="parTrans" cxnId="{F2DA820E-4748-4323-8B1D-20C09BCBC184}">
      <dgm:prSet/>
      <dgm:spPr/>
      <dgm:t>
        <a:bodyPr/>
        <a:lstStyle/>
        <a:p>
          <a:endParaRPr lang="el-GR"/>
        </a:p>
      </dgm:t>
    </dgm:pt>
    <dgm:pt modelId="{138BC2CB-B249-488D-88CC-5C1CA3F02AA0}" type="sibTrans" cxnId="{F2DA820E-4748-4323-8B1D-20C09BCBC184}">
      <dgm:prSet/>
      <dgm:spPr/>
      <dgm:t>
        <a:bodyPr/>
        <a:lstStyle/>
        <a:p>
          <a:endParaRPr lang="el-GR"/>
        </a:p>
      </dgm:t>
    </dgm:pt>
    <dgm:pt modelId="{4A1C5101-AEFB-4EAF-96FF-CF0B2380D2ED}" type="asst">
      <dgm:prSet phldrT="[Κείμενο]" custT="1"/>
      <dgm:spPr>
        <a:solidFill>
          <a:schemeClr val="tx2">
            <a:lumMod val="75000"/>
          </a:schemeClr>
        </a:solidFill>
      </dgm:spPr>
      <dgm:t>
        <a:bodyPr/>
        <a:lstStyle/>
        <a:p>
          <a:r>
            <a:rPr lang="el-GR" sz="1800" dirty="0" smtClean="0"/>
            <a:t>Πρόεδρος Κοινότητας </a:t>
          </a:r>
          <a:endParaRPr lang="el-GR" sz="1800" dirty="0"/>
        </a:p>
      </dgm:t>
    </dgm:pt>
    <dgm:pt modelId="{DE27811E-9C0F-4E5E-A83F-32676EB77928}" type="parTrans" cxnId="{CDC2AE76-3B74-4C30-AF99-61C82AF7C4D3}">
      <dgm:prSet/>
      <dgm:spPr/>
      <dgm:t>
        <a:bodyPr/>
        <a:lstStyle/>
        <a:p>
          <a:endParaRPr lang="el-GR"/>
        </a:p>
      </dgm:t>
    </dgm:pt>
    <dgm:pt modelId="{DDE504F6-034E-459B-AC4D-B58231FE7984}" type="sibTrans" cxnId="{CDC2AE76-3B74-4C30-AF99-61C82AF7C4D3}">
      <dgm:prSet/>
      <dgm:spPr/>
      <dgm:t>
        <a:bodyPr/>
        <a:lstStyle/>
        <a:p>
          <a:endParaRPr lang="el-GR"/>
        </a:p>
      </dgm:t>
    </dgm:pt>
    <dgm:pt modelId="{8FA2F097-80DB-4E05-9154-05D6BA275087}">
      <dgm:prSet/>
      <dgm:spPr/>
      <dgm:t>
        <a:bodyPr/>
        <a:lstStyle/>
        <a:p>
          <a:r>
            <a:rPr lang="el-GR" b="1" dirty="0" smtClean="0">
              <a:solidFill>
                <a:schemeClr val="bg1"/>
              </a:solidFill>
            </a:rPr>
            <a:t>ΚΟΙΝΟΤΗΤΕΣ </a:t>
          </a:r>
          <a:r>
            <a:rPr lang="el-GR" b="1" u="sng" dirty="0" smtClean="0">
              <a:solidFill>
                <a:schemeClr val="bg1"/>
              </a:solidFill>
            </a:rPr>
            <a:t>ΑΝΩ</a:t>
          </a:r>
          <a:r>
            <a:rPr lang="el-GR" b="1" dirty="0" smtClean="0">
              <a:solidFill>
                <a:schemeClr val="bg1"/>
              </a:solidFill>
            </a:rPr>
            <a:t> ΤΩΝ 300 ΚΑΤΟΙΚΩΝ</a:t>
          </a:r>
          <a:endParaRPr lang="el-GR" b="1" dirty="0">
            <a:solidFill>
              <a:schemeClr val="bg1"/>
            </a:solidFill>
          </a:endParaRPr>
        </a:p>
      </dgm:t>
    </dgm:pt>
    <dgm:pt modelId="{C2FA19FD-78D4-4328-A08F-6AED8BCE892D}" type="parTrans" cxnId="{C0DBAC76-1B40-47B2-A67F-0B95913996D3}">
      <dgm:prSet/>
      <dgm:spPr/>
      <dgm:t>
        <a:bodyPr/>
        <a:lstStyle/>
        <a:p>
          <a:endParaRPr lang="el-GR"/>
        </a:p>
      </dgm:t>
    </dgm:pt>
    <dgm:pt modelId="{87BB914B-1766-4D85-BE1B-200EB6F078D2}" type="sibTrans" cxnId="{C0DBAC76-1B40-47B2-A67F-0B95913996D3}">
      <dgm:prSet/>
      <dgm:spPr/>
      <dgm:t>
        <a:bodyPr/>
        <a:lstStyle/>
        <a:p>
          <a:endParaRPr lang="el-GR"/>
        </a:p>
      </dgm:t>
    </dgm:pt>
    <dgm:pt modelId="{5C5968BE-1559-4419-804B-0970CA93AA3E}">
      <dgm:prSet custT="1"/>
      <dgm:spPr>
        <a:solidFill>
          <a:schemeClr val="bg2">
            <a:lumMod val="90000"/>
          </a:schemeClr>
        </a:solidFill>
      </dgm:spPr>
      <dgm:t>
        <a:bodyPr/>
        <a:lstStyle/>
        <a:p>
          <a:pPr algn="ctr"/>
          <a:endParaRPr lang="el-GR" sz="2400" dirty="0" smtClean="0"/>
        </a:p>
        <a:p>
          <a:pPr algn="ctr"/>
          <a:r>
            <a:rPr lang="el-GR" sz="2400" b="1" dirty="0" smtClean="0">
              <a:solidFill>
                <a:schemeClr val="tx1"/>
              </a:solidFill>
            </a:rPr>
            <a:t>Συμβούλιο Κοινότητας</a:t>
          </a:r>
        </a:p>
        <a:p>
          <a:pPr algn="l"/>
          <a:r>
            <a:rPr lang="el-GR" sz="1800" dirty="0" smtClean="0">
              <a:solidFill>
                <a:schemeClr val="tx1"/>
              </a:solidFill>
            </a:rPr>
            <a:t>5μελές : 301-2.000 κάτοικοι</a:t>
          </a:r>
        </a:p>
        <a:p>
          <a:pPr algn="l"/>
          <a:r>
            <a:rPr lang="el-GR" sz="1800" dirty="0" smtClean="0">
              <a:solidFill>
                <a:schemeClr val="tx1"/>
              </a:solidFill>
            </a:rPr>
            <a:t>7μελές : 2.001-10.000 κάτοικοι</a:t>
          </a:r>
        </a:p>
        <a:p>
          <a:pPr algn="l"/>
          <a:r>
            <a:rPr lang="el-GR" sz="1800" dirty="0" smtClean="0">
              <a:solidFill>
                <a:schemeClr val="tx1"/>
              </a:solidFill>
            </a:rPr>
            <a:t>11μελές: 10.001</a:t>
          </a:r>
          <a:r>
            <a:rPr lang="en-US" sz="1800" dirty="0" smtClean="0">
              <a:solidFill>
                <a:schemeClr val="tx1"/>
              </a:solidFill>
            </a:rPr>
            <a:t>-</a:t>
          </a:r>
          <a:r>
            <a:rPr lang="el-GR" sz="1800" dirty="0" smtClean="0">
              <a:solidFill>
                <a:schemeClr val="tx1"/>
              </a:solidFill>
            </a:rPr>
            <a:t>50.000 κάτοικοι</a:t>
          </a:r>
        </a:p>
        <a:p>
          <a:pPr algn="l"/>
          <a:r>
            <a:rPr lang="el-GR" sz="1800" dirty="0" smtClean="0">
              <a:solidFill>
                <a:schemeClr val="tx1"/>
              </a:solidFill>
            </a:rPr>
            <a:t>15μελές : 50.001 κάτοικοι και άνω</a:t>
          </a:r>
        </a:p>
        <a:p>
          <a:pPr algn="l"/>
          <a:endParaRPr lang="el-GR" sz="1800" dirty="0"/>
        </a:p>
      </dgm:t>
    </dgm:pt>
    <dgm:pt modelId="{B11E36C6-9345-47D4-B1BC-BAB571038F58}" type="parTrans" cxnId="{2E8DE039-1200-4578-B1DC-0FF53D15A05A}">
      <dgm:prSet/>
      <dgm:spPr/>
      <dgm:t>
        <a:bodyPr/>
        <a:lstStyle/>
        <a:p>
          <a:endParaRPr lang="el-GR"/>
        </a:p>
      </dgm:t>
    </dgm:pt>
    <dgm:pt modelId="{CFA71646-9AC0-45AA-BCE7-04814D0F0C13}" type="sibTrans" cxnId="{2E8DE039-1200-4578-B1DC-0FF53D15A05A}">
      <dgm:prSet/>
      <dgm:spPr/>
      <dgm:t>
        <a:bodyPr/>
        <a:lstStyle/>
        <a:p>
          <a:endParaRPr lang="el-GR"/>
        </a:p>
      </dgm:t>
    </dgm:pt>
    <dgm:pt modelId="{56100D81-4A80-4FA3-91FA-42400CC68778}">
      <dgm:prSet/>
      <dgm:spPr>
        <a:solidFill>
          <a:schemeClr val="bg2">
            <a:lumMod val="90000"/>
          </a:schemeClr>
        </a:solidFill>
      </dgm:spPr>
      <dgm:t>
        <a:bodyPr/>
        <a:lstStyle/>
        <a:p>
          <a:r>
            <a:rPr lang="el-GR" b="1" dirty="0" smtClean="0">
              <a:solidFill>
                <a:schemeClr val="tx1"/>
              </a:solidFill>
            </a:rPr>
            <a:t>Πρόεδρος Συμβουλίου Κοινότητας</a:t>
          </a:r>
          <a:endParaRPr lang="el-GR" b="1" dirty="0">
            <a:solidFill>
              <a:schemeClr val="tx1"/>
            </a:solidFill>
          </a:endParaRPr>
        </a:p>
      </dgm:t>
    </dgm:pt>
    <dgm:pt modelId="{66D2679D-B188-4328-A67B-3927AF5C5C6D}" type="parTrans" cxnId="{746E3640-1001-4D0E-BF63-CCDC79C0266F}">
      <dgm:prSet/>
      <dgm:spPr/>
      <dgm:t>
        <a:bodyPr/>
        <a:lstStyle/>
        <a:p>
          <a:endParaRPr lang="el-GR"/>
        </a:p>
      </dgm:t>
    </dgm:pt>
    <dgm:pt modelId="{D9028B29-2142-4C16-9A6E-D31A467D62F5}" type="sibTrans" cxnId="{746E3640-1001-4D0E-BF63-CCDC79C0266F}">
      <dgm:prSet/>
      <dgm:spPr/>
      <dgm:t>
        <a:bodyPr/>
        <a:lstStyle/>
        <a:p>
          <a:endParaRPr lang="el-GR"/>
        </a:p>
      </dgm:t>
    </dgm:pt>
    <dgm:pt modelId="{0C56DDA4-6848-4558-A974-04BAA541E457}" type="pres">
      <dgm:prSet presAssocID="{CB0562FC-4663-4569-B11C-E710BDF7E7D3}" presName="hierChild1" presStyleCnt="0">
        <dgm:presLayoutVars>
          <dgm:orgChart val="1"/>
          <dgm:chPref val="1"/>
          <dgm:dir/>
          <dgm:animOne val="branch"/>
          <dgm:animLvl val="lvl"/>
          <dgm:resizeHandles/>
        </dgm:presLayoutVars>
      </dgm:prSet>
      <dgm:spPr/>
      <dgm:t>
        <a:bodyPr/>
        <a:lstStyle/>
        <a:p>
          <a:endParaRPr lang="el-GR"/>
        </a:p>
      </dgm:t>
    </dgm:pt>
    <dgm:pt modelId="{D74ED866-57F0-41D7-986B-B72C9D452DD5}" type="pres">
      <dgm:prSet presAssocID="{8FA2F097-80DB-4E05-9154-05D6BA275087}" presName="hierRoot1" presStyleCnt="0">
        <dgm:presLayoutVars>
          <dgm:hierBranch val="init"/>
        </dgm:presLayoutVars>
      </dgm:prSet>
      <dgm:spPr/>
    </dgm:pt>
    <dgm:pt modelId="{17393A54-4184-4E75-83E5-A0BB15AAD331}" type="pres">
      <dgm:prSet presAssocID="{8FA2F097-80DB-4E05-9154-05D6BA275087}" presName="rootComposite1" presStyleCnt="0"/>
      <dgm:spPr/>
    </dgm:pt>
    <dgm:pt modelId="{6722F17B-BD06-4D82-B6A0-2E13CCFA8C9C}" type="pres">
      <dgm:prSet presAssocID="{8FA2F097-80DB-4E05-9154-05D6BA275087}" presName="rootText1" presStyleLbl="node0" presStyleIdx="0" presStyleCnt="2" custScaleX="310896" custScaleY="136943" custLinFactX="100000" custLinFactY="-48563" custLinFactNeighborX="101356" custLinFactNeighborY="-100000">
        <dgm:presLayoutVars>
          <dgm:chPref val="3"/>
        </dgm:presLayoutVars>
      </dgm:prSet>
      <dgm:spPr/>
      <dgm:t>
        <a:bodyPr/>
        <a:lstStyle/>
        <a:p>
          <a:endParaRPr lang="el-GR"/>
        </a:p>
      </dgm:t>
    </dgm:pt>
    <dgm:pt modelId="{930A7DC5-A9C2-4B61-A870-375F04DB933B}" type="pres">
      <dgm:prSet presAssocID="{8FA2F097-80DB-4E05-9154-05D6BA275087}" presName="rootConnector1" presStyleLbl="node1" presStyleIdx="0" presStyleCnt="0"/>
      <dgm:spPr/>
      <dgm:t>
        <a:bodyPr/>
        <a:lstStyle/>
        <a:p>
          <a:endParaRPr lang="el-GR"/>
        </a:p>
      </dgm:t>
    </dgm:pt>
    <dgm:pt modelId="{AB913B3C-07B2-499A-A532-57EECF392FD1}" type="pres">
      <dgm:prSet presAssocID="{8FA2F097-80DB-4E05-9154-05D6BA275087}" presName="hierChild2" presStyleCnt="0"/>
      <dgm:spPr/>
    </dgm:pt>
    <dgm:pt modelId="{0E31B24F-8343-4953-85C9-D356424622E5}" type="pres">
      <dgm:prSet presAssocID="{66D2679D-B188-4328-A67B-3927AF5C5C6D}" presName="Name37" presStyleLbl="parChTrans1D2" presStyleIdx="0" presStyleCnt="3"/>
      <dgm:spPr/>
      <dgm:t>
        <a:bodyPr/>
        <a:lstStyle/>
        <a:p>
          <a:endParaRPr lang="el-GR"/>
        </a:p>
      </dgm:t>
    </dgm:pt>
    <dgm:pt modelId="{15CFB00A-3656-4928-9F7B-31431BD8B863}" type="pres">
      <dgm:prSet presAssocID="{56100D81-4A80-4FA3-91FA-42400CC68778}" presName="hierRoot2" presStyleCnt="0">
        <dgm:presLayoutVars>
          <dgm:hierBranch val="init"/>
        </dgm:presLayoutVars>
      </dgm:prSet>
      <dgm:spPr/>
    </dgm:pt>
    <dgm:pt modelId="{2293925F-57DB-4952-A2A9-89955AF67731}" type="pres">
      <dgm:prSet presAssocID="{56100D81-4A80-4FA3-91FA-42400CC68778}" presName="rootComposite" presStyleCnt="0"/>
      <dgm:spPr/>
    </dgm:pt>
    <dgm:pt modelId="{7C5249A4-5DDA-443D-947B-851F12090D4B}" type="pres">
      <dgm:prSet presAssocID="{56100D81-4A80-4FA3-91FA-42400CC68778}" presName="rootText" presStyleLbl="node2" presStyleIdx="0" presStyleCnt="2" custLinFactX="200000" custLinFactNeighborX="222688" custLinFactNeighborY="5389">
        <dgm:presLayoutVars>
          <dgm:chPref val="3"/>
        </dgm:presLayoutVars>
      </dgm:prSet>
      <dgm:spPr/>
      <dgm:t>
        <a:bodyPr/>
        <a:lstStyle/>
        <a:p>
          <a:endParaRPr lang="el-GR"/>
        </a:p>
      </dgm:t>
    </dgm:pt>
    <dgm:pt modelId="{0196461A-591F-43C4-825F-A193556EC4BA}" type="pres">
      <dgm:prSet presAssocID="{56100D81-4A80-4FA3-91FA-42400CC68778}" presName="rootConnector" presStyleLbl="node2" presStyleIdx="0" presStyleCnt="2"/>
      <dgm:spPr/>
      <dgm:t>
        <a:bodyPr/>
        <a:lstStyle/>
        <a:p>
          <a:endParaRPr lang="el-GR"/>
        </a:p>
      </dgm:t>
    </dgm:pt>
    <dgm:pt modelId="{F218F584-6D4B-4030-B945-797E344C8E0B}" type="pres">
      <dgm:prSet presAssocID="{56100D81-4A80-4FA3-91FA-42400CC68778}" presName="hierChild4" presStyleCnt="0"/>
      <dgm:spPr/>
    </dgm:pt>
    <dgm:pt modelId="{73A9CEC1-53A9-4DDC-A58A-7FFB727D5955}" type="pres">
      <dgm:prSet presAssocID="{56100D81-4A80-4FA3-91FA-42400CC68778}" presName="hierChild5" presStyleCnt="0"/>
      <dgm:spPr/>
    </dgm:pt>
    <dgm:pt modelId="{1ACEE339-B0A3-469F-912E-F3D863B57C0B}" type="pres">
      <dgm:prSet presAssocID="{B11E36C6-9345-47D4-B1BC-BAB571038F58}" presName="Name37" presStyleLbl="parChTrans1D2" presStyleIdx="1" presStyleCnt="3"/>
      <dgm:spPr/>
      <dgm:t>
        <a:bodyPr/>
        <a:lstStyle/>
        <a:p>
          <a:endParaRPr lang="el-GR"/>
        </a:p>
      </dgm:t>
    </dgm:pt>
    <dgm:pt modelId="{32B4088B-8D36-4ABC-AD8F-26AE9134C1CA}" type="pres">
      <dgm:prSet presAssocID="{5C5968BE-1559-4419-804B-0970CA93AA3E}" presName="hierRoot2" presStyleCnt="0">
        <dgm:presLayoutVars>
          <dgm:hierBranch val="init"/>
        </dgm:presLayoutVars>
      </dgm:prSet>
      <dgm:spPr/>
    </dgm:pt>
    <dgm:pt modelId="{E5C74BFD-C097-40DB-818D-721872DEB3A4}" type="pres">
      <dgm:prSet presAssocID="{5C5968BE-1559-4419-804B-0970CA93AA3E}" presName="rootComposite" presStyleCnt="0"/>
      <dgm:spPr/>
    </dgm:pt>
    <dgm:pt modelId="{108BF3E4-43A8-4D80-A087-AFBEBBD7051F}" type="pres">
      <dgm:prSet presAssocID="{5C5968BE-1559-4419-804B-0970CA93AA3E}" presName="rootText" presStyleLbl="node2" presStyleIdx="1" presStyleCnt="2" custScaleX="192298" custScaleY="381799" custLinFactNeighborX="62833" custLinFactNeighborY="5389">
        <dgm:presLayoutVars>
          <dgm:chPref val="3"/>
        </dgm:presLayoutVars>
      </dgm:prSet>
      <dgm:spPr/>
      <dgm:t>
        <a:bodyPr/>
        <a:lstStyle/>
        <a:p>
          <a:endParaRPr lang="el-GR"/>
        </a:p>
      </dgm:t>
    </dgm:pt>
    <dgm:pt modelId="{4F57602E-B473-4C08-8F80-474C64382A1A}" type="pres">
      <dgm:prSet presAssocID="{5C5968BE-1559-4419-804B-0970CA93AA3E}" presName="rootConnector" presStyleLbl="node2" presStyleIdx="1" presStyleCnt="2"/>
      <dgm:spPr/>
      <dgm:t>
        <a:bodyPr/>
        <a:lstStyle/>
        <a:p>
          <a:endParaRPr lang="el-GR"/>
        </a:p>
      </dgm:t>
    </dgm:pt>
    <dgm:pt modelId="{85785A90-5142-49B9-8C7E-1B9F42C1FB23}" type="pres">
      <dgm:prSet presAssocID="{5C5968BE-1559-4419-804B-0970CA93AA3E}" presName="hierChild4" presStyleCnt="0"/>
      <dgm:spPr/>
    </dgm:pt>
    <dgm:pt modelId="{16B06268-4E67-4B1D-9E2A-7F00687C6884}" type="pres">
      <dgm:prSet presAssocID="{5C5968BE-1559-4419-804B-0970CA93AA3E}" presName="hierChild5" presStyleCnt="0"/>
      <dgm:spPr/>
    </dgm:pt>
    <dgm:pt modelId="{E4639E8C-852B-498A-8AD3-8C825DE0B114}" type="pres">
      <dgm:prSet presAssocID="{8FA2F097-80DB-4E05-9154-05D6BA275087}" presName="hierChild3" presStyleCnt="0"/>
      <dgm:spPr/>
    </dgm:pt>
    <dgm:pt modelId="{0B25229D-B202-47E2-9AD7-33CBCD05D4D3}" type="pres">
      <dgm:prSet presAssocID="{50A542E0-FFB5-40D0-8511-97EBC92DAA5D}" presName="hierRoot1" presStyleCnt="0">
        <dgm:presLayoutVars>
          <dgm:hierBranch val="init"/>
        </dgm:presLayoutVars>
      </dgm:prSet>
      <dgm:spPr/>
    </dgm:pt>
    <dgm:pt modelId="{76279999-0419-44B0-BD7B-49ADCBF34DDE}" type="pres">
      <dgm:prSet presAssocID="{50A542E0-FFB5-40D0-8511-97EBC92DAA5D}" presName="rootComposite1" presStyleCnt="0"/>
      <dgm:spPr/>
    </dgm:pt>
    <dgm:pt modelId="{9419B004-60F5-4A93-AE67-8BD0AE7A5034}" type="pres">
      <dgm:prSet presAssocID="{50A542E0-FFB5-40D0-8511-97EBC92DAA5D}" presName="rootText1" presStyleLbl="node0" presStyleIdx="1" presStyleCnt="2" custScaleX="144216" custLinFactX="-169939" custLinFactNeighborX="-200000" custLinFactNeighborY="2802">
        <dgm:presLayoutVars>
          <dgm:chPref val="3"/>
        </dgm:presLayoutVars>
      </dgm:prSet>
      <dgm:spPr/>
      <dgm:t>
        <a:bodyPr/>
        <a:lstStyle/>
        <a:p>
          <a:endParaRPr lang="el-GR"/>
        </a:p>
      </dgm:t>
    </dgm:pt>
    <dgm:pt modelId="{2ED820C8-434A-42A5-8180-B2BC461BBA79}" type="pres">
      <dgm:prSet presAssocID="{50A542E0-FFB5-40D0-8511-97EBC92DAA5D}" presName="rootConnector1" presStyleLbl="node1" presStyleIdx="0" presStyleCnt="0"/>
      <dgm:spPr/>
      <dgm:t>
        <a:bodyPr/>
        <a:lstStyle/>
        <a:p>
          <a:endParaRPr lang="el-GR"/>
        </a:p>
      </dgm:t>
    </dgm:pt>
    <dgm:pt modelId="{CF0C418B-1B35-481E-B396-C4E304CA6D00}" type="pres">
      <dgm:prSet presAssocID="{50A542E0-FFB5-40D0-8511-97EBC92DAA5D}" presName="hierChild2" presStyleCnt="0"/>
      <dgm:spPr/>
    </dgm:pt>
    <dgm:pt modelId="{E73608EF-BDFE-4CB1-8F3A-BF0FA81F2187}" type="pres">
      <dgm:prSet presAssocID="{50A542E0-FFB5-40D0-8511-97EBC92DAA5D}" presName="hierChild3" presStyleCnt="0"/>
      <dgm:spPr/>
    </dgm:pt>
    <dgm:pt modelId="{F7D4BDDD-1777-4626-B10E-978C29D0D2F8}" type="pres">
      <dgm:prSet presAssocID="{DE27811E-9C0F-4E5E-A83F-32676EB77928}" presName="Name111" presStyleLbl="parChTrans1D2" presStyleIdx="2" presStyleCnt="3"/>
      <dgm:spPr/>
      <dgm:t>
        <a:bodyPr/>
        <a:lstStyle/>
        <a:p>
          <a:endParaRPr lang="el-GR"/>
        </a:p>
      </dgm:t>
    </dgm:pt>
    <dgm:pt modelId="{1E564592-0A25-49EA-84EA-64FE19C972D2}" type="pres">
      <dgm:prSet presAssocID="{4A1C5101-AEFB-4EAF-96FF-CF0B2380D2ED}" presName="hierRoot3" presStyleCnt="0">
        <dgm:presLayoutVars>
          <dgm:hierBranch val="init"/>
        </dgm:presLayoutVars>
      </dgm:prSet>
      <dgm:spPr/>
    </dgm:pt>
    <dgm:pt modelId="{3E4B6177-5037-4C70-A860-FE3A6E321181}" type="pres">
      <dgm:prSet presAssocID="{4A1C5101-AEFB-4EAF-96FF-CF0B2380D2ED}" presName="rootComposite3" presStyleCnt="0"/>
      <dgm:spPr/>
    </dgm:pt>
    <dgm:pt modelId="{37E1A8E3-27D3-41F8-9590-E7945F12B463}" type="pres">
      <dgm:prSet presAssocID="{4A1C5101-AEFB-4EAF-96FF-CF0B2380D2ED}" presName="rootText3" presStyleLbl="asst1" presStyleIdx="0" presStyleCnt="1" custScaleX="128215" custLinFactX="-100000" custLinFactNeighborX="-193778" custLinFactNeighborY="42332">
        <dgm:presLayoutVars>
          <dgm:chPref val="3"/>
        </dgm:presLayoutVars>
      </dgm:prSet>
      <dgm:spPr/>
      <dgm:t>
        <a:bodyPr/>
        <a:lstStyle/>
        <a:p>
          <a:endParaRPr lang="el-GR"/>
        </a:p>
      </dgm:t>
    </dgm:pt>
    <dgm:pt modelId="{7E390175-A811-43C8-B43D-3F51C604AA6F}" type="pres">
      <dgm:prSet presAssocID="{4A1C5101-AEFB-4EAF-96FF-CF0B2380D2ED}" presName="rootConnector3" presStyleLbl="asst1" presStyleIdx="0" presStyleCnt="1"/>
      <dgm:spPr/>
      <dgm:t>
        <a:bodyPr/>
        <a:lstStyle/>
        <a:p>
          <a:endParaRPr lang="el-GR"/>
        </a:p>
      </dgm:t>
    </dgm:pt>
    <dgm:pt modelId="{0795C393-C571-4889-8BF6-BBD6644A9E63}" type="pres">
      <dgm:prSet presAssocID="{4A1C5101-AEFB-4EAF-96FF-CF0B2380D2ED}" presName="hierChild6" presStyleCnt="0"/>
      <dgm:spPr/>
    </dgm:pt>
    <dgm:pt modelId="{8FABBBE9-F05F-44D9-9969-D22287D41984}" type="pres">
      <dgm:prSet presAssocID="{4A1C5101-AEFB-4EAF-96FF-CF0B2380D2ED}" presName="hierChild7" presStyleCnt="0"/>
      <dgm:spPr/>
    </dgm:pt>
  </dgm:ptLst>
  <dgm:cxnLst>
    <dgm:cxn modelId="{40D5ED9D-67CF-4477-BE72-589661A55B7C}" type="presOf" srcId="{4A1C5101-AEFB-4EAF-96FF-CF0B2380D2ED}" destId="{7E390175-A811-43C8-B43D-3F51C604AA6F}" srcOrd="1" destOrd="0" presId="urn:microsoft.com/office/officeart/2005/8/layout/orgChart1"/>
    <dgm:cxn modelId="{2E8DE039-1200-4578-B1DC-0FF53D15A05A}" srcId="{8FA2F097-80DB-4E05-9154-05D6BA275087}" destId="{5C5968BE-1559-4419-804B-0970CA93AA3E}" srcOrd="1" destOrd="0" parTransId="{B11E36C6-9345-47D4-B1BC-BAB571038F58}" sibTransId="{CFA71646-9AC0-45AA-BCE7-04814D0F0C13}"/>
    <dgm:cxn modelId="{8BF31369-D190-439B-9B96-89642B58F618}" type="presOf" srcId="{8FA2F097-80DB-4E05-9154-05D6BA275087}" destId="{930A7DC5-A9C2-4B61-A870-375F04DB933B}" srcOrd="1" destOrd="0" presId="urn:microsoft.com/office/officeart/2005/8/layout/orgChart1"/>
    <dgm:cxn modelId="{72046EBA-0D1A-41C2-AEDB-33CD9F1CC509}" type="presOf" srcId="{5C5968BE-1559-4419-804B-0970CA93AA3E}" destId="{4F57602E-B473-4C08-8F80-474C64382A1A}" srcOrd="1" destOrd="0" presId="urn:microsoft.com/office/officeart/2005/8/layout/orgChart1"/>
    <dgm:cxn modelId="{8351D6E3-59C4-4018-91DF-5CE5AB6205AC}" type="presOf" srcId="{DE27811E-9C0F-4E5E-A83F-32676EB77928}" destId="{F7D4BDDD-1777-4626-B10E-978C29D0D2F8}" srcOrd="0" destOrd="0" presId="urn:microsoft.com/office/officeart/2005/8/layout/orgChart1"/>
    <dgm:cxn modelId="{3E0B4DAB-A448-4047-B303-864AF666668B}" type="presOf" srcId="{CB0562FC-4663-4569-B11C-E710BDF7E7D3}" destId="{0C56DDA4-6848-4558-A974-04BAA541E457}" srcOrd="0" destOrd="0" presId="urn:microsoft.com/office/officeart/2005/8/layout/orgChart1"/>
    <dgm:cxn modelId="{64964AF4-4B7B-4DA6-AEF3-A74CE50CF75E}" type="presOf" srcId="{66D2679D-B188-4328-A67B-3927AF5C5C6D}" destId="{0E31B24F-8343-4953-85C9-D356424622E5}" srcOrd="0" destOrd="0" presId="urn:microsoft.com/office/officeart/2005/8/layout/orgChart1"/>
    <dgm:cxn modelId="{EC05DFB9-69A0-4564-96D0-39AF331FCA56}" type="presOf" srcId="{8FA2F097-80DB-4E05-9154-05D6BA275087}" destId="{6722F17B-BD06-4D82-B6A0-2E13CCFA8C9C}" srcOrd="0" destOrd="0" presId="urn:microsoft.com/office/officeart/2005/8/layout/orgChart1"/>
    <dgm:cxn modelId="{F2DA820E-4748-4323-8B1D-20C09BCBC184}" srcId="{CB0562FC-4663-4569-B11C-E710BDF7E7D3}" destId="{50A542E0-FFB5-40D0-8511-97EBC92DAA5D}" srcOrd="1" destOrd="0" parTransId="{3069ED66-0621-4964-8853-3456A87F7559}" sibTransId="{138BC2CB-B249-488D-88CC-5C1CA3F02AA0}"/>
    <dgm:cxn modelId="{CDC2AE76-3B74-4C30-AF99-61C82AF7C4D3}" srcId="{50A542E0-FFB5-40D0-8511-97EBC92DAA5D}" destId="{4A1C5101-AEFB-4EAF-96FF-CF0B2380D2ED}" srcOrd="0" destOrd="0" parTransId="{DE27811E-9C0F-4E5E-A83F-32676EB77928}" sibTransId="{DDE504F6-034E-459B-AC4D-B58231FE7984}"/>
    <dgm:cxn modelId="{E0F02377-B92B-4994-ADAD-5B99425D07D7}" type="presOf" srcId="{56100D81-4A80-4FA3-91FA-42400CC68778}" destId="{0196461A-591F-43C4-825F-A193556EC4BA}" srcOrd="1" destOrd="0" presId="urn:microsoft.com/office/officeart/2005/8/layout/orgChart1"/>
    <dgm:cxn modelId="{FE7829A3-D707-47B7-AC44-369C90BD1C61}" type="presOf" srcId="{56100D81-4A80-4FA3-91FA-42400CC68778}" destId="{7C5249A4-5DDA-443D-947B-851F12090D4B}" srcOrd="0" destOrd="0" presId="urn:microsoft.com/office/officeart/2005/8/layout/orgChart1"/>
    <dgm:cxn modelId="{F9532EAC-A183-4FE7-8295-D62A84546513}" type="presOf" srcId="{B11E36C6-9345-47D4-B1BC-BAB571038F58}" destId="{1ACEE339-B0A3-469F-912E-F3D863B57C0B}" srcOrd="0" destOrd="0" presId="urn:microsoft.com/office/officeart/2005/8/layout/orgChart1"/>
    <dgm:cxn modelId="{454ED200-9E5E-4E2D-BE12-80CCADED13C6}" type="presOf" srcId="{50A542E0-FFB5-40D0-8511-97EBC92DAA5D}" destId="{9419B004-60F5-4A93-AE67-8BD0AE7A5034}" srcOrd="0" destOrd="0" presId="urn:microsoft.com/office/officeart/2005/8/layout/orgChart1"/>
    <dgm:cxn modelId="{C0DBAC76-1B40-47B2-A67F-0B95913996D3}" srcId="{CB0562FC-4663-4569-B11C-E710BDF7E7D3}" destId="{8FA2F097-80DB-4E05-9154-05D6BA275087}" srcOrd="0" destOrd="0" parTransId="{C2FA19FD-78D4-4328-A08F-6AED8BCE892D}" sibTransId="{87BB914B-1766-4D85-BE1B-200EB6F078D2}"/>
    <dgm:cxn modelId="{A35D5AC0-CE1B-4C82-8B09-FB9C7B941BD8}" type="presOf" srcId="{5C5968BE-1559-4419-804B-0970CA93AA3E}" destId="{108BF3E4-43A8-4D80-A087-AFBEBBD7051F}" srcOrd="0" destOrd="0" presId="urn:microsoft.com/office/officeart/2005/8/layout/orgChart1"/>
    <dgm:cxn modelId="{746E3640-1001-4D0E-BF63-CCDC79C0266F}" srcId="{8FA2F097-80DB-4E05-9154-05D6BA275087}" destId="{56100D81-4A80-4FA3-91FA-42400CC68778}" srcOrd="0" destOrd="0" parTransId="{66D2679D-B188-4328-A67B-3927AF5C5C6D}" sibTransId="{D9028B29-2142-4C16-9A6E-D31A467D62F5}"/>
    <dgm:cxn modelId="{C24D8E2A-A681-47FB-A8F0-85C0B9EE3C19}" type="presOf" srcId="{4A1C5101-AEFB-4EAF-96FF-CF0B2380D2ED}" destId="{37E1A8E3-27D3-41F8-9590-E7945F12B463}" srcOrd="0" destOrd="0" presId="urn:microsoft.com/office/officeart/2005/8/layout/orgChart1"/>
    <dgm:cxn modelId="{EAFA59B6-94D8-47BC-9EB6-3DCE84F3CEC7}" type="presOf" srcId="{50A542E0-FFB5-40D0-8511-97EBC92DAA5D}" destId="{2ED820C8-434A-42A5-8180-B2BC461BBA79}" srcOrd="1" destOrd="0" presId="urn:microsoft.com/office/officeart/2005/8/layout/orgChart1"/>
    <dgm:cxn modelId="{80CF9AE3-CBF7-4C97-91E6-0000EAA7F8F6}" type="presParOf" srcId="{0C56DDA4-6848-4558-A974-04BAA541E457}" destId="{D74ED866-57F0-41D7-986B-B72C9D452DD5}" srcOrd="0" destOrd="0" presId="urn:microsoft.com/office/officeart/2005/8/layout/orgChart1"/>
    <dgm:cxn modelId="{472039C9-A31E-4729-A5AC-E2E2148D7ED3}" type="presParOf" srcId="{D74ED866-57F0-41D7-986B-B72C9D452DD5}" destId="{17393A54-4184-4E75-83E5-A0BB15AAD331}" srcOrd="0" destOrd="0" presId="urn:microsoft.com/office/officeart/2005/8/layout/orgChart1"/>
    <dgm:cxn modelId="{F615903D-7C5B-455F-8D95-81059D4311D8}" type="presParOf" srcId="{17393A54-4184-4E75-83E5-A0BB15AAD331}" destId="{6722F17B-BD06-4D82-B6A0-2E13CCFA8C9C}" srcOrd="0" destOrd="0" presId="urn:microsoft.com/office/officeart/2005/8/layout/orgChart1"/>
    <dgm:cxn modelId="{8A1B2A31-E14F-42A5-BEDE-4D20B5EE160F}" type="presParOf" srcId="{17393A54-4184-4E75-83E5-A0BB15AAD331}" destId="{930A7DC5-A9C2-4B61-A870-375F04DB933B}" srcOrd="1" destOrd="0" presId="urn:microsoft.com/office/officeart/2005/8/layout/orgChart1"/>
    <dgm:cxn modelId="{4A08DEA1-76EC-47AE-8CD2-F5D2D5F1548A}" type="presParOf" srcId="{D74ED866-57F0-41D7-986B-B72C9D452DD5}" destId="{AB913B3C-07B2-499A-A532-57EECF392FD1}" srcOrd="1" destOrd="0" presId="urn:microsoft.com/office/officeart/2005/8/layout/orgChart1"/>
    <dgm:cxn modelId="{6ADF5439-781B-4F52-9C48-4468562750D2}" type="presParOf" srcId="{AB913B3C-07B2-499A-A532-57EECF392FD1}" destId="{0E31B24F-8343-4953-85C9-D356424622E5}" srcOrd="0" destOrd="0" presId="urn:microsoft.com/office/officeart/2005/8/layout/orgChart1"/>
    <dgm:cxn modelId="{8254F7E7-40B8-4CC3-93B5-3823276C0505}" type="presParOf" srcId="{AB913B3C-07B2-499A-A532-57EECF392FD1}" destId="{15CFB00A-3656-4928-9F7B-31431BD8B863}" srcOrd="1" destOrd="0" presId="urn:microsoft.com/office/officeart/2005/8/layout/orgChart1"/>
    <dgm:cxn modelId="{3FDFDB5A-7463-4398-8778-25C13E0E0D3B}" type="presParOf" srcId="{15CFB00A-3656-4928-9F7B-31431BD8B863}" destId="{2293925F-57DB-4952-A2A9-89955AF67731}" srcOrd="0" destOrd="0" presId="urn:microsoft.com/office/officeart/2005/8/layout/orgChart1"/>
    <dgm:cxn modelId="{FDCF0F8D-0DEA-45BE-A544-BB90FC80682E}" type="presParOf" srcId="{2293925F-57DB-4952-A2A9-89955AF67731}" destId="{7C5249A4-5DDA-443D-947B-851F12090D4B}" srcOrd="0" destOrd="0" presId="urn:microsoft.com/office/officeart/2005/8/layout/orgChart1"/>
    <dgm:cxn modelId="{E26D1CD6-2BB0-4B8B-987C-2F3886218A9A}" type="presParOf" srcId="{2293925F-57DB-4952-A2A9-89955AF67731}" destId="{0196461A-591F-43C4-825F-A193556EC4BA}" srcOrd="1" destOrd="0" presId="urn:microsoft.com/office/officeart/2005/8/layout/orgChart1"/>
    <dgm:cxn modelId="{4B3F4153-2728-4450-A99B-B70A785F8409}" type="presParOf" srcId="{15CFB00A-3656-4928-9F7B-31431BD8B863}" destId="{F218F584-6D4B-4030-B945-797E344C8E0B}" srcOrd="1" destOrd="0" presId="urn:microsoft.com/office/officeart/2005/8/layout/orgChart1"/>
    <dgm:cxn modelId="{694C55D6-8B31-41DD-A1A0-BF4EC84C20B6}" type="presParOf" srcId="{15CFB00A-3656-4928-9F7B-31431BD8B863}" destId="{73A9CEC1-53A9-4DDC-A58A-7FFB727D5955}" srcOrd="2" destOrd="0" presId="urn:microsoft.com/office/officeart/2005/8/layout/orgChart1"/>
    <dgm:cxn modelId="{E19DF4BC-DFF5-44F5-A51C-CB74EC4797A6}" type="presParOf" srcId="{AB913B3C-07B2-499A-A532-57EECF392FD1}" destId="{1ACEE339-B0A3-469F-912E-F3D863B57C0B}" srcOrd="2" destOrd="0" presId="urn:microsoft.com/office/officeart/2005/8/layout/orgChart1"/>
    <dgm:cxn modelId="{79EB9C8C-0124-4D29-A2C3-7FA23B0D281B}" type="presParOf" srcId="{AB913B3C-07B2-499A-A532-57EECF392FD1}" destId="{32B4088B-8D36-4ABC-AD8F-26AE9134C1CA}" srcOrd="3" destOrd="0" presId="urn:microsoft.com/office/officeart/2005/8/layout/orgChart1"/>
    <dgm:cxn modelId="{145AAE3A-FA54-4FAF-BA0E-9C5711FD9436}" type="presParOf" srcId="{32B4088B-8D36-4ABC-AD8F-26AE9134C1CA}" destId="{E5C74BFD-C097-40DB-818D-721872DEB3A4}" srcOrd="0" destOrd="0" presId="urn:microsoft.com/office/officeart/2005/8/layout/orgChart1"/>
    <dgm:cxn modelId="{70AEDE2B-FE02-4166-AB05-DF016C2E858D}" type="presParOf" srcId="{E5C74BFD-C097-40DB-818D-721872DEB3A4}" destId="{108BF3E4-43A8-4D80-A087-AFBEBBD7051F}" srcOrd="0" destOrd="0" presId="urn:microsoft.com/office/officeart/2005/8/layout/orgChart1"/>
    <dgm:cxn modelId="{EE94EB4F-8FD8-4D17-9CDC-943BF524F0C3}" type="presParOf" srcId="{E5C74BFD-C097-40DB-818D-721872DEB3A4}" destId="{4F57602E-B473-4C08-8F80-474C64382A1A}" srcOrd="1" destOrd="0" presId="urn:microsoft.com/office/officeart/2005/8/layout/orgChart1"/>
    <dgm:cxn modelId="{B13E5EF7-F7CC-4A14-BFE0-95C31D30B34F}" type="presParOf" srcId="{32B4088B-8D36-4ABC-AD8F-26AE9134C1CA}" destId="{85785A90-5142-49B9-8C7E-1B9F42C1FB23}" srcOrd="1" destOrd="0" presId="urn:microsoft.com/office/officeart/2005/8/layout/orgChart1"/>
    <dgm:cxn modelId="{49CB5CAC-58F8-4E79-8BD8-64613FCD1F87}" type="presParOf" srcId="{32B4088B-8D36-4ABC-AD8F-26AE9134C1CA}" destId="{16B06268-4E67-4B1D-9E2A-7F00687C6884}" srcOrd="2" destOrd="0" presId="urn:microsoft.com/office/officeart/2005/8/layout/orgChart1"/>
    <dgm:cxn modelId="{5DF673CE-FCAF-40E1-BB58-A40CC00C3437}" type="presParOf" srcId="{D74ED866-57F0-41D7-986B-B72C9D452DD5}" destId="{E4639E8C-852B-498A-8AD3-8C825DE0B114}" srcOrd="2" destOrd="0" presId="urn:microsoft.com/office/officeart/2005/8/layout/orgChart1"/>
    <dgm:cxn modelId="{21949478-BBDA-4973-BCF7-FDD65B6A93E1}" type="presParOf" srcId="{0C56DDA4-6848-4558-A974-04BAA541E457}" destId="{0B25229D-B202-47E2-9AD7-33CBCD05D4D3}" srcOrd="1" destOrd="0" presId="urn:microsoft.com/office/officeart/2005/8/layout/orgChart1"/>
    <dgm:cxn modelId="{1A955854-4C69-4F0E-91B9-F7070AB3C535}" type="presParOf" srcId="{0B25229D-B202-47E2-9AD7-33CBCD05D4D3}" destId="{76279999-0419-44B0-BD7B-49ADCBF34DDE}" srcOrd="0" destOrd="0" presId="urn:microsoft.com/office/officeart/2005/8/layout/orgChart1"/>
    <dgm:cxn modelId="{5132C08E-7D48-487F-AFAA-9E02FD955DD0}" type="presParOf" srcId="{76279999-0419-44B0-BD7B-49ADCBF34DDE}" destId="{9419B004-60F5-4A93-AE67-8BD0AE7A5034}" srcOrd="0" destOrd="0" presId="urn:microsoft.com/office/officeart/2005/8/layout/orgChart1"/>
    <dgm:cxn modelId="{1547BA63-9D5B-4147-88DC-2DFD554CE138}" type="presParOf" srcId="{76279999-0419-44B0-BD7B-49ADCBF34DDE}" destId="{2ED820C8-434A-42A5-8180-B2BC461BBA79}" srcOrd="1" destOrd="0" presId="urn:microsoft.com/office/officeart/2005/8/layout/orgChart1"/>
    <dgm:cxn modelId="{929598CE-F958-4A17-906C-A0989144B32C}" type="presParOf" srcId="{0B25229D-B202-47E2-9AD7-33CBCD05D4D3}" destId="{CF0C418B-1B35-481E-B396-C4E304CA6D00}" srcOrd="1" destOrd="0" presId="urn:microsoft.com/office/officeart/2005/8/layout/orgChart1"/>
    <dgm:cxn modelId="{3DFE1294-BCE4-42D5-BCC5-57EFC7261282}" type="presParOf" srcId="{0B25229D-B202-47E2-9AD7-33CBCD05D4D3}" destId="{E73608EF-BDFE-4CB1-8F3A-BF0FA81F2187}" srcOrd="2" destOrd="0" presId="urn:microsoft.com/office/officeart/2005/8/layout/orgChart1"/>
    <dgm:cxn modelId="{E6E9E67F-2FBA-4E80-820B-2043320C628D}" type="presParOf" srcId="{E73608EF-BDFE-4CB1-8F3A-BF0FA81F2187}" destId="{F7D4BDDD-1777-4626-B10E-978C29D0D2F8}" srcOrd="0" destOrd="0" presId="urn:microsoft.com/office/officeart/2005/8/layout/orgChart1"/>
    <dgm:cxn modelId="{7FA9DF47-EFC6-4982-95F2-2D181A9BAF78}" type="presParOf" srcId="{E73608EF-BDFE-4CB1-8F3A-BF0FA81F2187}" destId="{1E564592-0A25-49EA-84EA-64FE19C972D2}" srcOrd="1" destOrd="0" presId="urn:microsoft.com/office/officeart/2005/8/layout/orgChart1"/>
    <dgm:cxn modelId="{EB4521CC-C2ED-4420-A91F-BEC499909DAF}" type="presParOf" srcId="{1E564592-0A25-49EA-84EA-64FE19C972D2}" destId="{3E4B6177-5037-4C70-A860-FE3A6E321181}" srcOrd="0" destOrd="0" presId="urn:microsoft.com/office/officeart/2005/8/layout/orgChart1"/>
    <dgm:cxn modelId="{831F924A-4E32-4B6D-96DF-581EDF35AFFF}" type="presParOf" srcId="{3E4B6177-5037-4C70-A860-FE3A6E321181}" destId="{37E1A8E3-27D3-41F8-9590-E7945F12B463}" srcOrd="0" destOrd="0" presId="urn:microsoft.com/office/officeart/2005/8/layout/orgChart1"/>
    <dgm:cxn modelId="{EA25294A-C151-4B24-AD32-831E8CF2FD47}" type="presParOf" srcId="{3E4B6177-5037-4C70-A860-FE3A6E321181}" destId="{7E390175-A811-43C8-B43D-3F51C604AA6F}" srcOrd="1" destOrd="0" presId="urn:microsoft.com/office/officeart/2005/8/layout/orgChart1"/>
    <dgm:cxn modelId="{692E1641-F9DE-471A-AA7B-6BD0413A88E9}" type="presParOf" srcId="{1E564592-0A25-49EA-84EA-64FE19C972D2}" destId="{0795C393-C571-4889-8BF6-BBD6644A9E63}" srcOrd="1" destOrd="0" presId="urn:microsoft.com/office/officeart/2005/8/layout/orgChart1"/>
    <dgm:cxn modelId="{89BE7A20-A233-411A-AF2D-FE400A2C516E}" type="presParOf" srcId="{1E564592-0A25-49EA-84EA-64FE19C972D2}" destId="{8FABBBE9-F05F-44D9-9969-D22287D41984}" srcOrd="2" destOrd="0" presId="urn:microsoft.com/office/officeart/2005/8/layout/orgChart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BF3B9E-E209-4751-9F70-1B70BB006BAE}" type="doc">
      <dgm:prSet loTypeId="urn:microsoft.com/office/officeart/2005/8/layout/chevron2" loCatId="process" qsTypeId="urn:microsoft.com/office/officeart/2005/8/quickstyle/simple1#1" qsCatId="simple" csTypeId="urn:microsoft.com/office/officeart/2005/8/colors/colorful1#1" csCatId="colorful" phldr="1"/>
      <dgm:spPr/>
      <dgm:t>
        <a:bodyPr/>
        <a:lstStyle/>
        <a:p>
          <a:endParaRPr lang="el-GR"/>
        </a:p>
      </dgm:t>
    </dgm:pt>
    <dgm:pt modelId="{AE2D7611-BD25-4963-B510-A7180B16C73E}">
      <dgm:prSet phldrT="[Κείμενο]"/>
      <dgm:spPr/>
      <dgm:t>
        <a:bodyPr/>
        <a:lstStyle/>
        <a:p>
          <a:r>
            <a:rPr lang="el-GR" dirty="0" smtClean="0"/>
            <a:t>1</a:t>
          </a:r>
          <a:endParaRPr lang="el-GR" dirty="0"/>
        </a:p>
      </dgm:t>
    </dgm:pt>
    <dgm:pt modelId="{190FC93B-C8D6-41C9-80E4-568099EB1A40}" type="parTrans" cxnId="{4B21BFA7-252A-4DAD-9468-B1B7FEEBA42F}">
      <dgm:prSet/>
      <dgm:spPr/>
      <dgm:t>
        <a:bodyPr/>
        <a:lstStyle/>
        <a:p>
          <a:endParaRPr lang="el-GR"/>
        </a:p>
      </dgm:t>
    </dgm:pt>
    <dgm:pt modelId="{90705E43-9150-4CC2-99EE-B0D57A43B009}" type="sibTrans" cxnId="{4B21BFA7-252A-4DAD-9468-B1B7FEEBA42F}">
      <dgm:prSet/>
      <dgm:spPr/>
      <dgm:t>
        <a:bodyPr/>
        <a:lstStyle/>
        <a:p>
          <a:endParaRPr lang="el-GR"/>
        </a:p>
      </dgm:t>
    </dgm:pt>
    <dgm:pt modelId="{C3DC03C0-D770-49E9-AC27-16D6E56CEDC9}">
      <dgm:prSet phldrT="[Κείμενο]" custT="1"/>
      <dgm:spPr/>
      <dgm:t>
        <a:bodyPr/>
        <a:lstStyle/>
        <a:p>
          <a:r>
            <a:rPr lang="el-GR" altLang="el-GR" sz="2000" dirty="0" smtClean="0">
              <a:solidFill>
                <a:srgbClr val="000000"/>
              </a:solidFill>
              <a:latin typeface="+mj-lt"/>
            </a:rPr>
            <a:t>Υπολογίζεται το</a:t>
          </a:r>
          <a:r>
            <a:rPr lang="en-GB" altLang="el-GR" sz="2000" dirty="0" smtClean="0">
              <a:solidFill>
                <a:srgbClr val="000000"/>
              </a:solidFill>
              <a:latin typeface="+mj-lt"/>
            </a:rPr>
            <a:t> </a:t>
          </a:r>
          <a:r>
            <a:rPr lang="el-GR" altLang="el-GR" sz="2000" dirty="0" smtClean="0">
              <a:solidFill>
                <a:srgbClr val="000000"/>
              </a:solidFill>
              <a:latin typeface="+mj-lt"/>
            </a:rPr>
            <a:t>εκλογικό μέτρο</a:t>
          </a:r>
          <a:r>
            <a:rPr lang="en-US" altLang="el-GR" sz="2000" dirty="0" smtClean="0">
              <a:solidFill>
                <a:srgbClr val="000000"/>
              </a:solidFill>
              <a:latin typeface="+mj-lt"/>
            </a:rPr>
            <a:t>*</a:t>
          </a:r>
          <a:r>
            <a:rPr lang="el-GR" altLang="el-GR" sz="2000" dirty="0" smtClean="0">
              <a:solidFill>
                <a:srgbClr val="000000"/>
              </a:solidFill>
              <a:latin typeface="+mj-lt"/>
            </a:rPr>
            <a:t>.</a:t>
          </a:r>
          <a:endParaRPr lang="el-GR" sz="2000" dirty="0">
            <a:solidFill>
              <a:srgbClr val="000000"/>
            </a:solidFill>
            <a:latin typeface="+mj-lt"/>
          </a:endParaRPr>
        </a:p>
      </dgm:t>
    </dgm:pt>
    <dgm:pt modelId="{174117A2-6A4E-4D81-B71D-C2FF13582FDA}" type="parTrans" cxnId="{344D0A1B-5780-4459-BCBC-7C125FED5A16}">
      <dgm:prSet/>
      <dgm:spPr/>
      <dgm:t>
        <a:bodyPr/>
        <a:lstStyle/>
        <a:p>
          <a:endParaRPr lang="el-GR"/>
        </a:p>
      </dgm:t>
    </dgm:pt>
    <dgm:pt modelId="{D93FCE2B-8920-479C-93F6-48777C6AA099}" type="sibTrans" cxnId="{344D0A1B-5780-4459-BCBC-7C125FED5A16}">
      <dgm:prSet/>
      <dgm:spPr/>
      <dgm:t>
        <a:bodyPr/>
        <a:lstStyle/>
        <a:p>
          <a:endParaRPr lang="el-GR"/>
        </a:p>
      </dgm:t>
    </dgm:pt>
    <dgm:pt modelId="{EBEEFEA3-A4EE-4545-8170-4C81D5CE27CD}">
      <dgm:prSet phldrT="[Κείμενο]"/>
      <dgm:spPr/>
      <dgm:t>
        <a:bodyPr/>
        <a:lstStyle/>
        <a:p>
          <a:r>
            <a:rPr lang="el-GR" dirty="0" smtClean="0"/>
            <a:t>2</a:t>
          </a:r>
          <a:endParaRPr lang="el-GR" dirty="0"/>
        </a:p>
      </dgm:t>
    </dgm:pt>
    <dgm:pt modelId="{BACEC4D7-8131-484D-BCB6-2D755043CF5C}" type="parTrans" cxnId="{F8127040-A5E6-4151-8E46-9CFE0ABE757D}">
      <dgm:prSet/>
      <dgm:spPr/>
      <dgm:t>
        <a:bodyPr/>
        <a:lstStyle/>
        <a:p>
          <a:endParaRPr lang="el-GR"/>
        </a:p>
      </dgm:t>
    </dgm:pt>
    <dgm:pt modelId="{5C098A56-BCBF-4FED-A829-9E0880D4FE53}" type="sibTrans" cxnId="{F8127040-A5E6-4151-8E46-9CFE0ABE757D}">
      <dgm:prSet/>
      <dgm:spPr/>
      <dgm:t>
        <a:bodyPr/>
        <a:lstStyle/>
        <a:p>
          <a:endParaRPr lang="el-GR"/>
        </a:p>
      </dgm:t>
    </dgm:pt>
    <dgm:pt modelId="{5779D4A1-7120-412F-B916-2952F8119FAB}">
      <dgm:prSet phldrT="[Κείμενο]"/>
      <dgm:spPr/>
      <dgm:t>
        <a:bodyPr/>
        <a:lstStyle/>
        <a:p>
          <a:endParaRPr lang="el-GR" sz="1500" dirty="0"/>
        </a:p>
      </dgm:t>
    </dgm:pt>
    <dgm:pt modelId="{9104F580-DE28-4A3C-AD33-4FC7C5556C1F}" type="parTrans" cxnId="{91532CDE-F9DC-4FF1-AE04-3F410EC69903}">
      <dgm:prSet/>
      <dgm:spPr/>
      <dgm:t>
        <a:bodyPr/>
        <a:lstStyle/>
        <a:p>
          <a:endParaRPr lang="el-GR"/>
        </a:p>
      </dgm:t>
    </dgm:pt>
    <dgm:pt modelId="{48BFBBE3-F435-46B7-B093-6C957CE2A8A1}" type="sibTrans" cxnId="{91532CDE-F9DC-4FF1-AE04-3F410EC69903}">
      <dgm:prSet/>
      <dgm:spPr/>
      <dgm:t>
        <a:bodyPr/>
        <a:lstStyle/>
        <a:p>
          <a:endParaRPr lang="el-GR"/>
        </a:p>
      </dgm:t>
    </dgm:pt>
    <dgm:pt modelId="{0241E0FE-E014-4E91-9A83-3CEF273D0AD8}">
      <dgm:prSet phldrT="[Κείμενο]"/>
      <dgm:spPr/>
      <dgm:t>
        <a:bodyPr/>
        <a:lstStyle/>
        <a:p>
          <a:r>
            <a:rPr lang="el-GR" dirty="0" smtClean="0"/>
            <a:t>3</a:t>
          </a:r>
          <a:endParaRPr lang="el-GR" dirty="0"/>
        </a:p>
      </dgm:t>
    </dgm:pt>
    <dgm:pt modelId="{91A20898-733F-474E-BACB-76513F383E6B}" type="parTrans" cxnId="{70C1C381-3534-48B5-AA9F-B0F1A6470C3B}">
      <dgm:prSet/>
      <dgm:spPr/>
      <dgm:t>
        <a:bodyPr/>
        <a:lstStyle/>
        <a:p>
          <a:endParaRPr lang="el-GR"/>
        </a:p>
      </dgm:t>
    </dgm:pt>
    <dgm:pt modelId="{934C24B4-D506-45B7-85FE-60BB477C1604}" type="sibTrans" cxnId="{70C1C381-3534-48B5-AA9F-B0F1A6470C3B}">
      <dgm:prSet/>
      <dgm:spPr/>
      <dgm:t>
        <a:bodyPr/>
        <a:lstStyle/>
        <a:p>
          <a:endParaRPr lang="el-GR"/>
        </a:p>
      </dgm:t>
    </dgm:pt>
    <dgm:pt modelId="{98C6C303-8DD3-458F-B039-04FAFAC612B3}">
      <dgm:prSet phldrT="[Κείμενο]"/>
      <dgm:spPr/>
      <dgm:t>
        <a:bodyPr/>
        <a:lstStyle/>
        <a:p>
          <a:endParaRPr lang="el-GR" sz="1700" dirty="0"/>
        </a:p>
      </dgm:t>
    </dgm:pt>
    <dgm:pt modelId="{093CED3C-485E-404C-8797-781B36F7317B}" type="parTrans" cxnId="{96959FBD-CC30-47C0-A123-E51E8E31DB37}">
      <dgm:prSet/>
      <dgm:spPr/>
      <dgm:t>
        <a:bodyPr/>
        <a:lstStyle/>
        <a:p>
          <a:endParaRPr lang="el-GR"/>
        </a:p>
      </dgm:t>
    </dgm:pt>
    <dgm:pt modelId="{C976D44A-9A2F-42BF-A102-08340C9F3E24}" type="sibTrans" cxnId="{96959FBD-CC30-47C0-A123-E51E8E31DB37}">
      <dgm:prSet/>
      <dgm:spPr/>
      <dgm:t>
        <a:bodyPr/>
        <a:lstStyle/>
        <a:p>
          <a:endParaRPr lang="el-GR"/>
        </a:p>
      </dgm:t>
    </dgm:pt>
    <dgm:pt modelId="{2D281B8C-9B98-4588-9F23-5118B14B189F}">
      <dgm:prSet custT="1"/>
      <dgm:spPr/>
      <dgm:t>
        <a:bodyPr/>
        <a:lstStyle/>
        <a:p>
          <a:r>
            <a:rPr lang="el-GR" sz="2000" dirty="0" smtClean="0">
              <a:solidFill>
                <a:srgbClr val="000000"/>
              </a:solidFill>
              <a:latin typeface="+mj-lt"/>
            </a:rPr>
            <a:t>Ο αριθμός των έγκυρων ψηφοδελτίων</a:t>
          </a:r>
          <a:r>
            <a:rPr lang="en-GB" sz="2000" dirty="0" smtClean="0">
              <a:solidFill>
                <a:srgbClr val="000000"/>
              </a:solidFill>
              <a:latin typeface="+mj-lt"/>
            </a:rPr>
            <a:t> </a:t>
          </a:r>
          <a:r>
            <a:rPr lang="el-GR" sz="2000" dirty="0" smtClean="0">
              <a:solidFill>
                <a:srgbClr val="000000"/>
              </a:solidFill>
              <a:latin typeface="+mj-lt"/>
            </a:rPr>
            <a:t>κάθε συνδυασμού διαιρείται με</a:t>
          </a:r>
          <a:r>
            <a:rPr lang="en-GB" sz="2000" dirty="0" smtClean="0">
              <a:solidFill>
                <a:srgbClr val="000000"/>
              </a:solidFill>
              <a:latin typeface="+mj-lt"/>
            </a:rPr>
            <a:t> </a:t>
          </a:r>
          <a:r>
            <a:rPr lang="el-GR" sz="2000" dirty="0" smtClean="0">
              <a:solidFill>
                <a:srgbClr val="000000"/>
              </a:solidFill>
              <a:latin typeface="+mj-lt"/>
            </a:rPr>
            <a:t>το εκλογικό μέτρο και ο</a:t>
          </a:r>
          <a:r>
            <a:rPr lang="en-GB" sz="2000" dirty="0" smtClean="0">
              <a:solidFill>
                <a:srgbClr val="000000"/>
              </a:solidFill>
              <a:latin typeface="+mj-lt"/>
            </a:rPr>
            <a:t> </a:t>
          </a:r>
          <a:r>
            <a:rPr lang="el-GR" sz="2000" dirty="0" smtClean="0">
              <a:solidFill>
                <a:srgbClr val="000000"/>
              </a:solidFill>
              <a:latin typeface="+mj-lt"/>
            </a:rPr>
            <a:t>κάθε συνδυασμός</a:t>
          </a:r>
          <a:r>
            <a:rPr lang="en-GB" sz="2000" dirty="0" smtClean="0">
              <a:solidFill>
                <a:srgbClr val="000000"/>
              </a:solidFill>
              <a:latin typeface="+mj-lt"/>
            </a:rPr>
            <a:t> </a:t>
          </a:r>
          <a:r>
            <a:rPr lang="el-GR" sz="2000" dirty="0" smtClean="0">
              <a:solidFill>
                <a:srgbClr val="000000"/>
              </a:solidFill>
              <a:latin typeface="+mj-lt"/>
            </a:rPr>
            <a:t>καταλαμβάνει τόσες έδρες</a:t>
          </a:r>
          <a:r>
            <a:rPr lang="en-GB" sz="2000" dirty="0" smtClean="0">
              <a:solidFill>
                <a:srgbClr val="000000"/>
              </a:solidFill>
              <a:latin typeface="+mj-lt"/>
            </a:rPr>
            <a:t> </a:t>
          </a:r>
          <a:r>
            <a:rPr lang="el-GR" sz="2000" dirty="0" smtClean="0">
              <a:solidFill>
                <a:srgbClr val="000000"/>
              </a:solidFill>
              <a:latin typeface="+mj-lt"/>
            </a:rPr>
            <a:t>όσες το ακέραιο πηλίκο της διαίρεσης. </a:t>
          </a:r>
          <a:endParaRPr lang="el-GR" sz="2000" dirty="0">
            <a:solidFill>
              <a:srgbClr val="000000"/>
            </a:solidFill>
            <a:latin typeface="+mj-lt"/>
          </a:endParaRPr>
        </a:p>
      </dgm:t>
    </dgm:pt>
    <dgm:pt modelId="{5A35E86D-F691-4CCB-A6A5-9CB2B6EF3FA2}" type="parTrans" cxnId="{F73AE824-0E68-4969-9AB6-221C3762ED41}">
      <dgm:prSet/>
      <dgm:spPr/>
      <dgm:t>
        <a:bodyPr/>
        <a:lstStyle/>
        <a:p>
          <a:endParaRPr lang="el-GR"/>
        </a:p>
      </dgm:t>
    </dgm:pt>
    <dgm:pt modelId="{C1CA3FBE-C16A-4C7E-BBDC-7DAF806B81BB}" type="sibTrans" cxnId="{F73AE824-0E68-4969-9AB6-221C3762ED41}">
      <dgm:prSet/>
      <dgm:spPr/>
      <dgm:t>
        <a:bodyPr/>
        <a:lstStyle/>
        <a:p>
          <a:endParaRPr lang="el-GR"/>
        </a:p>
      </dgm:t>
    </dgm:pt>
    <dgm:pt modelId="{86978064-1732-4223-8577-B46845B23718}">
      <dgm:prSet custT="1"/>
      <dgm:spPr/>
      <dgm:t>
        <a:bodyPr/>
        <a:lstStyle/>
        <a:p>
          <a:r>
            <a:rPr lang="el-GR" sz="2000" dirty="0" smtClean="0">
              <a:solidFill>
                <a:srgbClr val="000000"/>
              </a:solidFill>
              <a:latin typeface="+mj-lt"/>
            </a:rPr>
            <a:t>Έδρα μπορεί να</a:t>
          </a:r>
          <a:r>
            <a:rPr lang="en-GB" sz="2000" dirty="0" smtClean="0">
              <a:solidFill>
                <a:srgbClr val="000000"/>
              </a:solidFill>
              <a:latin typeface="+mj-lt"/>
            </a:rPr>
            <a:t> </a:t>
          </a:r>
          <a:r>
            <a:rPr lang="el-GR" sz="2000" dirty="0" smtClean="0">
              <a:solidFill>
                <a:srgbClr val="000000"/>
              </a:solidFill>
              <a:latin typeface="+mj-lt"/>
            </a:rPr>
            <a:t>καταλάβει συνδυασμός </a:t>
          </a:r>
          <a:r>
            <a:rPr lang="el-GR" sz="2000" b="1" dirty="0" smtClean="0">
              <a:solidFill>
                <a:srgbClr val="C00000"/>
              </a:solidFill>
              <a:latin typeface="+mj-lt"/>
            </a:rPr>
            <a:t>ακόμα και αν δεν λάβει το εκλογικό</a:t>
          </a:r>
          <a:r>
            <a:rPr lang="en-GB" sz="2000" b="1" dirty="0" smtClean="0">
              <a:solidFill>
                <a:srgbClr val="C00000"/>
              </a:solidFill>
              <a:latin typeface="+mj-lt"/>
            </a:rPr>
            <a:t> </a:t>
          </a:r>
          <a:r>
            <a:rPr lang="el-GR" sz="2000" b="1" dirty="0" smtClean="0">
              <a:solidFill>
                <a:srgbClr val="C00000"/>
              </a:solidFill>
              <a:latin typeface="+mj-lt"/>
            </a:rPr>
            <a:t>μέτρο,</a:t>
          </a:r>
          <a:r>
            <a:rPr lang="en-US" sz="2000" b="1" dirty="0" smtClean="0">
              <a:solidFill>
                <a:srgbClr val="C00000"/>
              </a:solidFill>
              <a:latin typeface="+mj-lt"/>
            </a:rPr>
            <a:t> </a:t>
          </a:r>
          <a:r>
            <a:rPr lang="el-GR" sz="2000" b="1" dirty="0" smtClean="0">
              <a:solidFill>
                <a:srgbClr val="C00000"/>
              </a:solidFill>
              <a:latin typeface="+mj-lt"/>
            </a:rPr>
            <a:t> </a:t>
          </a:r>
          <a:r>
            <a:rPr lang="el-GR" sz="2000" dirty="0" smtClean="0">
              <a:solidFill>
                <a:srgbClr val="000000"/>
              </a:solidFill>
              <a:latin typeface="+mj-lt"/>
            </a:rPr>
            <a:t>με</a:t>
          </a:r>
          <a:r>
            <a:rPr lang="en-GB" sz="2000" dirty="0" smtClean="0">
              <a:solidFill>
                <a:srgbClr val="000000"/>
              </a:solidFill>
              <a:latin typeface="+mj-lt"/>
            </a:rPr>
            <a:t> </a:t>
          </a:r>
          <a:r>
            <a:rPr lang="el-GR" sz="2000" dirty="0" smtClean="0">
              <a:solidFill>
                <a:srgbClr val="000000"/>
              </a:solidFill>
              <a:latin typeface="+mj-lt"/>
            </a:rPr>
            <a:t>βάση τα αχρησιμοποίητα υπόλοιπα</a:t>
          </a:r>
          <a:r>
            <a:rPr lang="en-US" sz="2000" dirty="0" smtClean="0">
              <a:solidFill>
                <a:srgbClr val="000000"/>
              </a:solidFill>
              <a:latin typeface="+mj-lt"/>
            </a:rPr>
            <a:t>*</a:t>
          </a:r>
          <a:r>
            <a:rPr lang="el-GR" sz="2000" dirty="0" smtClean="0">
              <a:solidFill>
                <a:srgbClr val="000000"/>
              </a:solidFill>
              <a:latin typeface="+mj-lt"/>
            </a:rPr>
            <a:t>  ψήφων του. </a:t>
          </a:r>
        </a:p>
      </dgm:t>
    </dgm:pt>
    <dgm:pt modelId="{1E11CB12-84AF-46B4-8C95-CFE12C842962}" type="sibTrans" cxnId="{2A2E1DCF-0A0F-4853-AB30-893E94401299}">
      <dgm:prSet/>
      <dgm:spPr/>
      <dgm:t>
        <a:bodyPr/>
        <a:lstStyle/>
        <a:p>
          <a:endParaRPr lang="el-GR"/>
        </a:p>
      </dgm:t>
    </dgm:pt>
    <dgm:pt modelId="{21FD0E50-C257-4B52-8F3A-0619A53B129F}" type="parTrans" cxnId="{2A2E1DCF-0A0F-4853-AB30-893E94401299}">
      <dgm:prSet/>
      <dgm:spPr/>
      <dgm:t>
        <a:bodyPr/>
        <a:lstStyle/>
        <a:p>
          <a:endParaRPr lang="el-GR"/>
        </a:p>
      </dgm:t>
    </dgm:pt>
    <dgm:pt modelId="{C8D6B054-FEF7-49A2-865A-0BEB4483CD60}">
      <dgm:prSet phldrT="[Κείμενο]" custT="1"/>
      <dgm:spPr/>
      <dgm:t>
        <a:bodyPr/>
        <a:lstStyle/>
        <a:p>
          <a:endParaRPr lang="el-GR" sz="1200" i="1" dirty="0"/>
        </a:p>
      </dgm:t>
    </dgm:pt>
    <dgm:pt modelId="{F041E485-B17B-4F0C-8428-8D72E3EDEB37}" type="parTrans" cxnId="{A5B094DC-AFD1-4516-8798-FBB8B233E68B}">
      <dgm:prSet/>
      <dgm:spPr/>
      <dgm:t>
        <a:bodyPr/>
        <a:lstStyle/>
        <a:p>
          <a:endParaRPr lang="el-GR"/>
        </a:p>
      </dgm:t>
    </dgm:pt>
    <dgm:pt modelId="{CFA55A7D-9210-4585-9B7E-3752FFBA4BD8}" type="sibTrans" cxnId="{A5B094DC-AFD1-4516-8798-FBB8B233E68B}">
      <dgm:prSet/>
      <dgm:spPr/>
      <dgm:t>
        <a:bodyPr/>
        <a:lstStyle/>
        <a:p>
          <a:endParaRPr lang="el-GR"/>
        </a:p>
      </dgm:t>
    </dgm:pt>
    <dgm:pt modelId="{71FE90D8-A16C-4FC5-993C-92109F4BDF5E}" type="pres">
      <dgm:prSet presAssocID="{77BF3B9E-E209-4751-9F70-1B70BB006BAE}" presName="linearFlow" presStyleCnt="0">
        <dgm:presLayoutVars>
          <dgm:dir/>
          <dgm:animLvl val="lvl"/>
          <dgm:resizeHandles val="exact"/>
        </dgm:presLayoutVars>
      </dgm:prSet>
      <dgm:spPr/>
      <dgm:t>
        <a:bodyPr/>
        <a:lstStyle/>
        <a:p>
          <a:endParaRPr lang="el-GR"/>
        </a:p>
      </dgm:t>
    </dgm:pt>
    <dgm:pt modelId="{D9F086F5-333A-4610-9B38-8FD7E976E3F8}" type="pres">
      <dgm:prSet presAssocID="{AE2D7611-BD25-4963-B510-A7180B16C73E}" presName="composite" presStyleCnt="0"/>
      <dgm:spPr/>
    </dgm:pt>
    <dgm:pt modelId="{8ADAAA70-BA2A-46F9-B27B-57AC6A7FACC3}" type="pres">
      <dgm:prSet presAssocID="{AE2D7611-BD25-4963-B510-A7180B16C73E}" presName="parentText" presStyleLbl="alignNode1" presStyleIdx="0" presStyleCnt="3">
        <dgm:presLayoutVars>
          <dgm:chMax val="1"/>
          <dgm:bulletEnabled val="1"/>
        </dgm:presLayoutVars>
      </dgm:prSet>
      <dgm:spPr/>
      <dgm:t>
        <a:bodyPr/>
        <a:lstStyle/>
        <a:p>
          <a:endParaRPr lang="el-GR"/>
        </a:p>
      </dgm:t>
    </dgm:pt>
    <dgm:pt modelId="{2C37A0ED-214C-4613-9283-6AEB5D66390C}" type="pres">
      <dgm:prSet presAssocID="{AE2D7611-BD25-4963-B510-A7180B16C73E}" presName="descendantText" presStyleLbl="alignAcc1" presStyleIdx="0" presStyleCnt="3" custScaleY="100000" custLinFactNeighborX="-222" custLinFactNeighborY="18107">
        <dgm:presLayoutVars>
          <dgm:bulletEnabled val="1"/>
        </dgm:presLayoutVars>
      </dgm:prSet>
      <dgm:spPr/>
      <dgm:t>
        <a:bodyPr/>
        <a:lstStyle/>
        <a:p>
          <a:endParaRPr lang="el-GR"/>
        </a:p>
      </dgm:t>
    </dgm:pt>
    <dgm:pt modelId="{BC97B4F9-DFD9-4E4B-810A-8610211547AD}" type="pres">
      <dgm:prSet presAssocID="{90705E43-9150-4CC2-99EE-B0D57A43B009}" presName="sp" presStyleCnt="0"/>
      <dgm:spPr/>
    </dgm:pt>
    <dgm:pt modelId="{5A37570C-1113-4060-9D2D-C63BDE95E507}" type="pres">
      <dgm:prSet presAssocID="{EBEEFEA3-A4EE-4545-8170-4C81D5CE27CD}" presName="composite" presStyleCnt="0"/>
      <dgm:spPr/>
    </dgm:pt>
    <dgm:pt modelId="{6F816577-34F2-42F9-8C25-C7699009B230}" type="pres">
      <dgm:prSet presAssocID="{EBEEFEA3-A4EE-4545-8170-4C81D5CE27CD}" presName="parentText" presStyleLbl="alignNode1" presStyleIdx="1" presStyleCnt="3">
        <dgm:presLayoutVars>
          <dgm:chMax val="1"/>
          <dgm:bulletEnabled val="1"/>
        </dgm:presLayoutVars>
      </dgm:prSet>
      <dgm:spPr/>
      <dgm:t>
        <a:bodyPr/>
        <a:lstStyle/>
        <a:p>
          <a:endParaRPr lang="el-GR"/>
        </a:p>
      </dgm:t>
    </dgm:pt>
    <dgm:pt modelId="{FDFBB0B9-4577-4180-8319-257C5C5D09E3}" type="pres">
      <dgm:prSet presAssocID="{EBEEFEA3-A4EE-4545-8170-4C81D5CE27CD}" presName="descendantText" presStyleLbl="alignAcc1" presStyleIdx="1" presStyleCnt="3" custScaleY="121394">
        <dgm:presLayoutVars>
          <dgm:bulletEnabled val="1"/>
        </dgm:presLayoutVars>
      </dgm:prSet>
      <dgm:spPr/>
      <dgm:t>
        <a:bodyPr/>
        <a:lstStyle/>
        <a:p>
          <a:endParaRPr lang="el-GR"/>
        </a:p>
      </dgm:t>
    </dgm:pt>
    <dgm:pt modelId="{631BEC57-E548-40C4-BEE6-9639572B15C9}" type="pres">
      <dgm:prSet presAssocID="{5C098A56-BCBF-4FED-A829-9E0880D4FE53}" presName="sp" presStyleCnt="0"/>
      <dgm:spPr/>
    </dgm:pt>
    <dgm:pt modelId="{DAFD93D1-2377-4366-8F2C-A16928F0DAFF}" type="pres">
      <dgm:prSet presAssocID="{0241E0FE-E014-4E91-9A83-3CEF273D0AD8}" presName="composite" presStyleCnt="0"/>
      <dgm:spPr/>
    </dgm:pt>
    <dgm:pt modelId="{5F8B3F9E-FDE9-4125-8F38-81396AAC1240}" type="pres">
      <dgm:prSet presAssocID="{0241E0FE-E014-4E91-9A83-3CEF273D0AD8}" presName="parentText" presStyleLbl="alignNode1" presStyleIdx="2" presStyleCnt="3">
        <dgm:presLayoutVars>
          <dgm:chMax val="1"/>
          <dgm:bulletEnabled val="1"/>
        </dgm:presLayoutVars>
      </dgm:prSet>
      <dgm:spPr/>
      <dgm:t>
        <a:bodyPr/>
        <a:lstStyle/>
        <a:p>
          <a:endParaRPr lang="el-GR"/>
        </a:p>
      </dgm:t>
    </dgm:pt>
    <dgm:pt modelId="{5B1D5D0E-8455-411D-81D0-F317A6E44675}" type="pres">
      <dgm:prSet presAssocID="{0241E0FE-E014-4E91-9A83-3CEF273D0AD8}" presName="descendantText" presStyleLbl="alignAcc1" presStyleIdx="2" presStyleCnt="3" custLinFactNeighborX="-1561" custLinFactNeighborY="1428">
        <dgm:presLayoutVars>
          <dgm:bulletEnabled val="1"/>
        </dgm:presLayoutVars>
      </dgm:prSet>
      <dgm:spPr/>
      <dgm:t>
        <a:bodyPr/>
        <a:lstStyle/>
        <a:p>
          <a:endParaRPr lang="el-GR"/>
        </a:p>
      </dgm:t>
    </dgm:pt>
  </dgm:ptLst>
  <dgm:cxnLst>
    <dgm:cxn modelId="{84430DCD-A87A-4041-8707-AB94FB642A42}" type="presOf" srcId="{77BF3B9E-E209-4751-9F70-1B70BB006BAE}" destId="{71FE90D8-A16C-4FC5-993C-92109F4BDF5E}" srcOrd="0" destOrd="0" presId="urn:microsoft.com/office/officeart/2005/8/layout/chevron2"/>
    <dgm:cxn modelId="{3E07A5E6-59DD-424C-B696-35480B4EAFCB}" type="presOf" srcId="{C3DC03C0-D770-49E9-AC27-16D6E56CEDC9}" destId="{2C37A0ED-214C-4613-9283-6AEB5D66390C}" srcOrd="0" destOrd="1" presId="urn:microsoft.com/office/officeart/2005/8/layout/chevron2"/>
    <dgm:cxn modelId="{A5B094DC-AFD1-4516-8798-FBB8B233E68B}" srcId="{AE2D7611-BD25-4963-B510-A7180B16C73E}" destId="{C8D6B054-FEF7-49A2-865A-0BEB4483CD60}" srcOrd="0" destOrd="0" parTransId="{F041E485-B17B-4F0C-8428-8D72E3EDEB37}" sibTransId="{CFA55A7D-9210-4585-9B7E-3752FFBA4BD8}"/>
    <dgm:cxn modelId="{70C1C381-3534-48B5-AA9F-B0F1A6470C3B}" srcId="{77BF3B9E-E209-4751-9F70-1B70BB006BAE}" destId="{0241E0FE-E014-4E91-9A83-3CEF273D0AD8}" srcOrd="2" destOrd="0" parTransId="{91A20898-733F-474E-BACB-76513F383E6B}" sibTransId="{934C24B4-D506-45B7-85FE-60BB477C1604}"/>
    <dgm:cxn modelId="{F0579CD7-2CFC-49D6-AE32-556A2CE45670}" type="presOf" srcId="{0241E0FE-E014-4E91-9A83-3CEF273D0AD8}" destId="{5F8B3F9E-FDE9-4125-8F38-81396AAC1240}" srcOrd="0" destOrd="0" presId="urn:microsoft.com/office/officeart/2005/8/layout/chevron2"/>
    <dgm:cxn modelId="{91532CDE-F9DC-4FF1-AE04-3F410EC69903}" srcId="{EBEEFEA3-A4EE-4545-8170-4C81D5CE27CD}" destId="{5779D4A1-7120-412F-B916-2952F8119FAB}" srcOrd="0" destOrd="0" parTransId="{9104F580-DE28-4A3C-AD33-4FC7C5556C1F}" sibTransId="{48BFBBE3-F435-46B7-B093-6C957CE2A8A1}"/>
    <dgm:cxn modelId="{344D0A1B-5780-4459-BCBC-7C125FED5A16}" srcId="{AE2D7611-BD25-4963-B510-A7180B16C73E}" destId="{C3DC03C0-D770-49E9-AC27-16D6E56CEDC9}" srcOrd="1" destOrd="0" parTransId="{174117A2-6A4E-4D81-B71D-C2FF13582FDA}" sibTransId="{D93FCE2B-8920-479C-93F6-48777C6AA099}"/>
    <dgm:cxn modelId="{89E29584-CD72-4BE8-8770-144E5FE06D2C}" type="presOf" srcId="{EBEEFEA3-A4EE-4545-8170-4C81D5CE27CD}" destId="{6F816577-34F2-42F9-8C25-C7699009B230}" srcOrd="0" destOrd="0" presId="urn:microsoft.com/office/officeart/2005/8/layout/chevron2"/>
    <dgm:cxn modelId="{F73AE824-0E68-4969-9AB6-221C3762ED41}" srcId="{EBEEFEA3-A4EE-4545-8170-4C81D5CE27CD}" destId="{2D281B8C-9B98-4588-9F23-5118B14B189F}" srcOrd="1" destOrd="0" parTransId="{5A35E86D-F691-4CCB-A6A5-9CB2B6EF3FA2}" sibTransId="{C1CA3FBE-C16A-4C7E-BBDC-7DAF806B81BB}"/>
    <dgm:cxn modelId="{96959FBD-CC30-47C0-A123-E51E8E31DB37}" srcId="{0241E0FE-E014-4E91-9A83-3CEF273D0AD8}" destId="{98C6C303-8DD3-458F-B039-04FAFAC612B3}" srcOrd="0" destOrd="0" parTransId="{093CED3C-485E-404C-8797-781B36F7317B}" sibTransId="{C976D44A-9A2F-42BF-A102-08340C9F3E24}"/>
    <dgm:cxn modelId="{4B21BFA7-252A-4DAD-9468-B1B7FEEBA42F}" srcId="{77BF3B9E-E209-4751-9F70-1B70BB006BAE}" destId="{AE2D7611-BD25-4963-B510-A7180B16C73E}" srcOrd="0" destOrd="0" parTransId="{190FC93B-C8D6-41C9-80E4-568099EB1A40}" sibTransId="{90705E43-9150-4CC2-99EE-B0D57A43B009}"/>
    <dgm:cxn modelId="{22F5BD40-CBFD-4F5F-8A27-24A1133C349E}" type="presOf" srcId="{2D281B8C-9B98-4588-9F23-5118B14B189F}" destId="{FDFBB0B9-4577-4180-8319-257C5C5D09E3}" srcOrd="0" destOrd="1" presId="urn:microsoft.com/office/officeart/2005/8/layout/chevron2"/>
    <dgm:cxn modelId="{F8127040-A5E6-4151-8E46-9CFE0ABE757D}" srcId="{77BF3B9E-E209-4751-9F70-1B70BB006BAE}" destId="{EBEEFEA3-A4EE-4545-8170-4C81D5CE27CD}" srcOrd="1" destOrd="0" parTransId="{BACEC4D7-8131-484D-BCB6-2D755043CF5C}" sibTransId="{5C098A56-BCBF-4FED-A829-9E0880D4FE53}"/>
    <dgm:cxn modelId="{4A4FDB98-9BCB-4C99-971D-0DC8ADCEEC3E}" type="presOf" srcId="{98C6C303-8DD3-458F-B039-04FAFAC612B3}" destId="{5B1D5D0E-8455-411D-81D0-F317A6E44675}" srcOrd="0" destOrd="0" presId="urn:microsoft.com/office/officeart/2005/8/layout/chevron2"/>
    <dgm:cxn modelId="{2A2E1DCF-0A0F-4853-AB30-893E94401299}" srcId="{0241E0FE-E014-4E91-9A83-3CEF273D0AD8}" destId="{86978064-1732-4223-8577-B46845B23718}" srcOrd="1" destOrd="0" parTransId="{21FD0E50-C257-4B52-8F3A-0619A53B129F}" sibTransId="{1E11CB12-84AF-46B4-8C95-CFE12C842962}"/>
    <dgm:cxn modelId="{818869AC-8881-4707-AB2B-8E318C71E319}" type="presOf" srcId="{C8D6B054-FEF7-49A2-865A-0BEB4483CD60}" destId="{2C37A0ED-214C-4613-9283-6AEB5D66390C}" srcOrd="0" destOrd="0" presId="urn:microsoft.com/office/officeart/2005/8/layout/chevron2"/>
    <dgm:cxn modelId="{D3461F0C-1C96-466E-AACF-E87609CDB857}" type="presOf" srcId="{5779D4A1-7120-412F-B916-2952F8119FAB}" destId="{FDFBB0B9-4577-4180-8319-257C5C5D09E3}" srcOrd="0" destOrd="0" presId="urn:microsoft.com/office/officeart/2005/8/layout/chevron2"/>
    <dgm:cxn modelId="{091C6F7E-AEB5-4BF9-A239-00EA71105886}" type="presOf" srcId="{86978064-1732-4223-8577-B46845B23718}" destId="{5B1D5D0E-8455-411D-81D0-F317A6E44675}" srcOrd="0" destOrd="1" presId="urn:microsoft.com/office/officeart/2005/8/layout/chevron2"/>
    <dgm:cxn modelId="{3172C333-4600-4D25-AEDE-FBCDC9D66A4C}" type="presOf" srcId="{AE2D7611-BD25-4963-B510-A7180B16C73E}" destId="{8ADAAA70-BA2A-46F9-B27B-57AC6A7FACC3}" srcOrd="0" destOrd="0" presId="urn:microsoft.com/office/officeart/2005/8/layout/chevron2"/>
    <dgm:cxn modelId="{4D203DE6-5079-4AD8-94D1-8F1A79CC8E7A}" type="presParOf" srcId="{71FE90D8-A16C-4FC5-993C-92109F4BDF5E}" destId="{D9F086F5-333A-4610-9B38-8FD7E976E3F8}" srcOrd="0" destOrd="0" presId="urn:microsoft.com/office/officeart/2005/8/layout/chevron2"/>
    <dgm:cxn modelId="{3A536501-E502-44D0-8241-9313FCF4514D}" type="presParOf" srcId="{D9F086F5-333A-4610-9B38-8FD7E976E3F8}" destId="{8ADAAA70-BA2A-46F9-B27B-57AC6A7FACC3}" srcOrd="0" destOrd="0" presId="urn:microsoft.com/office/officeart/2005/8/layout/chevron2"/>
    <dgm:cxn modelId="{784F6110-37B3-44DD-9B78-C38DCEF0D947}" type="presParOf" srcId="{D9F086F5-333A-4610-9B38-8FD7E976E3F8}" destId="{2C37A0ED-214C-4613-9283-6AEB5D66390C}" srcOrd="1" destOrd="0" presId="urn:microsoft.com/office/officeart/2005/8/layout/chevron2"/>
    <dgm:cxn modelId="{05B15BFD-FEEA-4751-85F3-B41A64070D61}" type="presParOf" srcId="{71FE90D8-A16C-4FC5-993C-92109F4BDF5E}" destId="{BC97B4F9-DFD9-4E4B-810A-8610211547AD}" srcOrd="1" destOrd="0" presId="urn:microsoft.com/office/officeart/2005/8/layout/chevron2"/>
    <dgm:cxn modelId="{511F46A9-FAF2-40F1-9F5A-B2A327B925A0}" type="presParOf" srcId="{71FE90D8-A16C-4FC5-993C-92109F4BDF5E}" destId="{5A37570C-1113-4060-9D2D-C63BDE95E507}" srcOrd="2" destOrd="0" presId="urn:microsoft.com/office/officeart/2005/8/layout/chevron2"/>
    <dgm:cxn modelId="{9E1ED20D-8841-4F0F-90B7-2FB1A680EA3C}" type="presParOf" srcId="{5A37570C-1113-4060-9D2D-C63BDE95E507}" destId="{6F816577-34F2-42F9-8C25-C7699009B230}" srcOrd="0" destOrd="0" presId="urn:microsoft.com/office/officeart/2005/8/layout/chevron2"/>
    <dgm:cxn modelId="{3DD2869B-DC83-47A2-A530-E39BCB5F5AE8}" type="presParOf" srcId="{5A37570C-1113-4060-9D2D-C63BDE95E507}" destId="{FDFBB0B9-4577-4180-8319-257C5C5D09E3}" srcOrd="1" destOrd="0" presId="urn:microsoft.com/office/officeart/2005/8/layout/chevron2"/>
    <dgm:cxn modelId="{311FAB8E-2413-41B5-89F0-91E8021510F4}" type="presParOf" srcId="{71FE90D8-A16C-4FC5-993C-92109F4BDF5E}" destId="{631BEC57-E548-40C4-BEE6-9639572B15C9}" srcOrd="3" destOrd="0" presId="urn:microsoft.com/office/officeart/2005/8/layout/chevron2"/>
    <dgm:cxn modelId="{AF912E07-86C5-4B3B-BA87-7B7F475DC17B}" type="presParOf" srcId="{71FE90D8-A16C-4FC5-993C-92109F4BDF5E}" destId="{DAFD93D1-2377-4366-8F2C-A16928F0DAFF}" srcOrd="4" destOrd="0" presId="urn:microsoft.com/office/officeart/2005/8/layout/chevron2"/>
    <dgm:cxn modelId="{5BBF3B05-E4FA-425A-A452-16CFB602D334}" type="presParOf" srcId="{DAFD93D1-2377-4366-8F2C-A16928F0DAFF}" destId="{5F8B3F9E-FDE9-4125-8F38-81396AAC1240}" srcOrd="0" destOrd="0" presId="urn:microsoft.com/office/officeart/2005/8/layout/chevron2"/>
    <dgm:cxn modelId="{D61B0FB9-9D42-421B-90FF-FB5B8922C148}" type="presParOf" srcId="{DAFD93D1-2377-4366-8F2C-A16928F0DAFF}" destId="{5B1D5D0E-8455-411D-81D0-F317A6E44675}" srcOrd="1" destOrd="0" presId="urn:microsoft.com/office/officeart/2005/8/layout/chevron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43D811-92AA-4CBA-95D4-56252A21909E}">
      <dsp:nvSpPr>
        <dsp:cNvPr id="0" name=""/>
        <dsp:cNvSpPr/>
      </dsp:nvSpPr>
      <dsp:spPr>
        <a:xfrm>
          <a:off x="0" y="216024"/>
          <a:ext cx="8964814" cy="1167842"/>
        </a:xfrm>
        <a:prstGeom prst="roundRect">
          <a:avLst/>
        </a:prstGeom>
        <a:solidFill>
          <a:schemeClr val="tx2">
            <a:lumMod val="40000"/>
            <a:lumOff val="6000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el-GR" sz="2400" kern="1200" dirty="0" smtClean="0">
              <a:solidFill>
                <a:schemeClr val="tx1"/>
              </a:solidFill>
              <a:latin typeface="Calibri" panose="020F0502020204030204" pitchFamily="34" charset="0"/>
              <a:cs typeface="Calibri" panose="020F0502020204030204" pitchFamily="34" charset="0"/>
            </a:rPr>
            <a:t>Εφαρμόζεται για πρώτη φορά το εκλογικό σύστημα της απλής αναλογικής.</a:t>
          </a:r>
          <a:endParaRPr lang="el-GR" sz="2400" kern="1200" dirty="0">
            <a:solidFill>
              <a:schemeClr val="tx1"/>
            </a:solidFill>
            <a:latin typeface="Calibri" panose="020F0502020204030204" pitchFamily="34" charset="0"/>
            <a:cs typeface="Calibri" panose="020F0502020204030204" pitchFamily="34" charset="0"/>
          </a:endParaRPr>
        </a:p>
      </dsp:txBody>
      <dsp:txXfrm>
        <a:off x="0" y="216024"/>
        <a:ext cx="8964814" cy="1167842"/>
      </dsp:txXfrm>
    </dsp:sp>
    <dsp:sp modelId="{29F88689-169B-4BE5-801F-DFDAFAF1D9D0}">
      <dsp:nvSpPr>
        <dsp:cNvPr id="0" name=""/>
        <dsp:cNvSpPr/>
      </dsp:nvSpPr>
      <dsp:spPr>
        <a:xfrm>
          <a:off x="0" y="1416517"/>
          <a:ext cx="8964814" cy="1167842"/>
        </a:xfrm>
        <a:prstGeom prst="roundRect">
          <a:avLst/>
        </a:prstGeom>
        <a:solidFill>
          <a:srgbClr val="0070C0"/>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l-GR" sz="2100" kern="1200" dirty="0" smtClean="0">
              <a:solidFill>
                <a:schemeClr val="bg1"/>
              </a:solidFill>
            </a:rPr>
            <a:t>Αποσυνδέεται η ανάδειξη των οργάνων διοίκησης των κοινοτήτων από τους συνδυασμούς που μετέχουν στη διαδικασία ανάδειξης των δημοτικών αρχών και προβλέπεται η εκλογή των οργάνων κοινότητας σε χωριστή κάλπη.</a:t>
          </a:r>
          <a:endParaRPr lang="el-GR" sz="2100" kern="1200" dirty="0">
            <a:solidFill>
              <a:schemeClr val="bg1"/>
            </a:solidFill>
          </a:endParaRPr>
        </a:p>
      </dsp:txBody>
      <dsp:txXfrm>
        <a:off x="0" y="1416517"/>
        <a:ext cx="8964814" cy="1167842"/>
      </dsp:txXfrm>
    </dsp:sp>
    <dsp:sp modelId="{B64D8F41-CCB3-4A35-ADB3-B071B4F9CA8A}">
      <dsp:nvSpPr>
        <dsp:cNvPr id="0" name=""/>
        <dsp:cNvSpPr/>
      </dsp:nvSpPr>
      <dsp:spPr>
        <a:xfrm>
          <a:off x="0" y="2644840"/>
          <a:ext cx="8964814" cy="1167842"/>
        </a:xfrm>
        <a:prstGeom prst="roundRect">
          <a:avLst/>
        </a:prstGeom>
        <a:solidFill>
          <a:schemeClr val="tx2">
            <a:lumMod val="60000"/>
            <a:lumOff val="4000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l-GR" sz="2100" kern="1200" dirty="0" smtClean="0">
              <a:solidFill>
                <a:schemeClr val="tx1"/>
              </a:solidFill>
            </a:rPr>
            <a:t>Για πρώτη φορά εισάγεται το δικαίωμα του εκλέγειν στους νέους 17 ετών.</a:t>
          </a:r>
          <a:endParaRPr lang="el-GR" sz="2100" kern="1200" dirty="0">
            <a:solidFill>
              <a:schemeClr val="tx1"/>
            </a:solidFill>
          </a:endParaRPr>
        </a:p>
      </dsp:txBody>
      <dsp:txXfrm>
        <a:off x="0" y="2644840"/>
        <a:ext cx="8964814" cy="1167842"/>
      </dsp:txXfrm>
    </dsp:sp>
    <dsp:sp modelId="{C5722AA4-DEC3-4CF0-B1A7-5EED47E20BD7}">
      <dsp:nvSpPr>
        <dsp:cNvPr id="0" name=""/>
        <dsp:cNvSpPr/>
      </dsp:nvSpPr>
      <dsp:spPr>
        <a:xfrm>
          <a:off x="0" y="3894814"/>
          <a:ext cx="8964814" cy="1167842"/>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a:lnSpc>
              <a:spcPct val="90000"/>
            </a:lnSpc>
            <a:spcBef>
              <a:spcPct val="0"/>
            </a:spcBef>
            <a:spcAft>
              <a:spcPct val="35000"/>
            </a:spcAft>
          </a:pPr>
          <a:r>
            <a:rPr lang="el-GR" sz="2100" kern="1200" dirty="0" smtClean="0"/>
            <a:t>Οι πολίτες της Ευρωπαϊκής Ένωσης δύνανται να θέτουν υποψηφιότητα και για μονοπρόσωπα όργανα διοίκησης, και ειδικότερα για το αξίωμα του Δημάρχου και του Προέδρου Κοινότητας έως και 300 κατοίκους.</a:t>
          </a:r>
          <a:endParaRPr lang="el-GR" sz="2100" kern="1200" dirty="0"/>
        </a:p>
      </dsp:txBody>
      <dsp:txXfrm>
        <a:off x="0" y="3894814"/>
        <a:ext cx="8964814" cy="116784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F341293-9F9F-470A-B99F-409293484FA5}">
      <dsp:nvSpPr>
        <dsp:cNvPr id="0" name=""/>
        <dsp:cNvSpPr/>
      </dsp:nvSpPr>
      <dsp:spPr>
        <a:xfrm>
          <a:off x="0" y="415900"/>
          <a:ext cx="8964814" cy="1427400"/>
        </a:xfrm>
        <a:prstGeom prst="roundRect">
          <a:avLst/>
        </a:prstGeom>
        <a:solidFill>
          <a:schemeClr val="accent2">
            <a:lumMod val="60000"/>
            <a:lumOff val="4000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l-GR" sz="2000" kern="1200" dirty="0" smtClean="0">
              <a:solidFill>
                <a:schemeClr val="tx1"/>
              </a:solidFill>
            </a:rPr>
            <a:t>Δεν υφίσταται υποψηφιότητα για το αξίωμα του «προέδρου του συμβουλίου κοινότητας άνω των 300 κατοίκων», καθώς αυτός εκλέγεται έμμεσα από τους συμβούλους της οικείας κοινότητας, μεταξύ των πρώτων συμβούλων σε σταυρούς προτίμησης των δύο πρώτων σε δύναμη συνδυασμών της κοινότητας.</a:t>
          </a:r>
          <a:endParaRPr lang="el-GR" sz="2000" kern="1200" dirty="0">
            <a:solidFill>
              <a:schemeClr val="tx1"/>
            </a:solidFill>
          </a:endParaRPr>
        </a:p>
      </dsp:txBody>
      <dsp:txXfrm>
        <a:off x="0" y="415900"/>
        <a:ext cx="8964814" cy="1427400"/>
      </dsp:txXfrm>
    </dsp:sp>
    <dsp:sp modelId="{27AFBD0C-3636-413F-9388-61A061C86703}">
      <dsp:nvSpPr>
        <dsp:cNvPr id="0" name=""/>
        <dsp:cNvSpPr/>
      </dsp:nvSpPr>
      <dsp:spPr>
        <a:xfrm>
          <a:off x="0" y="1900900"/>
          <a:ext cx="8964814" cy="1427400"/>
        </a:xfrm>
        <a:prstGeom prst="roundRect">
          <a:avLst/>
        </a:prstGeom>
        <a:solidFill>
          <a:schemeClr val="accent1">
            <a:hueOff val="0"/>
            <a:satOff val="0"/>
            <a:lumOff val="0"/>
            <a:alphaOff val="0"/>
          </a:schemeClr>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l-GR" sz="2000" kern="1200" smtClean="0"/>
            <a:t>Προβλέπεται η εκλογή προέδρων των κοινοτήτων με μόνιμο πληθυσμό έως τριακοσίων (300) κατοίκων, με χωριστή κάλπη και με ενιαίο ψηφοδέλτιο όλων των μεμονωμένων υποψηφίων.</a:t>
          </a:r>
          <a:endParaRPr lang="el-GR" sz="2000" kern="1200"/>
        </a:p>
      </dsp:txBody>
      <dsp:txXfrm>
        <a:off x="0" y="1900900"/>
        <a:ext cx="8964814" cy="1427400"/>
      </dsp:txXfrm>
    </dsp:sp>
    <dsp:sp modelId="{CDC8C617-FF5F-4D2A-B8B2-377BFB44E7E2}">
      <dsp:nvSpPr>
        <dsp:cNvPr id="0" name=""/>
        <dsp:cNvSpPr/>
      </dsp:nvSpPr>
      <dsp:spPr>
        <a:xfrm>
          <a:off x="0" y="3385900"/>
          <a:ext cx="8964814" cy="1427400"/>
        </a:xfrm>
        <a:prstGeom prst="roundRect">
          <a:avLst/>
        </a:prstGeom>
        <a:solidFill>
          <a:srgbClr val="00B0F0"/>
        </a:solidFill>
        <a:ln>
          <a:noFill/>
        </a:ln>
        <a:effectLst>
          <a:outerShdw blurRad="38100" dist="30000" dir="5400000" rotWithShape="0">
            <a:srgbClr val="000000">
              <a:alpha val="4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l-GR" sz="2000" kern="1200" dirty="0" smtClean="0">
              <a:solidFill>
                <a:schemeClr val="tx1"/>
              </a:solidFill>
            </a:rPr>
            <a:t>Λαμβάνεται για πρώτη φορά υπόψη ο «μόνιμος πληθυσμός» της χώρας, για την εφαρμογή των διατάξεων που διέπουν την οργάνωση και λειτουργία της τοπικής αυτοδιοίκησης, αντικαθιστώντας τον «πραγματικό πληθυσμό», που ίσχυε μέχρι σήμερα.</a:t>
          </a:r>
          <a:endParaRPr lang="el-GR" sz="2000" kern="1200" dirty="0">
            <a:solidFill>
              <a:schemeClr val="tx1"/>
            </a:solidFill>
          </a:endParaRPr>
        </a:p>
      </dsp:txBody>
      <dsp:txXfrm>
        <a:off x="0" y="3385900"/>
        <a:ext cx="8964814" cy="1427400"/>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7D4BDDD-1777-4626-B10E-978C29D0D2F8}">
      <dsp:nvSpPr>
        <dsp:cNvPr id="0" name=""/>
        <dsp:cNvSpPr/>
      </dsp:nvSpPr>
      <dsp:spPr>
        <a:xfrm>
          <a:off x="611562" y="897693"/>
          <a:ext cx="942912" cy="991314"/>
        </a:xfrm>
        <a:custGeom>
          <a:avLst/>
          <a:gdLst/>
          <a:ahLst/>
          <a:cxnLst/>
          <a:rect l="0" t="0" r="0" b="0"/>
          <a:pathLst>
            <a:path>
              <a:moveTo>
                <a:pt x="942912" y="0"/>
              </a:moveTo>
              <a:lnTo>
                <a:pt x="0" y="991314"/>
              </a:lnTo>
            </a:path>
          </a:pathLst>
        </a:cu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ACEE339-B0A3-469F-912E-F3D863B57C0B}">
      <dsp:nvSpPr>
        <dsp:cNvPr id="0" name=""/>
        <dsp:cNvSpPr/>
      </dsp:nvSpPr>
      <dsp:spPr>
        <a:xfrm>
          <a:off x="4221112" y="1032110"/>
          <a:ext cx="1176086" cy="480056"/>
        </a:xfrm>
        <a:custGeom>
          <a:avLst/>
          <a:gdLst/>
          <a:ahLst/>
          <a:cxnLst/>
          <a:rect l="0" t="0" r="0" b="0"/>
          <a:pathLst>
            <a:path>
              <a:moveTo>
                <a:pt x="1176086" y="0"/>
              </a:moveTo>
              <a:lnTo>
                <a:pt x="1176086" y="321784"/>
              </a:lnTo>
              <a:lnTo>
                <a:pt x="0" y="321784"/>
              </a:lnTo>
              <a:lnTo>
                <a:pt x="0" y="480056"/>
              </a:lnTo>
            </a:path>
          </a:pathLst>
        </a:cu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E31B24F-8343-4953-85C9-D356424622E5}">
      <dsp:nvSpPr>
        <dsp:cNvPr id="0" name=""/>
        <dsp:cNvSpPr/>
      </dsp:nvSpPr>
      <dsp:spPr>
        <a:xfrm>
          <a:off x="5397198" y="1032110"/>
          <a:ext cx="1728683" cy="480056"/>
        </a:xfrm>
        <a:custGeom>
          <a:avLst/>
          <a:gdLst/>
          <a:ahLst/>
          <a:cxnLst/>
          <a:rect l="0" t="0" r="0" b="0"/>
          <a:pathLst>
            <a:path>
              <a:moveTo>
                <a:pt x="0" y="0"/>
              </a:moveTo>
              <a:lnTo>
                <a:pt x="0" y="321784"/>
              </a:lnTo>
              <a:lnTo>
                <a:pt x="1728683" y="321784"/>
              </a:lnTo>
              <a:lnTo>
                <a:pt x="1728683" y="480056"/>
              </a:lnTo>
            </a:path>
          </a:pathLst>
        </a:custGeom>
        <a:noFill/>
        <a:ln w="1905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22F17B-BD06-4D82-B6A0-2E13CCFA8C9C}">
      <dsp:nvSpPr>
        <dsp:cNvPr id="0" name=""/>
        <dsp:cNvSpPr/>
      </dsp:nvSpPr>
      <dsp:spPr>
        <a:xfrm>
          <a:off x="3054040" y="0"/>
          <a:ext cx="4686316" cy="1032110"/>
        </a:xfrm>
        <a:prstGeom prst="rect">
          <a:avLst/>
        </a:prstGeom>
        <a:solidFill>
          <a:schemeClr val="accent4">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4">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l-GR" sz="1700" b="1" kern="1200" dirty="0" smtClean="0">
              <a:solidFill>
                <a:schemeClr val="bg1"/>
              </a:solidFill>
            </a:rPr>
            <a:t>ΚΟΙΝΟΤΗΤΕΣ </a:t>
          </a:r>
          <a:r>
            <a:rPr lang="el-GR" sz="1700" b="1" u="sng" kern="1200" dirty="0" smtClean="0">
              <a:solidFill>
                <a:schemeClr val="bg1"/>
              </a:solidFill>
            </a:rPr>
            <a:t>ΑΝΩ</a:t>
          </a:r>
          <a:r>
            <a:rPr lang="el-GR" sz="1700" b="1" kern="1200" dirty="0" smtClean="0">
              <a:solidFill>
                <a:schemeClr val="bg1"/>
              </a:solidFill>
            </a:rPr>
            <a:t> ΤΩΝ 300 ΚΑΤΟΙΚΩΝ</a:t>
          </a:r>
          <a:endParaRPr lang="el-GR" sz="1700" b="1" kern="1200" dirty="0">
            <a:solidFill>
              <a:schemeClr val="bg1"/>
            </a:solidFill>
          </a:endParaRPr>
        </a:p>
      </dsp:txBody>
      <dsp:txXfrm>
        <a:off x="3054040" y="0"/>
        <a:ext cx="4686316" cy="1032110"/>
      </dsp:txXfrm>
    </dsp:sp>
    <dsp:sp modelId="{7C5249A4-5DDA-443D-947B-851F12090D4B}">
      <dsp:nvSpPr>
        <dsp:cNvPr id="0" name=""/>
        <dsp:cNvSpPr/>
      </dsp:nvSpPr>
      <dsp:spPr>
        <a:xfrm>
          <a:off x="6372203" y="1512167"/>
          <a:ext cx="1507358" cy="753679"/>
        </a:xfrm>
        <a:prstGeom prst="rect">
          <a:avLst/>
        </a:prstGeom>
        <a:solidFill>
          <a:schemeClr val="bg2">
            <a:lumMod val="9000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6">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l-GR" sz="1700" b="1" kern="1200" dirty="0" smtClean="0">
              <a:solidFill>
                <a:schemeClr val="tx1"/>
              </a:solidFill>
            </a:rPr>
            <a:t>Πρόεδρος Συμβουλίου Κοινότητας</a:t>
          </a:r>
          <a:endParaRPr lang="el-GR" sz="1700" b="1" kern="1200" dirty="0">
            <a:solidFill>
              <a:schemeClr val="tx1"/>
            </a:solidFill>
          </a:endParaRPr>
        </a:p>
      </dsp:txBody>
      <dsp:txXfrm>
        <a:off x="6372203" y="1512167"/>
        <a:ext cx="1507358" cy="753679"/>
      </dsp:txXfrm>
    </dsp:sp>
    <dsp:sp modelId="{108BF3E4-43A8-4D80-A087-AFBEBBD7051F}">
      <dsp:nvSpPr>
        <dsp:cNvPr id="0" name=""/>
        <dsp:cNvSpPr/>
      </dsp:nvSpPr>
      <dsp:spPr>
        <a:xfrm>
          <a:off x="2771802" y="1512167"/>
          <a:ext cx="2898619" cy="2877539"/>
        </a:xfrm>
        <a:prstGeom prst="rect">
          <a:avLst/>
        </a:prstGeom>
        <a:solidFill>
          <a:schemeClr val="bg2">
            <a:lumMod val="9000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6">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endParaRPr lang="el-GR" sz="2400" kern="1200" dirty="0" smtClean="0"/>
        </a:p>
        <a:p>
          <a:pPr lvl="0" algn="ctr" defTabSz="1066800">
            <a:lnSpc>
              <a:spcPct val="90000"/>
            </a:lnSpc>
            <a:spcBef>
              <a:spcPct val="0"/>
            </a:spcBef>
            <a:spcAft>
              <a:spcPct val="35000"/>
            </a:spcAft>
          </a:pPr>
          <a:r>
            <a:rPr lang="el-GR" sz="2400" b="1" kern="1200" dirty="0" smtClean="0">
              <a:solidFill>
                <a:schemeClr val="tx1"/>
              </a:solidFill>
            </a:rPr>
            <a:t>Συμβούλιο Κοινότητας</a:t>
          </a:r>
        </a:p>
        <a:p>
          <a:pPr lvl="0" algn="l" defTabSz="1066800">
            <a:lnSpc>
              <a:spcPct val="90000"/>
            </a:lnSpc>
            <a:spcBef>
              <a:spcPct val="0"/>
            </a:spcBef>
            <a:spcAft>
              <a:spcPct val="35000"/>
            </a:spcAft>
          </a:pPr>
          <a:r>
            <a:rPr lang="el-GR" sz="1800" kern="1200" dirty="0" smtClean="0">
              <a:solidFill>
                <a:schemeClr val="tx1"/>
              </a:solidFill>
            </a:rPr>
            <a:t>5μελές : 301-2.000 κάτοικοι</a:t>
          </a:r>
        </a:p>
        <a:p>
          <a:pPr lvl="0" algn="l" defTabSz="1066800">
            <a:lnSpc>
              <a:spcPct val="90000"/>
            </a:lnSpc>
            <a:spcBef>
              <a:spcPct val="0"/>
            </a:spcBef>
            <a:spcAft>
              <a:spcPct val="35000"/>
            </a:spcAft>
          </a:pPr>
          <a:r>
            <a:rPr lang="el-GR" sz="1800" kern="1200" dirty="0" smtClean="0">
              <a:solidFill>
                <a:schemeClr val="tx1"/>
              </a:solidFill>
            </a:rPr>
            <a:t>7μελές : 2.001-10.000 κάτοικοι</a:t>
          </a:r>
        </a:p>
        <a:p>
          <a:pPr lvl="0" algn="l" defTabSz="1066800">
            <a:lnSpc>
              <a:spcPct val="90000"/>
            </a:lnSpc>
            <a:spcBef>
              <a:spcPct val="0"/>
            </a:spcBef>
            <a:spcAft>
              <a:spcPct val="35000"/>
            </a:spcAft>
          </a:pPr>
          <a:r>
            <a:rPr lang="el-GR" sz="1800" kern="1200" dirty="0" smtClean="0">
              <a:solidFill>
                <a:schemeClr val="tx1"/>
              </a:solidFill>
            </a:rPr>
            <a:t>11μελές: 10.001</a:t>
          </a:r>
          <a:r>
            <a:rPr lang="en-US" sz="1800" kern="1200" dirty="0" smtClean="0">
              <a:solidFill>
                <a:schemeClr val="tx1"/>
              </a:solidFill>
            </a:rPr>
            <a:t>-</a:t>
          </a:r>
          <a:r>
            <a:rPr lang="el-GR" sz="1800" kern="1200" dirty="0" smtClean="0">
              <a:solidFill>
                <a:schemeClr val="tx1"/>
              </a:solidFill>
            </a:rPr>
            <a:t>50.000 κάτοικοι</a:t>
          </a:r>
        </a:p>
        <a:p>
          <a:pPr lvl="0" algn="l" defTabSz="1066800">
            <a:lnSpc>
              <a:spcPct val="90000"/>
            </a:lnSpc>
            <a:spcBef>
              <a:spcPct val="0"/>
            </a:spcBef>
            <a:spcAft>
              <a:spcPct val="35000"/>
            </a:spcAft>
          </a:pPr>
          <a:r>
            <a:rPr lang="el-GR" sz="1800" kern="1200" dirty="0" smtClean="0">
              <a:solidFill>
                <a:schemeClr val="tx1"/>
              </a:solidFill>
            </a:rPr>
            <a:t>15μελές : 50.001 κάτοικοι και άνω</a:t>
          </a:r>
        </a:p>
        <a:p>
          <a:pPr lvl="0" algn="l" defTabSz="1066800">
            <a:lnSpc>
              <a:spcPct val="90000"/>
            </a:lnSpc>
            <a:spcBef>
              <a:spcPct val="0"/>
            </a:spcBef>
            <a:spcAft>
              <a:spcPct val="35000"/>
            </a:spcAft>
          </a:pPr>
          <a:endParaRPr lang="el-GR" sz="1800" kern="1200" dirty="0"/>
        </a:p>
      </dsp:txBody>
      <dsp:txXfrm>
        <a:off x="2771802" y="1512167"/>
        <a:ext cx="2898619" cy="2877539"/>
      </dsp:txXfrm>
    </dsp:sp>
    <dsp:sp modelId="{9419B004-60F5-4A93-AE67-8BD0AE7A5034}">
      <dsp:nvSpPr>
        <dsp:cNvPr id="0" name=""/>
        <dsp:cNvSpPr/>
      </dsp:nvSpPr>
      <dsp:spPr>
        <a:xfrm>
          <a:off x="467549" y="144013"/>
          <a:ext cx="2173851" cy="753679"/>
        </a:xfrm>
        <a:prstGeom prst="rect">
          <a:avLst/>
        </a:prstGeom>
        <a:solidFill>
          <a:schemeClr val="accent4">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4">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l-GR" sz="1700" b="1" kern="1200" dirty="0" smtClean="0"/>
            <a:t>ΚΟΙΝΟΤΗΤΕΣ </a:t>
          </a:r>
          <a:r>
            <a:rPr lang="el-GR" sz="1700" b="1" u="sng" kern="1200" dirty="0" smtClean="0"/>
            <a:t>ΚΑΤΩ</a:t>
          </a:r>
          <a:r>
            <a:rPr lang="el-GR" sz="1700" b="1" kern="1200" dirty="0" smtClean="0"/>
            <a:t> ΤΩΝ 300 ΚΑΤΟΙΚΩΝ</a:t>
          </a:r>
          <a:endParaRPr lang="el-GR" sz="1700" b="1" kern="1200" dirty="0"/>
        </a:p>
      </dsp:txBody>
      <dsp:txXfrm>
        <a:off x="467549" y="144013"/>
        <a:ext cx="2173851" cy="753679"/>
      </dsp:txXfrm>
    </dsp:sp>
    <dsp:sp modelId="{37E1A8E3-27D3-41F8-9590-E7945F12B463}">
      <dsp:nvSpPr>
        <dsp:cNvPr id="0" name=""/>
        <dsp:cNvSpPr/>
      </dsp:nvSpPr>
      <dsp:spPr>
        <a:xfrm>
          <a:off x="611562" y="1512167"/>
          <a:ext cx="1932659" cy="753679"/>
        </a:xfrm>
        <a:prstGeom prst="rect">
          <a:avLst/>
        </a:prstGeom>
        <a:solidFill>
          <a:schemeClr val="tx2">
            <a:lumMod val="7500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6">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l-GR" sz="1800" kern="1200" dirty="0" smtClean="0"/>
            <a:t>Πρόεδρος Κοινότητας </a:t>
          </a:r>
          <a:endParaRPr lang="el-GR" sz="1800" kern="1200" dirty="0"/>
        </a:p>
      </dsp:txBody>
      <dsp:txXfrm>
        <a:off x="611562" y="1512167"/>
        <a:ext cx="1932659" cy="753679"/>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ADAAA70-BA2A-46F9-B27B-57AC6A7FACC3}">
      <dsp:nvSpPr>
        <dsp:cNvPr id="0" name=""/>
        <dsp:cNvSpPr/>
      </dsp:nvSpPr>
      <dsp:spPr>
        <a:xfrm rot="5400000">
          <a:off x="-265357" y="273168"/>
          <a:ext cx="1769052" cy="1238336"/>
        </a:xfrm>
        <a:prstGeom prst="chevron">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l-GR" sz="3400" kern="1200" dirty="0" smtClean="0"/>
            <a:t>1</a:t>
          </a:r>
          <a:endParaRPr lang="el-GR" sz="3400" kern="1200" dirty="0"/>
        </a:p>
      </dsp:txBody>
      <dsp:txXfrm rot="5400000">
        <a:off x="-265357" y="273168"/>
        <a:ext cx="1769052" cy="1238336"/>
      </dsp:txXfrm>
    </dsp:sp>
    <dsp:sp modelId="{2C37A0ED-214C-4613-9283-6AEB5D66390C}">
      <dsp:nvSpPr>
        <dsp:cNvPr id="0" name=""/>
        <dsp:cNvSpPr/>
      </dsp:nvSpPr>
      <dsp:spPr>
        <a:xfrm rot="5400000">
          <a:off x="3846454" y="-2406293"/>
          <a:ext cx="1149883" cy="6394511"/>
        </a:xfrm>
        <a:prstGeom prst="round2SameRect">
          <a:avLst/>
        </a:prstGeom>
        <a:solidFill>
          <a:schemeClr val="lt1">
            <a:alpha val="90000"/>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el-GR" sz="1200" i="1" kern="1200" dirty="0"/>
        </a:p>
        <a:p>
          <a:pPr marL="228600" lvl="1" indent="-228600" algn="l" defTabSz="889000">
            <a:lnSpc>
              <a:spcPct val="90000"/>
            </a:lnSpc>
            <a:spcBef>
              <a:spcPct val="0"/>
            </a:spcBef>
            <a:spcAft>
              <a:spcPct val="15000"/>
            </a:spcAft>
            <a:buChar char="••"/>
          </a:pPr>
          <a:r>
            <a:rPr lang="el-GR" altLang="el-GR" sz="2000" kern="1200" dirty="0" smtClean="0">
              <a:solidFill>
                <a:srgbClr val="000000"/>
              </a:solidFill>
              <a:latin typeface="+mj-lt"/>
            </a:rPr>
            <a:t>Υπολογίζεται το</a:t>
          </a:r>
          <a:r>
            <a:rPr lang="en-GB" altLang="el-GR" sz="2000" kern="1200" dirty="0" smtClean="0">
              <a:solidFill>
                <a:srgbClr val="000000"/>
              </a:solidFill>
              <a:latin typeface="+mj-lt"/>
            </a:rPr>
            <a:t> </a:t>
          </a:r>
          <a:r>
            <a:rPr lang="el-GR" altLang="el-GR" sz="2000" kern="1200" dirty="0" smtClean="0">
              <a:solidFill>
                <a:srgbClr val="000000"/>
              </a:solidFill>
              <a:latin typeface="+mj-lt"/>
            </a:rPr>
            <a:t>εκλογικό μέτρο</a:t>
          </a:r>
          <a:r>
            <a:rPr lang="en-US" altLang="el-GR" sz="2000" kern="1200" dirty="0" smtClean="0">
              <a:solidFill>
                <a:srgbClr val="000000"/>
              </a:solidFill>
              <a:latin typeface="+mj-lt"/>
            </a:rPr>
            <a:t>*</a:t>
          </a:r>
          <a:r>
            <a:rPr lang="el-GR" altLang="el-GR" sz="2000" kern="1200" dirty="0" smtClean="0">
              <a:solidFill>
                <a:srgbClr val="000000"/>
              </a:solidFill>
              <a:latin typeface="+mj-lt"/>
            </a:rPr>
            <a:t>.</a:t>
          </a:r>
          <a:endParaRPr lang="el-GR" sz="2000" kern="1200" dirty="0">
            <a:solidFill>
              <a:srgbClr val="000000"/>
            </a:solidFill>
            <a:latin typeface="+mj-lt"/>
          </a:endParaRPr>
        </a:p>
      </dsp:txBody>
      <dsp:txXfrm rot="5400000">
        <a:off x="3846454" y="-2406293"/>
        <a:ext cx="1149883" cy="6394511"/>
      </dsp:txXfrm>
    </dsp:sp>
    <dsp:sp modelId="{6F816577-34F2-42F9-8C25-C7699009B230}">
      <dsp:nvSpPr>
        <dsp:cNvPr id="0" name=""/>
        <dsp:cNvSpPr/>
      </dsp:nvSpPr>
      <dsp:spPr>
        <a:xfrm rot="5400000">
          <a:off x="-265357" y="1978389"/>
          <a:ext cx="1769052" cy="1238336"/>
        </a:xfrm>
        <a:prstGeom prst="chevron">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l-GR" sz="3400" kern="1200" dirty="0" smtClean="0"/>
            <a:t>2</a:t>
          </a:r>
          <a:endParaRPr lang="el-GR" sz="3400" kern="1200" dirty="0"/>
        </a:p>
      </dsp:txBody>
      <dsp:txXfrm rot="5400000">
        <a:off x="-265357" y="1978389"/>
        <a:ext cx="1769052" cy="1238336"/>
      </dsp:txXfrm>
    </dsp:sp>
    <dsp:sp modelId="{FDFBB0B9-4577-4180-8319-257C5C5D09E3}">
      <dsp:nvSpPr>
        <dsp:cNvPr id="0" name=""/>
        <dsp:cNvSpPr/>
      </dsp:nvSpPr>
      <dsp:spPr>
        <a:xfrm rot="5400000">
          <a:off x="3737647" y="-909282"/>
          <a:ext cx="1395889" cy="6394511"/>
        </a:xfrm>
        <a:prstGeom prst="round2SameRect">
          <a:avLst/>
        </a:prstGeom>
        <a:solidFill>
          <a:schemeClr val="lt1">
            <a:alpha val="90000"/>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114300" lvl="1" indent="-114300" algn="l" defTabSz="666750">
            <a:lnSpc>
              <a:spcPct val="90000"/>
            </a:lnSpc>
            <a:spcBef>
              <a:spcPct val="0"/>
            </a:spcBef>
            <a:spcAft>
              <a:spcPct val="15000"/>
            </a:spcAft>
            <a:buChar char="••"/>
          </a:pPr>
          <a:endParaRPr lang="el-GR" sz="1500" kern="1200" dirty="0"/>
        </a:p>
        <a:p>
          <a:pPr marL="228600" lvl="1" indent="-228600" algn="l" defTabSz="889000">
            <a:lnSpc>
              <a:spcPct val="90000"/>
            </a:lnSpc>
            <a:spcBef>
              <a:spcPct val="0"/>
            </a:spcBef>
            <a:spcAft>
              <a:spcPct val="15000"/>
            </a:spcAft>
            <a:buChar char="••"/>
          </a:pPr>
          <a:r>
            <a:rPr lang="el-GR" sz="2000" kern="1200" dirty="0" smtClean="0">
              <a:solidFill>
                <a:srgbClr val="000000"/>
              </a:solidFill>
              <a:latin typeface="+mj-lt"/>
            </a:rPr>
            <a:t>Ο αριθμός των έγκυρων ψηφοδελτίων</a:t>
          </a:r>
          <a:r>
            <a:rPr lang="en-GB" sz="2000" kern="1200" dirty="0" smtClean="0">
              <a:solidFill>
                <a:srgbClr val="000000"/>
              </a:solidFill>
              <a:latin typeface="+mj-lt"/>
            </a:rPr>
            <a:t> </a:t>
          </a:r>
          <a:r>
            <a:rPr lang="el-GR" sz="2000" kern="1200" dirty="0" smtClean="0">
              <a:solidFill>
                <a:srgbClr val="000000"/>
              </a:solidFill>
              <a:latin typeface="+mj-lt"/>
            </a:rPr>
            <a:t>κάθε συνδυασμού διαιρείται με</a:t>
          </a:r>
          <a:r>
            <a:rPr lang="en-GB" sz="2000" kern="1200" dirty="0" smtClean="0">
              <a:solidFill>
                <a:srgbClr val="000000"/>
              </a:solidFill>
              <a:latin typeface="+mj-lt"/>
            </a:rPr>
            <a:t> </a:t>
          </a:r>
          <a:r>
            <a:rPr lang="el-GR" sz="2000" kern="1200" dirty="0" smtClean="0">
              <a:solidFill>
                <a:srgbClr val="000000"/>
              </a:solidFill>
              <a:latin typeface="+mj-lt"/>
            </a:rPr>
            <a:t>το εκλογικό μέτρο και ο</a:t>
          </a:r>
          <a:r>
            <a:rPr lang="en-GB" sz="2000" kern="1200" dirty="0" smtClean="0">
              <a:solidFill>
                <a:srgbClr val="000000"/>
              </a:solidFill>
              <a:latin typeface="+mj-lt"/>
            </a:rPr>
            <a:t> </a:t>
          </a:r>
          <a:r>
            <a:rPr lang="el-GR" sz="2000" kern="1200" dirty="0" smtClean="0">
              <a:solidFill>
                <a:srgbClr val="000000"/>
              </a:solidFill>
              <a:latin typeface="+mj-lt"/>
            </a:rPr>
            <a:t>κάθε συνδυασμός</a:t>
          </a:r>
          <a:r>
            <a:rPr lang="en-GB" sz="2000" kern="1200" dirty="0" smtClean="0">
              <a:solidFill>
                <a:srgbClr val="000000"/>
              </a:solidFill>
              <a:latin typeface="+mj-lt"/>
            </a:rPr>
            <a:t> </a:t>
          </a:r>
          <a:r>
            <a:rPr lang="el-GR" sz="2000" kern="1200" dirty="0" smtClean="0">
              <a:solidFill>
                <a:srgbClr val="000000"/>
              </a:solidFill>
              <a:latin typeface="+mj-lt"/>
            </a:rPr>
            <a:t>καταλαμβάνει τόσες έδρες</a:t>
          </a:r>
          <a:r>
            <a:rPr lang="en-GB" sz="2000" kern="1200" dirty="0" smtClean="0">
              <a:solidFill>
                <a:srgbClr val="000000"/>
              </a:solidFill>
              <a:latin typeface="+mj-lt"/>
            </a:rPr>
            <a:t> </a:t>
          </a:r>
          <a:r>
            <a:rPr lang="el-GR" sz="2000" kern="1200" dirty="0" smtClean="0">
              <a:solidFill>
                <a:srgbClr val="000000"/>
              </a:solidFill>
              <a:latin typeface="+mj-lt"/>
            </a:rPr>
            <a:t>όσες το ακέραιο πηλίκο της διαίρεσης. </a:t>
          </a:r>
          <a:endParaRPr lang="el-GR" sz="2000" kern="1200" dirty="0">
            <a:solidFill>
              <a:srgbClr val="000000"/>
            </a:solidFill>
            <a:latin typeface="+mj-lt"/>
          </a:endParaRPr>
        </a:p>
      </dsp:txBody>
      <dsp:txXfrm rot="5400000">
        <a:off x="3737647" y="-909282"/>
        <a:ext cx="1395889" cy="6394511"/>
      </dsp:txXfrm>
    </dsp:sp>
    <dsp:sp modelId="{5F8B3F9E-FDE9-4125-8F38-81396AAC1240}">
      <dsp:nvSpPr>
        <dsp:cNvPr id="0" name=""/>
        <dsp:cNvSpPr/>
      </dsp:nvSpPr>
      <dsp:spPr>
        <a:xfrm rot="5400000">
          <a:off x="-265357" y="3560606"/>
          <a:ext cx="1769052" cy="1238336"/>
        </a:xfrm>
        <a:prstGeom prst="chevron">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590" tIns="21590" rIns="21590" bIns="21590" numCol="1" spcCol="1270" anchor="ctr" anchorCtr="0">
          <a:noAutofit/>
        </a:bodyPr>
        <a:lstStyle/>
        <a:p>
          <a:pPr lvl="0" algn="ctr" defTabSz="1511300">
            <a:lnSpc>
              <a:spcPct val="90000"/>
            </a:lnSpc>
            <a:spcBef>
              <a:spcPct val="0"/>
            </a:spcBef>
            <a:spcAft>
              <a:spcPct val="35000"/>
            </a:spcAft>
          </a:pPr>
          <a:r>
            <a:rPr lang="el-GR" sz="3400" kern="1200" dirty="0" smtClean="0"/>
            <a:t>3</a:t>
          </a:r>
          <a:endParaRPr lang="el-GR" sz="3400" kern="1200" dirty="0"/>
        </a:p>
      </dsp:txBody>
      <dsp:txXfrm rot="5400000">
        <a:off x="-265357" y="3560606"/>
        <a:ext cx="1769052" cy="1238336"/>
      </dsp:txXfrm>
    </dsp:sp>
    <dsp:sp modelId="{5B1D5D0E-8455-411D-81D0-F317A6E44675}">
      <dsp:nvSpPr>
        <dsp:cNvPr id="0" name=""/>
        <dsp:cNvSpPr/>
      </dsp:nvSpPr>
      <dsp:spPr>
        <a:xfrm rot="5400000">
          <a:off x="3760831" y="689355"/>
          <a:ext cx="1149883" cy="6394511"/>
        </a:xfrm>
        <a:prstGeom prst="round2SameRect">
          <a:avLst/>
        </a:prstGeom>
        <a:solidFill>
          <a:schemeClr val="lt1">
            <a:alpha val="90000"/>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171450" lvl="1" indent="-171450" algn="l" defTabSz="755650">
            <a:lnSpc>
              <a:spcPct val="90000"/>
            </a:lnSpc>
            <a:spcBef>
              <a:spcPct val="0"/>
            </a:spcBef>
            <a:spcAft>
              <a:spcPct val="15000"/>
            </a:spcAft>
            <a:buChar char="••"/>
          </a:pPr>
          <a:endParaRPr lang="el-GR" sz="1700" kern="1200" dirty="0"/>
        </a:p>
        <a:p>
          <a:pPr marL="228600" lvl="1" indent="-228600" algn="l" defTabSz="889000">
            <a:lnSpc>
              <a:spcPct val="90000"/>
            </a:lnSpc>
            <a:spcBef>
              <a:spcPct val="0"/>
            </a:spcBef>
            <a:spcAft>
              <a:spcPct val="15000"/>
            </a:spcAft>
            <a:buChar char="••"/>
          </a:pPr>
          <a:r>
            <a:rPr lang="el-GR" sz="2000" kern="1200" dirty="0" smtClean="0">
              <a:solidFill>
                <a:srgbClr val="000000"/>
              </a:solidFill>
              <a:latin typeface="+mj-lt"/>
            </a:rPr>
            <a:t>Έδρα μπορεί να</a:t>
          </a:r>
          <a:r>
            <a:rPr lang="en-GB" sz="2000" kern="1200" dirty="0" smtClean="0">
              <a:solidFill>
                <a:srgbClr val="000000"/>
              </a:solidFill>
              <a:latin typeface="+mj-lt"/>
            </a:rPr>
            <a:t> </a:t>
          </a:r>
          <a:r>
            <a:rPr lang="el-GR" sz="2000" kern="1200" dirty="0" smtClean="0">
              <a:solidFill>
                <a:srgbClr val="000000"/>
              </a:solidFill>
              <a:latin typeface="+mj-lt"/>
            </a:rPr>
            <a:t>καταλάβει συνδυασμός </a:t>
          </a:r>
          <a:r>
            <a:rPr lang="el-GR" sz="2000" b="1" kern="1200" dirty="0" smtClean="0">
              <a:solidFill>
                <a:srgbClr val="C00000"/>
              </a:solidFill>
              <a:latin typeface="+mj-lt"/>
            </a:rPr>
            <a:t>ακόμα και αν δεν λάβει το εκλογικό</a:t>
          </a:r>
          <a:r>
            <a:rPr lang="en-GB" sz="2000" b="1" kern="1200" dirty="0" smtClean="0">
              <a:solidFill>
                <a:srgbClr val="C00000"/>
              </a:solidFill>
              <a:latin typeface="+mj-lt"/>
            </a:rPr>
            <a:t> </a:t>
          </a:r>
          <a:r>
            <a:rPr lang="el-GR" sz="2000" b="1" kern="1200" dirty="0" smtClean="0">
              <a:solidFill>
                <a:srgbClr val="C00000"/>
              </a:solidFill>
              <a:latin typeface="+mj-lt"/>
            </a:rPr>
            <a:t>μέτρο,</a:t>
          </a:r>
          <a:r>
            <a:rPr lang="en-US" sz="2000" b="1" kern="1200" dirty="0" smtClean="0">
              <a:solidFill>
                <a:srgbClr val="C00000"/>
              </a:solidFill>
              <a:latin typeface="+mj-lt"/>
            </a:rPr>
            <a:t> </a:t>
          </a:r>
          <a:r>
            <a:rPr lang="el-GR" sz="2000" b="1" kern="1200" dirty="0" smtClean="0">
              <a:solidFill>
                <a:srgbClr val="C00000"/>
              </a:solidFill>
              <a:latin typeface="+mj-lt"/>
            </a:rPr>
            <a:t> </a:t>
          </a:r>
          <a:r>
            <a:rPr lang="el-GR" sz="2000" kern="1200" dirty="0" smtClean="0">
              <a:solidFill>
                <a:srgbClr val="000000"/>
              </a:solidFill>
              <a:latin typeface="+mj-lt"/>
            </a:rPr>
            <a:t>με</a:t>
          </a:r>
          <a:r>
            <a:rPr lang="en-GB" sz="2000" kern="1200" dirty="0" smtClean="0">
              <a:solidFill>
                <a:srgbClr val="000000"/>
              </a:solidFill>
              <a:latin typeface="+mj-lt"/>
            </a:rPr>
            <a:t> </a:t>
          </a:r>
          <a:r>
            <a:rPr lang="el-GR" sz="2000" kern="1200" dirty="0" smtClean="0">
              <a:solidFill>
                <a:srgbClr val="000000"/>
              </a:solidFill>
              <a:latin typeface="+mj-lt"/>
            </a:rPr>
            <a:t>βάση τα αχρησιμοποίητα υπόλοιπα</a:t>
          </a:r>
          <a:r>
            <a:rPr lang="en-US" sz="2000" kern="1200" dirty="0" smtClean="0">
              <a:solidFill>
                <a:srgbClr val="000000"/>
              </a:solidFill>
              <a:latin typeface="+mj-lt"/>
            </a:rPr>
            <a:t>*</a:t>
          </a:r>
          <a:r>
            <a:rPr lang="el-GR" sz="2000" kern="1200" dirty="0" smtClean="0">
              <a:solidFill>
                <a:srgbClr val="000000"/>
              </a:solidFill>
              <a:latin typeface="+mj-lt"/>
            </a:rPr>
            <a:t>  ψήφων του. </a:t>
          </a:r>
        </a:p>
      </dsp:txBody>
      <dsp:txXfrm rot="5400000">
        <a:off x="3760831" y="689355"/>
        <a:ext cx="1149883" cy="639451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3490" name="Rectangle 1"/>
          <p:cNvSpPr>
            <a:spLocks noGrp="1" noRot="1" noChangeAspect="1" noChangeArrowheads="1"/>
          </p:cNvSpPr>
          <p:nvPr>
            <p:ph type="sldImg"/>
          </p:nvPr>
        </p:nvSpPr>
        <p:spPr bwMode="auto">
          <a:xfrm>
            <a:off x="879475" y="882650"/>
            <a:ext cx="5797550" cy="4348163"/>
          </a:xfrm>
          <a:prstGeom prst="rect">
            <a:avLst/>
          </a:prstGeom>
          <a:noFill/>
          <a:ln w="9525">
            <a:noFill/>
            <a:round/>
            <a:headEnd/>
            <a:tailEnd/>
          </a:ln>
        </p:spPr>
      </p:sp>
      <p:sp>
        <p:nvSpPr>
          <p:cNvPr id="5122" name="Rectangle 2"/>
          <p:cNvSpPr>
            <a:spLocks noGrp="1" noChangeArrowheads="1"/>
          </p:cNvSpPr>
          <p:nvPr>
            <p:ph type="body"/>
          </p:nvPr>
        </p:nvSpPr>
        <p:spPr bwMode="auto">
          <a:xfrm>
            <a:off x="755650" y="5511800"/>
            <a:ext cx="6046788" cy="5222875"/>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p>
            <a:pPr lvl="0"/>
            <a:endParaRPr lang="el-GR" noProof="0" smtClean="0"/>
          </a:p>
        </p:txBody>
      </p:sp>
      <p:sp>
        <p:nvSpPr>
          <p:cNvPr id="5123" name="Rectangle 3"/>
          <p:cNvSpPr>
            <a:spLocks noGrp="1" noChangeArrowheads="1"/>
          </p:cNvSpPr>
          <p:nvPr>
            <p:ph type="hdr"/>
          </p:nvPr>
        </p:nvSpPr>
        <p:spPr bwMode="auto">
          <a:xfrm>
            <a:off x="0" y="0"/>
            <a:ext cx="3279775" cy="579438"/>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hangingPunct="0">
              <a:lnSpc>
                <a:spcPct val="95000"/>
              </a:lnSpc>
              <a:buClr>
                <a:srgbClr val="000000"/>
              </a:buClr>
              <a:buSzPct val="100000"/>
              <a:buFont typeface="Times New Roman" pitchFamily="16" charset="0"/>
              <a:buNone/>
              <a:tabLst>
                <a:tab pos="723826" algn="l"/>
                <a:tab pos="1447652" algn="l"/>
                <a:tab pos="2171478" algn="l"/>
                <a:tab pos="2895305" algn="l"/>
              </a:tabLst>
              <a:defRPr sz="1400">
                <a:solidFill>
                  <a:srgbClr val="000000"/>
                </a:solidFill>
                <a:latin typeface="Times New Roman" pitchFamily="16" charset="0"/>
                <a:ea typeface="Microsoft YaHei" charset="-122"/>
                <a:cs typeface="Arial" charset="0"/>
              </a:defRPr>
            </a:lvl1pPr>
          </a:lstStyle>
          <a:p>
            <a:pPr>
              <a:defRPr/>
            </a:pPr>
            <a:endParaRPr lang="el-GR"/>
          </a:p>
        </p:txBody>
      </p:sp>
      <p:sp>
        <p:nvSpPr>
          <p:cNvPr id="5124" name="Rectangle 4"/>
          <p:cNvSpPr>
            <a:spLocks noGrp="1" noChangeArrowheads="1"/>
          </p:cNvSpPr>
          <p:nvPr>
            <p:ph type="dt"/>
          </p:nvPr>
        </p:nvSpPr>
        <p:spPr bwMode="auto">
          <a:xfrm>
            <a:off x="4278313" y="0"/>
            <a:ext cx="3279775" cy="579438"/>
          </a:xfrm>
          <a:prstGeom prst="rect">
            <a:avLst/>
          </a:prstGeom>
          <a:noFill/>
          <a:ln w="9525" cap="flat">
            <a:noFill/>
            <a:round/>
            <a:headEnd/>
            <a:tailEnd/>
          </a:ln>
          <a:effectLst/>
        </p:spPr>
        <p:txBody>
          <a:bodyPr vert="horz" wrap="square" lIns="0" tIns="0" rIns="0" bIns="0" numCol="1" anchor="t"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723826" algn="l"/>
                <a:tab pos="1447652" algn="l"/>
                <a:tab pos="2171478" algn="l"/>
                <a:tab pos="2895305" algn="l"/>
              </a:tabLst>
              <a:defRPr sz="1400">
                <a:solidFill>
                  <a:srgbClr val="000000"/>
                </a:solidFill>
                <a:latin typeface="Times New Roman" pitchFamily="16" charset="0"/>
                <a:ea typeface="Microsoft YaHei" charset="-122"/>
                <a:cs typeface="Arial" charset="0"/>
              </a:defRPr>
            </a:lvl1pPr>
          </a:lstStyle>
          <a:p>
            <a:pPr>
              <a:defRPr/>
            </a:pPr>
            <a:endParaRPr lang="el-GR"/>
          </a:p>
        </p:txBody>
      </p:sp>
      <p:sp>
        <p:nvSpPr>
          <p:cNvPr id="5125" name="Rectangle 5"/>
          <p:cNvSpPr>
            <a:spLocks noGrp="1" noChangeArrowheads="1"/>
          </p:cNvSpPr>
          <p:nvPr>
            <p:ph type="ftr"/>
          </p:nvPr>
        </p:nvSpPr>
        <p:spPr bwMode="auto">
          <a:xfrm>
            <a:off x="0" y="11026775"/>
            <a:ext cx="3279775" cy="579438"/>
          </a:xfrm>
          <a:prstGeom prst="rect">
            <a:avLst/>
          </a:prstGeom>
          <a:noFill/>
          <a:ln w="9525" cap="flat">
            <a:noFill/>
            <a:round/>
            <a:headEnd/>
            <a:tailEnd/>
          </a:ln>
          <a:effectLst/>
        </p:spPr>
        <p:txBody>
          <a:bodyPr vert="horz" wrap="square" lIns="0" tIns="0" rIns="0" bIns="0" numCol="1" anchor="b" anchorCtr="0" compatLnSpc="1">
            <a:prstTxWarp prst="textNoShape">
              <a:avLst/>
            </a:prstTxWarp>
          </a:bodyPr>
          <a:lstStyle>
            <a:lvl1pPr hangingPunct="0">
              <a:lnSpc>
                <a:spcPct val="95000"/>
              </a:lnSpc>
              <a:buClr>
                <a:srgbClr val="000000"/>
              </a:buClr>
              <a:buSzPct val="100000"/>
              <a:buFont typeface="Times New Roman" pitchFamily="16" charset="0"/>
              <a:buNone/>
              <a:tabLst>
                <a:tab pos="723826" algn="l"/>
                <a:tab pos="1447652" algn="l"/>
                <a:tab pos="2171478" algn="l"/>
                <a:tab pos="2895305" algn="l"/>
              </a:tabLst>
              <a:defRPr sz="1400">
                <a:solidFill>
                  <a:srgbClr val="000000"/>
                </a:solidFill>
                <a:latin typeface="Times New Roman" pitchFamily="16" charset="0"/>
                <a:ea typeface="Microsoft YaHei" charset="-122"/>
                <a:cs typeface="Arial" charset="0"/>
              </a:defRPr>
            </a:lvl1pPr>
          </a:lstStyle>
          <a:p>
            <a:pPr>
              <a:defRPr/>
            </a:pPr>
            <a:endParaRPr lang="el-GR"/>
          </a:p>
        </p:txBody>
      </p:sp>
      <p:sp>
        <p:nvSpPr>
          <p:cNvPr id="5126" name="Rectangle 6"/>
          <p:cNvSpPr>
            <a:spLocks noGrp="1" noChangeArrowheads="1"/>
          </p:cNvSpPr>
          <p:nvPr>
            <p:ph type="sldNum"/>
          </p:nvPr>
        </p:nvSpPr>
        <p:spPr bwMode="auto">
          <a:xfrm>
            <a:off x="4278313" y="11026775"/>
            <a:ext cx="3279775" cy="579438"/>
          </a:xfrm>
          <a:prstGeom prst="rect">
            <a:avLst/>
          </a:prstGeom>
          <a:noFill/>
          <a:ln w="9525" cap="flat">
            <a:noFill/>
            <a:round/>
            <a:headEnd/>
            <a:tailEnd/>
          </a:ln>
          <a:effectLst/>
        </p:spPr>
        <p:txBody>
          <a:bodyPr vert="horz" wrap="square" lIns="0" tIns="0" rIns="0" bIns="0" numCol="1" anchor="b" anchorCtr="0" compatLnSpc="1">
            <a:prstTxWarp prst="textNoShape">
              <a:avLst/>
            </a:prstTxWarp>
          </a:bodyPr>
          <a:lstStyle>
            <a:lvl1pPr algn="r" hangingPunct="0">
              <a:lnSpc>
                <a:spcPct val="95000"/>
              </a:lnSpc>
              <a:buClr>
                <a:srgbClr val="000000"/>
              </a:buClr>
              <a:buSzPct val="100000"/>
              <a:buFont typeface="Times New Roman" pitchFamily="16" charset="0"/>
              <a:buNone/>
              <a:tabLst>
                <a:tab pos="723826" algn="l"/>
                <a:tab pos="1447652" algn="l"/>
                <a:tab pos="2171478" algn="l"/>
                <a:tab pos="2895305" algn="l"/>
              </a:tabLst>
              <a:defRPr sz="1400">
                <a:solidFill>
                  <a:srgbClr val="000000"/>
                </a:solidFill>
                <a:latin typeface="Times New Roman" pitchFamily="16" charset="0"/>
                <a:ea typeface="Microsoft YaHei" charset="-122"/>
                <a:cs typeface="Arial" charset="0"/>
              </a:defRPr>
            </a:lvl1pPr>
          </a:lstStyle>
          <a:p>
            <a:pPr>
              <a:defRPr/>
            </a:pPr>
            <a:fld id="{E3A4EF43-36F6-417A-97AF-21135BE7EDBF}" type="slidenum">
              <a:rPr lang="el-GR"/>
              <a:pPr>
                <a:defRPr/>
              </a:pPr>
              <a:t>‹#›</a:t>
            </a:fld>
            <a:endParaRPr lang="el-GR"/>
          </a:p>
        </p:txBody>
      </p:sp>
    </p:spTree>
  </p:cSld>
  <p:clrMap bg1="lt1" tx1="dk1" bg2="lt2" tx2="dk2" accent1="accent1" accent2="accent2" accent3="accent3" accent4="accent4" accent5="accent5" accent6="accent6" hlink="hlink" folHlink="folHlink"/>
  <p:notesStyle>
    <a:lvl1pPr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950" indent="-28575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30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2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400" indent="-228600" algn="l" defTabSz="449263"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Θέση εικόνας διαφάνειας 1"/>
          <p:cNvSpPr>
            <a:spLocks noGrp="1" noRot="1" noChangeAspect="1" noTextEdit="1"/>
          </p:cNvSpPr>
          <p:nvPr>
            <p:ph type="sldImg"/>
          </p:nvPr>
        </p:nvSpPr>
        <p:spPr/>
      </p:sp>
      <p:sp>
        <p:nvSpPr>
          <p:cNvPr id="64515"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64516"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B174FA16-8045-481F-90D1-7B98983720B8}"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1</a:t>
            </a:fld>
            <a:endParaRPr lang="el-GR" altLang="el-GR" smtClean="0">
              <a:latin typeface="Times New Roman" pitchFamily="18" charset="0"/>
              <a:ea typeface="Microsoft YaHei" pitchFamily="34"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p:sp>
      <p:sp>
        <p:nvSpPr>
          <p:cNvPr id="65539"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65540"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B496DE98-8F66-4B5B-A036-3D7C4322078A}"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16</a:t>
            </a:fld>
            <a:endParaRPr lang="el-GR" altLang="el-GR" smtClean="0">
              <a:latin typeface="Times New Roman" pitchFamily="18" charset="0"/>
              <a:ea typeface="Microsoft YaHei" pitchFamily="34"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Θέση εικόνας διαφάνειας 1"/>
          <p:cNvSpPr>
            <a:spLocks noGrp="1" noRot="1" noChangeAspect="1" noTextEdit="1"/>
          </p:cNvSpPr>
          <p:nvPr>
            <p:ph type="sldImg"/>
          </p:nvPr>
        </p:nvSpPr>
        <p:spPr/>
      </p:sp>
      <p:sp>
        <p:nvSpPr>
          <p:cNvPr id="66563"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66564"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42F83088-A512-48A4-B502-CC547F16FF1B}"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17</a:t>
            </a:fld>
            <a:endParaRPr lang="el-GR" altLang="el-GR" smtClean="0">
              <a:latin typeface="Times New Roman" pitchFamily="18" charset="0"/>
              <a:ea typeface="Microsoft YaHei" pitchFamily="34"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6"/>
          <p:cNvSpPr>
            <a:spLocks noGrp="1" noChangeArrowheads="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1AF0B072-3E99-46F9-A24A-349D4B5ED0B4}"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23</a:t>
            </a:fld>
            <a:endParaRPr lang="el-GR" altLang="el-GR" smtClean="0">
              <a:latin typeface="Times New Roman" pitchFamily="18" charset="0"/>
              <a:ea typeface="Microsoft YaHei" pitchFamily="34" charset="-122"/>
            </a:endParaRPr>
          </a:p>
        </p:txBody>
      </p:sp>
      <p:sp>
        <p:nvSpPr>
          <p:cNvPr id="67587" name="Rectangle 1"/>
          <p:cNvSpPr>
            <a:spLocks noGrp="1" noRot="1" noChangeAspect="1" noChangeArrowheads="1" noTextEdit="1"/>
          </p:cNvSpPr>
          <p:nvPr>
            <p:ph type="sldImg"/>
          </p:nvPr>
        </p:nvSpPr>
        <p:spPr>
          <a:xfrm>
            <a:off x="947738" y="744538"/>
            <a:ext cx="4962525" cy="3722687"/>
          </a:xfrm>
          <a:solidFill>
            <a:srgbClr val="FFFFFF"/>
          </a:solidFill>
          <a:ln>
            <a:solidFill>
              <a:srgbClr val="000000"/>
            </a:solidFill>
            <a:miter lim="800000"/>
          </a:ln>
        </p:spPr>
      </p:sp>
      <p:sp>
        <p:nvSpPr>
          <p:cNvPr id="67588" name="Rectangle 2"/>
          <p:cNvSpPr>
            <a:spLocks noGrp="1" noChangeArrowheads="1"/>
          </p:cNvSpPr>
          <p:nvPr>
            <p:ph type="body" idx="1"/>
          </p:nvPr>
        </p:nvSpPr>
        <p:spPr>
          <a:xfrm>
            <a:off x="685800" y="4716463"/>
            <a:ext cx="5486400" cy="4465637"/>
          </a:xfrm>
          <a:noFill/>
          <a:ln/>
        </p:spPr>
        <p:txBody>
          <a:bodyPr wrap="none" anchor="ctr"/>
          <a:lstStyle/>
          <a:p>
            <a:pPr marL="214313" indent="-212725" eaLnBrk="1">
              <a:spcBef>
                <a:spcPct val="0"/>
              </a:spcBef>
              <a:tabLst>
                <a:tab pos="722313" algn="l"/>
                <a:tab pos="1446213" algn="l"/>
                <a:tab pos="2170113" algn="l"/>
                <a:tab pos="2894013" algn="l"/>
                <a:tab pos="3617913" algn="l"/>
                <a:tab pos="4341813" algn="l"/>
                <a:tab pos="5065713" algn="l"/>
              </a:tabLst>
            </a:pPr>
            <a:endParaRPr lang="el-GR" altLang="el-GR" sz="2000" smtClean="0">
              <a:latin typeface="Arial" charset="0"/>
              <a:ea typeface="Microsoft YaHei" pitchFamily="34" charset="-122"/>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Θέση εικόνας διαφάνειας 1"/>
          <p:cNvSpPr>
            <a:spLocks noGrp="1" noRot="1" noChangeAspect="1" noTextEdit="1"/>
          </p:cNvSpPr>
          <p:nvPr>
            <p:ph type="sldImg"/>
          </p:nvPr>
        </p:nvSpPr>
        <p:spPr/>
      </p:sp>
      <p:sp>
        <p:nvSpPr>
          <p:cNvPr id="68611"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68612"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E85BA8DB-E05C-4B3B-B7C6-8D4B15EB3AD5}"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28</a:t>
            </a:fld>
            <a:endParaRPr lang="el-GR" altLang="el-GR" smtClean="0">
              <a:latin typeface="Times New Roman" pitchFamily="18" charset="0"/>
              <a:ea typeface="Microsoft YaHei" pitchFamily="34" charset="-122"/>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p:cNvSpPr>
            <a:spLocks noGrp="1" noRot="1" noChangeAspect="1" noTextEdit="1"/>
          </p:cNvSpPr>
          <p:nvPr>
            <p:ph type="sldImg"/>
          </p:nvPr>
        </p:nvSpPr>
        <p:spPr/>
      </p:sp>
      <p:sp>
        <p:nvSpPr>
          <p:cNvPr id="69635"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69636"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9683B7DC-37B7-46A7-9170-3907F6A25E61}"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29</a:t>
            </a:fld>
            <a:endParaRPr lang="el-GR" altLang="el-GR" smtClean="0">
              <a:latin typeface="Times New Roman" pitchFamily="18" charset="0"/>
              <a:ea typeface="Microsoft YaHei" pitchFamily="34" charset="-122"/>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Θέση εικόνας διαφάνειας 1"/>
          <p:cNvSpPr>
            <a:spLocks noGrp="1" noRot="1" noChangeAspect="1" noTextEdit="1"/>
          </p:cNvSpPr>
          <p:nvPr>
            <p:ph type="sldImg"/>
          </p:nvPr>
        </p:nvSpPr>
        <p:spPr/>
      </p:sp>
      <p:sp>
        <p:nvSpPr>
          <p:cNvPr id="70659"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70660"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0A47E7B5-93C4-48BA-BDAD-0B0EE3BF3568}"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30</a:t>
            </a:fld>
            <a:endParaRPr lang="el-GR" altLang="el-GR" smtClean="0">
              <a:latin typeface="Times New Roman" pitchFamily="18" charset="0"/>
              <a:ea typeface="Microsoft YaHei" pitchFamily="34" charset="-122"/>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p:sp>
      <p:sp>
        <p:nvSpPr>
          <p:cNvPr id="71683" name="Θέση σημειώσεων 2"/>
          <p:cNvSpPr>
            <a:spLocks noGrp="1"/>
          </p:cNvSpPr>
          <p:nvPr>
            <p:ph type="body" idx="1"/>
          </p:nvPr>
        </p:nvSpPr>
        <p:spPr>
          <a:noFill/>
          <a:ln/>
        </p:spPr>
        <p:txBody>
          <a:bodyPr/>
          <a:lstStyle/>
          <a:p>
            <a:endParaRPr lang="el-GR" altLang="el-GR" smtClean="0">
              <a:latin typeface="Times New Roman" pitchFamily="18" charset="0"/>
            </a:endParaRPr>
          </a:p>
        </p:txBody>
      </p:sp>
      <p:sp>
        <p:nvSpPr>
          <p:cNvPr id="71684" name="Θέση αριθμού διαφάνειας 3"/>
          <p:cNvSpPr>
            <a:spLocks noGrp="1"/>
          </p:cNvSpPr>
          <p:nvPr>
            <p:ph type="sldNum" sz="quarter"/>
          </p:nvPr>
        </p:nvSpPr>
        <p:spPr>
          <a:noFill/>
          <a:ln/>
        </p:spPr>
        <p:txBody>
          <a:bodyPr/>
          <a:lstStyle/>
          <a:p>
            <a:pPr>
              <a:buFont typeface="Times New Roman" pitchFamily="18" charset="0"/>
              <a:buNone/>
              <a:tabLst>
                <a:tab pos="722313" algn="l"/>
                <a:tab pos="1446213" algn="l"/>
                <a:tab pos="2170113" algn="l"/>
                <a:tab pos="2894013" algn="l"/>
              </a:tabLst>
            </a:pPr>
            <a:fld id="{BA855119-AA06-4836-8702-9C7AE57C9228}" type="slidenum">
              <a:rPr lang="el-GR" altLang="el-GR" smtClean="0">
                <a:latin typeface="Times New Roman" pitchFamily="18" charset="0"/>
                <a:ea typeface="Microsoft YaHei" pitchFamily="34" charset="-122"/>
              </a:rPr>
              <a:pPr>
                <a:buFont typeface="Times New Roman" pitchFamily="18" charset="0"/>
                <a:buNone/>
                <a:tabLst>
                  <a:tab pos="722313" algn="l"/>
                  <a:tab pos="1446213" algn="l"/>
                  <a:tab pos="2170113" algn="l"/>
                  <a:tab pos="2894013" algn="l"/>
                </a:tabLst>
              </a:pPr>
              <a:t>31</a:t>
            </a:fld>
            <a:endParaRPr lang="el-GR" altLang="el-GR" smtClean="0">
              <a:latin typeface="Times New Roman" pitchFamily="18" charset="0"/>
              <a:ea typeface="Microsoft YaHei" pitchFamily="34"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Pr>
        <a:solidFill>
          <a:schemeClr val="bg2"/>
        </a:solidFill>
        <a:effectLst/>
      </p:bgPr>
    </p:bg>
    <p:spTree>
      <p:nvGrpSpPr>
        <p:cNvPr id="1" name=""/>
        <p:cNvGrpSpPr/>
        <p:nvPr/>
      </p:nvGrpSpPr>
      <p:grpSpPr>
        <a:xfrm>
          <a:off x="0" y="0"/>
          <a:ext cx="0" cy="0"/>
          <a:chOff x="0" y="0"/>
          <a:chExt cx="0" cy="0"/>
        </a:xfrm>
      </p:grpSpPr>
      <p:sp>
        <p:nvSpPr>
          <p:cNvPr id="4" name="Ορθογώνιο 9"/>
          <p:cNvSpPr/>
          <p:nvPr/>
        </p:nvSpPr>
        <p:spPr bwMode="white">
          <a:xfrm>
            <a:off x="0" y="5970588"/>
            <a:ext cx="9144000" cy="887412"/>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Ορθογώνιο 10"/>
          <p:cNvSpPr/>
          <p:nvPr/>
        </p:nvSpPr>
        <p:spPr>
          <a:xfrm>
            <a:off x="-9525" y="6053138"/>
            <a:ext cx="2249488" cy="712787"/>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Ορθογώνιο 11"/>
          <p:cNvSpPr/>
          <p:nvPr/>
        </p:nvSpPr>
        <p:spPr>
          <a:xfrm>
            <a:off x="2359025" y="6043613"/>
            <a:ext cx="6784975" cy="714375"/>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Τίτλος 7"/>
          <p:cNvSpPr>
            <a:spLocks noGrp="1"/>
          </p:cNvSpPr>
          <p:nvPr>
            <p:ph type="ctrTitle"/>
          </p:nvPr>
        </p:nvSpPr>
        <p:spPr>
          <a:xfrm>
            <a:off x="2362200" y="4038600"/>
            <a:ext cx="6477000" cy="1828800"/>
          </a:xfrm>
        </p:spPr>
        <p:txBody>
          <a:bodyPr anchor="b"/>
          <a:lstStyle>
            <a:lvl1pPr>
              <a:defRPr cap="all" baseline="0"/>
            </a:lvl1pPr>
          </a:lstStyle>
          <a:p>
            <a:r>
              <a:rPr lang="el-GR" smtClean="0"/>
              <a:t>Στυλ κύριου τίτλου</a:t>
            </a:r>
            <a:endParaRPr lang="en-US"/>
          </a:p>
        </p:txBody>
      </p:sp>
      <p:sp>
        <p:nvSpPr>
          <p:cNvPr id="9" name="Υπότιτλος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smtClean="0"/>
              <a:t>Στυλ κύριου υπότιτλου</a:t>
            </a:r>
            <a:endParaRPr lang="en-US"/>
          </a:p>
        </p:txBody>
      </p:sp>
      <p:sp>
        <p:nvSpPr>
          <p:cNvPr id="7" name="Θέση ημερομηνίας 27"/>
          <p:cNvSpPr>
            <a:spLocks noGrp="1"/>
          </p:cNvSpPr>
          <p:nvPr>
            <p:ph type="dt" sz="half" idx="10"/>
          </p:nvPr>
        </p:nvSpPr>
        <p:spPr>
          <a:xfrm>
            <a:off x="76200" y="6069013"/>
            <a:ext cx="2057400" cy="685800"/>
          </a:xfrm>
        </p:spPr>
        <p:txBody>
          <a:bodyPr>
            <a:noAutofit/>
          </a:bodyPr>
          <a:lstStyle>
            <a:lvl1pPr algn="ctr">
              <a:defRPr sz="2000">
                <a:solidFill>
                  <a:srgbClr val="FFFFFF"/>
                </a:solidFill>
              </a:defRPr>
            </a:lvl1pPr>
          </a:lstStyle>
          <a:p>
            <a:pPr>
              <a:defRPr/>
            </a:pPr>
            <a:r>
              <a:rPr lang="el-GR"/>
              <a:t>18/9/2018</a:t>
            </a:r>
          </a:p>
        </p:txBody>
      </p:sp>
      <p:sp>
        <p:nvSpPr>
          <p:cNvPr id="10" name="Θέση υποσέλιδου 16"/>
          <p:cNvSpPr>
            <a:spLocks noGrp="1"/>
          </p:cNvSpPr>
          <p:nvPr>
            <p:ph type="ftr" sz="quarter" idx="11"/>
          </p:nvPr>
        </p:nvSpPr>
        <p:spPr>
          <a:xfrm>
            <a:off x="2085975" y="236538"/>
            <a:ext cx="5867400" cy="365125"/>
          </a:xfrm>
        </p:spPr>
        <p:txBody>
          <a:bodyPr/>
          <a:lstStyle>
            <a:lvl1pPr algn="r">
              <a:defRPr>
                <a:solidFill>
                  <a:schemeClr val="tx2"/>
                </a:solidFill>
              </a:defRPr>
            </a:lvl1pPr>
          </a:lstStyle>
          <a:p>
            <a:pPr>
              <a:defRPr/>
            </a:pPr>
            <a:endParaRPr lang="en-US"/>
          </a:p>
        </p:txBody>
      </p:sp>
      <p:sp>
        <p:nvSpPr>
          <p:cNvPr id="11" name="Θέση αριθμού διαφάνειας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7D38DE67-C08A-4C2C-A8EB-68731677F898}" type="slidenum">
              <a:rPr lang="el-GR"/>
              <a:pPr>
                <a:defRPr/>
              </a:pPr>
              <a:t>‹#›</a:t>
            </a:fld>
            <a:endParaRPr lang="el-G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612648" y="228600"/>
            <a:ext cx="8153400" cy="990600"/>
          </a:xfrm>
        </p:spPr>
        <p:txBody>
          <a:bodyPr/>
          <a:lstStyle/>
          <a:p>
            <a:r>
              <a:rPr lang="el-GR" smtClean="0"/>
              <a:t>Στυλ κύριου τίτλου</a:t>
            </a:r>
            <a:endParaRPr lang="en-US"/>
          </a:p>
        </p:txBody>
      </p:sp>
      <p:sp>
        <p:nvSpPr>
          <p:cNvPr id="8" name="Θέση περιεχομένου 7"/>
          <p:cNvSpPr>
            <a:spLocks noGrp="1"/>
          </p:cNvSpPr>
          <p:nvPr>
            <p:ph sz="quarter" idx="1"/>
          </p:nvPr>
        </p:nvSpPr>
        <p:spPr>
          <a:xfrm>
            <a:off x="612648" y="1600200"/>
            <a:ext cx="8153400" cy="44958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13"/>
          <p:cNvSpPr>
            <a:spLocks noGrp="1"/>
          </p:cNvSpPr>
          <p:nvPr>
            <p:ph type="dt" sz="half" idx="10"/>
          </p:nvPr>
        </p:nvSpPr>
        <p:spPr/>
        <p:txBody>
          <a:bodyPr/>
          <a:lstStyle>
            <a:lvl1pPr>
              <a:defRPr/>
            </a:lvl1pPr>
          </a:lstStyle>
          <a:p>
            <a:pPr>
              <a:defRPr/>
            </a:pPr>
            <a:r>
              <a:rPr lang="el-GR"/>
              <a:t>18/9/2018</a:t>
            </a:r>
          </a:p>
        </p:txBody>
      </p:sp>
      <p:sp>
        <p:nvSpPr>
          <p:cNvPr id="5" name="Θέση υποσέλιδου 2"/>
          <p:cNvSpPr>
            <a:spLocks noGrp="1"/>
          </p:cNvSpPr>
          <p:nvPr>
            <p:ph type="ftr" sz="quarter" idx="11"/>
          </p:nvPr>
        </p:nvSpPr>
        <p:spPr/>
        <p:txBody>
          <a:bodyPr/>
          <a:lstStyle>
            <a:lvl1pPr>
              <a:defRPr/>
            </a:lvl1pPr>
          </a:lstStyle>
          <a:p>
            <a:pPr>
              <a:defRPr/>
            </a:pPr>
            <a:endParaRPr lang="en-US"/>
          </a:p>
        </p:txBody>
      </p:sp>
      <p:sp>
        <p:nvSpPr>
          <p:cNvPr id="6" name="Θέση αριθμού διαφάνειας 22"/>
          <p:cNvSpPr>
            <a:spLocks noGrp="1"/>
          </p:cNvSpPr>
          <p:nvPr>
            <p:ph type="sldNum" sz="quarter" idx="12"/>
          </p:nvPr>
        </p:nvSpPr>
        <p:spPr/>
        <p:txBody>
          <a:bodyPr/>
          <a:lstStyle>
            <a:lvl1pPr>
              <a:defRPr/>
            </a:lvl1pPr>
          </a:lstStyle>
          <a:p>
            <a:pPr>
              <a:defRPr/>
            </a:pPr>
            <a:fld id="{FF5EBB78-9E2B-431B-ABAF-5B9D18C80FC2}" type="slidenum">
              <a:rPr lang="el-GR"/>
              <a:pPr>
                <a:defRPr/>
              </a:pPr>
              <a:t>‹#›</a:t>
            </a:fld>
            <a:endParaRPr lang="el-GR"/>
          </a:p>
        </p:txBody>
      </p:sp>
    </p:spTree>
  </p:cSld>
  <p:clrMapOvr>
    <a:masterClrMapping/>
  </p:clrMapOvr>
  <p:hf sldNum="0" hdr="0" ftr="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Ορθογώνιο 9"/>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Ορθογώνιο 10"/>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Ορθογώνιο 11"/>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Θέση κειμένου 2"/>
          <p:cNvSpPr>
            <a:spLocks noGrp="1"/>
          </p:cNvSpPr>
          <p:nvPr>
            <p:ph type="body" idx="1"/>
          </p:nvPr>
        </p:nvSpPr>
        <p:spPr>
          <a:xfrm>
            <a:off x="1371600" y="2743200"/>
            <a:ext cx="7123113" cy="1673225"/>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smtClean="0"/>
              <a:t>Στυλ υποδείγματος κειμένου</a:t>
            </a:r>
          </a:p>
        </p:txBody>
      </p:sp>
      <p:sp>
        <p:nvSpPr>
          <p:cNvPr id="2" name="Τίτλος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lang="el-GR" smtClean="0"/>
              <a:t>Στυλ κύριου τίτλου</a:t>
            </a:r>
            <a:endParaRPr lang="en-US"/>
          </a:p>
        </p:txBody>
      </p:sp>
      <p:sp>
        <p:nvSpPr>
          <p:cNvPr id="7" name="Θέση ημερομηνίας 11"/>
          <p:cNvSpPr>
            <a:spLocks noGrp="1"/>
          </p:cNvSpPr>
          <p:nvPr>
            <p:ph type="dt" sz="half" idx="10"/>
          </p:nvPr>
        </p:nvSpPr>
        <p:spPr/>
        <p:txBody>
          <a:bodyPr/>
          <a:lstStyle>
            <a:lvl1pPr>
              <a:defRPr/>
            </a:lvl1pPr>
          </a:lstStyle>
          <a:p>
            <a:pPr>
              <a:defRPr/>
            </a:pPr>
            <a:r>
              <a:rPr lang="el-GR"/>
              <a:t>18/9/2018</a:t>
            </a:r>
          </a:p>
        </p:txBody>
      </p:sp>
      <p:sp>
        <p:nvSpPr>
          <p:cNvPr id="8" name="Θέση αριθμού διαφάνειας 12"/>
          <p:cNvSpPr>
            <a:spLocks noGrp="1"/>
          </p:cNvSpPr>
          <p:nvPr>
            <p:ph type="sldNum" sz="quarter" idx="11"/>
          </p:nvPr>
        </p:nvSpPr>
        <p:spPr>
          <a:xfrm>
            <a:off x="0" y="1752600"/>
            <a:ext cx="1295400" cy="701675"/>
          </a:xfrm>
        </p:spPr>
        <p:txBody>
          <a:bodyPr>
            <a:noAutofit/>
          </a:bodyPr>
          <a:lstStyle>
            <a:lvl1pPr>
              <a:defRPr sz="2400">
                <a:solidFill>
                  <a:srgbClr val="FFFFFF"/>
                </a:solidFill>
              </a:defRPr>
            </a:lvl1pPr>
          </a:lstStyle>
          <a:p>
            <a:pPr>
              <a:defRPr/>
            </a:pPr>
            <a:fld id="{729B30DB-4AED-4BCF-A5F5-1D4E038984D0}" type="slidenum">
              <a:rPr lang="el-GR"/>
              <a:pPr>
                <a:defRPr/>
              </a:pPr>
              <a:t>‹#›</a:t>
            </a:fld>
            <a:endParaRPr lang="el-GR"/>
          </a:p>
        </p:txBody>
      </p:sp>
      <p:sp>
        <p:nvSpPr>
          <p:cNvPr id="9" name="Θέση υποσέλιδου 13"/>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9" name="Θέση περιεχομένου 8"/>
          <p:cNvSpPr>
            <a:spLocks noGrp="1"/>
          </p:cNvSpPr>
          <p:nvPr>
            <p:ph sz="quarter" idx="1"/>
          </p:nvPr>
        </p:nvSpPr>
        <p:spPr>
          <a:xfrm>
            <a:off x="609600" y="1589567"/>
            <a:ext cx="3886200" cy="45720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1" name="Θέση περιεχομένου 10"/>
          <p:cNvSpPr>
            <a:spLocks noGrp="1"/>
          </p:cNvSpPr>
          <p:nvPr>
            <p:ph sz="quarter" idx="2"/>
          </p:nvPr>
        </p:nvSpPr>
        <p:spPr>
          <a:xfrm>
            <a:off x="4844901" y="1589567"/>
            <a:ext cx="3886200" cy="45720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ημερομηνίας 7"/>
          <p:cNvSpPr>
            <a:spLocks noGrp="1"/>
          </p:cNvSpPr>
          <p:nvPr>
            <p:ph type="dt" sz="half" idx="10"/>
          </p:nvPr>
        </p:nvSpPr>
        <p:spPr/>
        <p:txBody>
          <a:bodyPr rtlCol="0"/>
          <a:lstStyle>
            <a:lvl1pPr>
              <a:defRPr/>
            </a:lvl1pPr>
          </a:lstStyle>
          <a:p>
            <a:pPr>
              <a:defRPr/>
            </a:pPr>
            <a:r>
              <a:rPr lang="el-GR"/>
              <a:t>18/9/2018</a:t>
            </a:r>
          </a:p>
        </p:txBody>
      </p:sp>
      <p:sp>
        <p:nvSpPr>
          <p:cNvPr id="6" name="Θέση αριθμού διαφάνειας 9"/>
          <p:cNvSpPr>
            <a:spLocks noGrp="1"/>
          </p:cNvSpPr>
          <p:nvPr>
            <p:ph type="sldNum" sz="quarter" idx="11"/>
          </p:nvPr>
        </p:nvSpPr>
        <p:spPr/>
        <p:txBody>
          <a:bodyPr rtlCol="0"/>
          <a:lstStyle>
            <a:lvl1pPr>
              <a:defRPr/>
            </a:lvl1pPr>
          </a:lstStyle>
          <a:p>
            <a:pPr>
              <a:defRPr/>
            </a:pPr>
            <a:fld id="{E7DBDBE5-B91E-437C-81F9-282778FB66A7}" type="slidenum">
              <a:rPr lang="el-GR"/>
              <a:pPr>
                <a:defRPr/>
              </a:pPr>
              <a:t>‹#›</a:t>
            </a:fld>
            <a:endParaRPr lang="el-GR"/>
          </a:p>
        </p:txBody>
      </p:sp>
      <p:sp>
        <p:nvSpPr>
          <p:cNvPr id="7" name="Θέση υποσέλιδου 11"/>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533400" y="273050"/>
            <a:ext cx="8153400" cy="869950"/>
          </a:xfrm>
        </p:spPr>
        <p:txBody>
          <a:bodyPr/>
          <a:lstStyle>
            <a:lvl1pPr>
              <a:defRPr/>
            </a:lvl1pPr>
          </a:lstStyle>
          <a:p>
            <a:r>
              <a:rPr lang="el-GR" smtClean="0"/>
              <a:t>Στυλ κύριου τίτλου</a:t>
            </a:r>
            <a:endParaRPr lang="en-US"/>
          </a:p>
        </p:txBody>
      </p:sp>
      <p:sp>
        <p:nvSpPr>
          <p:cNvPr id="11" name="Θέση περιεχομένου 10"/>
          <p:cNvSpPr>
            <a:spLocks noGrp="1"/>
          </p:cNvSpPr>
          <p:nvPr>
            <p:ph sz="quarter" idx="2"/>
          </p:nvPr>
        </p:nvSpPr>
        <p:spPr>
          <a:xfrm>
            <a:off x="609600" y="2438400"/>
            <a:ext cx="3886200" cy="35814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3" name="Θέση περιεχομένου 12"/>
          <p:cNvSpPr>
            <a:spLocks noGrp="1"/>
          </p:cNvSpPr>
          <p:nvPr>
            <p:ph sz="quarter" idx="4"/>
          </p:nvPr>
        </p:nvSpPr>
        <p:spPr>
          <a:xfrm>
            <a:off x="4800600" y="2438400"/>
            <a:ext cx="3886200" cy="35814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16" name="Θέση κειμένου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a:r>
              <a:rPr lang="el-GR" smtClean="0"/>
              <a:t>Στυλ υποδείγματος κειμένου</a:t>
            </a:r>
          </a:p>
        </p:txBody>
      </p:sp>
      <p:sp>
        <p:nvSpPr>
          <p:cNvPr id="15" name="Θέση κειμένου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a:r>
              <a:rPr lang="el-GR" smtClean="0"/>
              <a:t>Στυλ υποδείγματος κειμένου</a:t>
            </a:r>
          </a:p>
        </p:txBody>
      </p:sp>
      <p:sp>
        <p:nvSpPr>
          <p:cNvPr id="7" name="Θέση ημερομηνίας 9"/>
          <p:cNvSpPr>
            <a:spLocks noGrp="1"/>
          </p:cNvSpPr>
          <p:nvPr>
            <p:ph type="dt" sz="half" idx="10"/>
          </p:nvPr>
        </p:nvSpPr>
        <p:spPr/>
        <p:txBody>
          <a:bodyPr rtlCol="0"/>
          <a:lstStyle>
            <a:lvl1pPr>
              <a:defRPr/>
            </a:lvl1pPr>
          </a:lstStyle>
          <a:p>
            <a:pPr>
              <a:defRPr/>
            </a:pPr>
            <a:r>
              <a:rPr lang="el-GR"/>
              <a:t>18/9/2018</a:t>
            </a:r>
          </a:p>
        </p:txBody>
      </p:sp>
      <p:sp>
        <p:nvSpPr>
          <p:cNvPr id="8" name="Θέση αριθμού διαφάνειας 11"/>
          <p:cNvSpPr>
            <a:spLocks noGrp="1"/>
          </p:cNvSpPr>
          <p:nvPr>
            <p:ph type="sldNum" sz="quarter" idx="11"/>
          </p:nvPr>
        </p:nvSpPr>
        <p:spPr/>
        <p:txBody>
          <a:bodyPr rtlCol="0"/>
          <a:lstStyle>
            <a:lvl1pPr>
              <a:defRPr/>
            </a:lvl1pPr>
          </a:lstStyle>
          <a:p>
            <a:pPr>
              <a:defRPr/>
            </a:pPr>
            <a:fld id="{B3662DD8-B414-475A-A5A4-2D94EEC366D7}" type="slidenum">
              <a:rPr lang="el-GR"/>
              <a:pPr>
                <a:defRPr/>
              </a:pPr>
              <a:t>‹#›</a:t>
            </a:fld>
            <a:endParaRPr lang="el-GR"/>
          </a:p>
        </p:txBody>
      </p:sp>
      <p:sp>
        <p:nvSpPr>
          <p:cNvPr id="9" name="Θέση υποσέλιδου 13"/>
          <p:cNvSpPr>
            <a:spLocks noGrp="1"/>
          </p:cNvSpPr>
          <p:nvPr>
            <p:ph type="ftr" sz="quarter" idx="12"/>
          </p:nvPr>
        </p:nvSpPr>
        <p:spPr/>
        <p:txBody>
          <a:bodyPr rtlCol="0"/>
          <a:lstStyle>
            <a:lvl1pPr>
              <a:defRPr/>
            </a:lvl1pPr>
          </a:lstStyle>
          <a:p>
            <a:pPr>
              <a:defRPr/>
            </a:pP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ημερομηνίας 13"/>
          <p:cNvSpPr>
            <a:spLocks noGrp="1"/>
          </p:cNvSpPr>
          <p:nvPr>
            <p:ph type="dt" sz="half" idx="10"/>
          </p:nvPr>
        </p:nvSpPr>
        <p:spPr/>
        <p:txBody>
          <a:bodyPr/>
          <a:lstStyle>
            <a:lvl1pPr>
              <a:defRPr/>
            </a:lvl1pPr>
          </a:lstStyle>
          <a:p>
            <a:pPr>
              <a:defRPr/>
            </a:pPr>
            <a:r>
              <a:rPr lang="el-GR"/>
              <a:t>18/9/2018</a:t>
            </a:r>
          </a:p>
        </p:txBody>
      </p:sp>
      <p:sp>
        <p:nvSpPr>
          <p:cNvPr id="4" name="Θέση υποσέλιδου 2"/>
          <p:cNvSpPr>
            <a:spLocks noGrp="1"/>
          </p:cNvSpPr>
          <p:nvPr>
            <p:ph type="ftr" sz="quarter" idx="11"/>
          </p:nvPr>
        </p:nvSpPr>
        <p:spPr/>
        <p:txBody>
          <a:bodyPr/>
          <a:lstStyle>
            <a:lvl1pPr>
              <a:defRPr/>
            </a:lvl1pPr>
          </a:lstStyle>
          <a:p>
            <a:pPr>
              <a:defRPr/>
            </a:pPr>
            <a:endParaRPr lang="en-US"/>
          </a:p>
        </p:txBody>
      </p:sp>
      <p:sp>
        <p:nvSpPr>
          <p:cNvPr id="5" name="Θέση αριθμού διαφάνειας 22"/>
          <p:cNvSpPr>
            <a:spLocks noGrp="1"/>
          </p:cNvSpPr>
          <p:nvPr>
            <p:ph type="sldNum" sz="quarter" idx="12"/>
          </p:nvPr>
        </p:nvSpPr>
        <p:spPr/>
        <p:txBody>
          <a:bodyPr/>
          <a:lstStyle>
            <a:lvl1pPr>
              <a:defRPr/>
            </a:lvl1pPr>
          </a:lstStyle>
          <a:p>
            <a:pPr>
              <a:defRPr/>
            </a:pPr>
            <a:fld id="{8C3ECB9C-42D7-4A86-ADB8-A8DDF4FBA2B3}" type="slidenum">
              <a:rPr lang="el-GR"/>
              <a:pPr>
                <a:defRPr/>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lvl1pPr>
              <a:defRPr/>
            </a:lvl1pPr>
          </a:lstStyle>
          <a:p>
            <a:pPr>
              <a:defRPr/>
            </a:pPr>
            <a:r>
              <a:rPr lang="el-GR"/>
              <a:t>18/9/2018</a:t>
            </a:r>
          </a:p>
        </p:txBody>
      </p:sp>
      <p:sp>
        <p:nvSpPr>
          <p:cNvPr id="3" name="Θέση υποσέλιδου 2"/>
          <p:cNvSpPr>
            <a:spLocks noGrp="1"/>
          </p:cNvSpPr>
          <p:nvPr>
            <p:ph type="ftr" sz="quarter" idx="11"/>
          </p:nvPr>
        </p:nvSpPr>
        <p:spPr/>
        <p:txBody>
          <a:bodyPr/>
          <a:lstStyle>
            <a:lvl1pPr>
              <a:defRPr/>
            </a:lvl1pPr>
          </a:lstStyle>
          <a:p>
            <a:pPr>
              <a:defRPr/>
            </a:pPr>
            <a:endParaRPr lang="en-US"/>
          </a:p>
        </p:txBody>
      </p:sp>
      <p:sp>
        <p:nvSpPr>
          <p:cNvPr id="4" name="Θέση αριθμού διαφάνειας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ABFDD77A-7784-45B7-B22E-383B5034FCFD}" type="slidenum">
              <a:rPr lang="el-GR"/>
              <a:pPr>
                <a:defRPr/>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609600" y="273050"/>
            <a:ext cx="8077200" cy="869950"/>
          </a:xfrm>
        </p:spPr>
        <p:txBody>
          <a:bodyPr/>
          <a:lstStyle>
            <a:lvl1pPr algn="l">
              <a:buNone/>
              <a:defRPr sz="4400" b="0"/>
            </a:lvl1pPr>
          </a:lstStyle>
          <a:p>
            <a:r>
              <a:rPr lang="el-GR" smtClean="0"/>
              <a:t>Στυλ κύριου τίτλου</a:t>
            </a:r>
            <a:endParaRPr lang="en-US"/>
          </a:p>
        </p:txBody>
      </p:sp>
      <p:sp>
        <p:nvSpPr>
          <p:cNvPr id="3" name="Θέση κειμένου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a:r>
              <a:rPr lang="el-GR" smtClean="0"/>
              <a:t>Στυλ υποδείγματος κειμένου</a:t>
            </a:r>
          </a:p>
        </p:txBody>
      </p:sp>
      <p:sp>
        <p:nvSpPr>
          <p:cNvPr id="9" name="Θέση περιεχομένου 8"/>
          <p:cNvSpPr>
            <a:spLocks noGrp="1"/>
          </p:cNvSpPr>
          <p:nvPr>
            <p:ph sz="quarter" idx="1"/>
          </p:nvPr>
        </p:nvSpPr>
        <p:spPr>
          <a:xfrm>
            <a:off x="2362200" y="1752600"/>
            <a:ext cx="6400800" cy="441960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5" name="Θέση ημερομηνίας 13"/>
          <p:cNvSpPr>
            <a:spLocks noGrp="1"/>
          </p:cNvSpPr>
          <p:nvPr>
            <p:ph type="dt" sz="half" idx="10"/>
          </p:nvPr>
        </p:nvSpPr>
        <p:spPr/>
        <p:txBody>
          <a:bodyPr/>
          <a:lstStyle>
            <a:lvl1pPr>
              <a:defRPr/>
            </a:lvl1pPr>
          </a:lstStyle>
          <a:p>
            <a:pPr>
              <a:defRPr/>
            </a:pPr>
            <a:r>
              <a:rPr lang="el-GR"/>
              <a:t>18/9/2018</a:t>
            </a:r>
          </a:p>
        </p:txBody>
      </p:sp>
      <p:sp>
        <p:nvSpPr>
          <p:cNvPr id="6" name="Θέση υποσέλιδου 2"/>
          <p:cNvSpPr>
            <a:spLocks noGrp="1"/>
          </p:cNvSpPr>
          <p:nvPr>
            <p:ph type="ftr" sz="quarter" idx="11"/>
          </p:nvPr>
        </p:nvSpPr>
        <p:spPr/>
        <p:txBody>
          <a:bodyPr/>
          <a:lstStyle>
            <a:lvl1pPr>
              <a:defRPr/>
            </a:lvl1pPr>
          </a:lstStyle>
          <a:p>
            <a:pPr>
              <a:defRPr/>
            </a:pPr>
            <a:endParaRPr lang="en-US"/>
          </a:p>
        </p:txBody>
      </p:sp>
      <p:sp>
        <p:nvSpPr>
          <p:cNvPr id="7" name="Θέση αριθμού διαφάνειας 22"/>
          <p:cNvSpPr>
            <a:spLocks noGrp="1"/>
          </p:cNvSpPr>
          <p:nvPr>
            <p:ph type="sldNum" sz="quarter" idx="12"/>
          </p:nvPr>
        </p:nvSpPr>
        <p:spPr/>
        <p:txBody>
          <a:bodyPr/>
          <a:lstStyle>
            <a:lvl1pPr>
              <a:defRPr/>
            </a:lvl1pPr>
          </a:lstStyle>
          <a:p>
            <a:pPr>
              <a:defRPr/>
            </a:pPr>
            <a:fld id="{CE6270E9-1D4D-4FB2-869D-5D5C60133EDA}" type="slidenum">
              <a:rPr lang="el-GR"/>
              <a:pPr>
                <a:defRPr/>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5" name="Ορθογώνιο 9"/>
          <p:cNvSpPr/>
          <p:nvPr/>
        </p:nvSpPr>
        <p:spPr bwMode="white">
          <a:xfrm>
            <a:off x="-9525" y="4572000"/>
            <a:ext cx="9144000" cy="887413"/>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Ορθογώνιο 10"/>
          <p:cNvSpPr/>
          <p:nvPr/>
        </p:nvSpPr>
        <p:spPr>
          <a:xfrm>
            <a:off x="-9525" y="4664075"/>
            <a:ext cx="1463675" cy="712788"/>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Ορθογώνιο 11"/>
          <p:cNvSpPr/>
          <p:nvPr/>
        </p:nvSpPr>
        <p:spPr>
          <a:xfrm>
            <a:off x="1544638" y="4654550"/>
            <a:ext cx="7599362" cy="712788"/>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Ορθογώνιο 12"/>
          <p:cNvSpPr/>
          <p:nvPr/>
        </p:nvSpPr>
        <p:spPr bwMode="white">
          <a:xfrm>
            <a:off x="1447800" y="0"/>
            <a:ext cx="100013" cy="6867525"/>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Θέση κειμένου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a:r>
              <a:rPr lang="el-GR" smtClean="0"/>
              <a:t>Στυλ υποδείγματος κειμένου</a:t>
            </a:r>
          </a:p>
        </p:txBody>
      </p:sp>
      <p:sp>
        <p:nvSpPr>
          <p:cNvPr id="2" name="Τίτλος 1"/>
          <p:cNvSpPr>
            <a:spLocks noGrp="1"/>
          </p:cNvSpPr>
          <p:nvPr>
            <p:ph type="title"/>
          </p:nvPr>
        </p:nvSpPr>
        <p:spPr>
          <a:xfrm>
            <a:off x="1600200" y="4648200"/>
            <a:ext cx="7315200" cy="685800"/>
          </a:xfrm>
        </p:spPr>
        <p:txBody>
          <a:bodyPr/>
          <a:lstStyle>
            <a:lvl1pPr algn="l">
              <a:buNone/>
              <a:defRPr sz="2800" b="0">
                <a:solidFill>
                  <a:srgbClr val="FFFFFF"/>
                </a:solidFill>
              </a:defRPr>
            </a:lvl1pPr>
          </a:lstStyle>
          <a:p>
            <a:r>
              <a:rPr lang="el-GR" smtClean="0"/>
              <a:t>Στυλ κύριου τίτλου</a:t>
            </a:r>
            <a:endParaRPr lang="en-US"/>
          </a:p>
        </p:txBody>
      </p:sp>
      <p:sp>
        <p:nvSpPr>
          <p:cNvPr id="3" name="Θέση εικόνας 2"/>
          <p:cNvSpPr>
            <a:spLocks noGrp="1"/>
          </p:cNvSpPr>
          <p:nvPr>
            <p:ph type="pic" idx="1"/>
          </p:nvPr>
        </p:nvSpPr>
        <p:spPr>
          <a:xfrm>
            <a:off x="1560576" y="0"/>
            <a:ext cx="7583424" cy="4568952"/>
          </a:xfrm>
          <a:solidFill>
            <a:schemeClr val="accent1">
              <a:tint val="40000"/>
            </a:schemeClr>
          </a:solidFill>
          <a:ln>
            <a:noFill/>
          </a:ln>
        </p:spPr>
        <p:txBody>
          <a:bodyPr>
            <a:normAutofit/>
          </a:bodyPr>
          <a:lstStyle>
            <a:lvl1pPr marL="0" indent="0">
              <a:buNone/>
              <a:defRPr sz="3200"/>
            </a:lvl1pPr>
          </a:lstStyle>
          <a:p>
            <a:pPr lvl="0"/>
            <a:r>
              <a:rPr lang="el-GR" noProof="0" smtClean="0"/>
              <a:t>Κάντε κλικ στο εικονίδιο για να προσθέσετε μια εικόνα</a:t>
            </a:r>
            <a:endParaRPr lang="en-US" noProof="0" dirty="0"/>
          </a:p>
        </p:txBody>
      </p:sp>
      <p:sp>
        <p:nvSpPr>
          <p:cNvPr id="9" name="Θέση ημερομηνίας 11"/>
          <p:cNvSpPr>
            <a:spLocks noGrp="1"/>
          </p:cNvSpPr>
          <p:nvPr>
            <p:ph type="dt" sz="half" idx="10"/>
          </p:nvPr>
        </p:nvSpPr>
        <p:spPr>
          <a:xfrm>
            <a:off x="6248400" y="6248400"/>
            <a:ext cx="2667000" cy="365125"/>
          </a:xfrm>
        </p:spPr>
        <p:txBody>
          <a:bodyPr rtlCol="0"/>
          <a:lstStyle>
            <a:lvl1pPr>
              <a:defRPr/>
            </a:lvl1pPr>
          </a:lstStyle>
          <a:p>
            <a:pPr>
              <a:defRPr/>
            </a:pPr>
            <a:r>
              <a:rPr lang="el-GR"/>
              <a:t>18/9/2018</a:t>
            </a:r>
          </a:p>
        </p:txBody>
      </p:sp>
      <p:sp>
        <p:nvSpPr>
          <p:cNvPr id="10" name="Θέση αριθμού διαφάνειας 12"/>
          <p:cNvSpPr>
            <a:spLocks noGrp="1"/>
          </p:cNvSpPr>
          <p:nvPr>
            <p:ph type="sldNum" sz="quarter" idx="11"/>
          </p:nvPr>
        </p:nvSpPr>
        <p:spPr>
          <a:xfrm>
            <a:off x="0" y="4667250"/>
            <a:ext cx="1447800" cy="663575"/>
          </a:xfrm>
        </p:spPr>
        <p:txBody>
          <a:bodyPr rtlCol="0"/>
          <a:lstStyle>
            <a:lvl1pPr>
              <a:defRPr sz="2800"/>
            </a:lvl1pPr>
          </a:lstStyle>
          <a:p>
            <a:pPr>
              <a:defRPr/>
            </a:pPr>
            <a:fld id="{0A94ACFA-81F3-4DE2-9614-5D17BDF7C0C5}" type="slidenum">
              <a:rPr lang="el-GR"/>
              <a:pPr>
                <a:defRPr/>
              </a:pPr>
              <a:t>‹#›</a:t>
            </a:fld>
            <a:endParaRPr lang="el-GR"/>
          </a:p>
        </p:txBody>
      </p:sp>
      <p:sp>
        <p:nvSpPr>
          <p:cNvPr id="11" name="Θέση υποσέλιδου 13"/>
          <p:cNvSpPr>
            <a:spLocks noGrp="1"/>
          </p:cNvSpPr>
          <p:nvPr>
            <p:ph type="ftr" sz="quarter" idx="12"/>
          </p:nvPr>
        </p:nvSpPr>
        <p:spPr>
          <a:xfrm>
            <a:off x="1600200" y="6248400"/>
            <a:ext cx="4572000" cy="365125"/>
          </a:xfrm>
        </p:spPr>
        <p:txBody>
          <a:bodyPr rtlCol="0"/>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4" name="Θέση ημερομηνίας 13"/>
          <p:cNvSpPr>
            <a:spLocks noGrp="1"/>
          </p:cNvSpPr>
          <p:nvPr>
            <p:ph type="dt" sz="half" idx="10"/>
          </p:nvPr>
        </p:nvSpPr>
        <p:spPr/>
        <p:txBody>
          <a:bodyPr/>
          <a:lstStyle>
            <a:lvl1pPr>
              <a:defRPr/>
            </a:lvl1pPr>
          </a:lstStyle>
          <a:p>
            <a:pPr>
              <a:defRPr/>
            </a:pPr>
            <a:r>
              <a:rPr lang="el-GR"/>
              <a:t>18/9/2018</a:t>
            </a:r>
          </a:p>
        </p:txBody>
      </p:sp>
      <p:sp>
        <p:nvSpPr>
          <p:cNvPr id="5" name="Θέση υποσέλιδου 2"/>
          <p:cNvSpPr>
            <a:spLocks noGrp="1"/>
          </p:cNvSpPr>
          <p:nvPr>
            <p:ph type="ftr" sz="quarter" idx="11"/>
          </p:nvPr>
        </p:nvSpPr>
        <p:spPr/>
        <p:txBody>
          <a:bodyPr/>
          <a:lstStyle>
            <a:lvl1pPr>
              <a:defRPr/>
            </a:lvl1pPr>
          </a:lstStyle>
          <a:p>
            <a:pPr>
              <a:defRPr/>
            </a:pPr>
            <a:endParaRPr lang="en-US"/>
          </a:p>
        </p:txBody>
      </p:sp>
      <p:sp>
        <p:nvSpPr>
          <p:cNvPr id="6" name="Θέση αριθμού διαφάνειας 22"/>
          <p:cNvSpPr>
            <a:spLocks noGrp="1"/>
          </p:cNvSpPr>
          <p:nvPr>
            <p:ph type="sldNum" sz="quarter" idx="12"/>
          </p:nvPr>
        </p:nvSpPr>
        <p:spPr/>
        <p:txBody>
          <a:bodyPr/>
          <a:lstStyle>
            <a:lvl1pPr>
              <a:defRPr/>
            </a:lvl1pPr>
          </a:lstStyle>
          <a:p>
            <a:pPr>
              <a:defRPr/>
            </a:pPr>
            <a:fld id="{CFD87750-76AC-4AC0-9D31-155BC2E9ED10}" type="slidenum">
              <a:rPr lang="el-GR"/>
              <a:pPr>
                <a:defRPr/>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spTree>
      <p:nvGrpSpPr>
        <p:cNvPr id="1" name=""/>
        <p:cNvGrpSpPr/>
        <p:nvPr/>
      </p:nvGrpSpPr>
      <p:grpSpPr>
        <a:xfrm>
          <a:off x="0" y="0"/>
          <a:ext cx="0" cy="0"/>
          <a:chOff x="0" y="0"/>
          <a:chExt cx="0" cy="0"/>
        </a:xfrm>
      </p:grpSpPr>
      <p:sp>
        <p:nvSpPr>
          <p:cNvPr id="4" name="Ορθογώνιο 9"/>
          <p:cNvSpPr/>
          <p:nvPr/>
        </p:nvSpPr>
        <p:spPr bwMode="white">
          <a:xfrm>
            <a:off x="6096000" y="0"/>
            <a:ext cx="320675"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Ορθογώνιο 10"/>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Ορθογώνιο 11"/>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Κατακόρυφος τίτλος 1"/>
          <p:cNvSpPr>
            <a:spLocks noGrp="1"/>
          </p:cNvSpPr>
          <p:nvPr>
            <p:ph type="title" orient="vert"/>
          </p:nvPr>
        </p:nvSpPr>
        <p:spPr>
          <a:xfrm>
            <a:off x="6553200" y="609600"/>
            <a:ext cx="2057400" cy="5516563"/>
          </a:xfrm>
        </p:spPr>
        <p:txBody>
          <a:bodyPr vert="eaVert"/>
          <a:lstStyle/>
          <a:p>
            <a:r>
              <a:rPr lang="el-GR" smtClean="0"/>
              <a:t>Στυλ κύριου τίτλου</a:t>
            </a:r>
            <a:endParaRPr lang="en-US"/>
          </a:p>
        </p:txBody>
      </p:sp>
      <p:sp>
        <p:nvSpPr>
          <p:cNvPr id="3" name="Θέση κατακόρυφου κειμένου 2"/>
          <p:cNvSpPr>
            <a:spLocks noGrp="1"/>
          </p:cNvSpPr>
          <p:nvPr>
            <p:ph type="body" orient="vert" idx="1"/>
          </p:nvPr>
        </p:nvSpPr>
        <p:spPr>
          <a:xfrm>
            <a:off x="457200" y="609600"/>
            <a:ext cx="5562600" cy="5516564"/>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7" name="Θέση ημερομηνίας 3"/>
          <p:cNvSpPr>
            <a:spLocks noGrp="1"/>
          </p:cNvSpPr>
          <p:nvPr>
            <p:ph type="dt" sz="half" idx="10"/>
          </p:nvPr>
        </p:nvSpPr>
        <p:spPr>
          <a:xfrm>
            <a:off x="6553200" y="6248400"/>
            <a:ext cx="2209800" cy="365125"/>
          </a:xfrm>
        </p:spPr>
        <p:txBody>
          <a:bodyPr/>
          <a:lstStyle>
            <a:lvl1pPr>
              <a:defRPr/>
            </a:lvl1pPr>
          </a:lstStyle>
          <a:p>
            <a:pPr>
              <a:defRPr/>
            </a:pPr>
            <a:r>
              <a:rPr lang="el-GR"/>
              <a:t>18/9/2018</a:t>
            </a:r>
          </a:p>
        </p:txBody>
      </p:sp>
      <p:sp>
        <p:nvSpPr>
          <p:cNvPr id="8" name="Θέση υποσέλιδου 4"/>
          <p:cNvSpPr>
            <a:spLocks noGrp="1"/>
          </p:cNvSpPr>
          <p:nvPr>
            <p:ph type="ftr" sz="quarter" idx="11"/>
          </p:nvPr>
        </p:nvSpPr>
        <p:spPr>
          <a:xfrm>
            <a:off x="457200" y="6248400"/>
            <a:ext cx="5573713" cy="365125"/>
          </a:xfrm>
        </p:spPr>
        <p:txBody>
          <a:bodyPr/>
          <a:lstStyle>
            <a:lvl1pPr>
              <a:defRPr/>
            </a:lvl1pPr>
          </a:lstStyle>
          <a:p>
            <a:pPr>
              <a:defRPr/>
            </a:pPr>
            <a:endParaRPr lang="en-US"/>
          </a:p>
        </p:txBody>
      </p:sp>
      <p:sp>
        <p:nvSpPr>
          <p:cNvPr id="9" name="Θέση αριθμού διαφάνειας 5"/>
          <p:cNvSpPr>
            <a:spLocks noGrp="1"/>
          </p:cNvSpPr>
          <p:nvPr>
            <p:ph type="sldNum" sz="quarter" idx="12"/>
          </p:nvPr>
        </p:nvSpPr>
        <p:spPr>
          <a:xfrm rot="5400000">
            <a:off x="5989638" y="144462"/>
            <a:ext cx="533400" cy="244475"/>
          </a:xfrm>
        </p:spPr>
        <p:txBody>
          <a:bodyPr/>
          <a:lstStyle>
            <a:lvl1pPr>
              <a:defRPr/>
            </a:lvl1pPr>
          </a:lstStyle>
          <a:p>
            <a:pPr>
              <a:defRPr/>
            </a:pPr>
            <a:fld id="{CEE4124B-A6D7-4A92-8378-C8280CAEF8C7}" type="slidenum">
              <a:rPr lang="el-GR"/>
              <a:pPr>
                <a:defRPr/>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Θέση τίτλου 21"/>
          <p:cNvSpPr>
            <a:spLocks noGrp="1"/>
          </p:cNvSpPr>
          <p:nvPr>
            <p:ph type="title"/>
          </p:nvPr>
        </p:nvSpPr>
        <p:spPr bwMode="auto">
          <a:xfrm>
            <a:off x="609600" y="228600"/>
            <a:ext cx="81534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Θέση κειμένου 12"/>
          <p:cNvSpPr>
            <a:spLocks noGrp="1"/>
          </p:cNvSpPr>
          <p:nvPr>
            <p:ph type="body" idx="1"/>
          </p:nvPr>
        </p:nvSpPr>
        <p:spPr bwMode="auto">
          <a:xfrm>
            <a:off x="612775" y="1600200"/>
            <a:ext cx="81534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14" name="Θέση ημερομηνίας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latin typeface="Arial" charset="0"/>
                <a:cs typeface="Arial" charset="0"/>
              </a:defRPr>
            </a:lvl1pPr>
          </a:lstStyle>
          <a:p>
            <a:pPr>
              <a:defRPr/>
            </a:pPr>
            <a:r>
              <a:rPr lang="el-GR"/>
              <a:t>18/9/2018</a:t>
            </a:r>
          </a:p>
        </p:txBody>
      </p:sp>
      <p:sp>
        <p:nvSpPr>
          <p:cNvPr id="3" name="Θέση υποσέλιδου 2"/>
          <p:cNvSpPr>
            <a:spLocks noGrp="1"/>
          </p:cNvSpPr>
          <p:nvPr>
            <p:ph type="ftr" sz="quarter" idx="3"/>
          </p:nvPr>
        </p:nvSpPr>
        <p:spPr>
          <a:xfrm>
            <a:off x="609600" y="6248400"/>
            <a:ext cx="5421313" cy="365125"/>
          </a:xfrm>
          <a:prstGeom prst="rect">
            <a:avLst/>
          </a:prstGeom>
        </p:spPr>
        <p:txBody>
          <a:bodyPr vert="horz" anchor="ctr"/>
          <a:lstStyle>
            <a:lvl1pPr algn="r" eaLnBrk="1" latinLnBrk="0" hangingPunct="1">
              <a:defRPr kumimoji="0" sz="1400">
                <a:solidFill>
                  <a:schemeClr val="tx2"/>
                </a:solidFill>
                <a:latin typeface="Arial" charset="0"/>
                <a:cs typeface="Arial" charset="0"/>
              </a:defRPr>
            </a:lvl1pPr>
          </a:lstStyle>
          <a:p>
            <a:pPr>
              <a:defRPr/>
            </a:pPr>
            <a:endParaRPr lang="en-US"/>
          </a:p>
        </p:txBody>
      </p:sp>
      <p:sp>
        <p:nvSpPr>
          <p:cNvPr id="7" name="Ορθογώνιο 6"/>
          <p:cNvSpPr/>
          <p:nvPr/>
        </p:nvSpPr>
        <p:spPr bwMode="white">
          <a:xfrm>
            <a:off x="0" y="1235075"/>
            <a:ext cx="9144000" cy="31908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Ορθογώνιο 7"/>
          <p:cNvSpPr/>
          <p:nvPr/>
        </p:nvSpPr>
        <p:spPr>
          <a:xfrm>
            <a:off x="0" y="1279525"/>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Ορθογώνιο 8"/>
          <p:cNvSpPr/>
          <p:nvPr/>
        </p:nvSpPr>
        <p:spPr>
          <a:xfrm>
            <a:off x="590550" y="1279525"/>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Θέση αριθμού διαφάνειας 22"/>
          <p:cNvSpPr>
            <a:spLocks noGrp="1"/>
          </p:cNvSpPr>
          <p:nvPr>
            <p:ph type="sldNum" sz="quarter" idx="4"/>
          </p:nvPr>
        </p:nvSpPr>
        <p:spPr>
          <a:xfrm>
            <a:off x="0" y="1271588"/>
            <a:ext cx="533400" cy="244475"/>
          </a:xfrm>
          <a:prstGeom prst="rect">
            <a:avLst/>
          </a:prstGeom>
        </p:spPr>
        <p:txBody>
          <a:bodyPr vert="horz" anchor="ctr" anchorCtr="0">
            <a:normAutofit/>
          </a:bodyPr>
          <a:lstStyle>
            <a:lvl1pPr algn="ctr" eaLnBrk="1" latinLnBrk="0" hangingPunct="1">
              <a:defRPr kumimoji="0" sz="1400" b="1">
                <a:solidFill>
                  <a:srgbClr val="FFFFFF"/>
                </a:solidFill>
                <a:latin typeface="Arial" charset="0"/>
                <a:cs typeface="Arial" charset="0"/>
              </a:defRPr>
            </a:lvl1pPr>
          </a:lstStyle>
          <a:p>
            <a:pPr>
              <a:defRPr/>
            </a:pPr>
            <a:fld id="{7D649A62-E6C8-4051-A131-4510D4250AF8}" type="slidenum">
              <a:rPr lang="el-GR"/>
              <a:pPr>
                <a:defRPr/>
              </a:pPr>
              <a:t>‹#›</a:t>
            </a:fld>
            <a:endParaRPr lang="el-GR"/>
          </a:p>
        </p:txBody>
      </p:sp>
    </p:spTree>
  </p:cSld>
  <p:clrMap bg1="lt1" tx1="dk1" bg2="lt2" tx2="dk2" accent1="accent1" accent2="accent2" accent3="accent3" accent4="accent4" accent5="accent5" accent6="accent6" hlink="hlink" folHlink="folHlink"/>
  <p:sldLayoutIdLst>
    <p:sldLayoutId id="2147484983" r:id="rId1"/>
    <p:sldLayoutId id="2147484979" r:id="rId2"/>
    <p:sldLayoutId id="2147484984" r:id="rId3"/>
    <p:sldLayoutId id="2147484985" r:id="rId4"/>
    <p:sldLayoutId id="2147484986" r:id="rId5"/>
    <p:sldLayoutId id="2147484980" r:id="rId6"/>
    <p:sldLayoutId id="2147484987" r:id="rId7"/>
    <p:sldLayoutId id="2147484981" r:id="rId8"/>
    <p:sldLayoutId id="2147484988" r:id="rId9"/>
    <p:sldLayoutId id="2147484982" r:id="rId10"/>
    <p:sldLayoutId id="2147484989" r:id="rId11"/>
  </p:sldLayoutIdLst>
  <p:hf sldNum="0" hdr="0" ftr="0"/>
  <p:txStyles>
    <p:titleStyle>
      <a:lvl1pPr algn="l" rtl="0" eaLnBrk="0" fontAlgn="base" hangingPunct="0">
        <a:spcBef>
          <a:spcPct val="0"/>
        </a:spcBef>
        <a:spcAft>
          <a:spcPct val="0"/>
        </a:spcAft>
        <a:defRPr sz="4400" kern="12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w Cen MT" pitchFamily="34" charset="0"/>
        </a:defRPr>
      </a:lvl2pPr>
      <a:lvl3pPr algn="l" rtl="0" eaLnBrk="0" fontAlgn="base" hangingPunct="0">
        <a:spcBef>
          <a:spcPct val="0"/>
        </a:spcBef>
        <a:spcAft>
          <a:spcPct val="0"/>
        </a:spcAft>
        <a:defRPr sz="4400">
          <a:solidFill>
            <a:schemeClr val="tx2"/>
          </a:solidFill>
          <a:latin typeface="Tw Cen MT" pitchFamily="34" charset="0"/>
        </a:defRPr>
      </a:lvl3pPr>
      <a:lvl4pPr algn="l" rtl="0" eaLnBrk="0" fontAlgn="base" hangingPunct="0">
        <a:spcBef>
          <a:spcPct val="0"/>
        </a:spcBef>
        <a:spcAft>
          <a:spcPct val="0"/>
        </a:spcAft>
        <a:defRPr sz="4400">
          <a:solidFill>
            <a:schemeClr val="tx2"/>
          </a:solidFill>
          <a:latin typeface="Tw Cen MT" pitchFamily="34" charset="0"/>
        </a:defRPr>
      </a:lvl4pPr>
      <a:lvl5pPr algn="l" rtl="0" eaLnBrk="0" fontAlgn="base" hangingPunct="0">
        <a:spcBef>
          <a:spcPct val="0"/>
        </a:spcBef>
        <a:spcAft>
          <a:spcPct val="0"/>
        </a:spcAft>
        <a:defRPr sz="4400">
          <a:solidFill>
            <a:schemeClr val="tx2"/>
          </a:solidFill>
          <a:latin typeface="Tw Cen MT" pitchFamily="34" charset="0"/>
        </a:defRPr>
      </a:lvl5pPr>
      <a:lvl6pPr marL="457200" algn="l" rtl="0" fontAlgn="base">
        <a:spcBef>
          <a:spcPct val="0"/>
        </a:spcBef>
        <a:spcAft>
          <a:spcPct val="0"/>
        </a:spcAft>
        <a:defRPr sz="4400">
          <a:solidFill>
            <a:schemeClr val="tx2"/>
          </a:solidFill>
          <a:latin typeface="Tw Cen MT" pitchFamily="34" charset="0"/>
        </a:defRPr>
      </a:lvl6pPr>
      <a:lvl7pPr marL="914400" algn="l" rtl="0" fontAlgn="base">
        <a:spcBef>
          <a:spcPct val="0"/>
        </a:spcBef>
        <a:spcAft>
          <a:spcPct val="0"/>
        </a:spcAft>
        <a:defRPr sz="4400">
          <a:solidFill>
            <a:schemeClr val="tx2"/>
          </a:solidFill>
          <a:latin typeface="Tw Cen MT" pitchFamily="34" charset="0"/>
        </a:defRPr>
      </a:lvl7pPr>
      <a:lvl8pPr marL="1371600" algn="l" rtl="0" fontAlgn="base">
        <a:spcBef>
          <a:spcPct val="0"/>
        </a:spcBef>
        <a:spcAft>
          <a:spcPct val="0"/>
        </a:spcAft>
        <a:defRPr sz="4400">
          <a:solidFill>
            <a:schemeClr val="tx2"/>
          </a:solidFill>
          <a:latin typeface="Tw Cen MT" pitchFamily="34" charset="0"/>
        </a:defRPr>
      </a:lvl8pPr>
      <a:lvl9pPr marL="1828800" algn="l" rtl="0" fontAlgn="base">
        <a:spcBef>
          <a:spcPct val="0"/>
        </a:spcBef>
        <a:spcAft>
          <a:spcPct val="0"/>
        </a:spcAft>
        <a:defRPr sz="4400">
          <a:solidFill>
            <a:schemeClr val="tx2"/>
          </a:solidFill>
          <a:latin typeface="Tw Cen MT" pitchFamily="34" charset="0"/>
        </a:defRPr>
      </a:lvl9pPr>
    </p:titleStyle>
    <p:bodyStyle>
      <a:lvl1pPr marL="319088" indent="-319088" algn="l" rtl="0" eaLnBrk="0" fontAlgn="base" hangingPunct="0">
        <a:spcBef>
          <a:spcPts val="700"/>
        </a:spcBef>
        <a:spcAft>
          <a:spcPct val="0"/>
        </a:spcAft>
        <a:buClr>
          <a:schemeClr val="accent2"/>
        </a:buClr>
        <a:buSzPct val="60000"/>
        <a:buFont typeface="Wingdings" pitchFamily="2" charset="2"/>
        <a:buChar char=""/>
        <a:defRPr sz="2900" kern="1200">
          <a:solidFill>
            <a:schemeClr val="tx1"/>
          </a:solidFill>
          <a:latin typeface="+mn-lt"/>
          <a:ea typeface="+mn-ea"/>
          <a:cs typeface="+mn-cs"/>
        </a:defRPr>
      </a:lvl1pPr>
      <a:lvl2pPr marL="639763" indent="-273050" algn="l" rtl="0" eaLnBrk="0" fontAlgn="base" hangingPunct="0">
        <a:spcBef>
          <a:spcPts val="550"/>
        </a:spcBef>
        <a:spcAft>
          <a:spcPct val="0"/>
        </a:spcAft>
        <a:buClr>
          <a:schemeClr val="accent1"/>
        </a:buClr>
        <a:buSzPct val="70000"/>
        <a:buFont typeface="Wingdings 2" pitchFamily="18" charset="2"/>
        <a:buChar char=""/>
        <a:defRPr sz="2600" kern="1200">
          <a:solidFill>
            <a:schemeClr val="tx1"/>
          </a:solidFill>
          <a:latin typeface="+mn-lt"/>
          <a:ea typeface="+mn-ea"/>
          <a:cs typeface="+mn-cs"/>
        </a:defRPr>
      </a:lvl2pPr>
      <a:lvl3pPr marL="914400" indent="-228600" algn="l" rtl="0" eaLnBrk="0" fontAlgn="base" hangingPunct="0">
        <a:spcBef>
          <a:spcPts val="500"/>
        </a:spcBef>
        <a:spcAft>
          <a:spcPct val="0"/>
        </a:spcAft>
        <a:buClr>
          <a:schemeClr val="accent2"/>
        </a:buClr>
        <a:buSzPct val="75000"/>
        <a:buFont typeface="Wingdings" pitchFamily="2" charset="2"/>
        <a:buChar char=""/>
        <a:defRPr sz="2300" kern="1200">
          <a:solidFill>
            <a:schemeClr val="tx1"/>
          </a:solidFill>
          <a:latin typeface="+mn-lt"/>
          <a:ea typeface="+mn-ea"/>
          <a:cs typeface="+mn-cs"/>
        </a:defRPr>
      </a:lvl3pPr>
      <a:lvl4pPr marL="1371600" indent="-228600" algn="l" rtl="0" eaLnBrk="0" fontAlgn="base" hangingPunct="0">
        <a:spcBef>
          <a:spcPts val="400"/>
        </a:spcBef>
        <a:spcAft>
          <a:spcPct val="0"/>
        </a:spcAft>
        <a:buClr>
          <a:srgbClr val="5BD078"/>
        </a:buClr>
        <a:buSzPct val="75000"/>
        <a:buFont typeface="Wingdings" pitchFamily="2" charset="2"/>
        <a:buChar char=""/>
        <a:defRPr sz="2000" kern="1200">
          <a:solidFill>
            <a:schemeClr val="tx1"/>
          </a:solidFill>
          <a:latin typeface="+mn-lt"/>
          <a:ea typeface="+mn-ea"/>
          <a:cs typeface="+mn-cs"/>
        </a:defRPr>
      </a:lvl4pPr>
      <a:lvl5pPr marL="1828800" indent="-228600" algn="l" rtl="0" eaLnBrk="0" fontAlgn="base" hangingPunct="0">
        <a:spcBef>
          <a:spcPts val="400"/>
        </a:spcBef>
        <a:spcAft>
          <a:spcPct val="0"/>
        </a:spcAft>
        <a:buClr>
          <a:srgbClr val="A5D028"/>
        </a:buClr>
        <a:buSzPct val="65000"/>
        <a:buFont typeface="Wingdings" pitchFamily="2" charset="2"/>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7.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3 - Τίτλος"/>
          <p:cNvSpPr>
            <a:spLocks noGrp="1"/>
          </p:cNvSpPr>
          <p:nvPr>
            <p:ph type="ctrTitle"/>
          </p:nvPr>
        </p:nvSpPr>
        <p:spPr>
          <a:xfrm>
            <a:off x="250825" y="1260475"/>
            <a:ext cx="8785225" cy="1808163"/>
          </a:xfrm>
        </p:spPr>
        <p:txBody>
          <a:bodyPr/>
          <a:lstStyle/>
          <a:p>
            <a:pPr algn="ctr" eaLnBrk="1" hangingPunct="1"/>
            <a:r>
              <a:rPr lang="el-GR" altLang="el-GR" sz="3200" b="1" cap="none" smtClean="0">
                <a:solidFill>
                  <a:schemeClr val="tx1"/>
                </a:solidFill>
                <a:ea typeface="Calibri" pitchFamily="34" charset="0"/>
                <a:cs typeface="Calibri" pitchFamily="34" charset="0"/>
              </a:rPr>
              <a:t/>
            </a:r>
            <a:br>
              <a:rPr lang="el-GR" altLang="el-GR" sz="3200" b="1" cap="none" smtClean="0">
                <a:solidFill>
                  <a:schemeClr val="tx1"/>
                </a:solidFill>
                <a:ea typeface="Calibri" pitchFamily="34" charset="0"/>
                <a:cs typeface="Calibri" pitchFamily="34" charset="0"/>
              </a:rPr>
            </a:br>
            <a:r>
              <a:rPr lang="el-GR" altLang="el-GR" sz="3200" b="1" cap="none" smtClean="0">
                <a:solidFill>
                  <a:schemeClr val="tx1"/>
                </a:solidFill>
                <a:ea typeface="Calibri" pitchFamily="34" charset="0"/>
                <a:cs typeface="Calibri" pitchFamily="34" charset="0"/>
              </a:rPr>
              <a:t/>
            </a:r>
            <a:br>
              <a:rPr lang="el-GR" altLang="el-GR" sz="3200" b="1" cap="none" smtClean="0">
                <a:solidFill>
                  <a:schemeClr val="tx1"/>
                </a:solidFill>
                <a:ea typeface="Calibri" pitchFamily="34" charset="0"/>
                <a:cs typeface="Calibri" pitchFamily="34" charset="0"/>
              </a:rPr>
            </a:br>
            <a:r>
              <a:rPr lang="el-GR" altLang="el-GR" sz="3200" b="1" cap="none" smtClean="0">
                <a:solidFill>
                  <a:schemeClr val="tx1"/>
                </a:solidFill>
                <a:ea typeface="Calibri" pitchFamily="34" charset="0"/>
                <a:cs typeface="Calibri" pitchFamily="34" charset="0"/>
              </a:rPr>
              <a:t/>
            </a:r>
            <a:br>
              <a:rPr lang="el-GR" altLang="el-GR" sz="3200" b="1" cap="none" smtClean="0">
                <a:solidFill>
                  <a:schemeClr val="tx1"/>
                </a:solidFill>
                <a:ea typeface="Calibri" pitchFamily="34" charset="0"/>
                <a:cs typeface="Calibri" pitchFamily="34" charset="0"/>
              </a:rPr>
            </a:br>
            <a:r>
              <a:rPr lang="el-GR" altLang="el-GR" sz="3200" b="1" cap="none" smtClean="0">
                <a:solidFill>
                  <a:schemeClr val="tx1"/>
                </a:solidFill>
                <a:ea typeface="Calibri" pitchFamily="34" charset="0"/>
                <a:cs typeface="Calibri" pitchFamily="34" charset="0"/>
              </a:rPr>
              <a:t/>
            </a:r>
            <a:br>
              <a:rPr lang="el-GR" altLang="el-GR" sz="3200" b="1" cap="none" smtClean="0">
                <a:solidFill>
                  <a:schemeClr val="tx1"/>
                </a:solidFill>
                <a:ea typeface="Calibri" pitchFamily="34" charset="0"/>
                <a:cs typeface="Calibri" pitchFamily="34" charset="0"/>
              </a:rPr>
            </a:br>
            <a:r>
              <a:rPr lang="el-GR" altLang="el-GR" sz="3200" b="1" cap="none" smtClean="0">
                <a:solidFill>
                  <a:schemeClr val="tx1"/>
                </a:solidFill>
                <a:ea typeface="Calibri" pitchFamily="34" charset="0"/>
                <a:cs typeface="Calibri" pitchFamily="34" charset="0"/>
              </a:rPr>
              <a:t/>
            </a:r>
            <a:br>
              <a:rPr lang="el-GR" altLang="el-GR" sz="3200" b="1" cap="none" smtClean="0">
                <a:solidFill>
                  <a:schemeClr val="tx1"/>
                </a:solidFill>
                <a:ea typeface="Calibri" pitchFamily="34" charset="0"/>
                <a:cs typeface="Calibri" pitchFamily="34" charset="0"/>
              </a:rPr>
            </a:br>
            <a:r>
              <a:rPr lang="el-GR" altLang="el-GR" sz="3200" b="1" cap="none" smtClean="0">
                <a:solidFill>
                  <a:schemeClr val="tx1"/>
                </a:solidFill>
                <a:ea typeface="Calibri" pitchFamily="34" charset="0"/>
                <a:cs typeface="Calibri" pitchFamily="34" charset="0"/>
              </a:rPr>
              <a:t>ΥΠΟΥΡΓΕΙΟ ΕΣΩΤΕΡΙΚΩΝ</a:t>
            </a:r>
            <a:r>
              <a:rPr lang="en-US" altLang="el-GR" sz="3200" b="1" cap="none" smtClean="0">
                <a:solidFill>
                  <a:schemeClr val="tx1"/>
                </a:solidFill>
              </a:rPr>
              <a:t/>
            </a:r>
            <a:br>
              <a:rPr lang="en-US" altLang="el-GR" sz="3200" b="1" cap="none" smtClean="0">
                <a:solidFill>
                  <a:schemeClr val="tx1"/>
                </a:solidFill>
              </a:rPr>
            </a:br>
            <a:r>
              <a:rPr lang="el-GR" altLang="el-GR" sz="1900" b="1" cap="none" smtClean="0">
                <a:solidFill>
                  <a:schemeClr val="tx1"/>
                </a:solidFill>
                <a:ea typeface="Calibri" pitchFamily="34" charset="0"/>
                <a:cs typeface="Calibri" pitchFamily="34" charset="0"/>
              </a:rPr>
              <a:t>ΔΙΕΥΘΥΝΣΗ ΟΡΓΑΝΩΣΗΣ ΚΑΙ ΛΕΙΤΟΥΡΓΙΑΣ ΤΟΠΙΚΗΣ ΑΥΤΟΔΙΟΙΚΗΣΗΣ</a:t>
            </a:r>
            <a:br>
              <a:rPr lang="el-GR" altLang="el-GR" sz="1900" b="1" cap="none" smtClean="0">
                <a:solidFill>
                  <a:schemeClr val="tx1"/>
                </a:solidFill>
                <a:ea typeface="Calibri" pitchFamily="34" charset="0"/>
                <a:cs typeface="Calibri" pitchFamily="34" charset="0"/>
              </a:rPr>
            </a:br>
            <a:r>
              <a:rPr lang="el-GR" altLang="el-GR" sz="1900" b="1" cap="none" smtClean="0">
                <a:solidFill>
                  <a:schemeClr val="tx1"/>
                </a:solidFill>
                <a:ea typeface="Calibri" pitchFamily="34" charset="0"/>
                <a:cs typeface="Calibri" pitchFamily="34" charset="0"/>
              </a:rPr>
              <a:t/>
            </a:r>
            <a:br>
              <a:rPr lang="el-GR" altLang="el-GR" sz="1900" b="1" cap="none" smtClean="0">
                <a:solidFill>
                  <a:schemeClr val="tx1"/>
                </a:solidFill>
                <a:ea typeface="Calibri" pitchFamily="34" charset="0"/>
                <a:cs typeface="Calibri" pitchFamily="34" charset="0"/>
              </a:rPr>
            </a:br>
            <a:r>
              <a:rPr lang="el-GR" altLang="el-GR" sz="1900" b="1" cap="none" smtClean="0">
                <a:solidFill>
                  <a:schemeClr val="tx1"/>
                </a:solidFill>
                <a:ea typeface="Calibri" pitchFamily="34" charset="0"/>
                <a:cs typeface="Calibri" pitchFamily="34" charset="0"/>
              </a:rPr>
              <a:t>ΤΜΗΜΑ ΟΡΓΑΝΩΣΗΣ ΤΟΠΙΚΗΣ ΑΥΤΟΔΙΟΙΚΗΣΗΣ Α΄ ΒΑΘΜΟΥ</a:t>
            </a:r>
            <a:br>
              <a:rPr lang="el-GR" altLang="el-GR" sz="1900" b="1" cap="none" smtClean="0">
                <a:solidFill>
                  <a:schemeClr val="tx1"/>
                </a:solidFill>
                <a:ea typeface="Calibri" pitchFamily="34" charset="0"/>
                <a:cs typeface="Calibri" pitchFamily="34" charset="0"/>
              </a:rPr>
            </a:br>
            <a:endParaRPr lang="el-GR" altLang="el-GR" sz="1900" b="1" cap="none" smtClean="0">
              <a:solidFill>
                <a:schemeClr val="tx1"/>
              </a:solidFill>
              <a:ea typeface="Calibri" pitchFamily="34" charset="0"/>
              <a:cs typeface="Calibri" pitchFamily="34" charset="0"/>
            </a:endParaRPr>
          </a:p>
        </p:txBody>
      </p:sp>
      <p:sp>
        <p:nvSpPr>
          <p:cNvPr id="9219" name="Υπότιτλος 2"/>
          <p:cNvSpPr>
            <a:spLocks noGrp="1"/>
          </p:cNvSpPr>
          <p:nvPr>
            <p:ph type="subTitle" idx="1"/>
          </p:nvPr>
        </p:nvSpPr>
        <p:spPr>
          <a:xfrm>
            <a:off x="684213" y="3500438"/>
            <a:ext cx="7413625" cy="2138362"/>
          </a:xfrm>
        </p:spPr>
        <p:txBody>
          <a:bodyPr/>
          <a:lstStyle/>
          <a:p>
            <a:pPr marL="63500" algn="ctr" eaLnBrk="1" hangingPunct="1">
              <a:lnSpc>
                <a:spcPct val="80000"/>
              </a:lnSpc>
            </a:pPr>
            <a:endParaRPr lang="el-GR" altLang="el-GR" b="1" smtClean="0">
              <a:ea typeface="Calibri" pitchFamily="34" charset="0"/>
              <a:cs typeface="Calibri" pitchFamily="34" charset="0"/>
            </a:endParaRPr>
          </a:p>
          <a:p>
            <a:pPr marL="63500" algn="ctr" eaLnBrk="1" hangingPunct="1">
              <a:lnSpc>
                <a:spcPct val="80000"/>
              </a:lnSpc>
            </a:pPr>
            <a:r>
              <a:rPr lang="el-GR" altLang="el-GR" b="1" smtClean="0">
                <a:ea typeface="Calibri" pitchFamily="34" charset="0"/>
                <a:cs typeface="Calibri" pitchFamily="34" charset="0"/>
              </a:rPr>
              <a:t>Σύντομος οδηγός για την ανάδειξη</a:t>
            </a:r>
          </a:p>
          <a:p>
            <a:pPr marL="63500" algn="ctr" eaLnBrk="1" hangingPunct="1">
              <a:lnSpc>
                <a:spcPct val="80000"/>
              </a:lnSpc>
            </a:pPr>
            <a:r>
              <a:rPr lang="el-GR" altLang="el-GR" b="1" smtClean="0">
                <a:ea typeface="Calibri" pitchFamily="34" charset="0"/>
                <a:cs typeface="Calibri" pitchFamily="34" charset="0"/>
              </a:rPr>
              <a:t> των αιρετών οργάνων της</a:t>
            </a:r>
          </a:p>
          <a:p>
            <a:pPr marL="63500" algn="ctr" eaLnBrk="1" hangingPunct="1">
              <a:lnSpc>
                <a:spcPct val="80000"/>
              </a:lnSpc>
            </a:pPr>
            <a:r>
              <a:rPr lang="el-GR" altLang="el-GR" b="1" smtClean="0">
                <a:ea typeface="Calibri" pitchFamily="34" charset="0"/>
                <a:cs typeface="Calibri" pitchFamily="34" charset="0"/>
              </a:rPr>
              <a:t> πρωτοβάθμιας αυτοδιοίκησης </a:t>
            </a:r>
          </a:p>
          <a:p>
            <a:pPr marL="63500" algn="ctr" eaLnBrk="1" hangingPunct="1">
              <a:lnSpc>
                <a:spcPct val="80000"/>
              </a:lnSpc>
            </a:pPr>
            <a:r>
              <a:rPr lang="el-GR" altLang="el-GR" b="1" smtClean="0">
                <a:ea typeface="Calibri" pitchFamily="34" charset="0"/>
                <a:cs typeface="Calibri" pitchFamily="34" charset="0"/>
              </a:rPr>
              <a:t>κατά τις εκλογές της 26</a:t>
            </a:r>
            <a:r>
              <a:rPr lang="el-GR" altLang="el-GR" b="1" baseline="30000" smtClean="0">
                <a:ea typeface="Calibri" pitchFamily="34" charset="0"/>
                <a:cs typeface="Calibri" pitchFamily="34" charset="0"/>
              </a:rPr>
              <a:t>ης</a:t>
            </a:r>
            <a:r>
              <a:rPr lang="el-GR" altLang="el-GR" b="1" smtClean="0">
                <a:ea typeface="Calibri" pitchFamily="34" charset="0"/>
                <a:cs typeface="Calibri" pitchFamily="34" charset="0"/>
              </a:rPr>
              <a:t> Μαΐου 2019</a:t>
            </a:r>
          </a:p>
          <a:p>
            <a:pPr marL="63500" eaLnBrk="1" hangingPunct="1">
              <a:lnSpc>
                <a:spcPct val="80000"/>
              </a:lnSpc>
            </a:pPr>
            <a:endParaRPr lang="el-GR" altLang="el-GR" sz="2400" smtClean="0"/>
          </a:p>
        </p:txBody>
      </p:sp>
      <p:pic>
        <p:nvPicPr>
          <p:cNvPr id="9220" name="Picture 5"/>
          <p:cNvPicPr>
            <a:picLocks noChangeAspect="1" noChangeArrowheads="1"/>
          </p:cNvPicPr>
          <p:nvPr/>
        </p:nvPicPr>
        <p:blipFill>
          <a:blip r:embed="rId3" cstate="print"/>
          <a:srcRect/>
          <a:stretch>
            <a:fillRect/>
          </a:stretch>
        </p:blipFill>
        <p:spPr bwMode="auto">
          <a:xfrm>
            <a:off x="4284663" y="511175"/>
            <a:ext cx="792162" cy="7842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Θέση περιεχομένου 2"/>
          <p:cNvSpPr>
            <a:spLocks noGrp="1"/>
          </p:cNvSpPr>
          <p:nvPr>
            <p:ph sz="quarter" idx="1"/>
          </p:nvPr>
        </p:nvSpPr>
        <p:spPr>
          <a:xfrm>
            <a:off x="457200" y="765175"/>
            <a:ext cx="8229600" cy="5808663"/>
          </a:xfrm>
        </p:spPr>
        <p:txBody>
          <a:bodyPr/>
          <a:lstStyle/>
          <a:p>
            <a:pPr marL="107950" indent="0" eaLnBrk="1" hangingPunct="1">
              <a:lnSpc>
                <a:spcPct val="80000"/>
              </a:lnSpc>
              <a:buClr>
                <a:srgbClr val="0BD0D9"/>
              </a:buClr>
              <a:buFont typeface="Georgia" pitchFamily="18" charset="0"/>
              <a:buNone/>
            </a:pPr>
            <a:r>
              <a:rPr lang="el-GR" altLang="el-GR" sz="2700" b="1" dirty="0" smtClean="0">
                <a:solidFill>
                  <a:schemeClr val="tx2"/>
                </a:solidFill>
              </a:rPr>
              <a:t>  </a:t>
            </a:r>
            <a:r>
              <a:rPr lang="el-GR" altLang="el-GR" sz="3500" b="1" dirty="0" smtClean="0">
                <a:solidFill>
                  <a:schemeClr val="tx2"/>
                </a:solidFill>
              </a:rPr>
              <a:t>Περιεχόμενο παρουσίασης</a:t>
            </a:r>
            <a:endParaRPr lang="en-US" altLang="el-GR" sz="3500" b="1" dirty="0" smtClean="0">
              <a:solidFill>
                <a:schemeClr val="tx2"/>
              </a:solidFill>
            </a:endParaRPr>
          </a:p>
          <a:p>
            <a:pPr marL="107950" indent="0" eaLnBrk="1" hangingPunct="1">
              <a:lnSpc>
                <a:spcPct val="80000"/>
              </a:lnSpc>
              <a:buClr>
                <a:srgbClr val="C00000"/>
              </a:buClr>
              <a:buFont typeface="Wingdings" pitchFamily="2" charset="2"/>
              <a:buNone/>
            </a:pPr>
            <a:endParaRPr lang="el-GR" altLang="el-GR" sz="2700" dirty="0" smtClean="0">
              <a:ea typeface="Calibri" pitchFamily="34" charset="0"/>
              <a:cs typeface="Calibri" pitchFamily="34" charset="0"/>
            </a:endParaRPr>
          </a:p>
          <a:p>
            <a:pPr marL="107950" indent="0" eaLnBrk="1" hangingPunct="1">
              <a:lnSpc>
                <a:spcPct val="80000"/>
              </a:lnSpc>
              <a:buClr>
                <a:schemeClr val="tx2"/>
              </a:buClr>
              <a:buFont typeface="Wingdings" pitchFamily="2" charset="2"/>
              <a:buChar char="ü"/>
            </a:pPr>
            <a:r>
              <a:rPr lang="el-GR" altLang="el-GR" sz="2700" dirty="0" smtClean="0">
                <a:ea typeface="Calibri" pitchFamily="34" charset="0"/>
                <a:cs typeface="Calibri" pitchFamily="34" charset="0"/>
              </a:rPr>
              <a:t>Αλλαγές στην εκλογική διαδικασία</a:t>
            </a:r>
          </a:p>
          <a:p>
            <a:pPr marL="107950" indent="0" eaLnBrk="1" hangingPunct="1">
              <a:lnSpc>
                <a:spcPct val="80000"/>
              </a:lnSpc>
              <a:buClr>
                <a:schemeClr val="tx2"/>
              </a:buClr>
              <a:buFont typeface="Wingdings" pitchFamily="2" charset="2"/>
              <a:buChar char="ü"/>
            </a:pPr>
            <a:r>
              <a:rPr lang="el-GR" altLang="el-GR" sz="2700" dirty="0" smtClean="0">
                <a:ea typeface="Calibri" pitchFamily="34" charset="0"/>
                <a:cs typeface="Calibri" pitchFamily="34" charset="0"/>
              </a:rPr>
              <a:t>Εκλογικό δικαίωμα – προσόντα εκλογιμότητας</a:t>
            </a:r>
          </a:p>
          <a:p>
            <a:pPr marL="107950" indent="0" eaLnBrk="1" hangingPunct="1">
              <a:lnSpc>
                <a:spcPct val="80000"/>
              </a:lnSpc>
              <a:buClr>
                <a:schemeClr val="tx2"/>
              </a:buClr>
              <a:buFont typeface="Wingdings" pitchFamily="2" charset="2"/>
              <a:buChar char="ü"/>
            </a:pPr>
            <a:r>
              <a:rPr lang="el-GR" altLang="el-GR" sz="2700" dirty="0" smtClean="0">
                <a:ea typeface="Calibri" pitchFamily="34" charset="0"/>
                <a:cs typeface="Calibri" pitchFamily="34" charset="0"/>
              </a:rPr>
              <a:t>Κωλύματα – ασυμβίβαστα</a:t>
            </a:r>
          </a:p>
          <a:p>
            <a:pPr marL="107950" indent="0" eaLnBrk="1" hangingPunct="1">
              <a:lnSpc>
                <a:spcPct val="80000"/>
              </a:lnSpc>
              <a:buClr>
                <a:schemeClr val="tx2"/>
              </a:buClr>
              <a:buFont typeface="Wingdings" pitchFamily="2" charset="2"/>
              <a:buChar char="ü"/>
            </a:pPr>
            <a:r>
              <a:rPr lang="el-GR" altLang="el-GR" sz="2700" dirty="0" smtClean="0">
                <a:ea typeface="Calibri" pitchFamily="34" charset="0"/>
                <a:cs typeface="Calibri" pitchFamily="34" charset="0"/>
              </a:rPr>
              <a:t>Κατάρτιση συνδυασμών</a:t>
            </a:r>
          </a:p>
          <a:p>
            <a:pPr marL="107950" indent="0" eaLnBrk="1" hangingPunct="1">
              <a:lnSpc>
                <a:spcPct val="80000"/>
              </a:lnSpc>
              <a:buClr>
                <a:schemeClr val="tx2"/>
              </a:buClr>
              <a:buFont typeface="Wingdings" pitchFamily="2" charset="2"/>
              <a:buChar char="ü"/>
            </a:pPr>
            <a:r>
              <a:rPr lang="el-GR" altLang="el-GR" sz="2700" dirty="0" smtClean="0">
                <a:solidFill>
                  <a:srgbClr val="000000"/>
                </a:solidFill>
                <a:ea typeface="Microsoft YaHei" pitchFamily="34" charset="-122"/>
                <a:cs typeface="Calibri" pitchFamily="34" charset="0"/>
              </a:rPr>
              <a:t>Ανακήρυξη και κοινοποίηση συνδυασμών – Πρόγραμμα Εκλογής </a:t>
            </a:r>
          </a:p>
          <a:p>
            <a:pPr marL="107950" indent="0" eaLnBrk="1" hangingPunct="1">
              <a:lnSpc>
                <a:spcPct val="80000"/>
              </a:lnSpc>
              <a:buClr>
                <a:schemeClr val="tx2"/>
              </a:buClr>
              <a:buFont typeface="Wingdings" pitchFamily="2" charset="2"/>
              <a:buChar char="ü"/>
            </a:pPr>
            <a:r>
              <a:rPr lang="el-GR" altLang="el-GR" sz="2700" dirty="0" smtClean="0">
                <a:solidFill>
                  <a:srgbClr val="000000"/>
                </a:solidFill>
                <a:ea typeface="Microsoft YaHei" pitchFamily="34" charset="-122"/>
                <a:cs typeface="Calibri" pitchFamily="34" charset="0"/>
              </a:rPr>
              <a:t>Εξαγωγή και δημοσίευση των εκλογικών αποτελεσμάτων</a:t>
            </a:r>
          </a:p>
          <a:p>
            <a:pPr marL="107950" indent="0" eaLnBrk="1" hangingPunct="1">
              <a:lnSpc>
                <a:spcPct val="80000"/>
              </a:lnSpc>
              <a:buClr>
                <a:schemeClr val="tx2"/>
              </a:buClr>
              <a:buFont typeface="Wingdings" pitchFamily="2" charset="2"/>
              <a:buChar char="ü"/>
            </a:pPr>
            <a:r>
              <a:rPr lang="el-GR" altLang="el-GR" sz="2700" dirty="0" smtClean="0">
                <a:solidFill>
                  <a:srgbClr val="000000"/>
                </a:solidFill>
                <a:ea typeface="Microsoft YaHei" pitchFamily="34" charset="-122"/>
                <a:cs typeface="Calibri" pitchFamily="34" charset="0"/>
              </a:rPr>
              <a:t>Έκθεση Πρακτικών </a:t>
            </a:r>
          </a:p>
          <a:p>
            <a:pPr marL="107950" indent="0" eaLnBrk="1" hangingPunct="1">
              <a:lnSpc>
                <a:spcPct val="80000"/>
              </a:lnSpc>
              <a:buClr>
                <a:schemeClr val="tx2"/>
              </a:buClr>
              <a:buFont typeface="Wingdings" pitchFamily="2" charset="2"/>
              <a:buChar char="ü"/>
            </a:pPr>
            <a:r>
              <a:rPr lang="el-GR" altLang="el-GR" sz="2700" dirty="0" smtClean="0">
                <a:solidFill>
                  <a:srgbClr val="000000"/>
                </a:solidFill>
                <a:ea typeface="Microsoft YaHei" pitchFamily="34" charset="-122"/>
                <a:cs typeface="Calibri" pitchFamily="34" charset="0"/>
              </a:rPr>
              <a:t>Επικύρωση της Εκλογής </a:t>
            </a:r>
          </a:p>
          <a:p>
            <a:pPr marL="107950" indent="0" eaLnBrk="1" hangingPunct="1">
              <a:lnSpc>
                <a:spcPct val="80000"/>
              </a:lnSpc>
              <a:buClr>
                <a:schemeClr val="tx2"/>
              </a:buClr>
              <a:buFont typeface="Wingdings" pitchFamily="2" charset="2"/>
              <a:buChar char="ü"/>
            </a:pPr>
            <a:r>
              <a:rPr lang="el-GR" altLang="el-GR" sz="2700" dirty="0" smtClean="0">
                <a:solidFill>
                  <a:srgbClr val="000000"/>
                </a:solidFill>
                <a:ea typeface="Microsoft YaHei" pitchFamily="34" charset="-122"/>
                <a:cs typeface="Calibri" pitchFamily="34" charset="0"/>
              </a:rPr>
              <a:t>Ενστάσεις – επανάληψη της εκλογής σε περίπτωση ακύρωσης</a:t>
            </a:r>
          </a:p>
          <a:p>
            <a:pPr marL="107950" indent="0" eaLnBrk="1" hangingPunct="1">
              <a:lnSpc>
                <a:spcPct val="60000"/>
              </a:lnSpc>
              <a:buClr>
                <a:srgbClr val="0BD0D9"/>
              </a:buClr>
              <a:buFont typeface="Georgia" pitchFamily="18" charset="0"/>
              <a:buChar char="•"/>
            </a:pPr>
            <a:endParaRPr lang="en-US" altLang="el-GR" sz="2700" b="1" dirty="0" smtClean="0">
              <a:solidFill>
                <a:srgbClr val="000000"/>
              </a:solidFill>
              <a:ea typeface="Microsoft YaHei" pitchFamily="34" charset="-122"/>
              <a:cs typeface="Arial" charset="0"/>
            </a:endParaRPr>
          </a:p>
          <a:p>
            <a:pPr marL="107950" indent="0" eaLnBrk="1" hangingPunct="1">
              <a:lnSpc>
                <a:spcPct val="60000"/>
              </a:lnSpc>
              <a:buClr>
                <a:srgbClr val="0BD0D9"/>
              </a:buClr>
              <a:buFont typeface="Georgia" pitchFamily="18" charset="0"/>
              <a:buChar char="•"/>
            </a:pPr>
            <a:endParaRPr lang="en-US" altLang="el-GR" sz="2200" b="1" dirty="0" smtClean="0">
              <a:solidFill>
                <a:srgbClr val="000000"/>
              </a:solidFill>
              <a:ea typeface="Microsoft YaHei" pitchFamily="34" charset="-122"/>
              <a:cs typeface="Arial" charset="0"/>
            </a:endParaRPr>
          </a:p>
          <a:p>
            <a:pPr marL="107950" indent="0" eaLnBrk="1" hangingPunct="1">
              <a:lnSpc>
                <a:spcPct val="80000"/>
              </a:lnSpc>
              <a:buClr>
                <a:srgbClr val="0BD0D9"/>
              </a:buClr>
              <a:buFont typeface="Georgia" pitchFamily="18" charset="0"/>
              <a:buNone/>
            </a:pPr>
            <a:endParaRPr lang="el-GR" altLang="el-GR" sz="2700" dirty="0" smtClean="0"/>
          </a:p>
          <a:p>
            <a:pPr marL="107950" indent="0" eaLnBrk="1" hangingPunct="1">
              <a:lnSpc>
                <a:spcPct val="80000"/>
              </a:lnSpc>
              <a:buClr>
                <a:srgbClr val="0BD0D9"/>
              </a:buClr>
              <a:buFont typeface="Georgia" pitchFamily="18" charset="0"/>
              <a:buNone/>
            </a:pPr>
            <a:endParaRPr lang="el-GR" altLang="el-GR" sz="2700"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1"/>
          <p:cNvSpPr>
            <a:spLocks noGrp="1"/>
          </p:cNvSpPr>
          <p:nvPr>
            <p:ph type="title" idx="4294967295"/>
          </p:nvPr>
        </p:nvSpPr>
        <p:spPr>
          <a:xfrm>
            <a:off x="468313" y="549275"/>
            <a:ext cx="8229600" cy="935038"/>
          </a:xfrm>
          <a:ln>
            <a:solidFill>
              <a:schemeClr val="accent1"/>
            </a:solidFill>
          </a:ln>
        </p:spPr>
        <p:txBody>
          <a:bodyPr/>
          <a:lstStyle/>
          <a:p>
            <a:pPr algn="ctr"/>
            <a:r>
              <a:rPr lang="el-GR" altLang="el-GR" sz="2800" b="1" smtClean="0">
                <a:ea typeface="Calibri" pitchFamily="34" charset="0"/>
                <a:cs typeface="Calibri" pitchFamily="34" charset="0"/>
              </a:rPr>
              <a:t>Αλλαγές στην εκλογική διαδικασία με το πρόγραμμα Κλεισθένης Ι (Ι)</a:t>
            </a:r>
            <a:endParaRPr lang="el-GR" altLang="el-GR" sz="2800" smtClean="0">
              <a:ea typeface="Calibri" pitchFamily="34" charset="0"/>
              <a:cs typeface="Calibri" pitchFamily="34" charset="0"/>
            </a:endParaRPr>
          </a:p>
        </p:txBody>
      </p:sp>
      <p:graphicFrame>
        <p:nvGraphicFramePr>
          <p:cNvPr id="2" name="Θέση περιεχομένου 1"/>
          <p:cNvGraphicFramePr>
            <a:graphicFrameLocks noGrp="1"/>
          </p:cNvGraphicFramePr>
          <p:nvPr>
            <p:ph idx="4294967295"/>
          </p:nvPr>
        </p:nvGraphicFramePr>
        <p:xfrm>
          <a:off x="71276" y="1628800"/>
          <a:ext cx="8964814" cy="52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Τίτλος 1"/>
          <p:cNvSpPr>
            <a:spLocks noGrp="1"/>
          </p:cNvSpPr>
          <p:nvPr>
            <p:ph type="title" idx="4294967295"/>
          </p:nvPr>
        </p:nvSpPr>
        <p:spPr>
          <a:xfrm>
            <a:off x="468313" y="476250"/>
            <a:ext cx="8229600" cy="1008063"/>
          </a:xfrm>
          <a:ln>
            <a:solidFill>
              <a:schemeClr val="accent1"/>
            </a:solidFill>
          </a:ln>
        </p:spPr>
        <p:txBody>
          <a:bodyPr/>
          <a:lstStyle/>
          <a:p>
            <a:pPr algn="ctr"/>
            <a:r>
              <a:rPr lang="el-GR" altLang="el-GR" sz="2800" b="1" smtClean="0">
                <a:ea typeface="Calibri" pitchFamily="34" charset="0"/>
                <a:cs typeface="Calibri" pitchFamily="34" charset="0"/>
              </a:rPr>
              <a:t>Αλλαγές στην εκλογική διαδικασία με το πρόγραμμα Κλεισθένης Ι (ΙΙ)</a:t>
            </a:r>
            <a:endParaRPr lang="el-GR" altLang="el-GR" sz="2800" smtClean="0">
              <a:ea typeface="Calibri" pitchFamily="34" charset="0"/>
              <a:cs typeface="Calibri" pitchFamily="34" charset="0"/>
            </a:endParaRPr>
          </a:p>
        </p:txBody>
      </p:sp>
      <p:graphicFrame>
        <p:nvGraphicFramePr>
          <p:cNvPr id="2" name="Θέση περιεχομένου 1"/>
          <p:cNvGraphicFramePr>
            <a:graphicFrameLocks noGrp="1"/>
          </p:cNvGraphicFramePr>
          <p:nvPr>
            <p:ph idx="4294967295"/>
          </p:nvPr>
        </p:nvGraphicFramePr>
        <p:xfrm>
          <a:off x="71276" y="1628800"/>
          <a:ext cx="8964814" cy="5229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5"/>
          <p:cNvSpPr>
            <a:spLocks noGrp="1"/>
          </p:cNvSpPr>
          <p:nvPr>
            <p:ph type="title"/>
          </p:nvPr>
        </p:nvSpPr>
        <p:spPr>
          <a:xfrm>
            <a:off x="457200" y="404813"/>
            <a:ext cx="8229600" cy="720725"/>
          </a:xfrm>
        </p:spPr>
        <p:txBody>
          <a:bodyPr/>
          <a:lstStyle/>
          <a:p>
            <a:pPr eaLnBrk="1" hangingPunct="1"/>
            <a:r>
              <a:rPr lang="el-GR" altLang="el-GR" sz="4000" b="1" smtClean="0">
                <a:ea typeface="Calibri" pitchFamily="34" charset="0"/>
                <a:cs typeface="Calibri" pitchFamily="34" charset="0"/>
              </a:rPr>
              <a:t>Χρόνος διενέργειας των εκλογών</a:t>
            </a:r>
          </a:p>
        </p:txBody>
      </p:sp>
      <p:sp>
        <p:nvSpPr>
          <p:cNvPr id="13315" name="Θέση περιεχομένου 6"/>
          <p:cNvSpPr>
            <a:spLocks noGrp="1"/>
          </p:cNvSpPr>
          <p:nvPr>
            <p:ph sz="quarter" idx="1"/>
          </p:nvPr>
        </p:nvSpPr>
        <p:spPr>
          <a:xfrm>
            <a:off x="457200" y="1773238"/>
            <a:ext cx="8229600" cy="4800600"/>
          </a:xfrm>
        </p:spPr>
        <p:txBody>
          <a:bodyPr/>
          <a:lstStyle/>
          <a:p>
            <a:pPr eaLnBrk="1" hangingPunct="1">
              <a:buFont typeface="Wingdings" pitchFamily="2" charset="2"/>
              <a:buChar char="q"/>
            </a:pPr>
            <a:r>
              <a:rPr lang="el-GR" altLang="el-GR" smtClean="0">
                <a:ea typeface="Calibri" pitchFamily="34" charset="0"/>
                <a:cs typeface="Calibri" pitchFamily="34" charset="0"/>
              </a:rPr>
              <a:t>Οι εκλογές για την ανάδειξη των δημοτικών αρχών της νέας δημοτικής περιόδου θα διεξαχθούν την Κυριακή </a:t>
            </a:r>
            <a:r>
              <a:rPr lang="el-GR" altLang="el-GR" b="1" smtClean="0">
                <a:solidFill>
                  <a:srgbClr val="C00000"/>
                </a:solidFill>
                <a:ea typeface="Calibri" pitchFamily="34" charset="0"/>
                <a:cs typeface="Calibri" pitchFamily="34" charset="0"/>
              </a:rPr>
              <a:t>26 Μαΐου 2019.</a:t>
            </a:r>
          </a:p>
          <a:p>
            <a:pPr eaLnBrk="1" hangingPunct="1">
              <a:buFont typeface="Wingdings" pitchFamily="2" charset="2"/>
              <a:buChar char="q"/>
            </a:pPr>
            <a:r>
              <a:rPr lang="el-GR" altLang="el-GR" smtClean="0">
                <a:ea typeface="Calibri" pitchFamily="34" charset="0"/>
                <a:cs typeface="Calibri" pitchFamily="34" charset="0"/>
              </a:rPr>
              <a:t>Σε περίπτωση επανάληψης της ψηφοφορίας, αυτή θα διεξαχθεί την επόμενη </a:t>
            </a:r>
            <a:r>
              <a:rPr lang="el-GR" altLang="el-GR" b="1" smtClean="0">
                <a:solidFill>
                  <a:srgbClr val="C00000"/>
                </a:solidFill>
                <a:ea typeface="Calibri" pitchFamily="34" charset="0"/>
                <a:cs typeface="Calibri" pitchFamily="34" charset="0"/>
              </a:rPr>
              <a:t>Κυριακή 2 Ιουνίου 2019</a:t>
            </a:r>
            <a:r>
              <a:rPr lang="el-GR" altLang="el-GR" smtClean="0">
                <a:ea typeface="Calibri" pitchFamily="34" charset="0"/>
                <a:cs typeface="Calibri" pitchFamily="34" charset="0"/>
              </a:rPr>
              <a:t>.</a:t>
            </a:r>
          </a:p>
          <a:p>
            <a:pPr eaLnBrk="1" hangingPunct="1">
              <a:buFont typeface="Wingdings" pitchFamily="2" charset="2"/>
              <a:buChar char="q"/>
            </a:pPr>
            <a:r>
              <a:rPr lang="el-GR" altLang="el-GR" smtClean="0">
                <a:ea typeface="Calibri" pitchFamily="34" charset="0"/>
                <a:cs typeface="Calibri" pitchFamily="34" charset="0"/>
              </a:rPr>
              <a:t>Η εγκατάσταση των νέων δημοτικών αρχών θα πραγματοποιηθεί την </a:t>
            </a:r>
            <a:r>
              <a:rPr lang="el-GR" altLang="el-GR" b="1" smtClean="0">
                <a:solidFill>
                  <a:srgbClr val="C00000"/>
                </a:solidFill>
                <a:ea typeface="Calibri" pitchFamily="34" charset="0"/>
                <a:cs typeface="Calibri" pitchFamily="34" charset="0"/>
              </a:rPr>
              <a:t>1</a:t>
            </a:r>
            <a:r>
              <a:rPr lang="el-GR" altLang="el-GR" b="1" baseline="30000" smtClean="0">
                <a:solidFill>
                  <a:srgbClr val="C00000"/>
                </a:solidFill>
                <a:ea typeface="Calibri" pitchFamily="34" charset="0"/>
                <a:cs typeface="Calibri" pitchFamily="34" charset="0"/>
              </a:rPr>
              <a:t>η</a:t>
            </a:r>
            <a:r>
              <a:rPr lang="el-GR" altLang="el-GR" b="1" smtClean="0">
                <a:solidFill>
                  <a:srgbClr val="C00000"/>
                </a:solidFill>
                <a:ea typeface="Calibri" pitchFamily="34" charset="0"/>
                <a:cs typeface="Calibri" pitchFamily="34" charset="0"/>
              </a:rPr>
              <a:t> Σεπτεμβρίου 2019</a:t>
            </a:r>
            <a:r>
              <a:rPr lang="el-GR" altLang="el-GR" smtClean="0">
                <a:solidFill>
                  <a:srgbClr val="C00000"/>
                </a:solidFill>
                <a:ea typeface="Calibri" pitchFamily="34" charset="0"/>
                <a:cs typeface="Calibri" pitchFamily="34" charset="0"/>
              </a:rPr>
              <a:t> </a:t>
            </a:r>
            <a:r>
              <a:rPr lang="el-GR" altLang="el-GR" smtClean="0">
                <a:ea typeface="Calibri" pitchFamily="34" charset="0"/>
                <a:cs typeface="Calibri" pitchFamily="34" charset="0"/>
              </a:rPr>
              <a:t>και η θητεία τους θα λήξει την </a:t>
            </a:r>
            <a:r>
              <a:rPr lang="el-GR" altLang="el-GR" b="1" smtClean="0">
                <a:solidFill>
                  <a:srgbClr val="C00000"/>
                </a:solidFill>
                <a:ea typeface="Calibri" pitchFamily="34" charset="0"/>
                <a:cs typeface="Calibri" pitchFamily="34" charset="0"/>
              </a:rPr>
              <a:t>31</a:t>
            </a:r>
            <a:r>
              <a:rPr lang="el-GR" altLang="el-GR" b="1" baseline="30000" smtClean="0">
                <a:solidFill>
                  <a:srgbClr val="C00000"/>
                </a:solidFill>
                <a:ea typeface="Calibri" pitchFamily="34" charset="0"/>
                <a:cs typeface="Calibri" pitchFamily="34" charset="0"/>
              </a:rPr>
              <a:t>η</a:t>
            </a:r>
            <a:r>
              <a:rPr lang="el-GR" altLang="el-GR" b="1" smtClean="0">
                <a:solidFill>
                  <a:srgbClr val="C00000"/>
                </a:solidFill>
                <a:ea typeface="Calibri" pitchFamily="34" charset="0"/>
                <a:cs typeface="Calibri" pitchFamily="34" charset="0"/>
              </a:rPr>
              <a:t> Δεκεμβρίου 2023</a:t>
            </a:r>
            <a:r>
              <a:rPr lang="el-GR" altLang="el-GR" smtClean="0">
                <a:ea typeface="Calibri" pitchFamily="34" charset="0"/>
                <a:cs typeface="Calibri" pitchFamily="34" charset="0"/>
              </a:rPr>
              <a:t>.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1"/>
          <p:cNvSpPr>
            <a:spLocks noGrp="1"/>
          </p:cNvSpPr>
          <p:nvPr>
            <p:ph type="title"/>
          </p:nvPr>
        </p:nvSpPr>
        <p:spPr>
          <a:xfrm>
            <a:off x="457200" y="404813"/>
            <a:ext cx="8229600" cy="720725"/>
          </a:xfrm>
        </p:spPr>
        <p:txBody>
          <a:bodyPr>
            <a:normAutofit fontScale="90000"/>
          </a:bodyPr>
          <a:lstStyle/>
          <a:p>
            <a:pPr algn="ctr" eaLnBrk="1" fontAlgn="auto" hangingPunct="1">
              <a:spcAft>
                <a:spcPts val="0"/>
              </a:spcAft>
              <a:defRPr/>
            </a:pPr>
            <a:r>
              <a:rPr lang="el-GR" altLang="el-GR" b="1" dirty="0" smtClean="0"/>
              <a:t>Εκλογές 26</a:t>
            </a:r>
            <a:r>
              <a:rPr lang="el-GR" altLang="el-GR" b="1" baseline="30000" dirty="0" smtClean="0"/>
              <a:t>ης</a:t>
            </a:r>
            <a:r>
              <a:rPr lang="el-GR" altLang="el-GR" b="1" dirty="0" smtClean="0"/>
              <a:t> Μαΐου 2019</a:t>
            </a:r>
          </a:p>
        </p:txBody>
      </p:sp>
      <p:sp>
        <p:nvSpPr>
          <p:cNvPr id="14339" name="Θέση περιεχομένου 2"/>
          <p:cNvSpPr>
            <a:spLocks noGrp="1"/>
          </p:cNvSpPr>
          <p:nvPr>
            <p:ph sz="quarter" idx="1"/>
          </p:nvPr>
        </p:nvSpPr>
        <p:spPr>
          <a:xfrm>
            <a:off x="612775" y="1600200"/>
            <a:ext cx="8153400" cy="4495800"/>
          </a:xfrm>
        </p:spPr>
        <p:txBody>
          <a:bodyPr/>
          <a:lstStyle/>
          <a:p>
            <a:pPr marL="107950" indent="0" eaLnBrk="1" hangingPunct="1">
              <a:buClr>
                <a:srgbClr val="0BD0D9"/>
              </a:buClr>
              <a:buFont typeface="Georgia" pitchFamily="18" charset="0"/>
              <a:buNone/>
            </a:pPr>
            <a:r>
              <a:rPr lang="el-GR" altLang="el-GR" smtClean="0">
                <a:ea typeface="Calibri" pitchFamily="34" charset="0"/>
                <a:cs typeface="Calibri" pitchFamily="34" charset="0"/>
              </a:rPr>
              <a:t>Στις εκλογές αυτές ψηφίζουμε για την ανάδειξη:</a:t>
            </a:r>
          </a:p>
          <a:p>
            <a:pPr marL="107950" indent="0" eaLnBrk="1" hangingPunct="1">
              <a:buClr>
                <a:srgbClr val="C00000"/>
              </a:buClr>
              <a:buFont typeface="Wingdings" pitchFamily="2" charset="2"/>
              <a:buChar char="Ø"/>
            </a:pPr>
            <a:r>
              <a:rPr lang="el-GR" altLang="el-GR" smtClean="0">
                <a:ea typeface="Calibri" pitchFamily="34" charset="0"/>
                <a:cs typeface="Calibri" pitchFamily="34" charset="0"/>
              </a:rPr>
              <a:t>  δημάρχων </a:t>
            </a:r>
          </a:p>
          <a:p>
            <a:pPr marL="107950" indent="0" eaLnBrk="1" hangingPunct="1">
              <a:buClr>
                <a:srgbClr val="C00000"/>
              </a:buClr>
              <a:buFont typeface="Wingdings" pitchFamily="2" charset="2"/>
              <a:buChar char="Ø"/>
            </a:pPr>
            <a:r>
              <a:rPr lang="el-GR" altLang="el-GR" smtClean="0">
                <a:ea typeface="Calibri" pitchFamily="34" charset="0"/>
                <a:cs typeface="Calibri" pitchFamily="34" charset="0"/>
              </a:rPr>
              <a:t>  δημοτικών συμβούλων</a:t>
            </a:r>
          </a:p>
          <a:p>
            <a:pPr marL="107950" indent="0" eaLnBrk="1" hangingPunct="1">
              <a:buClr>
                <a:srgbClr val="C00000"/>
              </a:buClr>
              <a:buFont typeface="Wingdings" pitchFamily="2" charset="2"/>
              <a:buChar char="Ø"/>
            </a:pPr>
            <a:r>
              <a:rPr lang="el-GR" altLang="el-GR" smtClean="0">
                <a:ea typeface="Calibri" pitchFamily="34" charset="0"/>
                <a:cs typeface="Calibri" pitchFamily="34" charset="0"/>
              </a:rPr>
              <a:t>  </a:t>
            </a:r>
            <a:r>
              <a:rPr lang="el-GR" altLang="el-GR" b="1" smtClean="0">
                <a:ea typeface="Calibri" pitchFamily="34" charset="0"/>
                <a:cs typeface="Calibri" pitchFamily="34" charset="0"/>
              </a:rPr>
              <a:t>συμβούλων κοινοτήτων </a:t>
            </a:r>
            <a:r>
              <a:rPr lang="el-GR" altLang="el-GR" smtClean="0">
                <a:ea typeface="Calibri" pitchFamily="34" charset="0"/>
                <a:cs typeface="Calibri" pitchFamily="34" charset="0"/>
              </a:rPr>
              <a:t>με μόνιμο πληθυσμό </a:t>
            </a:r>
            <a:r>
              <a:rPr lang="el-GR" altLang="el-GR" u="sng" smtClean="0">
                <a:ea typeface="Calibri" pitchFamily="34" charset="0"/>
                <a:cs typeface="Calibri" pitchFamily="34" charset="0"/>
              </a:rPr>
              <a:t>άνω των τριακοσίων (300) κατοίκων</a:t>
            </a:r>
          </a:p>
          <a:p>
            <a:pPr marL="107950" indent="0" eaLnBrk="1" hangingPunct="1">
              <a:buClr>
                <a:srgbClr val="C00000"/>
              </a:buClr>
              <a:buFont typeface="Wingdings" pitchFamily="2" charset="2"/>
              <a:buChar char="Ø"/>
            </a:pPr>
            <a:r>
              <a:rPr lang="el-GR" altLang="el-GR" smtClean="0">
                <a:ea typeface="Calibri" pitchFamily="34" charset="0"/>
                <a:cs typeface="Calibri" pitchFamily="34" charset="0"/>
              </a:rPr>
              <a:t>  </a:t>
            </a:r>
            <a:r>
              <a:rPr lang="el-GR" altLang="el-GR" b="1" smtClean="0">
                <a:ea typeface="Calibri" pitchFamily="34" charset="0"/>
                <a:cs typeface="Calibri" pitchFamily="34" charset="0"/>
              </a:rPr>
              <a:t>προέδρων κοινοτήτων </a:t>
            </a:r>
            <a:r>
              <a:rPr lang="el-GR" altLang="el-GR" smtClean="0">
                <a:ea typeface="Calibri" pitchFamily="34" charset="0"/>
                <a:cs typeface="Calibri" pitchFamily="34" charset="0"/>
              </a:rPr>
              <a:t>με μόνιμο πληθυσμό </a:t>
            </a:r>
            <a:r>
              <a:rPr lang="el-GR" altLang="el-GR" u="sng" smtClean="0">
                <a:ea typeface="Calibri" pitchFamily="34" charset="0"/>
                <a:cs typeface="Calibri" pitchFamily="34" charset="0"/>
              </a:rPr>
              <a:t>έως και τριακοσίων (300) κατοίκων</a:t>
            </a:r>
          </a:p>
          <a:p>
            <a:pPr marL="107950" indent="0" eaLnBrk="1" hangingPunct="1">
              <a:buClr>
                <a:srgbClr val="0BD0D9"/>
              </a:buClr>
              <a:buFont typeface="Georgia" pitchFamily="18" charset="0"/>
              <a:buChar char="•"/>
            </a:pPr>
            <a:endParaRPr lang="el-GR" altLang="el-GR"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1"/>
          <p:cNvSpPr>
            <a:spLocks noGrp="1"/>
          </p:cNvSpPr>
          <p:nvPr>
            <p:ph type="title"/>
          </p:nvPr>
        </p:nvSpPr>
        <p:spPr>
          <a:xfrm>
            <a:off x="457200" y="549275"/>
            <a:ext cx="8229600" cy="647700"/>
          </a:xfrm>
        </p:spPr>
        <p:txBody>
          <a:bodyPr/>
          <a:lstStyle/>
          <a:p>
            <a:pPr algn="ctr" eaLnBrk="1" hangingPunct="1"/>
            <a:r>
              <a:rPr lang="el-GR" altLang="el-GR" b="1" smtClean="0">
                <a:ea typeface="Calibri" pitchFamily="34" charset="0"/>
                <a:cs typeface="Calibri" pitchFamily="34" charset="0"/>
              </a:rPr>
              <a:t>Εκλογικό δικαίωμα (Ι)</a:t>
            </a:r>
          </a:p>
        </p:txBody>
      </p:sp>
      <p:sp>
        <p:nvSpPr>
          <p:cNvPr id="15363" name="Θέση περιεχομένου 2"/>
          <p:cNvSpPr>
            <a:spLocks noGrp="1"/>
          </p:cNvSpPr>
          <p:nvPr>
            <p:ph sz="quarter" idx="1"/>
          </p:nvPr>
        </p:nvSpPr>
        <p:spPr>
          <a:xfrm>
            <a:off x="457200" y="1700213"/>
            <a:ext cx="8229600" cy="4873625"/>
          </a:xfrm>
        </p:spPr>
        <p:txBody>
          <a:bodyPr/>
          <a:lstStyle/>
          <a:p>
            <a:pPr marL="107950" indent="0" eaLnBrk="1" hangingPunct="1">
              <a:buClr>
                <a:srgbClr val="0BD0D9"/>
              </a:buClr>
              <a:buFont typeface="Georgia" pitchFamily="18" charset="0"/>
              <a:buNone/>
            </a:pPr>
            <a:r>
              <a:rPr lang="el-GR" altLang="el-GR" b="1" smtClean="0">
                <a:ea typeface="Calibri" pitchFamily="34" charset="0"/>
                <a:cs typeface="Calibri" pitchFamily="34" charset="0"/>
              </a:rPr>
              <a:t>Δικαίωμα ψήφου</a:t>
            </a:r>
            <a:r>
              <a:rPr lang="el-GR" altLang="el-GR" smtClean="0">
                <a:ea typeface="Calibri" pitchFamily="34" charset="0"/>
                <a:cs typeface="Calibri" pitchFamily="34" charset="0"/>
              </a:rPr>
              <a:t> στις δημοτικές εκλογές </a:t>
            </a:r>
            <a:r>
              <a:rPr lang="el-GR" altLang="el-GR" b="1" smtClean="0">
                <a:ea typeface="Calibri" pitchFamily="34" charset="0"/>
                <a:cs typeface="Calibri" pitchFamily="34" charset="0"/>
              </a:rPr>
              <a:t>έχουν:</a:t>
            </a:r>
          </a:p>
          <a:p>
            <a:pPr marL="107950" indent="0" eaLnBrk="1" hangingPunct="1">
              <a:buClr>
                <a:srgbClr val="0BD0D9"/>
              </a:buClr>
              <a:buFont typeface="Georgia" pitchFamily="18" charset="0"/>
              <a:buNone/>
            </a:pPr>
            <a:r>
              <a:rPr lang="el-GR" altLang="el-GR" b="1" smtClean="0">
                <a:ea typeface="Calibri" pitchFamily="34" charset="0"/>
                <a:cs typeface="Calibri" pitchFamily="34" charset="0"/>
              </a:rPr>
              <a:t>α)</a:t>
            </a:r>
            <a:r>
              <a:rPr lang="el-GR" altLang="el-GR" smtClean="0">
                <a:ea typeface="Calibri" pitchFamily="34" charset="0"/>
                <a:cs typeface="Calibri" pitchFamily="34" charset="0"/>
              </a:rPr>
              <a:t> </a:t>
            </a:r>
            <a:r>
              <a:rPr lang="el-GR" altLang="el-GR" b="1" smtClean="0">
                <a:ea typeface="Calibri" pitchFamily="34" charset="0"/>
                <a:cs typeface="Calibri" pitchFamily="34" charset="0"/>
              </a:rPr>
              <a:t>όλοι οι δημότες </a:t>
            </a:r>
            <a:r>
              <a:rPr lang="el-GR" altLang="el-GR" smtClean="0">
                <a:ea typeface="Calibri" pitchFamily="34" charset="0"/>
                <a:cs typeface="Calibri" pitchFamily="34" charset="0"/>
              </a:rPr>
              <a:t>του Δήμου που σωρευτικά:</a:t>
            </a:r>
          </a:p>
          <a:p>
            <a:pPr marL="107950" indent="0" eaLnBrk="1" hangingPunct="1">
              <a:buClr>
                <a:srgbClr val="C00000"/>
              </a:buClr>
              <a:buSzPct val="80000"/>
              <a:buFont typeface="Wingdings" pitchFamily="2" charset="2"/>
              <a:buChar char="q"/>
            </a:pPr>
            <a:r>
              <a:rPr lang="el-GR" altLang="el-GR" smtClean="0">
                <a:ea typeface="Calibri" pitchFamily="34" charset="0"/>
                <a:cs typeface="Calibri" pitchFamily="34" charset="0"/>
              </a:rPr>
              <a:t>  έχουν συμπληρώσει το </a:t>
            </a:r>
            <a:r>
              <a:rPr lang="el-GR" altLang="el-GR" b="1" smtClean="0">
                <a:solidFill>
                  <a:srgbClr val="C00000"/>
                </a:solidFill>
                <a:ea typeface="Calibri" pitchFamily="34" charset="0"/>
                <a:cs typeface="Calibri" pitchFamily="34" charset="0"/>
              </a:rPr>
              <a:t>17</a:t>
            </a:r>
            <a:r>
              <a:rPr lang="el-GR" altLang="el-GR" b="1" baseline="30000" smtClean="0">
                <a:solidFill>
                  <a:srgbClr val="C00000"/>
                </a:solidFill>
                <a:ea typeface="Calibri" pitchFamily="34" charset="0"/>
                <a:cs typeface="Calibri" pitchFamily="34" charset="0"/>
              </a:rPr>
              <a:t>ο</a:t>
            </a:r>
            <a:r>
              <a:rPr lang="el-GR" altLang="el-GR" b="1" smtClean="0">
                <a:solidFill>
                  <a:srgbClr val="C00000"/>
                </a:solidFill>
                <a:ea typeface="Calibri" pitchFamily="34" charset="0"/>
                <a:cs typeface="Calibri" pitchFamily="34" charset="0"/>
              </a:rPr>
              <a:t> έτος </a:t>
            </a:r>
            <a:r>
              <a:rPr lang="el-GR" altLang="el-GR" smtClean="0">
                <a:ea typeface="Calibri" pitchFamily="34" charset="0"/>
                <a:cs typeface="Calibri" pitchFamily="34" charset="0"/>
              </a:rPr>
              <a:t>της ηλικίας τους, δηλαδή έχουν γεννηθεί μέχρι </a:t>
            </a:r>
            <a:r>
              <a:rPr lang="el-GR" altLang="el-GR" b="1" smtClean="0">
                <a:solidFill>
                  <a:srgbClr val="C00000"/>
                </a:solidFill>
                <a:ea typeface="Calibri" pitchFamily="34" charset="0"/>
                <a:cs typeface="Calibri" pitchFamily="34" charset="0"/>
              </a:rPr>
              <a:t>31.12.2002. </a:t>
            </a:r>
          </a:p>
          <a:p>
            <a:pPr marL="107950" indent="0" eaLnBrk="1" hangingPunct="1">
              <a:buClr>
                <a:srgbClr val="C00000"/>
              </a:buClr>
              <a:buSzPct val="80000"/>
              <a:buFont typeface="Wingdings" pitchFamily="2" charset="2"/>
              <a:buChar char="q"/>
            </a:pPr>
            <a:r>
              <a:rPr lang="el-GR" altLang="el-GR" b="1" smtClean="0">
                <a:solidFill>
                  <a:srgbClr val="C00000"/>
                </a:solidFill>
                <a:ea typeface="Calibri" pitchFamily="34" charset="0"/>
                <a:cs typeface="Calibri" pitchFamily="34" charset="0"/>
              </a:rPr>
              <a:t>  </a:t>
            </a:r>
            <a:r>
              <a:rPr lang="el-GR" altLang="el-GR" smtClean="0">
                <a:ea typeface="Calibri" pitchFamily="34" charset="0"/>
                <a:cs typeface="Calibri" pitchFamily="34" charset="0"/>
              </a:rPr>
              <a:t>είναι εγγεγραμμένοι στον εκλογικό κατάλογο του   Δήμου.</a:t>
            </a:r>
          </a:p>
          <a:p>
            <a:pPr marL="107950" indent="0" eaLnBrk="1" hangingPunct="1">
              <a:buClr>
                <a:srgbClr val="C00000"/>
              </a:buClr>
              <a:buSzPct val="80000"/>
              <a:buFont typeface="Wingdings" pitchFamily="2" charset="2"/>
              <a:buChar char="ü"/>
            </a:pPr>
            <a:r>
              <a:rPr lang="el-GR" altLang="el-GR" smtClean="0">
                <a:ea typeface="Calibri" pitchFamily="34" charset="0"/>
                <a:cs typeface="Calibri" pitchFamily="34" charset="0"/>
              </a:rPr>
              <a:t> Για συμβούλια και προέδρους κοινοτήτων ψηφίζουν μόνο οι εγγεγραμμένοι στους εκλογικούς καταλόγους της οικείας κοινότητας. </a:t>
            </a:r>
            <a:endParaRPr lang="en-US" altLang="el-GR" smtClean="0">
              <a:latin typeface="Calibri" pitchFamily="34" charset="0"/>
              <a:ea typeface="Calibri" pitchFamily="34" charset="0"/>
              <a:cs typeface="Calibri" pitchFamily="34" charset="0"/>
            </a:endParaRPr>
          </a:p>
          <a:p>
            <a:pPr marL="107950" indent="0" eaLnBrk="1" hangingPunct="1">
              <a:buClr>
                <a:srgbClr val="C00000"/>
              </a:buClr>
              <a:buSzPct val="80000"/>
              <a:buFont typeface="Georgia" pitchFamily="18" charset="0"/>
              <a:buNone/>
            </a:pPr>
            <a:endParaRPr lang="el-GR" altLang="el-GR"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Τίτλος 1"/>
          <p:cNvSpPr>
            <a:spLocks noGrp="1"/>
          </p:cNvSpPr>
          <p:nvPr>
            <p:ph type="title"/>
          </p:nvPr>
        </p:nvSpPr>
        <p:spPr>
          <a:xfrm>
            <a:off x="468313" y="404813"/>
            <a:ext cx="8229600" cy="720725"/>
          </a:xfrm>
        </p:spPr>
        <p:txBody>
          <a:bodyPr/>
          <a:lstStyle/>
          <a:p>
            <a:pPr algn="ctr" eaLnBrk="1" hangingPunct="1"/>
            <a:r>
              <a:rPr lang="el-GR" altLang="el-GR" b="1" smtClean="0">
                <a:ea typeface="Calibri" pitchFamily="34" charset="0"/>
                <a:cs typeface="Calibri" pitchFamily="34" charset="0"/>
              </a:rPr>
              <a:t>Εκλογικό δικαίωμα (ΙΙ)</a:t>
            </a:r>
          </a:p>
        </p:txBody>
      </p:sp>
      <p:sp>
        <p:nvSpPr>
          <p:cNvPr id="16387" name="Θέση περιεχομένου 2"/>
          <p:cNvSpPr>
            <a:spLocks noGrp="1"/>
          </p:cNvSpPr>
          <p:nvPr>
            <p:ph sz="quarter" idx="1"/>
          </p:nvPr>
        </p:nvSpPr>
        <p:spPr>
          <a:xfrm>
            <a:off x="457200" y="1628775"/>
            <a:ext cx="8229600" cy="4945063"/>
          </a:xfrm>
        </p:spPr>
        <p:txBody>
          <a:bodyPr/>
          <a:lstStyle/>
          <a:p>
            <a:pPr marL="107950" indent="0" eaLnBrk="1" hangingPunct="1">
              <a:buClr>
                <a:srgbClr val="0BD0D9"/>
              </a:buClr>
              <a:buFont typeface="Georgia" pitchFamily="18" charset="0"/>
              <a:buNone/>
            </a:pPr>
            <a:r>
              <a:rPr lang="el-GR" altLang="el-GR" smtClean="0">
                <a:ea typeface="Calibri" pitchFamily="34" charset="0"/>
                <a:cs typeface="Calibri" pitchFamily="34" charset="0"/>
              </a:rPr>
              <a:t>β. </a:t>
            </a:r>
            <a:r>
              <a:rPr lang="el-GR" altLang="el-GR" b="1" smtClean="0">
                <a:ea typeface="Calibri" pitchFamily="34" charset="0"/>
                <a:cs typeface="Calibri" pitchFamily="34" charset="0"/>
              </a:rPr>
              <a:t>οι πολίτες των λοιπών 27 κρατών-μελών της Ευρωπαϊκής Ένωσης</a:t>
            </a:r>
            <a:r>
              <a:rPr lang="el-GR" altLang="el-GR" smtClean="0">
                <a:ea typeface="Calibri" pitchFamily="34" charset="0"/>
                <a:cs typeface="Calibri" pitchFamily="34" charset="0"/>
              </a:rPr>
              <a:t>, οι οποίοι δεν έχουν την ελληνική ιθαγένεια, αλλά που σωρευτικά:  </a:t>
            </a:r>
          </a:p>
          <a:p>
            <a:pPr marL="107950" indent="0" eaLnBrk="1" hangingPunct="1">
              <a:buClr>
                <a:srgbClr val="C00000"/>
              </a:buClr>
              <a:buSzPct val="80000"/>
              <a:buFont typeface="Wingdings" pitchFamily="2" charset="2"/>
              <a:buChar char="q"/>
            </a:pPr>
            <a:r>
              <a:rPr lang="el-GR" altLang="el-GR" smtClean="0">
                <a:ea typeface="Calibri" pitchFamily="34" charset="0"/>
                <a:cs typeface="Calibri" pitchFamily="34" charset="0"/>
              </a:rPr>
              <a:t>  κατοικούν στην Ελλάδα,</a:t>
            </a:r>
          </a:p>
          <a:p>
            <a:pPr marL="107950" indent="0" eaLnBrk="1" hangingPunct="1">
              <a:buClr>
                <a:srgbClr val="C00000"/>
              </a:buClr>
              <a:buSzPct val="80000"/>
              <a:buFont typeface="Wingdings" pitchFamily="2" charset="2"/>
              <a:buChar char="q"/>
            </a:pPr>
            <a:r>
              <a:rPr lang="el-GR" altLang="el-GR" smtClean="0">
                <a:ea typeface="Calibri" pitchFamily="34" charset="0"/>
                <a:cs typeface="Calibri" pitchFamily="34" charset="0"/>
              </a:rPr>
              <a:t>  έχουν συμπληρώσει </a:t>
            </a:r>
            <a:r>
              <a:rPr lang="el-GR" altLang="el-GR" b="1" smtClean="0">
                <a:solidFill>
                  <a:srgbClr val="C00000"/>
                </a:solidFill>
                <a:ea typeface="Calibri" pitchFamily="34" charset="0"/>
                <a:cs typeface="Calibri" pitchFamily="34" charset="0"/>
              </a:rPr>
              <a:t>το 17</a:t>
            </a:r>
            <a:r>
              <a:rPr lang="el-GR" altLang="el-GR" b="1" baseline="30000" smtClean="0">
                <a:solidFill>
                  <a:srgbClr val="C00000"/>
                </a:solidFill>
                <a:ea typeface="Calibri" pitchFamily="34" charset="0"/>
                <a:cs typeface="Calibri" pitchFamily="34" charset="0"/>
              </a:rPr>
              <a:t>ο</a:t>
            </a:r>
            <a:r>
              <a:rPr lang="el-GR" altLang="el-GR" b="1" smtClean="0">
                <a:solidFill>
                  <a:srgbClr val="C00000"/>
                </a:solidFill>
                <a:ea typeface="Calibri" pitchFamily="34" charset="0"/>
                <a:cs typeface="Calibri" pitchFamily="34" charset="0"/>
              </a:rPr>
              <a:t> έτος </a:t>
            </a:r>
            <a:r>
              <a:rPr lang="el-GR" altLang="el-GR" smtClean="0">
                <a:ea typeface="Calibri" pitchFamily="34" charset="0"/>
                <a:cs typeface="Calibri" pitchFamily="34" charset="0"/>
              </a:rPr>
              <a:t>της ηλικίας τους,     δηλαδή έχουν γεννηθεί μέχρι 31.12.2002,</a:t>
            </a:r>
          </a:p>
          <a:p>
            <a:pPr marL="107950" indent="0" eaLnBrk="1" hangingPunct="1">
              <a:buClr>
                <a:srgbClr val="C00000"/>
              </a:buClr>
              <a:buSzPct val="80000"/>
              <a:buFont typeface="Wingdings" pitchFamily="2" charset="2"/>
              <a:buChar char="q"/>
            </a:pPr>
            <a:r>
              <a:rPr lang="el-GR" altLang="el-GR" smtClean="0">
                <a:ea typeface="Calibri" pitchFamily="34" charset="0"/>
                <a:cs typeface="Calibri" pitchFamily="34" charset="0"/>
              </a:rPr>
              <a:t>  είναι εγγεγραμμένοι στους ειδικούς εκλογικούς καταλόγους του Δήμου όπου κατοικούν, μέχρι τις </a:t>
            </a:r>
            <a:r>
              <a:rPr lang="el-GR" altLang="el-GR" smtClean="0">
                <a:solidFill>
                  <a:srgbClr val="FF0000"/>
                </a:solidFill>
                <a:ea typeface="Calibri" pitchFamily="34" charset="0"/>
                <a:cs typeface="Calibri" pitchFamily="34" charset="0"/>
              </a:rPr>
              <a:t> </a:t>
            </a:r>
            <a:r>
              <a:rPr lang="el-GR" altLang="el-GR" smtClean="0">
                <a:ea typeface="Calibri" pitchFamily="34" charset="0"/>
                <a:cs typeface="Calibri" pitchFamily="34" charset="0"/>
              </a:rPr>
              <a:t>28 Φεβρουαρίου 2019.</a:t>
            </a:r>
          </a:p>
          <a:p>
            <a:pPr marL="107950" indent="0" eaLnBrk="1" hangingPunct="1">
              <a:buClr>
                <a:srgbClr val="0BD0D9"/>
              </a:buClr>
              <a:buFont typeface="Georgia" pitchFamily="18" charset="0"/>
              <a:buChar char="•"/>
            </a:pPr>
            <a:endParaRPr lang="el-GR" altLang="el-GR"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1"/>
          <p:cNvSpPr>
            <a:spLocks noGrp="1"/>
          </p:cNvSpPr>
          <p:nvPr>
            <p:ph type="title"/>
          </p:nvPr>
        </p:nvSpPr>
        <p:spPr>
          <a:xfrm>
            <a:off x="612775" y="228600"/>
            <a:ext cx="8153400" cy="990600"/>
          </a:xfrm>
        </p:spPr>
        <p:txBody>
          <a:bodyPr/>
          <a:lstStyle/>
          <a:p>
            <a:r>
              <a:rPr lang="el-GR" altLang="el-GR" smtClean="0"/>
              <a:t> </a:t>
            </a:r>
            <a:r>
              <a:rPr lang="el-GR" altLang="el-GR" b="1" smtClean="0">
                <a:ea typeface="Calibri" pitchFamily="34" charset="0"/>
                <a:cs typeface="Calibri" pitchFamily="34" charset="0"/>
              </a:rPr>
              <a:t>Προσόντα εκλογιμότητας</a:t>
            </a:r>
          </a:p>
        </p:txBody>
      </p:sp>
      <p:sp>
        <p:nvSpPr>
          <p:cNvPr id="3" name="Θέση περιεχομένου 2"/>
          <p:cNvSpPr>
            <a:spLocks noGrp="1"/>
          </p:cNvSpPr>
          <p:nvPr>
            <p:ph sz="quarter" idx="1"/>
          </p:nvPr>
        </p:nvSpPr>
        <p:spPr>
          <a:xfrm>
            <a:off x="612775" y="1600200"/>
            <a:ext cx="8153400" cy="4495800"/>
          </a:xfrm>
        </p:spPr>
        <p:txBody>
          <a:bodyPr/>
          <a:lstStyle/>
          <a:p>
            <a:pPr marL="563563" indent="-457200">
              <a:lnSpc>
                <a:spcPct val="80000"/>
              </a:lnSpc>
              <a:spcBef>
                <a:spcPts val="300"/>
              </a:spcBef>
              <a:buClr>
                <a:srgbClr val="C00000"/>
              </a:buClr>
              <a:buFont typeface="Wingdings" pitchFamily="2" charset="2"/>
              <a:buChar char="§"/>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sz="2800" b="1" i="1" dirty="0">
                <a:solidFill>
                  <a:schemeClr val="tx2"/>
                </a:solidFill>
                <a:ea typeface="Microsoft YaHei" charset="-122"/>
                <a:cs typeface="Calibri" panose="020F0502020204030204" pitchFamily="34" charset="0"/>
              </a:rPr>
              <a:t>Δήμαρχος</a:t>
            </a:r>
            <a:r>
              <a:rPr lang="el-GR" sz="2800" dirty="0">
                <a:solidFill>
                  <a:schemeClr val="tx2"/>
                </a:solidFill>
                <a:ea typeface="Microsoft YaHei" charset="-122"/>
                <a:cs typeface="Calibri" panose="020F0502020204030204" pitchFamily="34" charset="0"/>
              </a:rPr>
              <a:t> </a:t>
            </a:r>
            <a:r>
              <a:rPr lang="el-GR" sz="2800" dirty="0">
                <a:solidFill>
                  <a:srgbClr val="000000"/>
                </a:solidFill>
                <a:ea typeface="Microsoft YaHei" charset="-122"/>
                <a:cs typeface="Calibri" panose="020F0502020204030204" pitchFamily="34" charset="0"/>
              </a:rPr>
              <a:t>μπορεί να εκλεγεί ο δημότης </a:t>
            </a:r>
            <a:r>
              <a:rPr lang="el-GR" sz="2800" u="sng" dirty="0">
                <a:solidFill>
                  <a:srgbClr val="000000"/>
                </a:solidFill>
                <a:ea typeface="Microsoft YaHei" charset="-122"/>
                <a:cs typeface="Calibri" panose="020F0502020204030204" pitchFamily="34" charset="0"/>
              </a:rPr>
              <a:t>και ο πολίτης κράτους- μέλους της Ευρωπαϊκής Ένωσης </a:t>
            </a:r>
            <a:r>
              <a:rPr lang="el-GR" sz="2800" dirty="0">
                <a:solidFill>
                  <a:srgbClr val="000000"/>
                </a:solidFill>
                <a:ea typeface="Microsoft YaHei" charset="-122"/>
                <a:cs typeface="Calibri" panose="020F0502020204030204" pitchFamily="34" charset="0"/>
              </a:rPr>
              <a:t>που έχει την ικανότητα να εκλέγει και έχει συμπληρώσει το </a:t>
            </a:r>
            <a:r>
              <a:rPr lang="el-GR" sz="2800" b="1" dirty="0">
                <a:solidFill>
                  <a:srgbClr val="000000"/>
                </a:solidFill>
                <a:ea typeface="Microsoft YaHei" charset="-122"/>
                <a:cs typeface="Calibri" panose="020F0502020204030204" pitchFamily="34" charset="0"/>
              </a:rPr>
              <a:t>21</a:t>
            </a:r>
            <a:r>
              <a:rPr lang="el-GR" sz="2800" b="1" baseline="30000" dirty="0">
                <a:solidFill>
                  <a:srgbClr val="000000"/>
                </a:solidFill>
                <a:ea typeface="Microsoft YaHei" charset="-122"/>
                <a:cs typeface="Calibri" panose="020F0502020204030204" pitchFamily="34" charset="0"/>
              </a:rPr>
              <a:t>ο</a:t>
            </a:r>
            <a:r>
              <a:rPr lang="el-GR" sz="2800" b="1" dirty="0">
                <a:solidFill>
                  <a:srgbClr val="000000"/>
                </a:solidFill>
                <a:ea typeface="Microsoft YaHei" charset="-122"/>
                <a:cs typeface="Calibri" panose="020F0502020204030204" pitchFamily="34" charset="0"/>
              </a:rPr>
              <a:t> έτος</a:t>
            </a:r>
            <a:r>
              <a:rPr lang="el-GR" sz="2800" dirty="0">
                <a:solidFill>
                  <a:srgbClr val="000000"/>
                </a:solidFill>
                <a:ea typeface="Microsoft YaHei" charset="-122"/>
                <a:cs typeface="Calibri" panose="020F0502020204030204" pitchFamily="34" charset="0"/>
              </a:rPr>
              <a:t> της ηλικίας του κατά την ημέρα της διενέργειας των εκλογών, δηλ. έχει γεννηθεί μέχρι τις </a:t>
            </a:r>
            <a:r>
              <a:rPr lang="el-GR" sz="2800" dirty="0">
                <a:solidFill>
                  <a:srgbClr val="C00000"/>
                </a:solidFill>
                <a:ea typeface="Microsoft YaHei" charset="-122"/>
                <a:cs typeface="Calibri" panose="020F0502020204030204" pitchFamily="34" charset="0"/>
              </a:rPr>
              <a:t>25.05.1998</a:t>
            </a:r>
            <a:r>
              <a:rPr lang="el-GR" sz="2800" dirty="0">
                <a:solidFill>
                  <a:srgbClr val="000000"/>
                </a:solidFill>
                <a:ea typeface="Microsoft YaHei" charset="-122"/>
                <a:cs typeface="Calibri" panose="020F0502020204030204" pitchFamily="34" charset="0"/>
              </a:rPr>
              <a:t>.</a:t>
            </a:r>
          </a:p>
          <a:p>
            <a:pPr marL="563563" indent="-457200">
              <a:lnSpc>
                <a:spcPct val="80000"/>
              </a:lnSpc>
              <a:spcBef>
                <a:spcPts val="300"/>
              </a:spcBef>
              <a:buClr>
                <a:srgbClr val="C00000"/>
              </a:buClr>
              <a:buFont typeface="Wingdings" pitchFamily="2" charset="2"/>
              <a:buChar char="§"/>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sz="2800" b="1" i="1" dirty="0">
                <a:solidFill>
                  <a:schemeClr val="tx2"/>
                </a:solidFill>
                <a:ea typeface="Microsoft YaHei" charset="-122"/>
                <a:cs typeface="Calibri" panose="020F0502020204030204" pitchFamily="34" charset="0"/>
              </a:rPr>
              <a:t>Δημοτικός σύμβουλος</a:t>
            </a:r>
            <a:r>
              <a:rPr lang="el-GR" sz="2800" b="1" dirty="0">
                <a:solidFill>
                  <a:schemeClr val="tx2"/>
                </a:solidFill>
                <a:ea typeface="Microsoft YaHei" charset="-122"/>
                <a:cs typeface="Calibri" panose="020F0502020204030204" pitchFamily="34" charset="0"/>
              </a:rPr>
              <a:t>, σύμβουλος  κοινότητας ή πρόεδρος κοινότητας</a:t>
            </a:r>
            <a:r>
              <a:rPr lang="el-GR" sz="2800" dirty="0">
                <a:solidFill>
                  <a:srgbClr val="000000"/>
                </a:solidFill>
                <a:ea typeface="Microsoft YaHei" charset="-122"/>
                <a:cs typeface="Calibri" panose="020F0502020204030204" pitchFamily="34" charset="0"/>
              </a:rPr>
              <a:t> μπορεί να εκλεγεί ο δημότης </a:t>
            </a:r>
            <a:r>
              <a:rPr lang="el-GR" sz="2800" dirty="0" smtClean="0">
                <a:solidFill>
                  <a:srgbClr val="000000"/>
                </a:solidFill>
                <a:ea typeface="Microsoft YaHei" charset="-122"/>
                <a:cs typeface="Calibri" panose="020F0502020204030204" pitchFamily="34" charset="0"/>
              </a:rPr>
              <a:t>ή ο πολίτης κράτους-μέλους </a:t>
            </a:r>
            <a:r>
              <a:rPr lang="el-GR" sz="2800" dirty="0">
                <a:solidFill>
                  <a:srgbClr val="000000"/>
                </a:solidFill>
                <a:ea typeface="Microsoft YaHei" charset="-122"/>
                <a:cs typeface="Calibri" panose="020F0502020204030204" pitchFamily="34" charset="0"/>
              </a:rPr>
              <a:t>της Ευρωπαϊκής Έ</a:t>
            </a:r>
            <a:r>
              <a:rPr lang="el-GR" sz="2800" dirty="0" smtClean="0">
                <a:solidFill>
                  <a:srgbClr val="000000"/>
                </a:solidFill>
                <a:ea typeface="Microsoft YaHei" charset="-122"/>
                <a:cs typeface="Calibri" panose="020F0502020204030204" pitchFamily="34" charset="0"/>
              </a:rPr>
              <a:t>νωσης</a:t>
            </a:r>
            <a:r>
              <a:rPr lang="el-GR" sz="2800" dirty="0">
                <a:solidFill>
                  <a:srgbClr val="000000"/>
                </a:solidFill>
                <a:ea typeface="Microsoft YaHei" charset="-122"/>
                <a:cs typeface="Calibri" panose="020F0502020204030204" pitchFamily="34" charset="0"/>
              </a:rPr>
              <a:t>, που έχει την ικανότητα να εκλέγει και έχει συμπληρώσει το </a:t>
            </a:r>
            <a:r>
              <a:rPr lang="el-GR" sz="2800" b="1" dirty="0">
                <a:solidFill>
                  <a:srgbClr val="000000"/>
                </a:solidFill>
                <a:ea typeface="Microsoft YaHei" charset="-122"/>
                <a:cs typeface="Calibri" panose="020F0502020204030204" pitchFamily="34" charset="0"/>
              </a:rPr>
              <a:t>18</a:t>
            </a:r>
            <a:r>
              <a:rPr lang="el-GR" sz="2800" b="1" baseline="30000" dirty="0">
                <a:solidFill>
                  <a:srgbClr val="000000"/>
                </a:solidFill>
                <a:ea typeface="Microsoft YaHei" charset="-122"/>
                <a:cs typeface="Calibri" panose="020F0502020204030204" pitchFamily="34" charset="0"/>
              </a:rPr>
              <a:t>ο</a:t>
            </a:r>
            <a:r>
              <a:rPr lang="el-GR" sz="2800" b="1" dirty="0">
                <a:solidFill>
                  <a:srgbClr val="000000"/>
                </a:solidFill>
                <a:ea typeface="Microsoft YaHei" charset="-122"/>
                <a:cs typeface="Calibri" panose="020F0502020204030204" pitchFamily="34" charset="0"/>
              </a:rPr>
              <a:t> </a:t>
            </a:r>
            <a:r>
              <a:rPr lang="el-GR" sz="2800" b="1" dirty="0" smtClean="0">
                <a:solidFill>
                  <a:srgbClr val="000000"/>
                </a:solidFill>
                <a:ea typeface="Microsoft YaHei" charset="-122"/>
                <a:cs typeface="Calibri" panose="020F0502020204030204" pitchFamily="34" charset="0"/>
              </a:rPr>
              <a:t>έτος </a:t>
            </a:r>
            <a:r>
              <a:rPr lang="el-GR" sz="2800" dirty="0">
                <a:solidFill>
                  <a:srgbClr val="000000"/>
                </a:solidFill>
                <a:ea typeface="Microsoft YaHei" charset="-122"/>
                <a:cs typeface="Calibri" panose="020F0502020204030204" pitchFamily="34" charset="0"/>
              </a:rPr>
              <a:t>της ηλικίας του κατά την ημέρα διενέργειας των εκλογών, δηλ. έχει γεννηθεί μέχρι </a:t>
            </a:r>
            <a:r>
              <a:rPr lang="el-GR" sz="2800" dirty="0">
                <a:solidFill>
                  <a:srgbClr val="C00000"/>
                </a:solidFill>
                <a:ea typeface="Microsoft YaHei" charset="-122"/>
                <a:cs typeface="Calibri" panose="020F0502020204030204" pitchFamily="34" charset="0"/>
              </a:rPr>
              <a:t>25.05.2001.</a:t>
            </a:r>
          </a:p>
          <a:p>
            <a:pPr marL="107950">
              <a:lnSpc>
                <a:spcPct val="80000"/>
              </a:lnSpc>
              <a:spcBef>
                <a:spcPts val="300"/>
              </a:spcBef>
              <a:tabLst>
                <a:tab pos="547688" algn="l"/>
                <a:tab pos="1462088" algn="l"/>
                <a:tab pos="2376488" algn="l"/>
                <a:tab pos="3290888" algn="l"/>
                <a:tab pos="4205288" algn="l"/>
                <a:tab pos="5119688" algn="l"/>
                <a:tab pos="6034088" algn="l"/>
                <a:tab pos="6948488" algn="l"/>
                <a:tab pos="7862888" algn="l"/>
                <a:tab pos="8777288" algn="l"/>
                <a:tab pos="9691688" algn="l"/>
              </a:tabLst>
              <a:defRPr/>
            </a:pPr>
            <a:endParaRPr lang="el-GR" sz="3200" dirty="0">
              <a:solidFill>
                <a:srgbClr val="000000"/>
              </a:solidFill>
              <a:ea typeface="Microsoft YaHei" charset="-122"/>
              <a:cs typeface="Calibri" panose="020F0502020204030204" pitchFamily="34" charset="0"/>
            </a:endParaRPr>
          </a:p>
          <a:p>
            <a:pPr>
              <a:defRPr/>
            </a:pPr>
            <a:endParaRPr lang="el-GR"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Τίτλος 2"/>
          <p:cNvSpPr>
            <a:spLocks noGrp="1"/>
          </p:cNvSpPr>
          <p:nvPr>
            <p:ph type="title"/>
          </p:nvPr>
        </p:nvSpPr>
        <p:spPr>
          <a:xfrm>
            <a:off x="395288" y="549275"/>
            <a:ext cx="8229600" cy="647700"/>
          </a:xfrm>
        </p:spPr>
        <p:txBody>
          <a:bodyPr/>
          <a:lstStyle/>
          <a:p>
            <a:pPr algn="ctr" eaLnBrk="1" hangingPunct="1"/>
            <a:r>
              <a:rPr lang="el-GR" altLang="el-GR" sz="4000" b="1" smtClean="0">
                <a:ea typeface="Calibri" pitchFamily="34" charset="0"/>
                <a:cs typeface="Calibri" pitchFamily="34" charset="0"/>
              </a:rPr>
              <a:t>Κωλύματα εκλογιμότητας</a:t>
            </a:r>
          </a:p>
        </p:txBody>
      </p:sp>
      <p:sp>
        <p:nvSpPr>
          <p:cNvPr id="18435" name="Θέση περιεχομένου 3"/>
          <p:cNvSpPr>
            <a:spLocks noGrp="1"/>
          </p:cNvSpPr>
          <p:nvPr>
            <p:ph sz="quarter" idx="1"/>
          </p:nvPr>
        </p:nvSpPr>
        <p:spPr>
          <a:xfrm>
            <a:off x="323850" y="1628775"/>
            <a:ext cx="8229600" cy="4584700"/>
          </a:xfrm>
        </p:spPr>
        <p:txBody>
          <a:bodyPr/>
          <a:lstStyle/>
          <a:p>
            <a:pPr marL="365125" indent="-255588" algn="just" eaLnBrk="1" hangingPunct="1">
              <a:lnSpc>
                <a:spcPct val="90000"/>
              </a:lnSpc>
              <a:buClr>
                <a:srgbClr val="0BD0D9"/>
              </a:buClr>
              <a:buFont typeface="Georgia" pitchFamily="18" charset="0"/>
              <a:buChar char="•"/>
            </a:pPr>
            <a:r>
              <a:rPr lang="el-GR" altLang="el-GR" sz="2200" smtClean="0">
                <a:ea typeface="Calibri" pitchFamily="34" charset="0"/>
                <a:cs typeface="Calibri" pitchFamily="34" charset="0"/>
              </a:rPr>
              <a:t>Οι υποψήφιοι αιρετοί των δήμων δεν πρέπει να αποδέχονται καθήκοντα ή έργα που συνιστούν κώλυμα εκλογιμότητας ή είναι ασυμβίβαστα με τη θέση του αιρετού, καθώς θεωρείται ότι έτσι επηρεάζουν την εκλογική βούληση.</a:t>
            </a:r>
            <a:endParaRPr lang="el-GR" altLang="el-GR" sz="2200" b="1" smtClean="0">
              <a:ea typeface="Calibri" pitchFamily="34" charset="0"/>
              <a:cs typeface="Calibri" pitchFamily="34" charset="0"/>
            </a:endParaRPr>
          </a:p>
          <a:p>
            <a:pPr marL="365125" indent="-255588" eaLnBrk="1" hangingPunct="1">
              <a:lnSpc>
                <a:spcPct val="90000"/>
              </a:lnSpc>
              <a:buClr>
                <a:srgbClr val="0BD0D9"/>
              </a:buClr>
              <a:buFont typeface="Georgia" pitchFamily="18" charset="0"/>
              <a:buChar char="•"/>
            </a:pPr>
            <a:r>
              <a:rPr lang="el-GR" altLang="el-GR" sz="2200" b="1" smtClean="0">
                <a:solidFill>
                  <a:srgbClr val="C00000"/>
                </a:solidFill>
                <a:ea typeface="Calibri" pitchFamily="34" charset="0"/>
                <a:cs typeface="Calibri" pitchFamily="34" charset="0"/>
              </a:rPr>
              <a:t>Σχετικό κώλυμα εκλογιμότητας</a:t>
            </a:r>
            <a:r>
              <a:rPr lang="el-GR" altLang="el-GR" sz="2200" smtClean="0">
                <a:ea typeface="Calibri" pitchFamily="34" charset="0"/>
                <a:cs typeface="Calibri" pitchFamily="34" charset="0"/>
              </a:rPr>
              <a:t>: ο υποψήφιος μπορεί να το αποβάλει, εφόσον παραιτηθεί πριν την ανακήρυξη των υποψηφίων, δηλ. πριν την </a:t>
            </a:r>
            <a:r>
              <a:rPr lang="el-GR" altLang="el-GR" sz="2200" b="1" smtClean="0">
                <a:ea typeface="Calibri" pitchFamily="34" charset="0"/>
                <a:cs typeface="Calibri" pitchFamily="34" charset="0"/>
              </a:rPr>
              <a:t>11</a:t>
            </a:r>
            <a:r>
              <a:rPr lang="el-GR" altLang="el-GR" sz="2200" b="1" baseline="30000" smtClean="0">
                <a:ea typeface="Calibri" pitchFamily="34" charset="0"/>
                <a:cs typeface="Calibri" pitchFamily="34" charset="0"/>
              </a:rPr>
              <a:t>η</a:t>
            </a:r>
            <a:r>
              <a:rPr lang="el-GR" altLang="el-GR" sz="2200" b="1" smtClean="0">
                <a:ea typeface="Calibri" pitchFamily="34" charset="0"/>
                <a:cs typeface="Calibri" pitchFamily="34" charset="0"/>
              </a:rPr>
              <a:t> Μαΐου 2019.</a:t>
            </a:r>
          </a:p>
          <a:p>
            <a:pPr marL="365125" indent="-255588" eaLnBrk="1" hangingPunct="1">
              <a:lnSpc>
                <a:spcPct val="90000"/>
              </a:lnSpc>
              <a:buClr>
                <a:srgbClr val="0BD0D9"/>
              </a:buClr>
              <a:buFont typeface="Georgia" pitchFamily="18" charset="0"/>
              <a:buChar char="•"/>
            </a:pPr>
            <a:r>
              <a:rPr lang="el-GR" altLang="el-GR" sz="2200" b="1" smtClean="0">
                <a:solidFill>
                  <a:srgbClr val="C00000"/>
                </a:solidFill>
                <a:ea typeface="Calibri" pitchFamily="34" charset="0"/>
                <a:cs typeface="Calibri" pitchFamily="34" charset="0"/>
              </a:rPr>
              <a:t>Απόλυτο κώλυμα εκλογιμότητας:</a:t>
            </a:r>
            <a:r>
              <a:rPr lang="el-GR" altLang="el-GR" sz="2200" smtClean="0">
                <a:solidFill>
                  <a:srgbClr val="C00000"/>
                </a:solidFill>
                <a:ea typeface="Calibri" pitchFamily="34" charset="0"/>
                <a:cs typeface="Calibri" pitchFamily="34" charset="0"/>
              </a:rPr>
              <a:t> </a:t>
            </a:r>
            <a:r>
              <a:rPr lang="el-GR" altLang="el-GR" sz="2200" smtClean="0">
                <a:ea typeface="Calibri" pitchFamily="34" charset="0"/>
                <a:cs typeface="Calibri" pitchFamily="34" charset="0"/>
              </a:rPr>
              <a:t>ο υποψήφιος δεν μπορεί να το αποβάλει, ακόμα και σε περίπτωση παραίτησής του από την κρίσιμη ιδιότητα.</a:t>
            </a:r>
          </a:p>
          <a:p>
            <a:pPr marL="365125" indent="-255588" eaLnBrk="1" hangingPunct="1">
              <a:lnSpc>
                <a:spcPct val="90000"/>
              </a:lnSpc>
              <a:buClr>
                <a:srgbClr val="0BD0D9"/>
              </a:buClr>
              <a:buFont typeface="Georgia" pitchFamily="18" charset="0"/>
              <a:buChar char="•"/>
            </a:pPr>
            <a:r>
              <a:rPr lang="el-GR" altLang="el-GR" sz="2200" b="1" smtClean="0">
                <a:solidFill>
                  <a:srgbClr val="C00000"/>
                </a:solidFill>
                <a:ea typeface="Calibri" pitchFamily="34" charset="0"/>
                <a:cs typeface="Calibri" pitchFamily="34" charset="0"/>
              </a:rPr>
              <a:t>Τοπικό κώλυμα εκλογιμότητας: </a:t>
            </a:r>
            <a:r>
              <a:rPr lang="el-GR" altLang="el-GR" sz="2200" smtClean="0">
                <a:ea typeface="Calibri" pitchFamily="34" charset="0"/>
                <a:cs typeface="Calibri" pitchFamily="34" charset="0"/>
              </a:rPr>
              <a:t>υφίσταται όταν ο υποψήφιος φέρει την κρίσιμη ιδιότητα, </a:t>
            </a:r>
            <a:r>
              <a:rPr lang="el-GR" altLang="el-GR" sz="2200" b="1" smtClean="0">
                <a:ea typeface="Calibri" pitchFamily="34" charset="0"/>
                <a:cs typeface="Calibri" pitchFamily="34" charset="0"/>
              </a:rPr>
              <a:t>εντός συγκεκριμένων διοικητικών ορίων, στα οποία περικλείεται ο δήμος στον οποίο επιθυμεί να θέσει υποψηφιότητα.</a:t>
            </a:r>
            <a:r>
              <a:rPr lang="el-GR" altLang="el-GR" sz="2200" smtClean="0">
                <a:ea typeface="Calibri" pitchFamily="34" charset="0"/>
                <a:cs typeface="Calibri" pitchFamily="34" charset="0"/>
              </a:rPr>
              <a:t>  </a:t>
            </a:r>
            <a:r>
              <a:rPr lang="el-GR" altLang="el-GR" sz="2200" b="1" smtClean="0">
                <a:ea typeface="Calibri" pitchFamily="34" charset="0"/>
                <a:cs typeface="Calibri" pitchFamily="34" charset="0"/>
              </a:rPr>
              <a:t> </a:t>
            </a:r>
            <a:endParaRPr lang="el-GR" altLang="el-GR" sz="2200" smtClean="0">
              <a:ea typeface="Calibri" pitchFamily="34" charset="0"/>
              <a:cs typeface="Calibri" pitchFamily="34" charset="0"/>
            </a:endParaRPr>
          </a:p>
          <a:p>
            <a:pPr marL="365125" indent="-255588" eaLnBrk="1" hangingPunct="1">
              <a:lnSpc>
                <a:spcPct val="90000"/>
              </a:lnSpc>
              <a:buClr>
                <a:srgbClr val="0BD0D9"/>
              </a:buClr>
              <a:buFont typeface="Georgia" pitchFamily="18" charset="0"/>
              <a:buChar char="•"/>
            </a:pPr>
            <a:endParaRPr lang="el-GR" altLang="el-GR" sz="2700" smtClean="0"/>
          </a:p>
          <a:p>
            <a:pPr marL="365125" indent="-255588" eaLnBrk="1" hangingPunct="1">
              <a:lnSpc>
                <a:spcPct val="90000"/>
              </a:lnSpc>
              <a:buClr>
                <a:srgbClr val="0BD0D9"/>
              </a:buClr>
              <a:buFont typeface="Georgia" pitchFamily="18" charset="0"/>
              <a:buChar char="•"/>
            </a:pPr>
            <a:endParaRPr lang="el-GR" altLang="el-GR" sz="270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1"/>
          <p:cNvSpPr>
            <a:spLocks noGrp="1"/>
          </p:cNvSpPr>
          <p:nvPr>
            <p:ph type="title"/>
          </p:nvPr>
        </p:nvSpPr>
        <p:spPr>
          <a:xfrm>
            <a:off x="539750" y="260350"/>
            <a:ext cx="8153400" cy="990600"/>
          </a:xfrm>
        </p:spPr>
        <p:txBody>
          <a:bodyPr/>
          <a:lstStyle/>
          <a:p>
            <a:r>
              <a:rPr lang="el-GR" altLang="el-GR" b="1" smtClean="0"/>
              <a:t>Σχετικά κωλύματα (Ι)</a:t>
            </a:r>
          </a:p>
        </p:txBody>
      </p:sp>
      <p:graphicFrame>
        <p:nvGraphicFramePr>
          <p:cNvPr id="5" name="Θέση περιεχομένου 4"/>
          <p:cNvGraphicFramePr>
            <a:graphicFrameLocks noGrp="1"/>
          </p:cNvGraphicFramePr>
          <p:nvPr>
            <p:ph sz="quarter" idx="1"/>
          </p:nvPr>
        </p:nvGraphicFramePr>
        <p:xfrm>
          <a:off x="612775" y="1557338"/>
          <a:ext cx="8153401" cy="4751388"/>
        </p:xfrm>
        <a:graphic>
          <a:graphicData uri="http://schemas.openxmlformats.org/drawingml/2006/table">
            <a:tbl>
              <a:tblPr firstRow="1" firstCol="1" bandRow="1">
                <a:tableStyleId>{5C22544A-7EE6-4342-B048-85BDC9FD1C3A}</a:tableStyleId>
              </a:tblPr>
              <a:tblGrid>
                <a:gridCol w="2763430"/>
                <a:gridCol w="2763430"/>
                <a:gridCol w="2626541"/>
              </a:tblGrid>
              <a:tr h="241081">
                <a:tc>
                  <a:txBody>
                    <a:bodyPr/>
                    <a:lstStyle/>
                    <a:p>
                      <a:pPr algn="l">
                        <a:lnSpc>
                          <a:spcPct val="107000"/>
                        </a:lnSpc>
                        <a:spcAft>
                          <a:spcPts val="0"/>
                        </a:spcAft>
                      </a:pPr>
                      <a:r>
                        <a:rPr lang="el-GR" sz="1100" dirty="0">
                          <a:effectLst/>
                        </a:rPr>
                        <a:t>ΙΔΙΟΤΗΤΑ</a:t>
                      </a:r>
                      <a:endParaRPr lang="el-GR" sz="11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100" dirty="0">
                          <a:effectLst/>
                        </a:rPr>
                        <a:t>ΠΕΔΙΟ ΚΩΛΥΜΑΤΟΣ</a:t>
                      </a:r>
                      <a:endParaRPr lang="el-GR" sz="11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100">
                          <a:effectLst/>
                        </a:rPr>
                        <a:t>Πρόσθετες προϋποθέσεις </a:t>
                      </a:r>
                      <a:endParaRPr lang="el-GR" sz="1100">
                        <a:effectLst/>
                        <a:latin typeface="Calibri"/>
                        <a:ea typeface="Times New Roman"/>
                        <a:cs typeface="Times New Roman"/>
                      </a:endParaRPr>
                    </a:p>
                  </a:txBody>
                  <a:tcPr marL="68580" marR="68580" marT="0" marB="0"/>
                </a:tc>
              </a:tr>
              <a:tr h="902062">
                <a:tc>
                  <a:txBody>
                    <a:bodyPr/>
                    <a:lstStyle/>
                    <a:p>
                      <a:pPr algn="l">
                        <a:lnSpc>
                          <a:spcPct val="107000"/>
                        </a:lnSpc>
                        <a:spcAft>
                          <a:spcPts val="0"/>
                        </a:spcAft>
                      </a:pPr>
                      <a:r>
                        <a:rPr lang="el-GR" sz="1200" dirty="0">
                          <a:effectLst/>
                        </a:rPr>
                        <a:t>Δικαστικοί λειτουργοί </a:t>
                      </a:r>
                    </a:p>
                    <a:p>
                      <a:pPr algn="l">
                        <a:lnSpc>
                          <a:spcPct val="107000"/>
                        </a:lnSpc>
                        <a:spcAft>
                          <a:spcPts val="0"/>
                        </a:spcAft>
                      </a:pPr>
                      <a:r>
                        <a:rPr lang="el-GR" sz="1200" dirty="0">
                          <a:effectLst/>
                        </a:rPr>
                        <a:t>Αξιωματικοί ενόπλων δυνάμεων Αξιωματικοί σωμάτων ασφαλείας</a:t>
                      </a:r>
                      <a:endParaRPr lang="el-GR" sz="12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a:effectLst/>
                        </a:rPr>
                        <a:t>στους δήμους όπου επιθυμούν να θέσουν υποψηφιότητα</a:t>
                      </a:r>
                    </a:p>
                    <a:p>
                      <a:pPr algn="just">
                        <a:lnSpc>
                          <a:spcPct val="107000"/>
                        </a:lnSpc>
                        <a:spcAft>
                          <a:spcPts val="0"/>
                        </a:spcAft>
                      </a:pPr>
                      <a:r>
                        <a:rPr lang="el-GR" sz="1200">
                          <a:effectLst/>
                        </a:rPr>
                        <a:t> </a:t>
                      </a:r>
                      <a:endParaRPr lang="el-GR" sz="120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a:effectLst/>
                        </a:rPr>
                        <a:t>Εφόσον, δεν υπηρέτησαν εκεί κατά τους τελευταίους 24 μήνες πριν από τη διεξαγωγή των αυτοδιοικητικών εκλογών </a:t>
                      </a:r>
                      <a:endParaRPr lang="el-GR" sz="1200">
                        <a:effectLst/>
                        <a:latin typeface="Calibri"/>
                        <a:ea typeface="Times New Roman"/>
                        <a:cs typeface="Times New Roman"/>
                      </a:endParaRPr>
                    </a:p>
                  </a:txBody>
                  <a:tcPr marL="68580" marR="68580" marT="0" marB="0"/>
                </a:tc>
              </a:tr>
              <a:tr h="2029638">
                <a:tc>
                  <a:txBody>
                    <a:bodyPr/>
                    <a:lstStyle/>
                    <a:p>
                      <a:pPr algn="l">
                        <a:lnSpc>
                          <a:spcPct val="107000"/>
                        </a:lnSpc>
                        <a:spcAft>
                          <a:spcPts val="0"/>
                        </a:spcAft>
                      </a:pPr>
                      <a:r>
                        <a:rPr lang="el-GR" sz="1200" dirty="0">
                          <a:effectLst/>
                        </a:rPr>
                        <a:t>Μέλη Ανεξάρτητων Αρχών του άρθρου 101Α του Συντάγματος, ή Αρχών που χαρακτηρίζονται με νόμο ως ανεξάρτητες ή ρυθμιστικές</a:t>
                      </a:r>
                      <a:endParaRPr lang="el-GR" sz="12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dirty="0">
                          <a:effectLst/>
                        </a:rPr>
                        <a:t>σε όλους τους δήμους</a:t>
                      </a:r>
                      <a:endParaRPr lang="el-GR" sz="1200" dirty="0">
                        <a:effectLst/>
                        <a:latin typeface="Calibri"/>
                        <a:ea typeface="Times New Roman"/>
                        <a:cs typeface="Times New Roman"/>
                      </a:endParaRPr>
                    </a:p>
                  </a:txBody>
                  <a:tcPr marL="68580" marR="68580" marT="0" marB="0"/>
                </a:tc>
                <a:tc>
                  <a:txBody>
                    <a:bodyPr/>
                    <a:lstStyle/>
                    <a:p>
                      <a:pPr algn="just">
                        <a:lnSpc>
                          <a:spcPct val="107000"/>
                        </a:lnSpc>
                        <a:spcAft>
                          <a:spcPts val="0"/>
                        </a:spcAft>
                      </a:pPr>
                      <a:r>
                        <a:rPr lang="el-GR" sz="1200">
                          <a:effectLst/>
                        </a:rPr>
                        <a:t>αν για τα μέλη αυτά προβλέπεται από το νόμο η πλήρης και αποκλειστική τους απασχόληση ή η αναστολή άσκησης εκ μέρους τους οποιουδήποτε άλλου δημοσίου λειτουργήματος ή καθηκόντων αμειβόμενων ή μη, σε οποιαδήποτε θέση στο δημόσιο τομέα, κατά τη διάρκεια της θητείας τους στην Ανεξάρτητη Αρχή</a:t>
                      </a:r>
                      <a:endParaRPr lang="el-GR" sz="1200">
                        <a:effectLst/>
                        <a:latin typeface="Calibri"/>
                        <a:ea typeface="Times New Roman"/>
                        <a:cs typeface="Times New Roman"/>
                      </a:endParaRPr>
                    </a:p>
                  </a:txBody>
                  <a:tcPr marL="68580" marR="68580" marT="0" marB="0"/>
                </a:tc>
              </a:tr>
              <a:tr h="451030">
                <a:tc>
                  <a:txBody>
                    <a:bodyPr/>
                    <a:lstStyle/>
                    <a:p>
                      <a:pPr algn="l">
                        <a:lnSpc>
                          <a:spcPct val="107000"/>
                        </a:lnSpc>
                        <a:spcAft>
                          <a:spcPts val="0"/>
                        </a:spcAft>
                      </a:pPr>
                      <a:r>
                        <a:rPr lang="el-GR" sz="1200">
                          <a:effectLst/>
                        </a:rPr>
                        <a:t>Συμπαραστάτες του δημότη και της επιχείρησης</a:t>
                      </a:r>
                      <a:endParaRPr lang="el-GR" sz="120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dirty="0">
                          <a:effectLst/>
                        </a:rPr>
                        <a:t>στους δήμους όπου υπηρετούν</a:t>
                      </a:r>
                      <a:endParaRPr lang="el-GR" sz="1200" dirty="0">
                        <a:effectLst/>
                        <a:latin typeface="Calibri"/>
                        <a:ea typeface="Times New Roman"/>
                        <a:cs typeface="Times New Roman"/>
                      </a:endParaRPr>
                    </a:p>
                  </a:txBody>
                  <a:tcPr marL="68580" marR="68580" marT="0" marB="0"/>
                </a:tc>
                <a:tc>
                  <a:txBody>
                    <a:bodyPr/>
                    <a:lstStyle/>
                    <a:p>
                      <a:pPr algn="ctr">
                        <a:lnSpc>
                          <a:spcPct val="107000"/>
                        </a:lnSpc>
                        <a:spcAft>
                          <a:spcPts val="0"/>
                        </a:spcAft>
                      </a:pPr>
                      <a:r>
                        <a:rPr lang="el-GR" sz="1200">
                          <a:effectLst/>
                        </a:rPr>
                        <a:t>-</a:t>
                      </a:r>
                      <a:endParaRPr lang="el-GR" sz="1200">
                        <a:effectLst/>
                        <a:latin typeface="Calibri"/>
                        <a:ea typeface="Times New Roman"/>
                        <a:cs typeface="Times New Roman"/>
                      </a:endParaRPr>
                    </a:p>
                  </a:txBody>
                  <a:tcPr marL="68580" marR="68580" marT="0" marB="0"/>
                </a:tc>
              </a:tr>
              <a:tr h="451030">
                <a:tc>
                  <a:txBody>
                    <a:bodyPr/>
                    <a:lstStyle/>
                    <a:p>
                      <a:pPr algn="l">
                        <a:lnSpc>
                          <a:spcPct val="107000"/>
                        </a:lnSpc>
                        <a:spcAft>
                          <a:spcPts val="0"/>
                        </a:spcAft>
                      </a:pPr>
                      <a:r>
                        <a:rPr lang="el-GR" sz="1200" dirty="0">
                          <a:effectLst/>
                        </a:rPr>
                        <a:t>Περιφερειακοί Συμπαραστάτες του πολίτη &amp; </a:t>
                      </a:r>
                      <a:r>
                        <a:rPr lang="en-US" sz="1200" dirty="0" smtClean="0">
                          <a:effectLst/>
                        </a:rPr>
                        <a:t> </a:t>
                      </a:r>
                      <a:r>
                        <a:rPr lang="el-GR" sz="1200" dirty="0" smtClean="0">
                          <a:effectLst/>
                        </a:rPr>
                        <a:t>της</a:t>
                      </a:r>
                      <a:r>
                        <a:rPr lang="el-GR" sz="1200" baseline="0" dirty="0" smtClean="0">
                          <a:effectLst/>
                        </a:rPr>
                        <a:t> </a:t>
                      </a:r>
                      <a:r>
                        <a:rPr lang="el-GR" sz="1200" dirty="0" smtClean="0">
                          <a:effectLst/>
                        </a:rPr>
                        <a:t>επιχείρησης </a:t>
                      </a:r>
                      <a:endParaRPr lang="el-GR" sz="12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dirty="0">
                          <a:effectLst/>
                        </a:rPr>
                        <a:t>στους δήμους όπου καταλαμβάνει η χωρική τους αρμοδιότητα</a:t>
                      </a:r>
                      <a:endParaRPr lang="el-GR" sz="1200" dirty="0">
                        <a:effectLst/>
                        <a:latin typeface="Calibri"/>
                        <a:ea typeface="Times New Roman"/>
                        <a:cs typeface="Times New Roman"/>
                      </a:endParaRPr>
                    </a:p>
                  </a:txBody>
                  <a:tcPr marL="68580" marR="68580" marT="0" marB="0"/>
                </a:tc>
                <a:tc>
                  <a:txBody>
                    <a:bodyPr/>
                    <a:lstStyle/>
                    <a:p>
                      <a:pPr algn="ctr">
                        <a:lnSpc>
                          <a:spcPct val="107000"/>
                        </a:lnSpc>
                        <a:spcAft>
                          <a:spcPts val="0"/>
                        </a:spcAft>
                      </a:pPr>
                      <a:r>
                        <a:rPr lang="el-GR" sz="1200">
                          <a:effectLst/>
                        </a:rPr>
                        <a:t>-</a:t>
                      </a:r>
                      <a:endParaRPr lang="el-GR" sz="1200">
                        <a:effectLst/>
                        <a:latin typeface="Calibri"/>
                        <a:ea typeface="Times New Roman"/>
                        <a:cs typeface="Times New Roman"/>
                      </a:endParaRPr>
                    </a:p>
                  </a:txBody>
                  <a:tcPr marL="68580" marR="68580" marT="0" marB="0"/>
                </a:tc>
              </a:tr>
              <a:tr h="676547">
                <a:tc>
                  <a:txBody>
                    <a:bodyPr/>
                    <a:lstStyle/>
                    <a:p>
                      <a:pPr algn="l">
                        <a:lnSpc>
                          <a:spcPct val="107000"/>
                        </a:lnSpc>
                        <a:spcAft>
                          <a:spcPts val="0"/>
                        </a:spcAft>
                      </a:pPr>
                      <a:r>
                        <a:rPr lang="el-GR" sz="1200">
                          <a:effectLst/>
                        </a:rPr>
                        <a:t>Γενικοί Γραμματείς δήμων</a:t>
                      </a:r>
                      <a:endParaRPr lang="el-GR" sz="120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dirty="0">
                          <a:effectLst/>
                        </a:rPr>
                        <a:t>στους δήμους όπου υπηρετούν κατά την </a:t>
                      </a:r>
                      <a:r>
                        <a:rPr lang="el-GR" sz="1200" dirty="0" err="1">
                          <a:effectLst/>
                        </a:rPr>
                        <a:t>αυτοδιοικητική</a:t>
                      </a:r>
                      <a:r>
                        <a:rPr lang="el-GR" sz="1200" dirty="0">
                          <a:effectLst/>
                        </a:rPr>
                        <a:t> περίοδο διεξαγωγής των εκλογών</a:t>
                      </a:r>
                      <a:endParaRPr lang="el-GR" sz="1200" dirty="0">
                        <a:effectLst/>
                        <a:latin typeface="Calibri"/>
                        <a:ea typeface="Times New Roman"/>
                        <a:cs typeface="Times New Roman"/>
                      </a:endParaRPr>
                    </a:p>
                  </a:txBody>
                  <a:tcPr marL="68580" marR="68580" marT="0" marB="0" anchor="ctr"/>
                </a:tc>
                <a:tc>
                  <a:txBody>
                    <a:bodyPr/>
                    <a:lstStyle/>
                    <a:p>
                      <a:pPr algn="ctr">
                        <a:lnSpc>
                          <a:spcPct val="107000"/>
                        </a:lnSpc>
                        <a:spcAft>
                          <a:spcPts val="0"/>
                        </a:spcAft>
                      </a:pPr>
                      <a:r>
                        <a:rPr lang="el-GR" sz="1200" dirty="0">
                          <a:effectLst/>
                        </a:rPr>
                        <a:t>-</a:t>
                      </a:r>
                      <a:endParaRPr lang="el-GR" sz="1200" dirty="0">
                        <a:effectLst/>
                        <a:latin typeface="Calibri"/>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Τίτλος 1"/>
          <p:cNvSpPr>
            <a:spLocks noGrp="1"/>
          </p:cNvSpPr>
          <p:nvPr>
            <p:ph type="title"/>
          </p:nvPr>
        </p:nvSpPr>
        <p:spPr>
          <a:xfrm>
            <a:off x="612775" y="228600"/>
            <a:ext cx="8153400" cy="990600"/>
          </a:xfrm>
        </p:spPr>
        <p:txBody>
          <a:bodyPr/>
          <a:lstStyle/>
          <a:p>
            <a:r>
              <a:rPr lang="el-GR" altLang="el-GR" b="1" smtClean="0"/>
              <a:t>Σχετικά κωλύματα (ΙΙ)</a:t>
            </a:r>
            <a:endParaRPr lang="el-GR" altLang="el-GR" smtClean="0"/>
          </a:p>
        </p:txBody>
      </p:sp>
      <p:graphicFrame>
        <p:nvGraphicFramePr>
          <p:cNvPr id="5" name="Θέση περιεχομένου 4"/>
          <p:cNvGraphicFramePr>
            <a:graphicFrameLocks noGrp="1"/>
          </p:cNvGraphicFramePr>
          <p:nvPr>
            <p:ph sz="quarter" idx="1"/>
          </p:nvPr>
        </p:nvGraphicFramePr>
        <p:xfrm>
          <a:off x="395288" y="1628775"/>
          <a:ext cx="8280400" cy="4256088"/>
        </p:xfrm>
        <a:graphic>
          <a:graphicData uri="http://schemas.openxmlformats.org/drawingml/2006/table">
            <a:tbl>
              <a:tblPr firstRow="1" firstCol="1" bandRow="1">
                <a:tableStyleId>{5C22544A-7EE6-4342-B048-85BDC9FD1C3A}</a:tableStyleId>
              </a:tblPr>
              <a:tblGrid>
                <a:gridCol w="2806473"/>
                <a:gridCol w="2806473"/>
                <a:gridCol w="2667454"/>
              </a:tblGrid>
              <a:tr h="978579">
                <a:tc>
                  <a:txBody>
                    <a:bodyPr/>
                    <a:lstStyle/>
                    <a:p>
                      <a:pPr algn="l">
                        <a:lnSpc>
                          <a:spcPct val="107000"/>
                        </a:lnSpc>
                        <a:spcAft>
                          <a:spcPts val="0"/>
                        </a:spcAft>
                      </a:pPr>
                      <a:endParaRPr lang="el-GR" sz="1200" dirty="0" smtClean="0">
                        <a:effectLst/>
                      </a:endParaRPr>
                    </a:p>
                    <a:p>
                      <a:pPr algn="l">
                        <a:lnSpc>
                          <a:spcPct val="107000"/>
                        </a:lnSpc>
                        <a:spcAft>
                          <a:spcPts val="0"/>
                        </a:spcAft>
                      </a:pPr>
                      <a:endParaRPr lang="el-GR" sz="1200" dirty="0" smtClean="0">
                        <a:effectLst/>
                      </a:endParaRPr>
                    </a:p>
                    <a:p>
                      <a:pPr algn="l">
                        <a:lnSpc>
                          <a:spcPct val="107000"/>
                        </a:lnSpc>
                        <a:spcAft>
                          <a:spcPts val="0"/>
                        </a:spcAft>
                      </a:pPr>
                      <a:r>
                        <a:rPr lang="el-GR" sz="1200" dirty="0" smtClean="0">
                          <a:effectLst/>
                        </a:rPr>
                        <a:t>Δικηγόροι </a:t>
                      </a:r>
                      <a:r>
                        <a:rPr lang="el-GR" sz="1200" dirty="0">
                          <a:effectLst/>
                        </a:rPr>
                        <a:t>με έμμισθη εντολή δήμων</a:t>
                      </a:r>
                      <a:endParaRPr lang="el-GR" sz="1200" dirty="0">
                        <a:effectLst/>
                        <a:latin typeface="Calibri"/>
                        <a:ea typeface="Times New Roman"/>
                        <a:cs typeface="Times New Roman"/>
                      </a:endParaRPr>
                    </a:p>
                  </a:txBody>
                  <a:tcPr marL="47385" marR="47385" marT="0" marB="0"/>
                </a:tc>
                <a:tc>
                  <a:txBody>
                    <a:bodyPr/>
                    <a:lstStyle/>
                    <a:p>
                      <a:pPr algn="l">
                        <a:lnSpc>
                          <a:spcPct val="107000"/>
                        </a:lnSpc>
                        <a:spcAft>
                          <a:spcPts val="0"/>
                        </a:spcAft>
                      </a:pPr>
                      <a:endParaRPr lang="el-GR" sz="1200" dirty="0" smtClean="0">
                        <a:effectLst/>
                      </a:endParaRPr>
                    </a:p>
                    <a:p>
                      <a:pPr algn="l">
                        <a:lnSpc>
                          <a:spcPct val="107000"/>
                        </a:lnSpc>
                        <a:spcAft>
                          <a:spcPts val="0"/>
                        </a:spcAft>
                      </a:pPr>
                      <a:r>
                        <a:rPr lang="el-GR" sz="1200" dirty="0" smtClean="0">
                          <a:effectLst/>
                        </a:rPr>
                        <a:t>στους </a:t>
                      </a:r>
                      <a:r>
                        <a:rPr lang="el-GR" sz="1200" dirty="0">
                          <a:effectLst/>
                        </a:rPr>
                        <a:t>δήμους όπου υπηρετούν  </a:t>
                      </a:r>
                      <a:r>
                        <a:rPr lang="el-GR" sz="1200" dirty="0" smtClean="0">
                          <a:effectLst/>
                        </a:rPr>
                        <a:t> </a:t>
                      </a:r>
                      <a:endParaRPr lang="el-GR" sz="1200" dirty="0">
                        <a:effectLst/>
                      </a:endParaRPr>
                    </a:p>
                    <a:p>
                      <a:pPr algn="ctr">
                        <a:lnSpc>
                          <a:spcPct val="107000"/>
                        </a:lnSpc>
                        <a:spcAft>
                          <a:spcPts val="0"/>
                        </a:spcAft>
                      </a:pPr>
                      <a:r>
                        <a:rPr lang="el-GR" sz="1200" dirty="0">
                          <a:effectLst/>
                        </a:rPr>
                        <a:t> </a:t>
                      </a:r>
                      <a:endParaRPr lang="el-GR" sz="1200" dirty="0">
                        <a:effectLst/>
                        <a:latin typeface="Calibri"/>
                        <a:ea typeface="Times New Roman"/>
                        <a:cs typeface="Times New Roman"/>
                      </a:endParaRPr>
                    </a:p>
                  </a:txBody>
                  <a:tcPr marL="47385" marR="47385" marT="0" marB="0" anchor="ctr"/>
                </a:tc>
                <a:tc>
                  <a:txBody>
                    <a:bodyPr/>
                    <a:lstStyle/>
                    <a:p>
                      <a:pPr algn="l">
                        <a:lnSpc>
                          <a:spcPct val="107000"/>
                        </a:lnSpc>
                        <a:spcAft>
                          <a:spcPts val="0"/>
                        </a:spcAft>
                      </a:pPr>
                      <a:r>
                        <a:rPr lang="el-GR" sz="1200">
                          <a:effectLst/>
                        </a:rPr>
                        <a:t> </a:t>
                      </a:r>
                      <a:endParaRPr lang="el-GR" sz="1200">
                        <a:effectLst/>
                        <a:latin typeface="Calibri"/>
                        <a:ea typeface="Times New Roman"/>
                        <a:cs typeface="Times New Roman"/>
                      </a:endParaRPr>
                    </a:p>
                  </a:txBody>
                  <a:tcPr marL="47385" marR="47385" marT="0" marB="0"/>
                </a:tc>
              </a:tr>
              <a:tr h="1174295">
                <a:tc>
                  <a:txBody>
                    <a:bodyPr/>
                    <a:lstStyle/>
                    <a:p>
                      <a:pPr algn="l">
                        <a:lnSpc>
                          <a:spcPct val="107000"/>
                        </a:lnSpc>
                        <a:spcAft>
                          <a:spcPts val="0"/>
                        </a:spcAft>
                      </a:pPr>
                      <a:r>
                        <a:rPr lang="el-GR" sz="1200" dirty="0">
                          <a:effectLst/>
                        </a:rPr>
                        <a:t>Υπάλληλοι με σχέση εργασίας δημοσίου δικαίου και ιδιωτικού δικαίου αορίστου χρόνου δήμων και νομικών τους προσώπων που είναι ενταγμένα στο Μητρώο Φορέων Γενικής Κυβέρνησης, στις 26 Μαΐου 2018     </a:t>
                      </a:r>
                      <a:endParaRPr lang="el-GR" sz="1200" dirty="0">
                        <a:effectLst/>
                        <a:latin typeface="Calibri"/>
                        <a:ea typeface="Times New Roman"/>
                        <a:cs typeface="Times New Roman"/>
                      </a:endParaRPr>
                    </a:p>
                  </a:txBody>
                  <a:tcPr marL="47385" marR="47385" marT="0" marB="0"/>
                </a:tc>
                <a:tc>
                  <a:txBody>
                    <a:bodyPr/>
                    <a:lstStyle/>
                    <a:p>
                      <a:pPr algn="l">
                        <a:lnSpc>
                          <a:spcPct val="107000"/>
                        </a:lnSpc>
                        <a:spcAft>
                          <a:spcPts val="0"/>
                        </a:spcAft>
                      </a:pPr>
                      <a:r>
                        <a:rPr lang="el-GR" sz="1200" dirty="0">
                          <a:effectLst/>
                        </a:rPr>
                        <a:t>στους δήμους στα </a:t>
                      </a:r>
                      <a:r>
                        <a:rPr lang="el-GR" sz="1200" dirty="0" smtClean="0">
                          <a:effectLst/>
                        </a:rPr>
                        <a:t>διοικητικά </a:t>
                      </a:r>
                      <a:r>
                        <a:rPr lang="el-GR" sz="1200" dirty="0">
                          <a:effectLst/>
                        </a:rPr>
                        <a:t>όρια των οποίων εκτεινόταν η αρμοδιότητα των οργανικών τους μονάδων </a:t>
                      </a:r>
                      <a:endParaRPr lang="el-GR" sz="1200" dirty="0">
                        <a:effectLst/>
                        <a:latin typeface="Calibri"/>
                        <a:ea typeface="Times New Roman"/>
                        <a:cs typeface="Times New Roman"/>
                      </a:endParaRPr>
                    </a:p>
                  </a:txBody>
                  <a:tcPr marL="47385" marR="47385" marT="0" marB="0" anchor="ctr"/>
                </a:tc>
                <a:tc>
                  <a:txBody>
                    <a:bodyPr/>
                    <a:lstStyle/>
                    <a:p>
                      <a:pPr algn="l">
                        <a:lnSpc>
                          <a:spcPct val="107000"/>
                        </a:lnSpc>
                        <a:spcAft>
                          <a:spcPts val="0"/>
                        </a:spcAft>
                      </a:pPr>
                      <a:r>
                        <a:rPr lang="el-GR" sz="1200">
                          <a:effectLst/>
                        </a:rPr>
                        <a:t>εφόσον άσκησαν καθήκοντα προϊσταμένου οργανικής μονάδας επιπέδου Γενικής Διεύθυνσης ή Διεύθυνσης  μέσα στο 12μηνο πριν από τη διενέργεια των αυτοδιοικητικών εκλογών</a:t>
                      </a:r>
                      <a:endParaRPr lang="el-GR" sz="1200">
                        <a:effectLst/>
                        <a:latin typeface="Calibri"/>
                        <a:ea typeface="Times New Roman"/>
                        <a:cs typeface="Times New Roman"/>
                      </a:endParaRPr>
                    </a:p>
                  </a:txBody>
                  <a:tcPr marL="47385" marR="47385" marT="0" marB="0"/>
                </a:tc>
              </a:tr>
              <a:tr h="2103214">
                <a:tc>
                  <a:txBody>
                    <a:bodyPr/>
                    <a:lstStyle/>
                    <a:p>
                      <a:pPr marL="342900" lvl="0" indent="-342900" algn="l">
                        <a:lnSpc>
                          <a:spcPct val="115000"/>
                        </a:lnSpc>
                        <a:spcAft>
                          <a:spcPts val="0"/>
                        </a:spcAft>
                        <a:buFont typeface="Symbol"/>
                        <a:buChar char=""/>
                      </a:pPr>
                      <a:r>
                        <a:rPr lang="el-GR" sz="1200">
                          <a:effectLst/>
                        </a:rPr>
                        <a:t>Περιφερειακοί Διευθυντές Εκπαίδευσης </a:t>
                      </a:r>
                    </a:p>
                    <a:p>
                      <a:pPr marL="342900" lvl="0" indent="-342900" algn="l">
                        <a:lnSpc>
                          <a:spcPct val="115000"/>
                        </a:lnSpc>
                        <a:spcAft>
                          <a:spcPts val="0"/>
                        </a:spcAft>
                        <a:buFont typeface="Symbol"/>
                        <a:buChar char=""/>
                      </a:pPr>
                      <a:r>
                        <a:rPr lang="el-GR" sz="1200">
                          <a:effectLst/>
                        </a:rPr>
                        <a:t>Προϊστάμενοι Διευθύνσεων Εκπαίδευσης </a:t>
                      </a:r>
                    </a:p>
                    <a:p>
                      <a:pPr marL="342900" lvl="0" indent="-342900" algn="l">
                        <a:lnSpc>
                          <a:spcPct val="115000"/>
                        </a:lnSpc>
                        <a:spcAft>
                          <a:spcPts val="0"/>
                        </a:spcAft>
                        <a:buFont typeface="Symbol"/>
                        <a:buChar char=""/>
                      </a:pPr>
                      <a:r>
                        <a:rPr lang="el-GR" sz="1200">
                          <a:effectLst/>
                        </a:rPr>
                        <a:t>Διευθυντές ιατροί που προΐστανται της Ιατρικής Υπηρεσίας και των Κέντρων Υγείας, </a:t>
                      </a:r>
                    </a:p>
                    <a:p>
                      <a:pPr marL="342900" lvl="0" indent="-342900" algn="l">
                        <a:lnSpc>
                          <a:spcPct val="115000"/>
                        </a:lnSpc>
                        <a:spcAft>
                          <a:spcPts val="0"/>
                        </a:spcAft>
                        <a:buFont typeface="Symbol"/>
                        <a:buChar char=""/>
                      </a:pPr>
                      <a:r>
                        <a:rPr lang="el-GR" sz="1200">
                          <a:effectLst/>
                        </a:rPr>
                        <a:t>Υπεύθυνοι συντονιστές επιστημονικής λειτουργίας Κέντρου Υγείας</a:t>
                      </a:r>
                      <a:endParaRPr lang="el-GR" sz="1200">
                        <a:effectLst/>
                        <a:latin typeface="Calibri"/>
                        <a:ea typeface="Calibri"/>
                        <a:cs typeface="Times New Roman"/>
                      </a:endParaRPr>
                    </a:p>
                  </a:txBody>
                  <a:tcPr marL="47385" marR="47385" marT="0" marB="0"/>
                </a:tc>
                <a:tc>
                  <a:txBody>
                    <a:bodyPr/>
                    <a:lstStyle/>
                    <a:p>
                      <a:pPr algn="l">
                        <a:lnSpc>
                          <a:spcPct val="107000"/>
                        </a:lnSpc>
                        <a:spcAft>
                          <a:spcPts val="0"/>
                        </a:spcAft>
                      </a:pPr>
                      <a:r>
                        <a:rPr lang="el-GR" sz="1200" dirty="0">
                          <a:effectLst/>
                        </a:rPr>
                        <a:t>στους δήμους στα διοικητικά όρια των οποίων εκτείνονταν η αρμοδιότητα των οργανικών τους μονάδων </a:t>
                      </a:r>
                    </a:p>
                    <a:p>
                      <a:pPr algn="l">
                        <a:lnSpc>
                          <a:spcPct val="107000"/>
                        </a:lnSpc>
                        <a:spcAft>
                          <a:spcPts val="0"/>
                        </a:spcAft>
                      </a:pPr>
                      <a:r>
                        <a:rPr lang="el-GR" sz="1200" dirty="0">
                          <a:effectLst/>
                        </a:rPr>
                        <a:t> </a:t>
                      </a:r>
                      <a:endParaRPr lang="el-GR" sz="1200" dirty="0">
                        <a:effectLst/>
                        <a:latin typeface="Calibri"/>
                        <a:ea typeface="Times New Roman"/>
                        <a:cs typeface="Times New Roman"/>
                      </a:endParaRPr>
                    </a:p>
                  </a:txBody>
                  <a:tcPr marL="47385" marR="47385" marT="0" marB="0"/>
                </a:tc>
                <a:tc>
                  <a:txBody>
                    <a:bodyPr/>
                    <a:lstStyle/>
                    <a:p>
                      <a:pPr algn="l">
                        <a:lnSpc>
                          <a:spcPct val="107000"/>
                        </a:lnSpc>
                        <a:spcAft>
                          <a:spcPts val="0"/>
                        </a:spcAft>
                      </a:pPr>
                      <a:r>
                        <a:rPr lang="el-GR" sz="1200" dirty="0">
                          <a:effectLst/>
                        </a:rPr>
                        <a:t>εφόσον άσκησαν τα καθήκοντά τους μέσα στο δωδεκάμηνο πριν από τη διενέργεια των </a:t>
                      </a:r>
                      <a:r>
                        <a:rPr lang="el-GR" sz="1200" dirty="0" err="1">
                          <a:effectLst/>
                        </a:rPr>
                        <a:t>αυτοδιοικητικών</a:t>
                      </a:r>
                      <a:r>
                        <a:rPr lang="el-GR" sz="1200" dirty="0">
                          <a:effectLst/>
                        </a:rPr>
                        <a:t> εκλογών</a:t>
                      </a:r>
                      <a:endParaRPr lang="el-GR" sz="1200" dirty="0">
                        <a:effectLst/>
                        <a:latin typeface="Calibri"/>
                        <a:ea typeface="Times New Roman"/>
                        <a:cs typeface="Times New Roman"/>
                      </a:endParaRPr>
                    </a:p>
                  </a:txBody>
                  <a:tcPr marL="47385" marR="47385" marT="0" marB="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1"/>
          <p:cNvSpPr>
            <a:spLocks noGrp="1"/>
          </p:cNvSpPr>
          <p:nvPr>
            <p:ph type="title"/>
          </p:nvPr>
        </p:nvSpPr>
        <p:spPr>
          <a:xfrm>
            <a:off x="612775" y="228600"/>
            <a:ext cx="8153400" cy="990600"/>
          </a:xfrm>
        </p:spPr>
        <p:txBody>
          <a:bodyPr/>
          <a:lstStyle/>
          <a:p>
            <a:r>
              <a:rPr lang="el-GR" altLang="el-GR" b="1" smtClean="0"/>
              <a:t>Σχετικά κωλύματα (ΙΙΙ)</a:t>
            </a:r>
            <a:endParaRPr lang="el-GR" altLang="el-GR" smtClean="0"/>
          </a:p>
        </p:txBody>
      </p:sp>
      <p:graphicFrame>
        <p:nvGraphicFramePr>
          <p:cNvPr id="5" name="Θέση περιεχομένου 4"/>
          <p:cNvGraphicFramePr>
            <a:graphicFrameLocks noGrp="1"/>
          </p:cNvGraphicFramePr>
          <p:nvPr>
            <p:ph sz="quarter" idx="1"/>
          </p:nvPr>
        </p:nvGraphicFramePr>
        <p:xfrm>
          <a:off x="612775" y="1700213"/>
          <a:ext cx="8153401" cy="4537075"/>
        </p:xfrm>
        <a:graphic>
          <a:graphicData uri="http://schemas.openxmlformats.org/drawingml/2006/table">
            <a:tbl>
              <a:tblPr firstRow="1" firstCol="1" bandRow="1">
                <a:tableStyleId>{5C22544A-7EE6-4342-B048-85BDC9FD1C3A}</a:tableStyleId>
              </a:tblPr>
              <a:tblGrid>
                <a:gridCol w="2763430"/>
                <a:gridCol w="2763430"/>
                <a:gridCol w="2626541"/>
              </a:tblGrid>
              <a:tr h="2445489">
                <a:tc>
                  <a:txBody>
                    <a:bodyPr/>
                    <a:lstStyle/>
                    <a:p>
                      <a:pPr algn="l">
                        <a:lnSpc>
                          <a:spcPct val="107000"/>
                        </a:lnSpc>
                        <a:spcAft>
                          <a:spcPts val="0"/>
                        </a:spcAft>
                      </a:pPr>
                      <a:r>
                        <a:rPr lang="el-GR" sz="1200" dirty="0">
                          <a:effectLst/>
                        </a:rPr>
                        <a:t>Διοικητές, υποδιοικητές, πρόεδροι διοικητικών συμβουλίων, διευθύνοντες ή εντεταλμένοι σύμβουλοι:</a:t>
                      </a:r>
                    </a:p>
                    <a:p>
                      <a:pPr marL="342900" lvl="0" indent="-342900" algn="l">
                        <a:lnSpc>
                          <a:spcPct val="115000"/>
                        </a:lnSpc>
                        <a:spcAft>
                          <a:spcPts val="0"/>
                        </a:spcAft>
                        <a:buFont typeface="Symbol"/>
                        <a:buChar char=""/>
                      </a:pPr>
                      <a:r>
                        <a:rPr lang="el-GR" sz="1200" dirty="0" err="1">
                          <a:effectLst/>
                        </a:rPr>
                        <a:t>νπδδ</a:t>
                      </a:r>
                      <a:endParaRPr lang="el-GR" sz="1200" dirty="0">
                        <a:effectLst/>
                      </a:endParaRPr>
                    </a:p>
                    <a:p>
                      <a:pPr marL="342900" lvl="0" indent="-342900" algn="l">
                        <a:lnSpc>
                          <a:spcPct val="115000"/>
                        </a:lnSpc>
                        <a:spcAft>
                          <a:spcPts val="0"/>
                        </a:spcAft>
                        <a:buFont typeface="Symbol"/>
                        <a:buChar char=""/>
                      </a:pPr>
                      <a:r>
                        <a:rPr lang="el-GR" sz="1200" dirty="0">
                          <a:effectLst/>
                        </a:rPr>
                        <a:t>κρατικών </a:t>
                      </a:r>
                      <a:r>
                        <a:rPr lang="el-GR" sz="1200" dirty="0" err="1">
                          <a:effectLst/>
                        </a:rPr>
                        <a:t>νπιδ</a:t>
                      </a:r>
                      <a:endParaRPr lang="el-GR" sz="1200" dirty="0">
                        <a:effectLst/>
                      </a:endParaRPr>
                    </a:p>
                    <a:p>
                      <a:pPr marL="342900" lvl="0" indent="-342900" algn="l">
                        <a:lnSpc>
                          <a:spcPct val="115000"/>
                        </a:lnSpc>
                        <a:spcAft>
                          <a:spcPts val="0"/>
                        </a:spcAft>
                        <a:buFont typeface="Symbol"/>
                        <a:buChar char=""/>
                      </a:pPr>
                      <a:r>
                        <a:rPr lang="el-GR" sz="1200" dirty="0">
                          <a:effectLst/>
                        </a:rPr>
                        <a:t>δημοσίων επιχειρήσεων</a:t>
                      </a:r>
                    </a:p>
                    <a:p>
                      <a:pPr marL="342900" lvl="0" indent="-342900" algn="l">
                        <a:lnSpc>
                          <a:spcPct val="115000"/>
                        </a:lnSpc>
                        <a:spcAft>
                          <a:spcPts val="0"/>
                        </a:spcAft>
                        <a:buFont typeface="Symbol"/>
                        <a:buChar char=""/>
                      </a:pPr>
                      <a:r>
                        <a:rPr lang="el-GR" sz="1200" dirty="0">
                          <a:effectLst/>
                        </a:rPr>
                        <a:t>επιχειρήσεων τη διοίκηση των οποίων ορίζει άμεσα ή έμμεσα το Δημόσιο με διοικητική πράξη ή ως μέτοχος, </a:t>
                      </a:r>
                      <a:endParaRPr lang="el-GR" sz="1200" dirty="0">
                        <a:effectLst/>
                        <a:latin typeface="Calibri"/>
                        <a:ea typeface="Calibri"/>
                        <a:cs typeface="Times New Roman"/>
                      </a:endParaRPr>
                    </a:p>
                  </a:txBody>
                  <a:tcPr marL="68580" marR="68580" marT="0" marB="0"/>
                </a:tc>
                <a:tc>
                  <a:txBody>
                    <a:bodyPr/>
                    <a:lstStyle/>
                    <a:p>
                      <a:pPr algn="l">
                        <a:lnSpc>
                          <a:spcPct val="107000"/>
                        </a:lnSpc>
                        <a:spcAft>
                          <a:spcPts val="0"/>
                        </a:spcAft>
                      </a:pPr>
                      <a:r>
                        <a:rPr lang="el-GR" sz="1200" dirty="0">
                          <a:effectLst/>
                        </a:rPr>
                        <a:t>στους δήμους που εμπίπτουν στη χωρική αρμοδιότητα του νομικού προσώπου, με εξαίρεση το δήμο της έδρας του νομικού προσώπου, όπου υφίσταται απόλυτο κώλυμα</a:t>
                      </a:r>
                    </a:p>
                    <a:p>
                      <a:pPr algn="l">
                        <a:lnSpc>
                          <a:spcPct val="107000"/>
                        </a:lnSpc>
                        <a:spcAft>
                          <a:spcPts val="0"/>
                        </a:spcAft>
                      </a:pPr>
                      <a:r>
                        <a:rPr lang="el-GR" sz="1200" dirty="0">
                          <a:effectLst/>
                        </a:rPr>
                        <a:t> </a:t>
                      </a:r>
                      <a:endParaRPr lang="el-GR" sz="12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a:effectLst/>
                        </a:rPr>
                        <a:t>μέσα στο 18μηνο πριν από τη διενέργεια των αυτοδιοικητικών εκλογών</a:t>
                      </a:r>
                    </a:p>
                    <a:p>
                      <a:pPr algn="l">
                        <a:lnSpc>
                          <a:spcPct val="107000"/>
                        </a:lnSpc>
                        <a:spcAft>
                          <a:spcPts val="0"/>
                        </a:spcAft>
                      </a:pPr>
                      <a:r>
                        <a:rPr lang="el-GR" sz="1200">
                          <a:effectLst/>
                        </a:rPr>
                        <a:t> </a:t>
                      </a:r>
                    </a:p>
                    <a:p>
                      <a:pPr algn="l">
                        <a:lnSpc>
                          <a:spcPct val="107000"/>
                        </a:lnSpc>
                        <a:spcAft>
                          <a:spcPts val="0"/>
                        </a:spcAft>
                      </a:pPr>
                      <a:r>
                        <a:rPr lang="el-GR" sz="1200">
                          <a:effectLst/>
                        </a:rPr>
                        <a:t>Δεν εμπίπτουν στο κώλυμα όσοι είναι αιρετοί της τοπικής αυτοδιοίκησης ή έχουν εκλεγεί στα ανωτέρω αξιώματα, ή έχουν οριστεί στις θέσεις λόγω ιδιότητας– </a:t>
                      </a:r>
                      <a:r>
                        <a:rPr lang="en-US" sz="1200">
                          <a:effectLst/>
                        </a:rPr>
                        <a:t>ex o</a:t>
                      </a:r>
                      <a:r>
                        <a:rPr lang="en-GB" sz="1200">
                          <a:effectLst/>
                        </a:rPr>
                        <a:t>f</a:t>
                      </a:r>
                      <a:r>
                        <a:rPr lang="en-US" sz="1200">
                          <a:effectLst/>
                        </a:rPr>
                        <a:t>ficio</a:t>
                      </a:r>
                      <a:endParaRPr lang="el-GR" sz="1200">
                        <a:effectLst/>
                        <a:latin typeface="Calibri"/>
                        <a:ea typeface="Times New Roman"/>
                        <a:cs typeface="Times New Roman"/>
                      </a:endParaRPr>
                    </a:p>
                  </a:txBody>
                  <a:tcPr marL="68580" marR="68580" marT="0" marB="0"/>
                </a:tc>
              </a:tr>
              <a:tr h="2091586">
                <a:tc>
                  <a:txBody>
                    <a:bodyPr/>
                    <a:lstStyle/>
                    <a:p>
                      <a:pPr algn="l">
                        <a:lnSpc>
                          <a:spcPct val="107000"/>
                        </a:lnSpc>
                        <a:spcAft>
                          <a:spcPts val="0"/>
                        </a:spcAft>
                      </a:pPr>
                      <a:r>
                        <a:rPr lang="el-GR" sz="1200">
                          <a:effectLst/>
                        </a:rPr>
                        <a:t>Πρόεδροι διοικητικών συμβουλίων, διευθύνοντες ή εντεταλμένοι σύμβουλοι των πάσης φύσεως νομικών προσώπων των δήμων</a:t>
                      </a:r>
                      <a:endParaRPr lang="el-GR" sz="120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dirty="0">
                          <a:effectLst/>
                        </a:rPr>
                        <a:t>στους δήμους στα διοικητικά όρια  των οποίων εκτεινόταν η χωρική αρμοδιότητά τους, συμπεριλαμβανομένου του δήμου της έδρας  </a:t>
                      </a:r>
                      <a:endParaRPr lang="el-GR" sz="1200" dirty="0">
                        <a:effectLst/>
                        <a:latin typeface="Calibri"/>
                        <a:ea typeface="Times New Roman"/>
                        <a:cs typeface="Times New Roman"/>
                      </a:endParaRPr>
                    </a:p>
                  </a:txBody>
                  <a:tcPr marL="68580" marR="68580" marT="0" marB="0"/>
                </a:tc>
                <a:tc>
                  <a:txBody>
                    <a:bodyPr/>
                    <a:lstStyle/>
                    <a:p>
                      <a:pPr algn="l">
                        <a:lnSpc>
                          <a:spcPct val="107000"/>
                        </a:lnSpc>
                        <a:spcAft>
                          <a:spcPts val="0"/>
                        </a:spcAft>
                      </a:pPr>
                      <a:r>
                        <a:rPr lang="el-GR" sz="1200" dirty="0">
                          <a:effectLst/>
                        </a:rPr>
                        <a:t>μέσα στο 18μηνο πριν από τη διενέργεια των </a:t>
                      </a:r>
                      <a:r>
                        <a:rPr lang="el-GR" sz="1200" dirty="0" err="1">
                          <a:effectLst/>
                        </a:rPr>
                        <a:t>αυτοδιοικητικών</a:t>
                      </a:r>
                      <a:r>
                        <a:rPr lang="el-GR" sz="1200" dirty="0">
                          <a:effectLst/>
                        </a:rPr>
                        <a:t> εκλογών</a:t>
                      </a:r>
                    </a:p>
                    <a:p>
                      <a:pPr algn="l">
                        <a:lnSpc>
                          <a:spcPct val="107000"/>
                        </a:lnSpc>
                        <a:spcAft>
                          <a:spcPts val="0"/>
                        </a:spcAft>
                      </a:pPr>
                      <a:r>
                        <a:rPr lang="el-GR" sz="1200" dirty="0">
                          <a:effectLst/>
                        </a:rPr>
                        <a:t> </a:t>
                      </a:r>
                    </a:p>
                    <a:p>
                      <a:pPr algn="l">
                        <a:lnSpc>
                          <a:spcPct val="107000"/>
                        </a:lnSpc>
                        <a:spcAft>
                          <a:spcPts val="0"/>
                        </a:spcAft>
                      </a:pPr>
                      <a:r>
                        <a:rPr lang="el-GR" sz="1200" dirty="0">
                          <a:effectLst/>
                        </a:rPr>
                        <a:t>Δεν εμπίπτουν στο κώλυμα όσοι είναι αιρετοί της τοπικής αυτοδιοίκησης ή έχουν εκλεγεί στα ανωτέρω αξιώματα, ή έχουν οριστεί στις θέσεις λόγω ιδιότητας – </a:t>
                      </a:r>
                      <a:r>
                        <a:rPr lang="en-US" sz="1200" dirty="0">
                          <a:effectLst/>
                        </a:rPr>
                        <a:t>ex officio</a:t>
                      </a:r>
                      <a:endParaRPr lang="el-GR" sz="1200" dirty="0">
                        <a:effectLst/>
                        <a:latin typeface="Calibri"/>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Τίτλος 1"/>
          <p:cNvSpPr>
            <a:spLocks noGrp="1"/>
          </p:cNvSpPr>
          <p:nvPr>
            <p:ph type="title"/>
          </p:nvPr>
        </p:nvSpPr>
        <p:spPr>
          <a:xfrm>
            <a:off x="612775" y="228600"/>
            <a:ext cx="8153400" cy="990600"/>
          </a:xfrm>
        </p:spPr>
        <p:txBody>
          <a:bodyPr/>
          <a:lstStyle/>
          <a:p>
            <a:r>
              <a:rPr lang="el-GR" altLang="el-GR" smtClean="0"/>
              <a:t>Απόλυτα </a:t>
            </a:r>
            <a:r>
              <a:rPr lang="el-GR" altLang="el-GR" b="1" u="sng" smtClean="0"/>
              <a:t>τοπικά</a:t>
            </a:r>
            <a:r>
              <a:rPr lang="el-GR" altLang="el-GR" smtClean="0"/>
              <a:t> κωλύματα</a:t>
            </a:r>
          </a:p>
        </p:txBody>
      </p:sp>
      <p:graphicFrame>
        <p:nvGraphicFramePr>
          <p:cNvPr id="5" name="Θέση περιεχομένου 4"/>
          <p:cNvGraphicFramePr>
            <a:graphicFrameLocks noGrp="1"/>
          </p:cNvGraphicFramePr>
          <p:nvPr>
            <p:ph sz="quarter" idx="1"/>
          </p:nvPr>
        </p:nvGraphicFramePr>
        <p:xfrm>
          <a:off x="395288" y="1484313"/>
          <a:ext cx="8239125" cy="4897438"/>
        </p:xfrm>
        <a:graphic>
          <a:graphicData uri="http://schemas.openxmlformats.org/drawingml/2006/table">
            <a:tbl>
              <a:tblPr firstRow="1" firstCol="1" bandRow="1">
                <a:tableStyleId>{5C22544A-7EE6-4342-B048-85BDC9FD1C3A}</a:tableStyleId>
              </a:tblPr>
              <a:tblGrid>
                <a:gridCol w="2690863"/>
                <a:gridCol w="2831104"/>
                <a:gridCol w="2717158"/>
              </a:tblGrid>
              <a:tr h="354717">
                <a:tc>
                  <a:txBody>
                    <a:bodyPr/>
                    <a:lstStyle/>
                    <a:p>
                      <a:pPr algn="just">
                        <a:spcAft>
                          <a:spcPts val="0"/>
                        </a:spcAft>
                      </a:pPr>
                      <a:r>
                        <a:rPr lang="el-GR" sz="1200" dirty="0">
                          <a:effectLst/>
                        </a:rPr>
                        <a:t>Ιδιότητα</a:t>
                      </a:r>
                      <a:endParaRPr lang="el-GR" sz="1200" dirty="0">
                        <a:effectLst/>
                        <a:latin typeface="Tahoma"/>
                        <a:ea typeface="Calibri"/>
                      </a:endParaRPr>
                    </a:p>
                  </a:txBody>
                  <a:tcPr marL="68585" marR="68585" marT="0" marB="0"/>
                </a:tc>
                <a:tc>
                  <a:txBody>
                    <a:bodyPr/>
                    <a:lstStyle/>
                    <a:p>
                      <a:pPr algn="just">
                        <a:spcAft>
                          <a:spcPts val="0"/>
                        </a:spcAft>
                      </a:pPr>
                      <a:r>
                        <a:rPr lang="el-GR" sz="1200" dirty="0">
                          <a:effectLst/>
                        </a:rPr>
                        <a:t>Πεδίο Κωλύματος </a:t>
                      </a:r>
                      <a:endParaRPr lang="el-GR" sz="1200" dirty="0">
                        <a:effectLst/>
                        <a:latin typeface="Tahoma"/>
                        <a:ea typeface="Calibri"/>
                      </a:endParaRPr>
                    </a:p>
                  </a:txBody>
                  <a:tcPr marL="68585" marR="68585" marT="0" marB="0"/>
                </a:tc>
                <a:tc>
                  <a:txBody>
                    <a:bodyPr/>
                    <a:lstStyle/>
                    <a:p>
                      <a:pPr algn="l">
                        <a:lnSpc>
                          <a:spcPct val="107000"/>
                        </a:lnSpc>
                        <a:spcAft>
                          <a:spcPts val="0"/>
                        </a:spcAft>
                      </a:pPr>
                      <a:r>
                        <a:rPr lang="el-GR" sz="1200">
                          <a:effectLst/>
                        </a:rPr>
                        <a:t>Πρόσθετες προϋποθέσεις</a:t>
                      </a:r>
                      <a:endParaRPr lang="el-GR" sz="1200">
                        <a:effectLst/>
                        <a:latin typeface="Calibri"/>
                        <a:ea typeface="Times New Roman"/>
                        <a:cs typeface="Times New Roman"/>
                      </a:endParaRPr>
                    </a:p>
                  </a:txBody>
                  <a:tcPr marL="68585" marR="68585" marT="0" marB="0"/>
                </a:tc>
              </a:tr>
              <a:tr h="2263954">
                <a:tc>
                  <a:txBody>
                    <a:bodyPr/>
                    <a:lstStyle/>
                    <a:p>
                      <a:pPr algn="just">
                        <a:spcAft>
                          <a:spcPts val="0"/>
                        </a:spcAft>
                      </a:pPr>
                      <a:r>
                        <a:rPr lang="el-GR" sz="1200" dirty="0">
                          <a:effectLst/>
                        </a:rPr>
                        <a:t>Υπάλληλοι με σχέση εργασίας δημοσίου δικαίου και ιδιωτικού δικαίου αορίστου χρόνου:</a:t>
                      </a:r>
                    </a:p>
                    <a:p>
                      <a:pPr marL="342900" lvl="0" indent="-342900" algn="just">
                        <a:spcAft>
                          <a:spcPts val="0"/>
                        </a:spcAft>
                        <a:buFont typeface="Symbol"/>
                        <a:buChar char=""/>
                      </a:pPr>
                      <a:r>
                        <a:rPr lang="el-GR" sz="1200" dirty="0">
                          <a:effectLst/>
                        </a:rPr>
                        <a:t>Δημοσίου</a:t>
                      </a:r>
                    </a:p>
                    <a:p>
                      <a:pPr marL="342900" lvl="0" indent="-342900" algn="just">
                        <a:spcAft>
                          <a:spcPts val="0"/>
                        </a:spcAft>
                        <a:buFont typeface="Symbol"/>
                        <a:buChar char=""/>
                      </a:pPr>
                      <a:r>
                        <a:rPr lang="el-GR" sz="1200" dirty="0">
                          <a:effectLst/>
                        </a:rPr>
                        <a:t>Περιφερειών </a:t>
                      </a:r>
                    </a:p>
                    <a:p>
                      <a:pPr marL="342900" lvl="0" indent="-342900" algn="just">
                        <a:spcAft>
                          <a:spcPts val="0"/>
                        </a:spcAft>
                        <a:buFont typeface="Symbol"/>
                        <a:buChar char=""/>
                      </a:pPr>
                      <a:r>
                        <a:rPr lang="el-GR" sz="1200" dirty="0">
                          <a:effectLst/>
                        </a:rPr>
                        <a:t>Νομικών προσώπων που είναι ενταγμένα στο Μητρώο Φορέων της Γενικής Κυβέρνησης του δημόσιου τομέα, όπως αυτό ισχύει ακριβώς δώδεκα μήνες πριν τη διενέργεια των εκλογών</a:t>
                      </a:r>
                      <a:endParaRPr lang="el-GR" sz="1200" dirty="0">
                        <a:effectLst/>
                        <a:latin typeface="Tahoma"/>
                        <a:ea typeface="Calibri"/>
                      </a:endParaRPr>
                    </a:p>
                  </a:txBody>
                  <a:tcPr marL="68585" marR="68585" marT="0" marB="0"/>
                </a:tc>
                <a:tc>
                  <a:txBody>
                    <a:bodyPr/>
                    <a:lstStyle/>
                    <a:p>
                      <a:pPr algn="l">
                        <a:lnSpc>
                          <a:spcPct val="107000"/>
                        </a:lnSpc>
                        <a:spcAft>
                          <a:spcPts val="0"/>
                        </a:spcAft>
                      </a:pPr>
                      <a:r>
                        <a:rPr lang="el-GR" sz="1200" dirty="0">
                          <a:effectLst/>
                        </a:rPr>
                        <a:t>στους δήμους στα διοικητικά όρια των οποίων εκτείνονταν η αρμοδιότητα των οργανικών τους μονάδων </a:t>
                      </a:r>
                    </a:p>
                    <a:p>
                      <a:pPr algn="l">
                        <a:lnSpc>
                          <a:spcPct val="107000"/>
                        </a:lnSpc>
                        <a:spcAft>
                          <a:spcPts val="0"/>
                        </a:spcAft>
                      </a:pPr>
                      <a:r>
                        <a:rPr lang="el-GR" sz="1200" dirty="0">
                          <a:effectLst/>
                        </a:rPr>
                        <a:t> </a:t>
                      </a:r>
                      <a:endParaRPr lang="el-GR" sz="1200" dirty="0">
                        <a:effectLst/>
                        <a:latin typeface="Calibri"/>
                        <a:ea typeface="Times New Roman"/>
                        <a:cs typeface="Times New Roman"/>
                      </a:endParaRPr>
                    </a:p>
                  </a:txBody>
                  <a:tcPr marL="68585" marR="68585" marT="0" marB="0"/>
                </a:tc>
                <a:tc>
                  <a:txBody>
                    <a:bodyPr/>
                    <a:lstStyle/>
                    <a:p>
                      <a:pPr algn="l">
                        <a:lnSpc>
                          <a:spcPct val="107000"/>
                        </a:lnSpc>
                        <a:spcAft>
                          <a:spcPts val="0"/>
                        </a:spcAft>
                      </a:pPr>
                      <a:r>
                        <a:rPr lang="el-GR" sz="1200">
                          <a:effectLst/>
                        </a:rPr>
                        <a:t>εφόσον άσκησαν καθήκοντα προϊσταμένου οργανικής μονάδας επιπέδου Διεύθυνσης ή Γενικής Διεύθυνσης, μέσα στο δωδεκάμηνο πριν από τη διενέργεια των αυτοδιοικητικών εκλογών</a:t>
                      </a:r>
                      <a:endParaRPr lang="el-GR" sz="1200">
                        <a:effectLst/>
                        <a:latin typeface="Calibri"/>
                        <a:ea typeface="Times New Roman"/>
                        <a:cs typeface="Times New Roman"/>
                      </a:endParaRPr>
                    </a:p>
                  </a:txBody>
                  <a:tcPr marL="68585" marR="68585" marT="0" marB="0"/>
                </a:tc>
              </a:tr>
              <a:tr h="2278767">
                <a:tc>
                  <a:txBody>
                    <a:bodyPr/>
                    <a:lstStyle/>
                    <a:p>
                      <a:pPr algn="l">
                        <a:lnSpc>
                          <a:spcPct val="107000"/>
                        </a:lnSpc>
                        <a:spcAft>
                          <a:spcPts val="0"/>
                        </a:spcAft>
                      </a:pPr>
                      <a:r>
                        <a:rPr lang="el-GR" sz="1200">
                          <a:effectLst/>
                        </a:rPr>
                        <a:t>Διοικητές, υποδιοικητές, πρόεδροι διοικητικών συμβουλίων, διευθύνοντες ή εντεταλμένοι σύμβουλοι: </a:t>
                      </a:r>
                    </a:p>
                    <a:p>
                      <a:pPr marL="342900" lvl="0" indent="-342900" algn="l">
                        <a:lnSpc>
                          <a:spcPct val="115000"/>
                        </a:lnSpc>
                        <a:spcAft>
                          <a:spcPts val="0"/>
                        </a:spcAft>
                        <a:buFont typeface="Symbol"/>
                        <a:buChar char=""/>
                      </a:pPr>
                      <a:r>
                        <a:rPr lang="el-GR" sz="1200">
                          <a:effectLst/>
                        </a:rPr>
                        <a:t>νπδδ</a:t>
                      </a:r>
                    </a:p>
                    <a:p>
                      <a:pPr marL="342900" lvl="0" indent="-342900" algn="l">
                        <a:lnSpc>
                          <a:spcPct val="115000"/>
                        </a:lnSpc>
                        <a:spcAft>
                          <a:spcPts val="0"/>
                        </a:spcAft>
                        <a:buFont typeface="Symbol"/>
                        <a:buChar char=""/>
                      </a:pPr>
                      <a:r>
                        <a:rPr lang="el-GR" sz="1200">
                          <a:effectLst/>
                        </a:rPr>
                        <a:t>κρατικών νπιδ, </a:t>
                      </a:r>
                    </a:p>
                    <a:p>
                      <a:pPr marL="342900" lvl="0" indent="-342900" algn="l">
                        <a:lnSpc>
                          <a:spcPct val="115000"/>
                        </a:lnSpc>
                        <a:spcAft>
                          <a:spcPts val="0"/>
                        </a:spcAft>
                        <a:buFont typeface="Symbol"/>
                        <a:buChar char=""/>
                      </a:pPr>
                      <a:r>
                        <a:rPr lang="el-GR" sz="1200">
                          <a:effectLst/>
                        </a:rPr>
                        <a:t>δημοσίων επιχειρήσεων τη διοίκηση των οποίων ορίζει άμεσα ή έμμεσα το Δημόσιο με διοικητική πράξη ή ως μέτοχος, </a:t>
                      </a:r>
                      <a:endParaRPr lang="el-GR" sz="1200">
                        <a:effectLst/>
                        <a:latin typeface="Calibri"/>
                        <a:ea typeface="Calibri"/>
                        <a:cs typeface="Times New Roman"/>
                      </a:endParaRPr>
                    </a:p>
                  </a:txBody>
                  <a:tcPr marL="68585" marR="68585" marT="0" marB="0"/>
                </a:tc>
                <a:tc>
                  <a:txBody>
                    <a:bodyPr/>
                    <a:lstStyle/>
                    <a:p>
                      <a:pPr algn="l">
                        <a:lnSpc>
                          <a:spcPct val="107000"/>
                        </a:lnSpc>
                        <a:spcAft>
                          <a:spcPts val="0"/>
                        </a:spcAft>
                      </a:pPr>
                      <a:r>
                        <a:rPr lang="el-GR" sz="1200" dirty="0">
                          <a:effectLst/>
                        </a:rPr>
                        <a:t>στο δήμο της έδρας του νομικού προσώπου</a:t>
                      </a:r>
                      <a:endParaRPr lang="el-GR" sz="1200" dirty="0">
                        <a:effectLst/>
                        <a:latin typeface="Calibri"/>
                        <a:ea typeface="Times New Roman"/>
                        <a:cs typeface="Times New Roman"/>
                      </a:endParaRPr>
                    </a:p>
                  </a:txBody>
                  <a:tcPr marL="68585" marR="68585" marT="0" marB="0"/>
                </a:tc>
                <a:tc>
                  <a:txBody>
                    <a:bodyPr/>
                    <a:lstStyle/>
                    <a:p>
                      <a:pPr algn="l">
                        <a:lnSpc>
                          <a:spcPct val="107000"/>
                        </a:lnSpc>
                        <a:spcAft>
                          <a:spcPts val="0"/>
                        </a:spcAft>
                      </a:pPr>
                      <a:r>
                        <a:rPr lang="el-GR" sz="1200" dirty="0">
                          <a:effectLst/>
                        </a:rPr>
                        <a:t>εφόσον άσκησαν την αρμοδιότητά τους μέσα στο 18μηνο πριν από τη διενέργεια των </a:t>
                      </a:r>
                      <a:r>
                        <a:rPr lang="el-GR" sz="1200" dirty="0" err="1">
                          <a:effectLst/>
                        </a:rPr>
                        <a:t>αυτοδιοικητικών</a:t>
                      </a:r>
                      <a:r>
                        <a:rPr lang="el-GR" sz="1200" dirty="0">
                          <a:effectLst/>
                        </a:rPr>
                        <a:t> εκλογών</a:t>
                      </a:r>
                    </a:p>
                    <a:p>
                      <a:pPr algn="l">
                        <a:lnSpc>
                          <a:spcPct val="107000"/>
                        </a:lnSpc>
                        <a:spcAft>
                          <a:spcPts val="0"/>
                        </a:spcAft>
                      </a:pPr>
                      <a:r>
                        <a:rPr lang="el-GR" sz="1200" dirty="0">
                          <a:effectLst/>
                        </a:rPr>
                        <a:t> </a:t>
                      </a:r>
                    </a:p>
                    <a:p>
                      <a:pPr algn="l">
                        <a:lnSpc>
                          <a:spcPct val="107000"/>
                        </a:lnSpc>
                        <a:spcAft>
                          <a:spcPts val="0"/>
                        </a:spcAft>
                      </a:pPr>
                      <a:r>
                        <a:rPr lang="el-GR" sz="1200" dirty="0">
                          <a:effectLst/>
                        </a:rPr>
                        <a:t>Δεν εμπίπτουν στο κώλυμα όσοι είναι αιρετοί της τοπικής αυτοδιοίκησης ή έχουν εκλεγεί στα ανωτέρω αξιώματα, ή δεν έχουν οριστεί στις θέσεις λόγω ιδιότητας (</a:t>
                      </a:r>
                      <a:r>
                        <a:rPr lang="en-US" sz="1200" dirty="0">
                          <a:effectLst/>
                        </a:rPr>
                        <a:t>ex officio</a:t>
                      </a:r>
                      <a:r>
                        <a:rPr lang="el-GR" sz="1200" dirty="0">
                          <a:effectLst/>
                        </a:rPr>
                        <a:t>) </a:t>
                      </a:r>
                      <a:endParaRPr lang="el-GR" sz="1200" dirty="0">
                        <a:effectLst/>
                        <a:latin typeface="Calibri"/>
                        <a:ea typeface="Times New Roman"/>
                        <a:cs typeface="Times New Roman"/>
                      </a:endParaRPr>
                    </a:p>
                  </a:txBody>
                  <a:tcPr marL="68585" marR="68585" marT="0" marB="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1"/>
          <p:cNvSpPr>
            <a:spLocks noGrp="1"/>
          </p:cNvSpPr>
          <p:nvPr>
            <p:ph type="title"/>
          </p:nvPr>
        </p:nvSpPr>
        <p:spPr>
          <a:xfrm>
            <a:off x="612775" y="228600"/>
            <a:ext cx="8153400" cy="990600"/>
          </a:xfrm>
        </p:spPr>
        <p:txBody>
          <a:bodyPr/>
          <a:lstStyle/>
          <a:p>
            <a:r>
              <a:rPr lang="el-GR" altLang="el-GR" smtClean="0"/>
              <a:t>Απόλυτα κωλύματα </a:t>
            </a:r>
          </a:p>
        </p:txBody>
      </p:sp>
      <p:graphicFrame>
        <p:nvGraphicFramePr>
          <p:cNvPr id="5" name="Θέση περιεχομένου 4"/>
          <p:cNvGraphicFramePr>
            <a:graphicFrameLocks noGrp="1"/>
          </p:cNvGraphicFramePr>
          <p:nvPr>
            <p:ph sz="quarter" idx="1"/>
          </p:nvPr>
        </p:nvGraphicFramePr>
        <p:xfrm>
          <a:off x="539750" y="1844675"/>
          <a:ext cx="7673975" cy="4392613"/>
        </p:xfrm>
        <a:graphic>
          <a:graphicData uri="http://schemas.openxmlformats.org/drawingml/2006/table">
            <a:tbl>
              <a:tblPr firstRow="1" firstCol="1" bandRow="1">
                <a:tableStyleId>{5C22544A-7EE6-4342-B048-85BDC9FD1C3A}</a:tableStyleId>
              </a:tblPr>
              <a:tblGrid>
                <a:gridCol w="7673975"/>
              </a:tblGrid>
              <a:tr h="4392613">
                <a:tc>
                  <a:txBody>
                    <a:bodyPr/>
                    <a:lstStyle/>
                    <a:p>
                      <a:pPr marL="285750" lvl="0" indent="-285750" algn="just">
                        <a:spcAft>
                          <a:spcPts val="0"/>
                        </a:spcAft>
                        <a:buClr>
                          <a:schemeClr val="bg1"/>
                        </a:buClr>
                        <a:buFont typeface="Arial" panose="020B0604020202020204" pitchFamily="34" charset="0"/>
                        <a:buChar char="•"/>
                      </a:pPr>
                      <a:endParaRPr lang="el-GR" sz="1600" dirty="0" smtClean="0">
                        <a:solidFill>
                          <a:schemeClr val="tx1"/>
                        </a:solidFill>
                        <a:effectLst/>
                      </a:endParaRPr>
                    </a:p>
                    <a:p>
                      <a:pPr marL="285750" lvl="0" indent="-285750" algn="just">
                        <a:spcAft>
                          <a:spcPts val="0"/>
                        </a:spcAft>
                        <a:buClr>
                          <a:schemeClr val="bg1"/>
                        </a:buClr>
                        <a:buFont typeface="Arial" panose="020B0604020202020204" pitchFamily="34" charset="0"/>
                        <a:buChar char="•"/>
                      </a:pPr>
                      <a:endParaRPr lang="el-GR" sz="1600" dirty="0" smtClean="0">
                        <a:solidFill>
                          <a:schemeClr val="tx1"/>
                        </a:solidFill>
                        <a:effectLst/>
                      </a:endParaRPr>
                    </a:p>
                    <a:p>
                      <a:pPr marL="285750" lvl="0" indent="-285750" algn="just">
                        <a:spcAft>
                          <a:spcPts val="0"/>
                        </a:spcAft>
                        <a:buClrTx/>
                        <a:buFont typeface="Arial" panose="020B0604020202020204" pitchFamily="34" charset="0"/>
                        <a:buChar char="•"/>
                      </a:pPr>
                      <a:r>
                        <a:rPr lang="el-GR" sz="2400" b="0" dirty="0" smtClean="0">
                          <a:solidFill>
                            <a:schemeClr val="tx1"/>
                          </a:solidFill>
                          <a:effectLst/>
                        </a:rPr>
                        <a:t>Θρησκευτικοί </a:t>
                      </a:r>
                      <a:r>
                        <a:rPr lang="el-GR" sz="2400" b="0" dirty="0">
                          <a:solidFill>
                            <a:schemeClr val="tx1"/>
                          </a:solidFill>
                          <a:effectLst/>
                        </a:rPr>
                        <a:t>λειτουργοί γνωστών θρησκειών </a:t>
                      </a:r>
                      <a:endParaRPr lang="el-GR" sz="2400" b="0" dirty="0" smtClean="0">
                        <a:solidFill>
                          <a:schemeClr val="tx1"/>
                        </a:solidFill>
                        <a:effectLst/>
                      </a:endParaRPr>
                    </a:p>
                    <a:p>
                      <a:pPr marL="285750" lvl="0" indent="-285750" algn="just">
                        <a:spcAft>
                          <a:spcPts val="0"/>
                        </a:spcAft>
                        <a:buClrTx/>
                        <a:buFont typeface="Arial" panose="020B0604020202020204" pitchFamily="34" charset="0"/>
                        <a:buChar char="•"/>
                      </a:pPr>
                      <a:r>
                        <a:rPr lang="el-GR" sz="2400" b="0" dirty="0" smtClean="0">
                          <a:solidFill>
                            <a:schemeClr val="tx1"/>
                          </a:solidFill>
                          <a:effectLst/>
                        </a:rPr>
                        <a:t>Έκπτωση </a:t>
                      </a:r>
                      <a:r>
                        <a:rPr lang="el-GR" sz="2400" b="0" dirty="0">
                          <a:solidFill>
                            <a:schemeClr val="tx1"/>
                          </a:solidFill>
                          <a:effectLst/>
                        </a:rPr>
                        <a:t>από αιρετό αξίωμα μετά από αμετάκλητη καταδικαστική </a:t>
                      </a:r>
                      <a:r>
                        <a:rPr lang="el-GR" sz="2400" b="0" dirty="0" smtClean="0">
                          <a:solidFill>
                            <a:schemeClr val="tx1"/>
                          </a:solidFill>
                          <a:effectLst/>
                        </a:rPr>
                        <a:t>απόφαση </a:t>
                      </a:r>
                    </a:p>
                    <a:p>
                      <a:pPr marL="285750" lvl="0" indent="-285750" algn="just">
                        <a:spcAft>
                          <a:spcPts val="0"/>
                        </a:spcAft>
                        <a:buClrTx/>
                        <a:buFont typeface="Arial" panose="020B0604020202020204" pitchFamily="34" charset="0"/>
                        <a:buChar char="•"/>
                      </a:pPr>
                      <a:r>
                        <a:rPr lang="el-GR" sz="2400" b="0" dirty="0" smtClean="0">
                          <a:solidFill>
                            <a:schemeClr val="tx1"/>
                          </a:solidFill>
                          <a:effectLst/>
                        </a:rPr>
                        <a:t>Έκπτωση </a:t>
                      </a:r>
                      <a:r>
                        <a:rPr lang="el-GR" sz="2400" b="0" dirty="0">
                          <a:solidFill>
                            <a:schemeClr val="tx1"/>
                          </a:solidFill>
                          <a:effectLst/>
                        </a:rPr>
                        <a:t>από αιρετό αξίωμα ύστερα από πειθαρχικό </a:t>
                      </a:r>
                      <a:r>
                        <a:rPr lang="el-GR" sz="2400" b="0" dirty="0" smtClean="0">
                          <a:solidFill>
                            <a:schemeClr val="tx1"/>
                          </a:solidFill>
                          <a:effectLst/>
                        </a:rPr>
                        <a:t>παράπτωμα</a:t>
                      </a:r>
                    </a:p>
                    <a:p>
                      <a:pPr marL="285750" lvl="0" indent="-285750" algn="just">
                        <a:spcAft>
                          <a:spcPts val="0"/>
                        </a:spcAft>
                        <a:buClrTx/>
                        <a:buFont typeface="Arial" panose="020B0604020202020204" pitchFamily="34" charset="0"/>
                        <a:buChar char="•"/>
                      </a:pPr>
                      <a:r>
                        <a:rPr lang="el-GR" sz="2400" b="0" dirty="0" smtClean="0">
                          <a:solidFill>
                            <a:schemeClr val="tx1"/>
                          </a:solidFill>
                          <a:effectLst/>
                        </a:rPr>
                        <a:t>Υποψηφιότητα </a:t>
                      </a:r>
                      <a:r>
                        <a:rPr lang="el-GR" sz="2400" b="0" dirty="0">
                          <a:solidFill>
                            <a:schemeClr val="tx1"/>
                          </a:solidFill>
                          <a:effectLst/>
                        </a:rPr>
                        <a:t>για αξίωμα στις περιφερειακές </a:t>
                      </a:r>
                      <a:r>
                        <a:rPr lang="el-GR" sz="2400" b="0" dirty="0" smtClean="0">
                          <a:solidFill>
                            <a:schemeClr val="tx1"/>
                          </a:solidFill>
                          <a:effectLst/>
                        </a:rPr>
                        <a:t>εκλογές</a:t>
                      </a:r>
                    </a:p>
                    <a:p>
                      <a:pPr marL="285750" lvl="0" indent="-285750" algn="just">
                        <a:spcAft>
                          <a:spcPts val="0"/>
                        </a:spcAft>
                        <a:buClrTx/>
                        <a:buFont typeface="Arial" panose="020B0604020202020204" pitchFamily="34" charset="0"/>
                        <a:buChar char="•"/>
                      </a:pPr>
                      <a:r>
                        <a:rPr lang="el-GR" sz="2400" b="0" dirty="0" smtClean="0">
                          <a:solidFill>
                            <a:schemeClr val="tx1"/>
                          </a:solidFill>
                          <a:effectLst/>
                        </a:rPr>
                        <a:t>Υποψηφιότητα </a:t>
                      </a:r>
                      <a:r>
                        <a:rPr lang="el-GR" sz="2400" b="0" dirty="0">
                          <a:solidFill>
                            <a:schemeClr val="tx1"/>
                          </a:solidFill>
                          <a:effectLst/>
                        </a:rPr>
                        <a:t>για άλλο άμεσα αιρετό αξίωμα στον πρώτο βαθμό αυτοδιοίκησης </a:t>
                      </a:r>
                      <a:endParaRPr lang="el-GR" sz="2400" b="0" dirty="0">
                        <a:solidFill>
                          <a:schemeClr val="tx1"/>
                        </a:solidFill>
                        <a:effectLst/>
                        <a:latin typeface="Symbol"/>
                        <a:ea typeface="Calibri"/>
                      </a:endParaRPr>
                    </a:p>
                  </a:txBody>
                  <a:tcPr marL="68573" marR="68573" marT="0" marB="0">
                    <a:solidFill>
                      <a:schemeClr val="bg1"/>
                    </a:solidFill>
                  </a:tcPr>
                </a:tc>
              </a:tr>
            </a:tbl>
          </a:graphicData>
        </a:graphic>
      </p:graphicFrame>
      <p:sp>
        <p:nvSpPr>
          <p:cNvPr id="23561" name="Rectangle 1"/>
          <p:cNvSpPr>
            <a:spLocks noChangeArrowheads="1"/>
          </p:cNvSpPr>
          <p:nvPr/>
        </p:nvSpPr>
        <p:spPr bwMode="auto">
          <a:xfrm>
            <a:off x="785813" y="2759075"/>
            <a:ext cx="9144000" cy="457200"/>
          </a:xfrm>
          <a:prstGeom prst="rect">
            <a:avLst/>
          </a:prstGeom>
          <a:noFill/>
          <a:ln w="9525">
            <a:noFill/>
            <a:miter lim="800000"/>
            <a:headEnd/>
            <a:tailEnd/>
          </a:ln>
        </p:spPr>
        <p:txBody>
          <a:bodyPr wrap="none" anchor="ctr">
            <a:spAutoFit/>
          </a:bodyPr>
          <a:lstStyle/>
          <a:p>
            <a:pPr eaLnBrk="0" hangingPunct="0"/>
            <a:endParaRPr lang="el-GR" altLang="el-G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Τίτλος 1"/>
          <p:cNvSpPr>
            <a:spLocks noGrp="1"/>
          </p:cNvSpPr>
          <p:nvPr>
            <p:ph type="title"/>
          </p:nvPr>
        </p:nvSpPr>
        <p:spPr>
          <a:xfrm>
            <a:off x="395288" y="188913"/>
            <a:ext cx="8229600" cy="1655762"/>
          </a:xfrm>
        </p:spPr>
        <p:txBody>
          <a:bodyPr>
            <a:normAutofit fontScale="90000"/>
          </a:bodyPr>
          <a:lstStyle/>
          <a:p>
            <a:pPr algn="ctr" eaLnBrk="1" fontAlgn="auto" hangingPunct="1">
              <a:spcAft>
                <a:spcPts val="0"/>
              </a:spcAft>
              <a:defRPr/>
            </a:pPr>
            <a:r>
              <a:rPr lang="el-GR" altLang="el-GR" sz="4000" b="1" dirty="0" smtClean="0"/>
              <a:t>Υποψηφιότητες – κατάρτιση συνδυασμών</a:t>
            </a:r>
            <a:br>
              <a:rPr lang="el-GR" altLang="el-GR" sz="4000" b="1" dirty="0" smtClean="0"/>
            </a:br>
            <a:endParaRPr lang="el-GR" altLang="el-GR" sz="4000" dirty="0" smtClean="0"/>
          </a:p>
        </p:txBody>
      </p:sp>
      <p:sp>
        <p:nvSpPr>
          <p:cNvPr id="4" name="Θέση περιεχομένου 3"/>
          <p:cNvSpPr>
            <a:spLocks noGrp="1"/>
          </p:cNvSpPr>
          <p:nvPr>
            <p:ph sz="quarter" idx="1"/>
          </p:nvPr>
        </p:nvSpPr>
        <p:spPr>
          <a:xfrm>
            <a:off x="457200" y="1844675"/>
            <a:ext cx="8229600" cy="4729163"/>
          </a:xfrm>
        </p:spPr>
        <p:txBody>
          <a:bodyPr>
            <a:normAutofit/>
          </a:bodyPr>
          <a:lstStyle/>
          <a:p>
            <a:pPr marL="457200" indent="-457200" eaLnBrk="1" fontAlgn="auto" hangingPunct="1">
              <a:spcAft>
                <a:spcPts val="0"/>
              </a:spcAft>
              <a:buClrTx/>
              <a:buFont typeface="Wingdings" pitchFamily="2" charset="2"/>
              <a:buChar char="Ø"/>
              <a:defRPr/>
            </a:pPr>
            <a:r>
              <a:rPr lang="el-GR" b="1" dirty="0" smtClean="0">
                <a:solidFill>
                  <a:srgbClr val="C00000"/>
                </a:solidFill>
              </a:rPr>
              <a:t>Αποσυνδέεται </a:t>
            </a:r>
            <a:r>
              <a:rPr lang="el-GR" dirty="0" smtClean="0"/>
              <a:t>η</a:t>
            </a:r>
            <a:r>
              <a:rPr lang="en-GB" dirty="0" smtClean="0">
                <a:solidFill>
                  <a:srgbClr val="000000"/>
                </a:solidFill>
                <a:latin typeface="Calibri" pitchFamily="32" charset="0"/>
              </a:rPr>
              <a:t> </a:t>
            </a:r>
            <a:r>
              <a:rPr lang="el-GR" dirty="0" smtClean="0">
                <a:solidFill>
                  <a:srgbClr val="000000"/>
                </a:solidFill>
              </a:rPr>
              <a:t>ανάδειξη των οργάνων διοίκησης των κοινοτήτων </a:t>
            </a:r>
            <a:r>
              <a:rPr lang="en-GB" dirty="0" smtClean="0">
                <a:solidFill>
                  <a:srgbClr val="000000"/>
                </a:solidFill>
                <a:latin typeface="Calibri" pitchFamily="32" charset="0"/>
              </a:rPr>
              <a:t>από </a:t>
            </a:r>
            <a:r>
              <a:rPr lang="el-GR" dirty="0" smtClean="0">
                <a:solidFill>
                  <a:srgbClr val="000000"/>
                </a:solidFill>
              </a:rPr>
              <a:t>τους συνδυασμούς που μετέχουν στις δημοτικές εκλογές</a:t>
            </a:r>
            <a:r>
              <a:rPr lang="en-GB" dirty="0" smtClean="0">
                <a:solidFill>
                  <a:srgbClr val="000000"/>
                </a:solidFill>
                <a:latin typeface="Calibri" pitchFamily="32" charset="0"/>
              </a:rPr>
              <a:t>. </a:t>
            </a:r>
            <a:r>
              <a:rPr lang="el-GR" dirty="0" smtClean="0">
                <a:solidFill>
                  <a:srgbClr val="000000"/>
                </a:solidFill>
              </a:rPr>
              <a:t>Επομένως:</a:t>
            </a:r>
          </a:p>
          <a:p>
            <a:pPr marL="566738" indent="-457200" eaLnBrk="1" fontAlgn="auto" hangingPunct="1">
              <a:spcAft>
                <a:spcPts val="0"/>
              </a:spcAft>
              <a:buClrTx/>
              <a:buSzPct val="71000"/>
              <a:buFont typeface="Wingdings" pitchFamily="2" charset="2"/>
              <a:buChar char="ü"/>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dirty="0" smtClean="0">
                <a:solidFill>
                  <a:srgbClr val="000000"/>
                </a:solidFill>
              </a:rPr>
              <a:t> </a:t>
            </a:r>
            <a:r>
              <a:rPr lang="el-GR" dirty="0">
                <a:solidFill>
                  <a:srgbClr val="000000"/>
                </a:solidFill>
              </a:rPr>
              <a:t>ένας συνδυασμός για το δημοτικό συμβούλιο καταρτίζεται έγκυρα </a:t>
            </a:r>
            <a:r>
              <a:rPr lang="el-GR" u="sng" dirty="0">
                <a:solidFill>
                  <a:srgbClr val="000000"/>
                </a:solidFill>
              </a:rPr>
              <a:t>χωρίς να περιλαμβάνει υποψηφίους για οποιαδήποτε κοινότητα,</a:t>
            </a:r>
            <a:r>
              <a:rPr lang="el-GR" dirty="0">
                <a:solidFill>
                  <a:srgbClr val="000000"/>
                </a:solidFill>
              </a:rPr>
              <a:t> </a:t>
            </a:r>
            <a:endParaRPr lang="el-GR" dirty="0" smtClean="0">
              <a:solidFill>
                <a:srgbClr val="000000"/>
              </a:solidFill>
            </a:endParaRPr>
          </a:p>
          <a:p>
            <a:pPr marL="566738" indent="-457200" eaLnBrk="1" fontAlgn="auto" hangingPunct="1">
              <a:spcAft>
                <a:spcPts val="0"/>
              </a:spcAft>
              <a:buClrTx/>
              <a:buSzPct val="71000"/>
              <a:buFont typeface="Wingdings" pitchFamily="2" charset="2"/>
              <a:buChar char="ü"/>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dirty="0" smtClean="0">
                <a:solidFill>
                  <a:srgbClr val="000000"/>
                </a:solidFill>
              </a:rPr>
              <a:t> </a:t>
            </a:r>
            <a:r>
              <a:rPr lang="el-GR" dirty="0">
                <a:solidFill>
                  <a:srgbClr val="000000"/>
                </a:solidFill>
              </a:rPr>
              <a:t>ένας συνδυασμός για μία κοινότητα δεν απαιτείται να έχει </a:t>
            </a:r>
            <a:r>
              <a:rPr lang="el-GR" u="sng" dirty="0">
                <a:solidFill>
                  <a:srgbClr val="000000"/>
                </a:solidFill>
              </a:rPr>
              <a:t>οποιαδήποτε σύνδεση </a:t>
            </a:r>
            <a:r>
              <a:rPr lang="el-GR" u="sng" dirty="0" smtClean="0">
                <a:solidFill>
                  <a:srgbClr val="000000"/>
                </a:solidFill>
              </a:rPr>
              <a:t>με συνδυασμό </a:t>
            </a:r>
            <a:r>
              <a:rPr lang="el-GR" u="sng" dirty="0">
                <a:solidFill>
                  <a:srgbClr val="000000"/>
                </a:solidFill>
              </a:rPr>
              <a:t>για το οικείο δημοτικό συμβούλιο. </a:t>
            </a:r>
          </a:p>
          <a:p>
            <a:pPr marL="365760" indent="-256032" eaLnBrk="1" fontAlgn="auto" hangingPunct="1">
              <a:spcAft>
                <a:spcPts val="0"/>
              </a:spcAft>
              <a:buClrTx/>
              <a:buFont typeface="Wingdings" pitchFamily="2" charset="2"/>
              <a:buChar char="Ø"/>
              <a:defRPr/>
            </a:pPr>
            <a:endParaRPr lang="el-GR" dirty="0" smtClean="0">
              <a:solidFill>
                <a:srgbClr val="000000"/>
              </a:solidFill>
            </a:endParaRPr>
          </a:p>
          <a:p>
            <a:pPr marL="365760" indent="-256032" eaLnBrk="1" fontAlgn="auto" hangingPunct="1">
              <a:spcAft>
                <a:spcPts val="0"/>
              </a:spcAft>
              <a:buClrTx/>
              <a:buFont typeface="Wingdings" pitchFamily="2" charset="2"/>
              <a:buChar char="Ø"/>
              <a:defRPr/>
            </a:pPr>
            <a:endParaRPr lang="el-GR" dirty="0">
              <a:solidFill>
                <a:srgbClr val="000000"/>
              </a:solidFill>
            </a:endParaRPr>
          </a:p>
          <a:p>
            <a:pPr marL="365760" indent="-256032" eaLnBrk="1" fontAlgn="auto" hangingPunct="1">
              <a:spcAft>
                <a:spcPts val="0"/>
              </a:spcAft>
              <a:buClrTx/>
              <a:buFont typeface="Wingdings" pitchFamily="2" charset="2"/>
              <a:buChar char="Ø"/>
              <a:defRPr/>
            </a:pPr>
            <a:endParaRPr lang="el-GR" dirty="0">
              <a:solidFill>
                <a:srgbClr val="000000"/>
              </a:solidFill>
            </a:endParaRPr>
          </a:p>
          <a:p>
            <a:pPr marL="365760" indent="-256032" eaLnBrk="1" fontAlgn="auto" hangingPunct="1">
              <a:spcAft>
                <a:spcPts val="0"/>
              </a:spcAft>
              <a:buClrTx/>
              <a:buFont typeface="Wingdings" pitchFamily="2" charset="2"/>
              <a:buChar char="Ø"/>
              <a:defRPr/>
            </a:pPr>
            <a:endParaRPr lang="en-US" dirty="0" smtClean="0">
              <a:solidFill>
                <a:srgbClr val="C00000"/>
              </a:solidFill>
              <a:latin typeface="Calibri" pitchFamily="32" charset="0"/>
            </a:endParaRPr>
          </a:p>
          <a:p>
            <a:pPr marL="365760" indent="-256032" eaLnBrk="1" fontAlgn="auto" hangingPunct="1">
              <a:spcAft>
                <a:spcPts val="0"/>
              </a:spcAft>
              <a:buClrTx/>
              <a:buFont typeface="Wingdings" pitchFamily="2" charset="2"/>
              <a:buChar char="Ø"/>
              <a:defRPr/>
            </a:pPr>
            <a:endParaRPr lang="en-US" dirty="0" smtClean="0">
              <a:solidFill>
                <a:srgbClr val="000000"/>
              </a:solidFill>
              <a:latin typeface="Calibri" pitchFamily="32" charset="0"/>
            </a:endParaRPr>
          </a:p>
          <a:p>
            <a:pPr marL="0" indent="0" eaLnBrk="1" fontAlgn="auto" hangingPunct="1">
              <a:spcAft>
                <a:spcPts val="0"/>
              </a:spcAft>
              <a:buClr>
                <a:schemeClr val="accent3"/>
              </a:buClr>
              <a:buFont typeface="Georgia"/>
              <a:buNone/>
              <a:defRPr/>
            </a:pPr>
            <a:endParaRPr lang="en-GB" sz="3200" b="1" dirty="0">
              <a:solidFill>
                <a:srgbClr val="000000"/>
              </a:solidFill>
              <a:latin typeface="Calibri" pitchFamily="32" charset="0"/>
            </a:endParaRPr>
          </a:p>
          <a:p>
            <a:pPr marL="365760" indent="-256032" eaLnBrk="1" fontAlgn="auto" hangingPunct="1">
              <a:spcAft>
                <a:spcPts val="0"/>
              </a:spcAft>
              <a:buClr>
                <a:schemeClr val="accent3"/>
              </a:buClr>
              <a:buFont typeface="Georgia"/>
              <a:buChar char="•"/>
              <a:defRPr/>
            </a:pPr>
            <a:endParaRPr lang="el-GR"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323850" y="404813"/>
            <a:ext cx="8229600" cy="792162"/>
          </a:xfrm>
        </p:spPr>
        <p:txBody>
          <a:bodyPr>
            <a:normAutofit fontScale="90000"/>
          </a:bodyPr>
          <a:lstStyle/>
          <a:p>
            <a:pPr algn="ctr" eaLnBrk="1" fontAlgn="auto" hangingPunct="1">
              <a:spcAft>
                <a:spcPts val="0"/>
              </a:spcAft>
              <a:defRPr/>
            </a:pPr>
            <a:r>
              <a:rPr lang="el-GR" altLang="el-GR" b="1" dirty="0" smtClean="0"/>
              <a:t/>
            </a:r>
            <a:br>
              <a:rPr lang="el-GR" altLang="el-GR" b="1" dirty="0" smtClean="0"/>
            </a:br>
            <a:r>
              <a:rPr lang="el-GR" altLang="el-GR" sz="4000" b="1" dirty="0"/>
              <a:t>Υποψηφιότητες – κατάρτιση συνδυασμών</a:t>
            </a:r>
            <a:br>
              <a:rPr lang="el-GR" altLang="el-GR" sz="4000" b="1" dirty="0"/>
            </a:br>
            <a:endParaRPr lang="el-GR" sz="4000" b="1" dirty="0"/>
          </a:p>
        </p:txBody>
      </p:sp>
      <p:sp>
        <p:nvSpPr>
          <p:cNvPr id="16387" name="3 - Θέση περιεχομένου"/>
          <p:cNvSpPr>
            <a:spLocks noGrp="1"/>
          </p:cNvSpPr>
          <p:nvPr>
            <p:ph sz="quarter" idx="1"/>
          </p:nvPr>
        </p:nvSpPr>
        <p:spPr>
          <a:xfrm>
            <a:off x="457200" y="1844675"/>
            <a:ext cx="8229600" cy="4248150"/>
          </a:xfrm>
        </p:spPr>
        <p:txBody>
          <a:bodyPr>
            <a:normAutofit/>
          </a:bodyPr>
          <a:lstStyle/>
          <a:p>
            <a:pPr marL="109537" indent="0" eaLnBrk="1" fontAlgn="auto" hangingPunct="1">
              <a:lnSpc>
                <a:spcPct val="80000"/>
              </a:lnSpc>
              <a:spcAft>
                <a:spcPts val="1400"/>
              </a:spcAft>
              <a:buClrTx/>
              <a:buFont typeface="Georgia" pitchFamily="18" charset="0"/>
              <a:buNone/>
              <a:defRPr/>
            </a:pPr>
            <a:endParaRPr lang="el-GR" altLang="el-GR" sz="3200" dirty="0" smtClean="0">
              <a:solidFill>
                <a:srgbClr val="000000"/>
              </a:solidFill>
            </a:endParaRPr>
          </a:p>
          <a:p>
            <a:pPr marL="365760" indent="-256032" eaLnBrk="1" fontAlgn="auto" hangingPunct="1">
              <a:lnSpc>
                <a:spcPct val="80000"/>
              </a:lnSpc>
              <a:spcAft>
                <a:spcPts val="1400"/>
              </a:spcAft>
              <a:buClrTx/>
              <a:buFont typeface="Wingdings" pitchFamily="2" charset="2"/>
              <a:buChar char="ü"/>
              <a:defRPr/>
            </a:pPr>
            <a:r>
              <a:rPr lang="el-GR" altLang="el-GR" sz="3200" dirty="0" smtClean="0">
                <a:solidFill>
                  <a:srgbClr val="000000"/>
                </a:solidFill>
              </a:rPr>
              <a:t> </a:t>
            </a:r>
            <a:r>
              <a:rPr lang="el-GR" altLang="el-GR" dirty="0" smtClean="0">
                <a:solidFill>
                  <a:srgbClr val="000000"/>
                </a:solidFill>
              </a:rPr>
              <a:t>Είναι δυνατή η κατάθεση</a:t>
            </a:r>
            <a:r>
              <a:rPr lang="el-GR" altLang="el-GR" dirty="0" smtClean="0"/>
              <a:t> </a:t>
            </a:r>
            <a:r>
              <a:rPr lang="el-GR" altLang="el-GR" dirty="0" smtClean="0">
                <a:solidFill>
                  <a:srgbClr val="000000"/>
                </a:solidFill>
              </a:rPr>
              <a:t>συνδυασμού </a:t>
            </a:r>
            <a:r>
              <a:rPr lang="el-GR" altLang="el-GR" u="sng" dirty="0" smtClean="0">
                <a:solidFill>
                  <a:srgbClr val="000000"/>
                </a:solidFill>
              </a:rPr>
              <a:t>με το ίδιο όνομα και έμβλημα</a:t>
            </a:r>
            <a:r>
              <a:rPr lang="el-GR" altLang="el-GR" dirty="0" smtClean="0">
                <a:solidFill>
                  <a:srgbClr val="000000"/>
                </a:solidFill>
              </a:rPr>
              <a:t> σε </a:t>
            </a:r>
            <a:r>
              <a:rPr lang="el-GR" altLang="el-GR" b="1" dirty="0" smtClean="0">
                <a:solidFill>
                  <a:srgbClr val="000000"/>
                </a:solidFill>
              </a:rPr>
              <a:t>περισσότερες της μίας</a:t>
            </a:r>
            <a:r>
              <a:rPr lang="el-GR" altLang="el-GR" dirty="0" smtClean="0">
                <a:solidFill>
                  <a:srgbClr val="000000"/>
                </a:solidFill>
              </a:rPr>
              <a:t> κοινότητες του ίδιου δήμου, εφ’ όσον αυτό ταυτίζεται με το όνομα και το έμβλημα συνδυασμού </a:t>
            </a:r>
            <a:r>
              <a:rPr lang="el-GR" altLang="el-GR" u="sng" dirty="0" smtClean="0">
                <a:solidFill>
                  <a:srgbClr val="000000"/>
                </a:solidFill>
              </a:rPr>
              <a:t>υποψηφίου δημάρχου</a:t>
            </a:r>
            <a:r>
              <a:rPr lang="el-GR" altLang="el-GR" dirty="0" smtClean="0">
                <a:solidFill>
                  <a:srgbClr val="000000"/>
                </a:solidFill>
              </a:rPr>
              <a:t> και δημοτικών συμβούλων του ίδιου δήμου. </a:t>
            </a:r>
          </a:p>
          <a:p>
            <a:pPr marL="566738" indent="-457200" eaLnBrk="1" fontAlgn="auto" hangingPunct="1">
              <a:spcAft>
                <a:spcPts val="0"/>
              </a:spcAft>
              <a:buClrTx/>
              <a:buFont typeface="Wingdings" pitchFamily="2" charset="2"/>
              <a:buChar char="ü"/>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altLang="el-GR" dirty="0" smtClean="0">
                <a:solidFill>
                  <a:srgbClr val="000000"/>
                </a:solidFill>
              </a:rPr>
              <a:t>Η εκλογή των συμβούλων κοινότητας γίνεται με </a:t>
            </a:r>
            <a:r>
              <a:rPr lang="el-GR" altLang="el-GR" b="1" dirty="0" smtClean="0">
                <a:solidFill>
                  <a:srgbClr val="C00000"/>
                </a:solidFill>
              </a:rPr>
              <a:t>χωριστή κάλπη.</a:t>
            </a:r>
            <a:r>
              <a:rPr lang="el-GR" altLang="el-GR" b="1" dirty="0" smtClean="0">
                <a:solidFill>
                  <a:srgbClr val="000000"/>
                </a:solidFill>
              </a:rPr>
              <a:t> </a:t>
            </a:r>
          </a:p>
          <a:p>
            <a:pPr marL="566738" indent="-457200" eaLnBrk="1" fontAlgn="auto" hangingPunct="1">
              <a:spcAft>
                <a:spcPts val="0"/>
              </a:spcAft>
              <a:buClrTx/>
              <a:buFont typeface="Wingdings" pitchFamily="2" charset="2"/>
              <a:buChar char="ü"/>
              <a:tabLst>
                <a:tab pos="1273175" algn="l"/>
                <a:tab pos="2187575" algn="l"/>
                <a:tab pos="3101975" algn="l"/>
                <a:tab pos="4016375" algn="l"/>
                <a:tab pos="4930775" algn="l"/>
                <a:tab pos="5845175" algn="l"/>
                <a:tab pos="6759575" algn="l"/>
                <a:tab pos="7673975" algn="l"/>
                <a:tab pos="8588375" algn="l"/>
                <a:tab pos="9502775" algn="l"/>
                <a:tab pos="10417175" algn="l"/>
              </a:tabLst>
              <a:defRPr/>
            </a:pPr>
            <a:endParaRPr lang="el-GR" altLang="el-GR" dirty="0" smtClean="0"/>
          </a:p>
          <a:p>
            <a:pPr marL="365760" indent="-256032" eaLnBrk="1" fontAlgn="auto" hangingPunct="1">
              <a:lnSpc>
                <a:spcPct val="80000"/>
              </a:lnSpc>
              <a:spcAft>
                <a:spcPts val="1400"/>
              </a:spcAft>
              <a:buClrTx/>
              <a:buFont typeface="Wingdings" pitchFamily="2" charset="2"/>
              <a:buChar char="ü"/>
              <a:defRPr/>
            </a:pPr>
            <a:endParaRPr lang="el-GR" altLang="el-GR" dirty="0" smtClean="0">
              <a:solidFill>
                <a:srgbClr val="000000"/>
              </a:solidFill>
            </a:endParaRPr>
          </a:p>
          <a:p>
            <a:pPr marL="365760" indent="-256032" eaLnBrk="1" fontAlgn="auto" hangingPunct="1">
              <a:lnSpc>
                <a:spcPct val="80000"/>
              </a:lnSpc>
              <a:spcAft>
                <a:spcPts val="1400"/>
              </a:spcAft>
              <a:buClr>
                <a:schemeClr val="accent3"/>
              </a:buClr>
              <a:buFont typeface="Georgia" pitchFamily="18" charset="0"/>
              <a:buNone/>
              <a:defRPr/>
            </a:pPr>
            <a:endParaRPr lang="el-GR" altLang="el-GR" dirty="0" smtClean="0">
              <a:solidFill>
                <a:srgbClr val="000000"/>
              </a:solidFill>
            </a:endParaRPr>
          </a:p>
          <a:p>
            <a:pPr marL="365760" indent="-256032" eaLnBrk="1" fontAlgn="auto" hangingPunct="1">
              <a:lnSpc>
                <a:spcPct val="80000"/>
              </a:lnSpc>
              <a:spcAft>
                <a:spcPts val="1400"/>
              </a:spcAft>
              <a:buClr>
                <a:schemeClr val="accent3"/>
              </a:buClr>
              <a:buFont typeface="Georgia" pitchFamily="18" charset="0"/>
              <a:buNone/>
              <a:defRPr/>
            </a:pPr>
            <a:endParaRPr lang="el-GR" altLang="el-GR" dirty="0" smtClean="0">
              <a:solidFill>
                <a:srgbClr val="000000"/>
              </a:solidFill>
            </a:endParaRPr>
          </a:p>
          <a:p>
            <a:pPr marL="365760" indent="-256032" algn="just" eaLnBrk="1" fontAlgn="auto" hangingPunct="1">
              <a:spcAft>
                <a:spcPts val="0"/>
              </a:spcAft>
              <a:buClr>
                <a:schemeClr val="accent3"/>
              </a:buClr>
              <a:buFont typeface="Georgia"/>
              <a:buChar char="•"/>
              <a:defRPr/>
            </a:pPr>
            <a:endParaRPr lang="el-GR" altLang="el-GR"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Τίτλος 1"/>
          <p:cNvSpPr>
            <a:spLocks noGrp="1"/>
          </p:cNvSpPr>
          <p:nvPr>
            <p:ph type="title"/>
          </p:nvPr>
        </p:nvSpPr>
        <p:spPr>
          <a:xfrm>
            <a:off x="457200" y="404813"/>
            <a:ext cx="8229600" cy="863600"/>
          </a:xfrm>
        </p:spPr>
        <p:txBody>
          <a:bodyPr/>
          <a:lstStyle/>
          <a:p>
            <a:pPr algn="ctr" eaLnBrk="1" hangingPunct="1"/>
            <a:r>
              <a:rPr lang="el-GR" altLang="el-GR" sz="3200" b="1" smtClean="0">
                <a:ea typeface="Calibri" pitchFamily="34" charset="0"/>
                <a:cs typeface="Calibri" pitchFamily="34" charset="0"/>
              </a:rPr>
              <a:t>Εκλογικές περιφέρειες για την ανάδειξη μελών του δημοτικού συμβουλίου</a:t>
            </a:r>
          </a:p>
        </p:txBody>
      </p:sp>
      <p:sp>
        <p:nvSpPr>
          <p:cNvPr id="26627" name="Θέση περιεχομένου 2"/>
          <p:cNvSpPr>
            <a:spLocks noGrp="1"/>
          </p:cNvSpPr>
          <p:nvPr>
            <p:ph sz="quarter" idx="1"/>
          </p:nvPr>
        </p:nvSpPr>
        <p:spPr>
          <a:xfrm>
            <a:off x="457200" y="1628775"/>
            <a:ext cx="8229600" cy="4679950"/>
          </a:xfrm>
        </p:spPr>
        <p:txBody>
          <a:bodyPr/>
          <a:lstStyle/>
          <a:p>
            <a:pPr marL="365125" indent="-255588" eaLnBrk="1" hangingPunct="1">
              <a:lnSpc>
                <a:spcPct val="90000"/>
              </a:lnSpc>
              <a:buClr>
                <a:srgbClr val="C00000"/>
              </a:buClr>
              <a:buFont typeface="Wingdings" pitchFamily="2" charset="2"/>
              <a:buChar char="Ø"/>
            </a:pPr>
            <a:r>
              <a:rPr lang="el-GR" altLang="el-GR" smtClean="0">
                <a:ea typeface="Calibri" pitchFamily="34" charset="0"/>
                <a:cs typeface="Calibri" pitchFamily="34" charset="0"/>
              </a:rPr>
              <a:t>Είναι οι </a:t>
            </a:r>
            <a:r>
              <a:rPr lang="el-GR" altLang="el-GR" b="1" smtClean="0">
                <a:solidFill>
                  <a:srgbClr val="C00000"/>
                </a:solidFill>
                <a:ea typeface="Calibri" pitchFamily="34" charset="0"/>
                <a:cs typeface="Calibri" pitchFamily="34" charset="0"/>
              </a:rPr>
              <a:t>δημοτικές ενότητες </a:t>
            </a:r>
            <a:r>
              <a:rPr lang="el-GR" altLang="el-GR" smtClean="0">
                <a:ea typeface="Calibri" pitchFamily="34" charset="0"/>
                <a:cs typeface="Calibri" pitchFamily="34" charset="0"/>
              </a:rPr>
              <a:t>του κάθε δήμου, δηλαδή οι δήμοι ή κοινότητες που καταργήθηκαν και συγχωνεύθηκαν με τον Καλλικράτη</a:t>
            </a:r>
          </a:p>
          <a:p>
            <a:pPr marL="365125" indent="-255588" eaLnBrk="1" hangingPunct="1">
              <a:lnSpc>
                <a:spcPct val="90000"/>
              </a:lnSpc>
              <a:buClr>
                <a:srgbClr val="0BD0D9"/>
              </a:buClr>
              <a:buFont typeface="Georgia" pitchFamily="18" charset="0"/>
              <a:buNone/>
            </a:pPr>
            <a:r>
              <a:rPr lang="el-GR" altLang="el-GR" smtClean="0">
                <a:ea typeface="Calibri" pitchFamily="34" charset="0"/>
                <a:cs typeface="Calibri" pitchFamily="34" charset="0"/>
              </a:rPr>
              <a:t>(</a:t>
            </a:r>
            <a:r>
              <a:rPr lang="el-GR" altLang="el-GR" i="1" smtClean="0">
                <a:ea typeface="Calibri" pitchFamily="34" charset="0"/>
                <a:cs typeface="Calibri" pitchFamily="34" charset="0"/>
              </a:rPr>
              <a:t>π.χ. οι εκλογικές περιφέρειες του Δήμου Αργιθέας, είναι οι δημοτικές ενότητες Αχελώου, Αργιθέας και  Ανατολικής Αργιθέας</a:t>
            </a:r>
            <a:r>
              <a:rPr lang="el-GR" altLang="el-GR" smtClean="0">
                <a:ea typeface="Calibri" pitchFamily="34" charset="0"/>
                <a:cs typeface="Calibri" pitchFamily="34" charset="0"/>
              </a:rPr>
              <a:t>). </a:t>
            </a:r>
          </a:p>
          <a:p>
            <a:pPr marL="365125" indent="-255588" eaLnBrk="1" hangingPunct="1">
              <a:lnSpc>
                <a:spcPct val="90000"/>
              </a:lnSpc>
              <a:buClr>
                <a:srgbClr val="C00000"/>
              </a:buClr>
              <a:buFont typeface="Wingdings" pitchFamily="2" charset="2"/>
              <a:buChar char="Ø"/>
            </a:pPr>
            <a:r>
              <a:rPr lang="el-GR" altLang="el-GR" smtClean="0">
                <a:ea typeface="Calibri" pitchFamily="34" charset="0"/>
                <a:cs typeface="Calibri" pitchFamily="34" charset="0"/>
              </a:rPr>
              <a:t> Δήμοι, οι οποίοι </a:t>
            </a:r>
            <a:r>
              <a:rPr lang="el-GR" altLang="el-GR" u="sng" smtClean="0">
                <a:ea typeface="Calibri" pitchFamily="34" charset="0"/>
                <a:cs typeface="Calibri" pitchFamily="34" charset="0"/>
              </a:rPr>
              <a:t>δεν προέρχονται από συνένωση </a:t>
            </a:r>
            <a:r>
              <a:rPr lang="el-GR" altLang="el-GR" smtClean="0">
                <a:ea typeface="Calibri" pitchFamily="34" charset="0"/>
                <a:cs typeface="Calibri" pitchFamily="34" charset="0"/>
              </a:rPr>
              <a:t>Δήμων και Κοινοτήτων αποτελούν μία </a:t>
            </a:r>
            <a:r>
              <a:rPr lang="el-GR" altLang="el-GR" b="1" smtClean="0">
                <a:solidFill>
                  <a:srgbClr val="C00000"/>
                </a:solidFill>
                <a:ea typeface="Calibri" pitchFamily="34" charset="0"/>
                <a:cs typeface="Calibri" pitchFamily="34" charset="0"/>
              </a:rPr>
              <a:t>ενιαία εκλογική περιφέρεια</a:t>
            </a:r>
            <a:r>
              <a:rPr lang="el-GR" altLang="el-GR" smtClean="0">
                <a:ea typeface="Calibri" pitchFamily="34" charset="0"/>
                <a:cs typeface="Calibri" pitchFamily="34" charset="0"/>
              </a:rPr>
              <a:t>, π.χ. ο Δήμος Βόρειας Κυνουρίας.</a:t>
            </a:r>
          </a:p>
          <a:p>
            <a:pPr marL="365125" indent="-255588" eaLnBrk="1" hangingPunct="1">
              <a:lnSpc>
                <a:spcPct val="90000"/>
              </a:lnSpc>
              <a:buClr>
                <a:srgbClr val="0BD0D9"/>
              </a:buClr>
              <a:buFont typeface="Georgia" pitchFamily="18" charset="0"/>
              <a:buChar char="•"/>
            </a:pPr>
            <a:endParaRPr lang="el-GR" altLang="el-GR" smtClean="0"/>
          </a:p>
          <a:p>
            <a:pPr marL="365125" indent="-255588" eaLnBrk="1" hangingPunct="1">
              <a:lnSpc>
                <a:spcPct val="90000"/>
              </a:lnSpc>
              <a:buClr>
                <a:srgbClr val="0BD0D9"/>
              </a:buClr>
              <a:buFont typeface="Georgia" pitchFamily="18" charset="0"/>
              <a:buNone/>
            </a:pPr>
            <a:endParaRPr lang="el-GR" altLang="el-GR"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1"/>
          <p:cNvSpPr>
            <a:spLocks noGrp="1"/>
          </p:cNvSpPr>
          <p:nvPr>
            <p:ph type="title"/>
          </p:nvPr>
        </p:nvSpPr>
        <p:spPr>
          <a:xfrm>
            <a:off x="612775" y="228600"/>
            <a:ext cx="8153400" cy="990600"/>
          </a:xfrm>
        </p:spPr>
        <p:txBody>
          <a:bodyPr/>
          <a:lstStyle/>
          <a:p>
            <a:pPr marL="363538" indent="-254000" algn="ctr">
              <a:tabLst>
                <a:tab pos="546100" algn="l"/>
                <a:tab pos="1460500" algn="l"/>
                <a:tab pos="2374900" algn="l"/>
                <a:tab pos="3289300" algn="l"/>
                <a:tab pos="4203700" algn="l"/>
                <a:tab pos="5118100" algn="l"/>
                <a:tab pos="6032500" algn="l"/>
                <a:tab pos="6946900" algn="l"/>
                <a:tab pos="7861300" algn="l"/>
                <a:tab pos="8775700" algn="l"/>
                <a:tab pos="9690100" algn="l"/>
              </a:tabLst>
            </a:pPr>
            <a:r>
              <a:rPr lang="el-GR" altLang="el-GR" sz="3200" b="1" smtClean="0">
                <a:ea typeface="Microsoft YaHei" pitchFamily="34" charset="-122"/>
              </a:rPr>
              <a:t>Κατάρτιση συνδυασμών για το δημοτικό συμβούλιο (Ι)</a:t>
            </a:r>
            <a:r>
              <a:rPr lang="el-GR" altLang="el-GR" sz="3200" smtClean="0">
                <a:ea typeface="Microsoft YaHei" pitchFamily="34" charset="-122"/>
              </a:rPr>
              <a:t>  </a:t>
            </a:r>
          </a:p>
        </p:txBody>
      </p:sp>
      <p:sp>
        <p:nvSpPr>
          <p:cNvPr id="3" name="Θέση περιεχομένου 2"/>
          <p:cNvSpPr>
            <a:spLocks noGrp="1"/>
          </p:cNvSpPr>
          <p:nvPr>
            <p:ph sz="quarter" idx="1"/>
          </p:nvPr>
        </p:nvSpPr>
        <p:spPr>
          <a:xfrm>
            <a:off x="612775" y="1600200"/>
            <a:ext cx="8153400" cy="4495800"/>
          </a:xfrm>
        </p:spPr>
        <p:txBody>
          <a:bodyPr/>
          <a:lstStyle/>
          <a:p>
            <a:pPr marL="363538" indent="-254000">
              <a:lnSpc>
                <a:spcPct val="80000"/>
              </a:lnSpc>
              <a:spcBef>
                <a:spcPts val="300"/>
              </a:spcBef>
              <a:buClr>
                <a:srgbClr val="A5AB81"/>
              </a:buClr>
              <a:buSzPct val="100000"/>
              <a:buFont typeface="Georgia" charset="0"/>
              <a:buChar char="•"/>
              <a:tabLst>
                <a:tab pos="546100" algn="l"/>
                <a:tab pos="1460500" algn="l"/>
                <a:tab pos="2374900" algn="l"/>
                <a:tab pos="3289300" algn="l"/>
                <a:tab pos="4203700" algn="l"/>
                <a:tab pos="5118100" algn="l"/>
                <a:tab pos="6032500" algn="l"/>
                <a:tab pos="6946900" algn="l"/>
                <a:tab pos="7861300" algn="l"/>
                <a:tab pos="8775700" algn="l"/>
                <a:tab pos="9690100" algn="l"/>
              </a:tabLst>
              <a:defRPr/>
            </a:pPr>
            <a:endParaRPr lang="el-GR" sz="2800" dirty="0" smtClean="0">
              <a:solidFill>
                <a:srgbClr val="000000"/>
              </a:solidFill>
              <a:ea typeface="Microsoft YaHei" charset="-122"/>
            </a:endParaRPr>
          </a:p>
          <a:p>
            <a:pPr marL="363538" indent="-254000">
              <a:lnSpc>
                <a:spcPct val="80000"/>
              </a:lnSpc>
              <a:spcBef>
                <a:spcPts val="300"/>
              </a:spcBef>
              <a:buClr>
                <a:srgbClr val="A5AB81"/>
              </a:buClr>
              <a:buSzPct val="100000"/>
              <a:buFont typeface="Georgia" charset="0"/>
              <a:buChar char="•"/>
              <a:tabLst>
                <a:tab pos="546100" algn="l"/>
                <a:tab pos="1460500" algn="l"/>
                <a:tab pos="2374900" algn="l"/>
                <a:tab pos="3289300" algn="l"/>
                <a:tab pos="4203700" algn="l"/>
                <a:tab pos="5118100" algn="l"/>
                <a:tab pos="6032500" algn="l"/>
                <a:tab pos="6946900" algn="l"/>
                <a:tab pos="7861300" algn="l"/>
                <a:tab pos="8775700" algn="l"/>
                <a:tab pos="9690100" algn="l"/>
              </a:tabLst>
              <a:defRPr/>
            </a:pPr>
            <a:r>
              <a:rPr lang="el-GR" sz="2800" dirty="0" smtClean="0">
                <a:solidFill>
                  <a:srgbClr val="000000"/>
                </a:solidFill>
                <a:ea typeface="Microsoft YaHei" charset="-122"/>
              </a:rPr>
              <a:t>Η </a:t>
            </a:r>
            <a:r>
              <a:rPr lang="el-GR" sz="2800" dirty="0">
                <a:solidFill>
                  <a:srgbClr val="000000"/>
                </a:solidFill>
                <a:ea typeface="Microsoft YaHei" charset="-122"/>
              </a:rPr>
              <a:t>εκλογή του δημάρχου και των δημοτικών συμβούλων γίνεται </a:t>
            </a:r>
            <a:r>
              <a:rPr lang="el-GR" sz="2800" b="1" dirty="0">
                <a:solidFill>
                  <a:srgbClr val="000000"/>
                </a:solidFill>
                <a:ea typeface="Microsoft YaHei" charset="-122"/>
              </a:rPr>
              <a:t>κατά συνδυασμούς.</a:t>
            </a:r>
            <a:r>
              <a:rPr lang="el-GR" sz="2800" dirty="0">
                <a:solidFill>
                  <a:srgbClr val="000000"/>
                </a:solidFill>
                <a:ea typeface="Microsoft YaHei" charset="-122"/>
              </a:rPr>
              <a:t> Υποψηφιότητες εκτός συνδυασμών αποκλείονται. </a:t>
            </a:r>
          </a:p>
          <a:p>
            <a:pPr marL="363538" indent="-254000">
              <a:lnSpc>
                <a:spcPct val="80000"/>
              </a:lnSpc>
              <a:spcBef>
                <a:spcPts val="300"/>
              </a:spcBef>
              <a:buClr>
                <a:srgbClr val="A5AB81"/>
              </a:buClr>
              <a:buSzPct val="100000"/>
              <a:buFont typeface="Georgia" charset="0"/>
              <a:buChar char="•"/>
              <a:tabLst>
                <a:tab pos="546100" algn="l"/>
                <a:tab pos="1460500" algn="l"/>
                <a:tab pos="2374900" algn="l"/>
                <a:tab pos="3289300" algn="l"/>
                <a:tab pos="4203700" algn="l"/>
                <a:tab pos="5118100" algn="l"/>
                <a:tab pos="6032500" algn="l"/>
                <a:tab pos="6946900" algn="l"/>
                <a:tab pos="7861300" algn="l"/>
                <a:tab pos="8775700" algn="l"/>
                <a:tab pos="9690100" algn="l"/>
              </a:tabLst>
              <a:defRPr/>
            </a:pPr>
            <a:r>
              <a:rPr lang="el-GR" sz="2800" dirty="0">
                <a:solidFill>
                  <a:srgbClr val="000000"/>
                </a:solidFill>
                <a:ea typeface="Microsoft YaHei" charset="-122"/>
              </a:rPr>
              <a:t>Κάθε συνδυασμός περιλαμβάνει:</a:t>
            </a:r>
          </a:p>
          <a:p>
            <a:pPr marL="109538" indent="0">
              <a:lnSpc>
                <a:spcPct val="80000"/>
              </a:lnSpc>
              <a:spcBef>
                <a:spcPts val="300"/>
              </a:spcBef>
              <a:buFont typeface="Wingdings" pitchFamily="2" charset="2"/>
              <a:buNone/>
              <a:tabLst>
                <a:tab pos="546100" algn="l"/>
                <a:tab pos="1460500" algn="l"/>
                <a:tab pos="2374900" algn="l"/>
                <a:tab pos="3289300" algn="l"/>
                <a:tab pos="4203700" algn="l"/>
                <a:tab pos="5118100" algn="l"/>
                <a:tab pos="6032500" algn="l"/>
                <a:tab pos="6946900" algn="l"/>
                <a:tab pos="7861300" algn="l"/>
                <a:tab pos="8775700" algn="l"/>
                <a:tab pos="9690100" algn="l"/>
              </a:tabLst>
              <a:defRPr/>
            </a:pPr>
            <a:r>
              <a:rPr lang="el-GR" sz="2800" dirty="0" smtClean="0">
                <a:solidFill>
                  <a:srgbClr val="000000"/>
                </a:solidFill>
                <a:ea typeface="Microsoft YaHei" charset="-122"/>
              </a:rPr>
              <a:t>   α</a:t>
            </a:r>
            <a:r>
              <a:rPr lang="el-GR" sz="2800" dirty="0">
                <a:solidFill>
                  <a:srgbClr val="000000"/>
                </a:solidFill>
                <a:ea typeface="Microsoft YaHei" charset="-122"/>
              </a:rPr>
              <a:t>) Τον υποψήφιο </a:t>
            </a:r>
            <a:r>
              <a:rPr lang="el-GR" sz="2800" b="1" dirty="0" smtClean="0">
                <a:solidFill>
                  <a:srgbClr val="000000"/>
                </a:solidFill>
                <a:ea typeface="Microsoft YaHei" charset="-122"/>
              </a:rPr>
              <a:t>δήμαρχο</a:t>
            </a:r>
            <a:endParaRPr lang="el-GR" sz="2800" b="1" dirty="0">
              <a:solidFill>
                <a:srgbClr val="000000"/>
              </a:solidFill>
              <a:ea typeface="Microsoft YaHei" charset="-122"/>
            </a:endParaRPr>
          </a:p>
          <a:p>
            <a:pPr marL="109538" indent="0">
              <a:lnSpc>
                <a:spcPct val="80000"/>
              </a:lnSpc>
              <a:spcBef>
                <a:spcPts val="300"/>
              </a:spcBef>
              <a:buFont typeface="Wingdings" pitchFamily="2" charset="2"/>
              <a:buNone/>
              <a:tabLst>
                <a:tab pos="546100" algn="l"/>
                <a:tab pos="1460500" algn="l"/>
                <a:tab pos="2374900" algn="l"/>
                <a:tab pos="3289300" algn="l"/>
                <a:tab pos="4203700" algn="l"/>
                <a:tab pos="5118100" algn="l"/>
                <a:tab pos="6032500" algn="l"/>
                <a:tab pos="6946900" algn="l"/>
                <a:tab pos="7861300" algn="l"/>
                <a:tab pos="8775700" algn="l"/>
                <a:tab pos="9690100" algn="l"/>
              </a:tabLst>
              <a:defRPr/>
            </a:pPr>
            <a:r>
              <a:rPr lang="el-GR" sz="2800" dirty="0" smtClean="0">
                <a:solidFill>
                  <a:srgbClr val="000000"/>
                </a:solidFill>
                <a:ea typeface="Microsoft YaHei" charset="-122"/>
              </a:rPr>
              <a:t>   β</a:t>
            </a:r>
            <a:r>
              <a:rPr lang="el-GR" sz="2800" dirty="0">
                <a:solidFill>
                  <a:srgbClr val="000000"/>
                </a:solidFill>
                <a:ea typeface="Microsoft YaHei" charset="-122"/>
              </a:rPr>
              <a:t>) Τους υποψήφιους </a:t>
            </a:r>
            <a:r>
              <a:rPr lang="el-GR" sz="2800" b="1" dirty="0">
                <a:solidFill>
                  <a:srgbClr val="000000"/>
                </a:solidFill>
                <a:ea typeface="Microsoft YaHei" charset="-122"/>
              </a:rPr>
              <a:t>δημοτικούς συμβούλους</a:t>
            </a:r>
            <a:r>
              <a:rPr lang="el-GR" sz="2800" dirty="0">
                <a:solidFill>
                  <a:srgbClr val="000000"/>
                </a:solidFill>
                <a:ea typeface="Microsoft YaHei" charset="-122"/>
              </a:rPr>
              <a:t> ανά </a:t>
            </a:r>
            <a:r>
              <a:rPr lang="el-GR" sz="2800" dirty="0" smtClean="0">
                <a:solidFill>
                  <a:srgbClr val="000000"/>
                </a:solidFill>
                <a:ea typeface="Microsoft YaHei" charset="-122"/>
              </a:rPr>
              <a:t>   	 εκλογική </a:t>
            </a:r>
            <a:r>
              <a:rPr lang="el-GR" sz="2800" dirty="0">
                <a:solidFill>
                  <a:srgbClr val="000000"/>
                </a:solidFill>
                <a:ea typeface="Microsoft YaHei" charset="-122"/>
              </a:rPr>
              <a:t>περιφέρεια, σε αριθμό </a:t>
            </a:r>
            <a:r>
              <a:rPr lang="el-GR" sz="2800" u="sng" dirty="0">
                <a:solidFill>
                  <a:srgbClr val="000000"/>
                </a:solidFill>
                <a:ea typeface="Microsoft YaHei" charset="-122"/>
              </a:rPr>
              <a:t>ίσο τουλάχιστον</a:t>
            </a:r>
            <a:r>
              <a:rPr lang="el-GR" sz="2800" b="1" dirty="0">
                <a:solidFill>
                  <a:srgbClr val="000000"/>
                </a:solidFill>
                <a:ea typeface="Microsoft YaHei" charset="-122"/>
              </a:rPr>
              <a:t> </a:t>
            </a:r>
            <a:r>
              <a:rPr lang="el-GR" sz="2800" b="1" dirty="0" smtClean="0">
                <a:solidFill>
                  <a:srgbClr val="000000"/>
                </a:solidFill>
                <a:ea typeface="Microsoft YaHei" charset="-122"/>
              </a:rPr>
              <a:t>	</a:t>
            </a:r>
            <a:r>
              <a:rPr lang="el-GR" sz="2800" dirty="0" smtClean="0">
                <a:solidFill>
                  <a:srgbClr val="000000"/>
                </a:solidFill>
                <a:ea typeface="Microsoft YaHei" charset="-122"/>
              </a:rPr>
              <a:t>με </a:t>
            </a:r>
            <a:r>
              <a:rPr lang="el-GR" sz="2800" dirty="0">
                <a:solidFill>
                  <a:srgbClr val="000000"/>
                </a:solidFill>
                <a:ea typeface="Microsoft YaHei" charset="-122"/>
              </a:rPr>
              <a:t>τον αριθμό των εδρών κάθε εκλογικής </a:t>
            </a:r>
            <a:r>
              <a:rPr lang="el-GR" sz="2800" dirty="0" smtClean="0">
                <a:solidFill>
                  <a:srgbClr val="000000"/>
                </a:solidFill>
                <a:ea typeface="Microsoft YaHei" charset="-122"/>
              </a:rPr>
              <a:t>	περιφέρειας </a:t>
            </a:r>
            <a:r>
              <a:rPr lang="el-GR" sz="2800" dirty="0">
                <a:solidFill>
                  <a:srgbClr val="000000"/>
                </a:solidFill>
                <a:ea typeface="Microsoft YaHei" charset="-122"/>
              </a:rPr>
              <a:t>με δυνατότητα προσαύξησης </a:t>
            </a:r>
            <a:r>
              <a:rPr lang="el-GR" sz="2800" u="sng" dirty="0">
                <a:solidFill>
                  <a:srgbClr val="000000"/>
                </a:solidFill>
                <a:ea typeface="Microsoft YaHei" charset="-122"/>
              </a:rPr>
              <a:t>έως και </a:t>
            </a:r>
            <a:r>
              <a:rPr lang="el-GR" sz="2800" dirty="0" smtClean="0">
                <a:solidFill>
                  <a:srgbClr val="000000"/>
                </a:solidFill>
                <a:ea typeface="Microsoft YaHei" charset="-122"/>
              </a:rPr>
              <a:t>	</a:t>
            </a:r>
            <a:r>
              <a:rPr lang="el-GR" sz="2800" u="sng" dirty="0" smtClean="0">
                <a:solidFill>
                  <a:srgbClr val="000000"/>
                </a:solidFill>
                <a:ea typeface="Microsoft YaHei" charset="-122"/>
              </a:rPr>
              <a:t>πενήντα </a:t>
            </a:r>
            <a:r>
              <a:rPr lang="el-GR" sz="2800" u="sng" dirty="0">
                <a:solidFill>
                  <a:srgbClr val="000000"/>
                </a:solidFill>
                <a:ea typeface="Microsoft YaHei" charset="-122"/>
              </a:rPr>
              <a:t>τοις εκατό </a:t>
            </a:r>
            <a:r>
              <a:rPr lang="el-GR" sz="2800" u="sng" dirty="0" smtClean="0">
                <a:solidFill>
                  <a:srgbClr val="000000"/>
                </a:solidFill>
                <a:ea typeface="Microsoft YaHei" charset="-122"/>
              </a:rPr>
              <a:t>(50</a:t>
            </a:r>
            <a:r>
              <a:rPr lang="el-GR" sz="2800" u="sng" dirty="0">
                <a:solidFill>
                  <a:srgbClr val="000000"/>
                </a:solidFill>
                <a:ea typeface="Microsoft YaHei" charset="-122"/>
              </a:rPr>
              <a:t>%).</a:t>
            </a:r>
          </a:p>
          <a:p>
            <a:pPr marL="0" indent="0">
              <a:buFont typeface="Wingdings" pitchFamily="2" charset="2"/>
              <a:buNone/>
              <a:defRPr/>
            </a:pPr>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Τίτλος 1"/>
          <p:cNvSpPr>
            <a:spLocks noGrp="1"/>
          </p:cNvSpPr>
          <p:nvPr>
            <p:ph type="title"/>
          </p:nvPr>
        </p:nvSpPr>
        <p:spPr>
          <a:xfrm>
            <a:off x="612775" y="228600"/>
            <a:ext cx="8153400" cy="990600"/>
          </a:xfrm>
        </p:spPr>
        <p:txBody>
          <a:bodyPr/>
          <a:lstStyle/>
          <a:p>
            <a:pPr algn="ctr"/>
            <a:r>
              <a:rPr lang="el-GR" altLang="el-GR" sz="3200" b="1" smtClean="0">
                <a:ea typeface="Microsoft YaHei" pitchFamily="34" charset="-122"/>
              </a:rPr>
              <a:t/>
            </a:r>
            <a:br>
              <a:rPr lang="el-GR" altLang="el-GR" sz="3200" b="1" smtClean="0">
                <a:ea typeface="Microsoft YaHei" pitchFamily="34" charset="-122"/>
              </a:rPr>
            </a:br>
            <a:r>
              <a:rPr lang="el-GR" altLang="el-GR" sz="3200" b="1" smtClean="0">
                <a:ea typeface="Microsoft YaHei" pitchFamily="34" charset="-122"/>
              </a:rPr>
              <a:t>Κατάρτιση συνδυασμών για το δημοτικό συμβούλιο (ΙI)  </a:t>
            </a:r>
            <a:r>
              <a:rPr lang="el-GR" altLang="el-GR" b="1" smtClean="0"/>
              <a:t/>
            </a:r>
            <a:br>
              <a:rPr lang="el-GR" altLang="el-GR" b="1" smtClean="0"/>
            </a:br>
            <a:endParaRPr lang="el-GR" altLang="el-GR" smtClean="0"/>
          </a:p>
        </p:txBody>
      </p:sp>
      <p:sp>
        <p:nvSpPr>
          <p:cNvPr id="28675" name="Θέση περιεχομένου 2"/>
          <p:cNvSpPr>
            <a:spLocks noGrp="1"/>
          </p:cNvSpPr>
          <p:nvPr>
            <p:ph sz="quarter" idx="1"/>
          </p:nvPr>
        </p:nvSpPr>
        <p:spPr>
          <a:xfrm>
            <a:off x="612775" y="1600200"/>
            <a:ext cx="8153400" cy="4495800"/>
          </a:xfrm>
        </p:spPr>
        <p:txBody>
          <a:bodyPr/>
          <a:lstStyle/>
          <a:p>
            <a:pPr eaLnBrk="1" hangingPunct="1">
              <a:lnSpc>
                <a:spcPct val="80000"/>
              </a:lnSpc>
              <a:spcBef>
                <a:spcPts val="300"/>
              </a:spcBef>
              <a:spcAft>
                <a:spcPts val="1400"/>
              </a:spcAft>
              <a:buClr>
                <a:srgbClr val="A5AB81"/>
              </a:buClr>
              <a:buFont typeface="Georgia" pitchFamily="18" charset="0"/>
              <a:buChar char="•"/>
            </a:pPr>
            <a:r>
              <a:rPr lang="el-GR" altLang="el-GR" sz="2400" smtClean="0">
                <a:solidFill>
                  <a:srgbClr val="000000"/>
                </a:solidFill>
              </a:rPr>
              <a:t>Ο αριθμός των υποψήφιων δημοτικών συμβούλων </a:t>
            </a:r>
            <a:r>
              <a:rPr lang="el-GR" altLang="el-GR" sz="2400" b="1" i="1" smtClean="0">
                <a:solidFill>
                  <a:srgbClr val="000000"/>
                </a:solidFill>
              </a:rPr>
              <a:t>από κάθε φύλο</a:t>
            </a:r>
            <a:r>
              <a:rPr lang="el-GR" altLang="el-GR" sz="2400" smtClean="0">
                <a:solidFill>
                  <a:srgbClr val="000000"/>
                </a:solidFill>
              </a:rPr>
              <a:t> ανέρχεται τουλάχιστον στο </a:t>
            </a:r>
            <a:r>
              <a:rPr lang="el-GR" altLang="el-GR" sz="2400" u="sng" smtClean="0">
                <a:solidFill>
                  <a:srgbClr val="000000"/>
                </a:solidFill>
              </a:rPr>
              <a:t>σαράντα τοις εκατό (40%) </a:t>
            </a:r>
            <a:r>
              <a:rPr lang="el-GR" altLang="el-GR" sz="2400" smtClean="0">
                <a:solidFill>
                  <a:srgbClr val="000000"/>
                </a:solidFill>
              </a:rPr>
              <a:t>του συνολικού αριθμού των υποψηφίων του συνδυασμού.</a:t>
            </a:r>
          </a:p>
          <a:p>
            <a:pPr eaLnBrk="1" hangingPunct="1">
              <a:lnSpc>
                <a:spcPct val="80000"/>
              </a:lnSpc>
              <a:spcBef>
                <a:spcPts val="300"/>
              </a:spcBef>
              <a:spcAft>
                <a:spcPts val="1400"/>
              </a:spcAft>
              <a:buClr>
                <a:srgbClr val="A5AB81"/>
              </a:buClr>
              <a:buFont typeface="Georgia" pitchFamily="18" charset="0"/>
              <a:buChar char="•"/>
            </a:pPr>
            <a:r>
              <a:rPr lang="el-GR" altLang="el-GR" sz="2400" smtClean="0">
                <a:solidFill>
                  <a:srgbClr val="000000"/>
                </a:solidFill>
              </a:rPr>
              <a:t>Η δήλωση συνδυασμού πρέπει να περιλαμβάνει υποψήφιους για </a:t>
            </a:r>
            <a:r>
              <a:rPr lang="el-GR" altLang="el-GR" sz="2400" i="1" smtClean="0">
                <a:solidFill>
                  <a:srgbClr val="000000"/>
                </a:solidFill>
              </a:rPr>
              <a:t>το </a:t>
            </a:r>
            <a:r>
              <a:rPr lang="el-GR" altLang="el-GR" sz="2400" i="1" u="sng" smtClean="0">
                <a:solidFill>
                  <a:srgbClr val="C00000"/>
                </a:solidFill>
              </a:rPr>
              <a:t>σύνολο</a:t>
            </a:r>
            <a:r>
              <a:rPr lang="el-GR" altLang="el-GR" sz="2400" i="1" smtClean="0">
                <a:solidFill>
                  <a:srgbClr val="C00000"/>
                </a:solidFill>
              </a:rPr>
              <a:t> </a:t>
            </a:r>
            <a:r>
              <a:rPr lang="el-GR" altLang="el-GR" sz="2400" smtClean="0">
                <a:solidFill>
                  <a:srgbClr val="000000"/>
                </a:solidFill>
              </a:rPr>
              <a:t>των εκλογικών περιφερειών.</a:t>
            </a:r>
          </a:p>
          <a:p>
            <a:pPr eaLnBrk="1" hangingPunct="1">
              <a:lnSpc>
                <a:spcPct val="80000"/>
              </a:lnSpc>
              <a:spcBef>
                <a:spcPts val="300"/>
              </a:spcBef>
              <a:spcAft>
                <a:spcPts val="1400"/>
              </a:spcAft>
              <a:buClr>
                <a:srgbClr val="A5AB81"/>
              </a:buClr>
              <a:buFont typeface="Georgia" pitchFamily="18" charset="0"/>
              <a:buChar char="•"/>
            </a:pPr>
            <a:r>
              <a:rPr lang="el-GR" altLang="el-GR" sz="2400" smtClean="0">
                <a:solidFill>
                  <a:srgbClr val="000000"/>
                </a:solidFill>
              </a:rPr>
              <a:t>Υποψηφιότητα από το ίδιο πρόσωπο για την εκλογή του ως δημάρχου, ως μέλους δημοτικού συμβουλίου, ως μέλος συμβουλίου κοινότητας ή ως προέδρου κοινότητας δεν επιτρέπεται. </a:t>
            </a:r>
          </a:p>
          <a:p>
            <a:pPr eaLnBrk="1" hangingPunct="1">
              <a:lnSpc>
                <a:spcPct val="80000"/>
              </a:lnSpc>
              <a:spcBef>
                <a:spcPts val="300"/>
              </a:spcBef>
              <a:spcAft>
                <a:spcPts val="1400"/>
              </a:spcAft>
              <a:buClr>
                <a:srgbClr val="A5AB81"/>
              </a:buClr>
              <a:buFont typeface="Georgia" pitchFamily="18" charset="0"/>
              <a:buChar char="•"/>
            </a:pPr>
            <a:r>
              <a:rPr lang="el-GR" altLang="el-GR" sz="2400" smtClean="0">
                <a:solidFill>
                  <a:srgbClr val="000000"/>
                </a:solidFill>
              </a:rPr>
              <a:t>Κανείς δεν επιτρέπεται να συμμετέχει σε περισσότερους συνδυασμούς.  </a:t>
            </a:r>
          </a:p>
          <a:p>
            <a:endParaRPr lang="el-GR" altLang="el-GR" smtClean="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1 - Τίτλος"/>
          <p:cNvSpPr>
            <a:spLocks noGrp="1"/>
          </p:cNvSpPr>
          <p:nvPr>
            <p:ph type="title"/>
          </p:nvPr>
        </p:nvSpPr>
        <p:spPr>
          <a:xfrm>
            <a:off x="457200" y="404813"/>
            <a:ext cx="8229600" cy="720725"/>
          </a:xfrm>
        </p:spPr>
        <p:txBody>
          <a:bodyPr/>
          <a:lstStyle/>
          <a:p>
            <a:pPr algn="ctr" eaLnBrk="1" hangingPunct="1"/>
            <a:r>
              <a:rPr lang="el-GR" altLang="el-GR" sz="4000" b="1" smtClean="0">
                <a:solidFill>
                  <a:srgbClr val="000000"/>
                </a:solidFill>
                <a:ea typeface="Calibri" pitchFamily="34" charset="0"/>
                <a:cs typeface="Calibri" pitchFamily="34" charset="0"/>
              </a:rPr>
              <a:t/>
            </a:r>
            <a:br>
              <a:rPr lang="el-GR" altLang="el-GR" sz="4000" b="1" smtClean="0">
                <a:solidFill>
                  <a:srgbClr val="000000"/>
                </a:solidFill>
                <a:ea typeface="Calibri" pitchFamily="34" charset="0"/>
                <a:cs typeface="Calibri" pitchFamily="34" charset="0"/>
              </a:rPr>
            </a:br>
            <a:r>
              <a:rPr lang="el-GR" altLang="el-GR" sz="4000" b="1" smtClean="0">
                <a:ea typeface="Calibri" pitchFamily="34" charset="0"/>
                <a:cs typeface="Calibri" pitchFamily="34" charset="0"/>
              </a:rPr>
              <a:t>Κοινότητες</a:t>
            </a:r>
            <a:r>
              <a:rPr lang="el-GR" altLang="el-GR" sz="4000" smtClean="0">
                <a:solidFill>
                  <a:srgbClr val="000000"/>
                </a:solidFill>
              </a:rPr>
              <a:t/>
            </a:r>
            <a:br>
              <a:rPr lang="el-GR" altLang="el-GR" sz="4000" smtClean="0">
                <a:solidFill>
                  <a:srgbClr val="000000"/>
                </a:solidFill>
              </a:rPr>
            </a:br>
            <a:endParaRPr lang="el-GR" altLang="el-GR" sz="4000" smtClean="0"/>
          </a:p>
        </p:txBody>
      </p:sp>
      <p:sp>
        <p:nvSpPr>
          <p:cNvPr id="29699" name="3 - Θέση περιεχομένου"/>
          <p:cNvSpPr>
            <a:spLocks noGrp="1"/>
          </p:cNvSpPr>
          <p:nvPr>
            <p:ph sz="quarter" idx="1"/>
          </p:nvPr>
        </p:nvSpPr>
        <p:spPr>
          <a:xfrm>
            <a:off x="395288" y="2133600"/>
            <a:ext cx="8229600" cy="4324350"/>
          </a:xfrm>
        </p:spPr>
        <p:txBody>
          <a:bodyPr/>
          <a:lstStyle/>
          <a:p>
            <a:pPr marL="566738" indent="-457200" eaLnBrk="1" hangingPunct="1">
              <a:buClrTx/>
              <a:buFont typeface="Wingdings" pitchFamily="2" charset="2"/>
              <a:buChar char="ü"/>
              <a:tabLst>
                <a:tab pos="1273175" algn="l"/>
                <a:tab pos="2187575" algn="l"/>
                <a:tab pos="3101975" algn="l"/>
                <a:tab pos="4016375" algn="l"/>
                <a:tab pos="4930775" algn="l"/>
                <a:tab pos="5845175" algn="l"/>
                <a:tab pos="6759575" algn="l"/>
                <a:tab pos="7673975" algn="l"/>
                <a:tab pos="8588375" algn="l"/>
                <a:tab pos="9502775" algn="l"/>
                <a:tab pos="10417175" algn="l"/>
              </a:tabLst>
            </a:pPr>
            <a:r>
              <a:rPr lang="el-GR" altLang="el-GR" sz="3200" smtClean="0">
                <a:solidFill>
                  <a:srgbClr val="000000"/>
                </a:solidFill>
              </a:rPr>
              <a:t>Καταργείται η διάκριση, σε </a:t>
            </a:r>
            <a:r>
              <a:rPr lang="el-GR" altLang="el-GR" sz="3200" smtClean="0">
                <a:solidFill>
                  <a:srgbClr val="C00000"/>
                </a:solidFill>
              </a:rPr>
              <a:t>δημοτικές </a:t>
            </a:r>
            <a:r>
              <a:rPr lang="el-GR" altLang="el-GR" sz="3200" smtClean="0">
                <a:solidFill>
                  <a:srgbClr val="000000"/>
                </a:solidFill>
              </a:rPr>
              <a:t>και </a:t>
            </a:r>
            <a:r>
              <a:rPr lang="el-GR" altLang="el-GR" sz="3200" smtClean="0">
                <a:solidFill>
                  <a:srgbClr val="C00000"/>
                </a:solidFill>
              </a:rPr>
              <a:t>τοπικές</a:t>
            </a:r>
            <a:r>
              <a:rPr lang="el-GR" altLang="el-GR" sz="3200" smtClean="0">
                <a:solidFill>
                  <a:srgbClr val="000000"/>
                </a:solidFill>
              </a:rPr>
              <a:t> κοινότητες, βάσει πληθυσμιακών κριτηρίων. </a:t>
            </a:r>
          </a:p>
          <a:p>
            <a:pPr marL="566738" indent="-457200" eaLnBrk="1" hangingPunct="1">
              <a:buClrTx/>
              <a:buFont typeface="Wingdings" pitchFamily="2" charset="2"/>
              <a:buChar char="ü"/>
              <a:tabLst>
                <a:tab pos="1273175" algn="l"/>
                <a:tab pos="2187575" algn="l"/>
                <a:tab pos="3101975" algn="l"/>
                <a:tab pos="4016375" algn="l"/>
                <a:tab pos="4930775" algn="l"/>
                <a:tab pos="5845175" algn="l"/>
                <a:tab pos="6759575" algn="l"/>
                <a:tab pos="7673975" algn="l"/>
                <a:tab pos="8588375" algn="l"/>
                <a:tab pos="9502775" algn="l"/>
                <a:tab pos="10417175" algn="l"/>
              </a:tabLst>
            </a:pPr>
            <a:r>
              <a:rPr lang="el-GR" altLang="el-GR" sz="3200" smtClean="0">
                <a:solidFill>
                  <a:srgbClr val="000000"/>
                </a:solidFill>
              </a:rPr>
              <a:t>Με την εφαρμογή του προγράμματος «Κλεισθένης </a:t>
            </a:r>
            <a:r>
              <a:rPr lang="en-US" altLang="el-GR" sz="3200" smtClean="0">
                <a:solidFill>
                  <a:srgbClr val="000000"/>
                </a:solidFill>
              </a:rPr>
              <a:t>I</a:t>
            </a:r>
            <a:r>
              <a:rPr lang="el-GR" altLang="el-GR" sz="3200" smtClean="0">
                <a:solidFill>
                  <a:srgbClr val="000000"/>
                </a:solidFill>
              </a:rPr>
              <a:t>»</a:t>
            </a:r>
            <a:r>
              <a:rPr lang="en-US" altLang="el-GR" sz="3200" smtClean="0">
                <a:solidFill>
                  <a:srgbClr val="000000"/>
                </a:solidFill>
              </a:rPr>
              <a:t>, </a:t>
            </a:r>
            <a:r>
              <a:rPr lang="el-GR" altLang="el-GR" sz="3200" smtClean="0">
                <a:solidFill>
                  <a:srgbClr val="000000"/>
                </a:solidFill>
              </a:rPr>
              <a:t> νέος θεσμός ενδοδημοτικής αποκέντρωσης καθίσταται</a:t>
            </a:r>
            <a:r>
              <a:rPr lang="el-GR" altLang="el-GR" sz="3200" b="1" smtClean="0">
                <a:solidFill>
                  <a:srgbClr val="000000"/>
                </a:solidFill>
              </a:rPr>
              <a:t> </a:t>
            </a:r>
            <a:r>
              <a:rPr lang="el-GR" altLang="el-GR" sz="3200" b="1" u="sng" smtClean="0">
                <a:solidFill>
                  <a:srgbClr val="000000"/>
                </a:solidFill>
              </a:rPr>
              <a:t>η κοινότητα.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idx="4294967295"/>
          </p:nvPr>
        </p:nvSpPr>
        <p:spPr>
          <a:xfrm>
            <a:off x="1547664" y="620688"/>
            <a:ext cx="6264696" cy="884238"/>
          </a:xfrm>
        </p:spPr>
        <p:style>
          <a:lnRef idx="1">
            <a:schemeClr val="accent1"/>
          </a:lnRef>
          <a:fillRef idx="1003">
            <a:schemeClr val="dk2"/>
          </a:fillRef>
          <a:effectRef idx="2">
            <a:schemeClr val="accent1"/>
          </a:effectRef>
          <a:fontRef idx="minor">
            <a:schemeClr val="lt1"/>
          </a:fontRef>
        </p:style>
        <p:txBody>
          <a:bodyPr>
            <a:normAutofit/>
          </a:bodyPr>
          <a:lstStyle/>
          <a:p>
            <a:pPr marL="484632" algn="ctr" eaLnBrk="1" fontAlgn="auto" hangingPunct="1">
              <a:spcAft>
                <a:spcPts val="0"/>
              </a:spcAft>
              <a:defRPr/>
            </a:pPr>
            <a:r>
              <a:rPr lang="el-GR" sz="2000" dirty="0" smtClean="0">
                <a:solidFill>
                  <a:schemeClr val="bg1"/>
                </a:solidFill>
                <a:latin typeface="Arial Black" pitchFamily="34" charset="0"/>
              </a:rPr>
              <a:t>Όργανα διοίκησης των κοινοτήτων</a:t>
            </a:r>
            <a:endParaRPr lang="el-GR" sz="2000" dirty="0">
              <a:solidFill>
                <a:schemeClr val="bg1"/>
              </a:solidFill>
              <a:latin typeface="Arial Black" pitchFamily="34" charset="0"/>
            </a:endParaRPr>
          </a:p>
        </p:txBody>
      </p:sp>
      <p:graphicFrame>
        <p:nvGraphicFramePr>
          <p:cNvPr id="4" name="3 - Θέση περιεχομένου"/>
          <p:cNvGraphicFramePr>
            <a:graphicFrameLocks noGrp="1"/>
          </p:cNvGraphicFramePr>
          <p:nvPr>
            <p:ph idx="4294967295"/>
          </p:nvPr>
        </p:nvGraphicFramePr>
        <p:xfrm>
          <a:off x="0" y="1628800"/>
          <a:ext cx="8218488" cy="4471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noGrp="1" noChangeArrowheads="1"/>
          </p:cNvSpPr>
          <p:nvPr>
            <p:ph type="title"/>
          </p:nvPr>
        </p:nvSpPr>
        <p:spPr>
          <a:xfrm>
            <a:off x="457200" y="404813"/>
            <a:ext cx="8229600" cy="576262"/>
          </a:xfrm>
        </p:spPr>
        <p:txBody>
          <a:bodyPr>
            <a:normAutofit fontScale="90000"/>
          </a:bodyPr>
          <a:lstStyle/>
          <a:p>
            <a:pPr algn="ctr" eaLnBrk="1" fontAlgn="auto" hangingPunct="1">
              <a:spcAft>
                <a:spcPts val="0"/>
              </a:spcAft>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l-GR" sz="3200" b="1" dirty="0" smtClean="0">
                <a:solidFill>
                  <a:srgbClr val="5A6378"/>
                </a:solidFill>
              </a:rPr>
              <a:t/>
            </a:r>
            <a:br>
              <a:rPr lang="el-GR" sz="3200" b="1" dirty="0" smtClean="0">
                <a:solidFill>
                  <a:srgbClr val="5A6378"/>
                </a:solidFill>
              </a:rPr>
            </a:br>
            <a:r>
              <a:rPr lang="el-GR" sz="3200" b="1" dirty="0" smtClean="0"/>
              <a:t>Κατάρτιση συνδυασμών για συμβούλια κοινοτήτων </a:t>
            </a:r>
            <a:r>
              <a:rPr lang="el-GR" sz="3200" b="1" i="1" dirty="0" smtClean="0">
                <a:solidFill>
                  <a:srgbClr val="C00000"/>
                </a:solidFill>
              </a:rPr>
              <a:t>άνω </a:t>
            </a:r>
            <a:r>
              <a:rPr lang="en-GB" sz="3200" b="1" i="1" dirty="0" err="1" smtClean="0">
                <a:solidFill>
                  <a:srgbClr val="C00000"/>
                </a:solidFill>
                <a:latin typeface="Calibri" pitchFamily="32" charset="0"/>
              </a:rPr>
              <a:t>των</a:t>
            </a:r>
            <a:r>
              <a:rPr lang="en-GB" sz="3200" b="1" i="1" dirty="0" smtClean="0">
                <a:solidFill>
                  <a:srgbClr val="C00000"/>
                </a:solidFill>
                <a:latin typeface="Calibri" pitchFamily="32" charset="0"/>
              </a:rPr>
              <a:t> </a:t>
            </a:r>
            <a:r>
              <a:rPr lang="en-GB" sz="3200" b="1" i="1" dirty="0">
                <a:solidFill>
                  <a:srgbClr val="C00000"/>
                </a:solidFill>
                <a:latin typeface="Calibri" pitchFamily="32" charset="0"/>
              </a:rPr>
              <a:t>300 </a:t>
            </a:r>
            <a:r>
              <a:rPr lang="en-GB" sz="3200" b="1" i="1" dirty="0">
                <a:latin typeface="Calibri" pitchFamily="32" charset="0"/>
              </a:rPr>
              <a:t>κατοίκων </a:t>
            </a:r>
          </a:p>
        </p:txBody>
      </p:sp>
      <p:sp>
        <p:nvSpPr>
          <p:cNvPr id="22530" name="Text Box 2"/>
          <p:cNvSpPr txBox="1">
            <a:spLocks noChangeArrowheads="1"/>
          </p:cNvSpPr>
          <p:nvPr/>
        </p:nvSpPr>
        <p:spPr bwMode="auto">
          <a:xfrm>
            <a:off x="457200" y="1773238"/>
            <a:ext cx="8229600" cy="4895850"/>
          </a:xfrm>
          <a:prstGeom prst="rect">
            <a:avLst/>
          </a:prstGeom>
          <a:noFill/>
          <a:ln w="9525" cap="flat">
            <a:noFill/>
            <a:round/>
            <a:headEnd/>
            <a:tailEnd/>
          </a:ln>
          <a:effectLst/>
        </p:spPr>
        <p:txBody>
          <a:bodyPr lIns="90000" tIns="45000" rIns="90000" bIns="45000"/>
          <a:lstStyle/>
          <a:p>
            <a:pPr marL="109538">
              <a:spcBef>
                <a:spcPts val="300"/>
              </a:spcBef>
              <a:spcAft>
                <a:spcPts val="1425"/>
              </a:spcAft>
              <a:buSzPct val="70000"/>
              <a:buFont typeface="Times New Roman" pitchFamily="16" charset="0"/>
              <a:buNone/>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sz="2800" dirty="0">
                <a:solidFill>
                  <a:srgbClr val="000000"/>
                </a:solidFill>
                <a:latin typeface="Calibri" pitchFamily="32" charset="0"/>
                <a:ea typeface="Microsoft YaHei" charset="-122"/>
                <a:cs typeface="+mn-cs"/>
              </a:rPr>
              <a:t>Γίνεται</a:t>
            </a:r>
            <a:r>
              <a:rPr lang="en-GB" sz="2800" dirty="0">
                <a:solidFill>
                  <a:srgbClr val="000000"/>
                </a:solidFill>
                <a:latin typeface="Calibri" pitchFamily="32" charset="0"/>
                <a:ea typeface="Microsoft YaHei" charset="-122"/>
                <a:cs typeface="+mn-cs"/>
              </a:rPr>
              <a:t> </a:t>
            </a:r>
            <a:r>
              <a:rPr lang="en-GB" sz="2800" dirty="0">
                <a:latin typeface="Calibri" pitchFamily="32" charset="0"/>
                <a:ea typeface="Microsoft YaHei" charset="-122"/>
                <a:cs typeface="+mn-cs"/>
              </a:rPr>
              <a:t>με ανάλογο τρόπο </a:t>
            </a:r>
            <a:r>
              <a:rPr lang="en-GB" sz="2800" dirty="0">
                <a:solidFill>
                  <a:srgbClr val="000000"/>
                </a:solidFill>
                <a:latin typeface="Calibri" pitchFamily="32" charset="0"/>
                <a:ea typeface="Microsoft YaHei" charset="-122"/>
                <a:cs typeface="+mn-cs"/>
              </a:rPr>
              <a:t>με</a:t>
            </a:r>
            <a:r>
              <a:rPr lang="el-GR" sz="2800" dirty="0">
                <a:solidFill>
                  <a:srgbClr val="000000"/>
                </a:solidFill>
                <a:latin typeface="Calibri" pitchFamily="32" charset="0"/>
                <a:ea typeface="Microsoft YaHei" charset="-122"/>
                <a:cs typeface="+mn-cs"/>
              </a:rPr>
              <a:t> την κατάρτιση συνδυασμού για</a:t>
            </a:r>
            <a:r>
              <a:rPr lang="en-GB" sz="2800" dirty="0">
                <a:solidFill>
                  <a:srgbClr val="000000"/>
                </a:solidFill>
                <a:latin typeface="Calibri" pitchFamily="32" charset="0"/>
                <a:ea typeface="Microsoft YaHei" charset="-122"/>
                <a:cs typeface="+mn-cs"/>
              </a:rPr>
              <a:t> </a:t>
            </a:r>
            <a:r>
              <a:rPr lang="el-GR" sz="2800" dirty="0">
                <a:solidFill>
                  <a:srgbClr val="000000"/>
                </a:solidFill>
                <a:latin typeface="Calibri" pitchFamily="32" charset="0"/>
                <a:ea typeface="Microsoft YaHei" charset="-122"/>
                <a:cs typeface="+mn-cs"/>
              </a:rPr>
              <a:t>το δημοτικό συμβούλιο.</a:t>
            </a:r>
          </a:p>
          <a:p>
            <a:pPr marL="363538" indent="-254000">
              <a:spcBef>
                <a:spcPts val="300"/>
              </a:spcBef>
              <a:spcAft>
                <a:spcPts val="400"/>
              </a:spcAft>
              <a:buSzPct val="70000"/>
              <a:buFont typeface="Wingdings" pitchFamily="2" charset="2"/>
              <a:buChar char="§"/>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n-GB" sz="2800" dirty="0">
                <a:solidFill>
                  <a:srgbClr val="000000"/>
                </a:solidFill>
                <a:latin typeface="Calibri" pitchFamily="32" charset="0"/>
                <a:ea typeface="Microsoft YaHei" charset="-122"/>
                <a:cs typeface="+mn-cs"/>
              </a:rPr>
              <a:t>Ο </a:t>
            </a:r>
            <a:r>
              <a:rPr lang="el-GR" sz="2800" dirty="0">
                <a:solidFill>
                  <a:srgbClr val="000000"/>
                </a:solidFill>
                <a:latin typeface="Calibri" pitchFamily="32" charset="0"/>
                <a:ea typeface="Microsoft YaHei" charset="-122"/>
                <a:cs typeface="+mn-cs"/>
              </a:rPr>
              <a:t>συνδυασμός περιλαμβάνει</a:t>
            </a:r>
            <a:r>
              <a:rPr lang="en-GB" sz="2800" dirty="0">
                <a:solidFill>
                  <a:srgbClr val="000000"/>
                </a:solidFill>
                <a:latin typeface="Calibri" pitchFamily="32" charset="0"/>
                <a:ea typeface="Microsoft YaHei" charset="-122"/>
                <a:cs typeface="+mn-cs"/>
              </a:rPr>
              <a:t>:</a:t>
            </a:r>
            <a:endParaRPr lang="el-GR" sz="2800" dirty="0">
              <a:solidFill>
                <a:srgbClr val="000000"/>
              </a:solidFill>
              <a:latin typeface="Calibri" pitchFamily="32" charset="0"/>
              <a:ea typeface="Microsoft YaHei" charset="-122"/>
              <a:cs typeface="+mn-cs"/>
            </a:endParaRPr>
          </a:p>
          <a:p>
            <a:pPr marL="363538" indent="-254000">
              <a:spcBef>
                <a:spcPts val="300"/>
              </a:spcBef>
              <a:spcAft>
                <a:spcPts val="400"/>
              </a:spcAft>
              <a:buSzPct val="70000"/>
              <a:buFont typeface="Wingdings" pitchFamily="2" charset="2"/>
              <a:buChar char="Ø"/>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sz="2800" dirty="0">
                <a:solidFill>
                  <a:srgbClr val="000000"/>
                </a:solidFill>
                <a:latin typeface="Calibri" pitchFamily="32" charset="0"/>
                <a:ea typeface="Microsoft YaHei" charset="-122"/>
                <a:cs typeface="+mn-cs"/>
              </a:rPr>
              <a:t>Υποψήφιους συμβούλους</a:t>
            </a:r>
            <a:r>
              <a:rPr lang="en-GB" sz="2800" dirty="0">
                <a:solidFill>
                  <a:srgbClr val="000000"/>
                </a:solidFill>
                <a:latin typeface="Calibri" pitchFamily="32" charset="0"/>
                <a:ea typeface="Microsoft YaHei" charset="-122"/>
                <a:cs typeface="+mn-cs"/>
              </a:rPr>
              <a:t>, </a:t>
            </a:r>
            <a:r>
              <a:rPr lang="en-GB" sz="2800" u="sng" dirty="0">
                <a:solidFill>
                  <a:srgbClr val="000000"/>
                </a:solidFill>
                <a:latin typeface="Calibri" pitchFamily="32" charset="0"/>
                <a:ea typeface="Microsoft YaHei" charset="-122"/>
                <a:cs typeface="+mn-cs"/>
              </a:rPr>
              <a:t>κατ' ελάχιστον όσους και </a:t>
            </a:r>
            <a:r>
              <a:rPr lang="en-GB" sz="2800" u="sng" dirty="0" err="1">
                <a:solidFill>
                  <a:srgbClr val="000000"/>
                </a:solidFill>
                <a:latin typeface="Calibri" pitchFamily="32" charset="0"/>
                <a:ea typeface="Microsoft YaHei" charset="-122"/>
                <a:cs typeface="+mn-cs"/>
              </a:rPr>
              <a:t>οι</a:t>
            </a:r>
            <a:r>
              <a:rPr lang="en-GB" sz="2800" u="sng" dirty="0">
                <a:solidFill>
                  <a:srgbClr val="000000"/>
                </a:solidFill>
                <a:latin typeface="Calibri" pitchFamily="32" charset="0"/>
                <a:ea typeface="Microsoft YaHei" charset="-122"/>
                <a:cs typeface="+mn-cs"/>
              </a:rPr>
              <a:t> </a:t>
            </a:r>
            <a:r>
              <a:rPr lang="en-GB" sz="2800" u="sng" dirty="0" err="1">
                <a:solidFill>
                  <a:srgbClr val="000000"/>
                </a:solidFill>
                <a:latin typeface="Calibri" pitchFamily="32" charset="0"/>
                <a:ea typeface="Microsoft YaHei" charset="-122"/>
                <a:cs typeface="+mn-cs"/>
              </a:rPr>
              <a:t>έδρες</a:t>
            </a:r>
            <a:r>
              <a:rPr lang="el-GR" sz="2800" u="sng" dirty="0">
                <a:solidFill>
                  <a:srgbClr val="000000"/>
                </a:solidFill>
                <a:latin typeface="Calibri" pitchFamily="32" charset="0"/>
                <a:ea typeface="Microsoft YaHei" charset="-122"/>
                <a:cs typeface="+mn-cs"/>
              </a:rPr>
              <a:t> της κοινότητας</a:t>
            </a:r>
            <a:r>
              <a:rPr lang="en-GB" sz="2800" u="sng" dirty="0">
                <a:solidFill>
                  <a:srgbClr val="000000"/>
                </a:solidFill>
                <a:latin typeface="Calibri" pitchFamily="32" charset="0"/>
                <a:ea typeface="Microsoft YaHei" charset="-122"/>
                <a:cs typeface="+mn-cs"/>
              </a:rPr>
              <a:t>,</a:t>
            </a:r>
            <a:r>
              <a:rPr lang="en-GB" sz="2800" dirty="0">
                <a:solidFill>
                  <a:srgbClr val="000000"/>
                </a:solidFill>
                <a:latin typeface="Calibri" pitchFamily="32" charset="0"/>
                <a:ea typeface="Microsoft YaHei" charset="-122"/>
                <a:cs typeface="+mn-cs"/>
              </a:rPr>
              <a:t> </a:t>
            </a:r>
            <a:r>
              <a:rPr lang="en-GB" sz="2800" dirty="0" err="1">
                <a:solidFill>
                  <a:srgbClr val="000000"/>
                </a:solidFill>
                <a:latin typeface="Calibri" pitchFamily="32" charset="0"/>
                <a:ea typeface="Microsoft YaHei" charset="-122"/>
                <a:cs typeface="+mn-cs"/>
              </a:rPr>
              <a:t>με</a:t>
            </a:r>
            <a:r>
              <a:rPr lang="en-GB" sz="2800" dirty="0">
                <a:solidFill>
                  <a:srgbClr val="000000"/>
                </a:solidFill>
                <a:latin typeface="Calibri" pitchFamily="32" charset="0"/>
                <a:ea typeface="Microsoft YaHei" charset="-122"/>
                <a:cs typeface="+mn-cs"/>
              </a:rPr>
              <a:t> </a:t>
            </a:r>
            <a:r>
              <a:rPr lang="el-GR" sz="2800" dirty="0">
                <a:solidFill>
                  <a:srgbClr val="000000"/>
                </a:solidFill>
                <a:latin typeface="Calibri" pitchFamily="32" charset="0"/>
                <a:ea typeface="Microsoft YaHei" charset="-122"/>
                <a:cs typeface="+mn-cs"/>
              </a:rPr>
              <a:t>δυνατότητα </a:t>
            </a:r>
            <a:r>
              <a:rPr lang="en-GB" sz="2800" dirty="0" err="1">
                <a:solidFill>
                  <a:srgbClr val="000000"/>
                </a:solidFill>
                <a:latin typeface="Calibri" pitchFamily="32" charset="0"/>
                <a:ea typeface="Microsoft YaHei" charset="-122"/>
                <a:cs typeface="+mn-cs"/>
              </a:rPr>
              <a:t>προσαύξηση</a:t>
            </a:r>
            <a:r>
              <a:rPr lang="el-GR" sz="2800" dirty="0">
                <a:solidFill>
                  <a:srgbClr val="000000"/>
                </a:solidFill>
                <a:latin typeface="Calibri" pitchFamily="32" charset="0"/>
                <a:ea typeface="Microsoft YaHei" charset="-122"/>
                <a:cs typeface="+mn-cs"/>
              </a:rPr>
              <a:t>ς</a:t>
            </a:r>
            <a:r>
              <a:rPr lang="en-GB" sz="2800" dirty="0">
                <a:solidFill>
                  <a:srgbClr val="000000"/>
                </a:solidFill>
                <a:latin typeface="Calibri" pitchFamily="32" charset="0"/>
                <a:ea typeface="Microsoft YaHei" charset="-122"/>
                <a:cs typeface="+mn-cs"/>
              </a:rPr>
              <a:t> έως </a:t>
            </a:r>
            <a:r>
              <a:rPr lang="el-GR" sz="2800" u="sng" dirty="0">
                <a:solidFill>
                  <a:srgbClr val="000000"/>
                </a:solidFill>
                <a:latin typeface="Calibri" pitchFamily="32" charset="0"/>
                <a:ea typeface="Microsoft YaHei" charset="-122"/>
                <a:cs typeface="+mn-cs"/>
              </a:rPr>
              <a:t>5</a:t>
            </a:r>
            <a:r>
              <a:rPr lang="en-GB" sz="2800" u="sng" dirty="0">
                <a:solidFill>
                  <a:srgbClr val="000000"/>
                </a:solidFill>
                <a:latin typeface="Calibri" pitchFamily="32" charset="0"/>
                <a:ea typeface="Microsoft YaHei" charset="-122"/>
                <a:cs typeface="+mn-cs"/>
              </a:rPr>
              <a:t>0%</a:t>
            </a:r>
            <a:r>
              <a:rPr lang="el-GR" sz="2800" u="sng" dirty="0">
                <a:solidFill>
                  <a:srgbClr val="000000"/>
                </a:solidFill>
                <a:latin typeface="Calibri" pitchFamily="32" charset="0"/>
                <a:ea typeface="Microsoft YaHei" charset="-122"/>
                <a:cs typeface="+mn-cs"/>
              </a:rPr>
              <a:t>.</a:t>
            </a:r>
            <a:r>
              <a:rPr lang="en-GB" sz="2800" dirty="0">
                <a:solidFill>
                  <a:srgbClr val="000000"/>
                </a:solidFill>
                <a:latin typeface="Calibri" pitchFamily="32" charset="0"/>
                <a:ea typeface="Microsoft YaHei" charset="-122"/>
                <a:cs typeface="+mn-cs"/>
              </a:rPr>
              <a:t> </a:t>
            </a:r>
            <a:endParaRPr lang="el-GR" sz="2800" dirty="0">
              <a:solidFill>
                <a:srgbClr val="000000"/>
              </a:solidFill>
              <a:latin typeface="Calibri" pitchFamily="32" charset="0"/>
              <a:ea typeface="Microsoft YaHei" charset="-122"/>
              <a:cs typeface="+mn-cs"/>
            </a:endParaRPr>
          </a:p>
          <a:p>
            <a:pPr marL="363538" indent="-254000">
              <a:spcBef>
                <a:spcPts val="300"/>
              </a:spcBef>
              <a:spcAft>
                <a:spcPts val="400"/>
              </a:spcAft>
              <a:buSzPct val="70000"/>
              <a:buFont typeface="Wingdings" pitchFamily="2" charset="2"/>
              <a:buChar char="Ø"/>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sz="2800" dirty="0">
                <a:solidFill>
                  <a:srgbClr val="000000"/>
                </a:solidFill>
                <a:latin typeface="Calibri" pitchFamily="32" charset="0"/>
                <a:ea typeface="Microsoft YaHei" charset="-122"/>
                <a:cs typeface="+mn-cs"/>
              </a:rPr>
              <a:t>ποσόστωση</a:t>
            </a:r>
            <a:r>
              <a:rPr lang="en-GB" sz="2800" dirty="0">
                <a:solidFill>
                  <a:srgbClr val="000000"/>
                </a:solidFill>
                <a:latin typeface="Calibri" pitchFamily="32" charset="0"/>
                <a:ea typeface="Microsoft YaHei" charset="-122"/>
                <a:cs typeface="+mn-cs"/>
              </a:rPr>
              <a:t> 40% </a:t>
            </a:r>
            <a:r>
              <a:rPr lang="el-GR" sz="2800" dirty="0">
                <a:solidFill>
                  <a:srgbClr val="000000"/>
                </a:solidFill>
                <a:latin typeface="Calibri" pitchFamily="32" charset="0"/>
                <a:ea typeface="Microsoft YaHei" charset="-122"/>
                <a:cs typeface="+mn-cs"/>
              </a:rPr>
              <a:t>ανά φύλο. </a:t>
            </a:r>
            <a:endParaRPr lang="en-GB" sz="2800" dirty="0">
              <a:solidFill>
                <a:srgbClr val="000000"/>
              </a:solidFill>
              <a:latin typeface="Calibri" pitchFamily="32" charset="0"/>
              <a:ea typeface="Microsoft YaHei" charset="-122"/>
              <a:cs typeface="+mn-cs"/>
            </a:endParaRPr>
          </a:p>
          <a:p>
            <a:pPr marL="363538" indent="-254000">
              <a:spcBef>
                <a:spcPts val="300"/>
              </a:spcBef>
              <a:spcAft>
                <a:spcPts val="1425"/>
              </a:spcAft>
              <a:tabLst>
                <a:tab pos="1273175" algn="l"/>
                <a:tab pos="2187575" algn="l"/>
                <a:tab pos="3101975" algn="l"/>
                <a:tab pos="4016375" algn="l"/>
                <a:tab pos="4930775" algn="l"/>
                <a:tab pos="5845175" algn="l"/>
                <a:tab pos="6759575" algn="l"/>
                <a:tab pos="7673975" algn="l"/>
                <a:tab pos="8588375" algn="l"/>
                <a:tab pos="9502775" algn="l"/>
                <a:tab pos="10417175" algn="l"/>
              </a:tabLst>
              <a:defRPr/>
            </a:pPr>
            <a:endParaRPr lang="en-GB" sz="2800" dirty="0">
              <a:solidFill>
                <a:srgbClr val="000000"/>
              </a:solidFill>
              <a:latin typeface="Calibri" pitchFamily="32" charset="0"/>
              <a:ea typeface="Microsoft YaHei" charset="-122"/>
              <a:cs typeface="+mn-cs"/>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2775" y="228600"/>
            <a:ext cx="8153400" cy="990600"/>
          </a:xfrm>
        </p:spPr>
        <p:txBody>
          <a:bodyPr>
            <a:normAutofit fontScale="90000"/>
          </a:bodyPr>
          <a:lstStyle/>
          <a:p>
            <a:pPr algn="ctr" eaLnBrk="1" fontAlgn="auto" hangingPunct="1">
              <a:spcAft>
                <a:spcPts val="0"/>
              </a:spcAft>
              <a:defRPr/>
            </a:pPr>
            <a:r>
              <a:rPr lang="el-GR" sz="3600" b="1" dirty="0" smtClean="0">
                <a:solidFill>
                  <a:srgbClr val="000000"/>
                </a:solidFill>
              </a:rPr>
              <a:t/>
            </a:r>
            <a:br>
              <a:rPr lang="el-GR" sz="3600" b="1" dirty="0" smtClean="0">
                <a:solidFill>
                  <a:srgbClr val="000000"/>
                </a:solidFill>
              </a:rPr>
            </a:br>
            <a:r>
              <a:rPr lang="el-GR" sz="3600" b="1" dirty="0" smtClean="0"/>
              <a:t>Εκλογές κοινοτήτων </a:t>
            </a:r>
            <a:r>
              <a:rPr lang="el-GR" sz="3600" b="1" i="1" u="sng" dirty="0" smtClean="0">
                <a:solidFill>
                  <a:srgbClr val="C00000"/>
                </a:solidFill>
              </a:rPr>
              <a:t>κάτω των 300</a:t>
            </a:r>
            <a:r>
              <a:rPr lang="el-GR" sz="3600" b="1" i="1" dirty="0" smtClean="0">
                <a:solidFill>
                  <a:srgbClr val="C00000"/>
                </a:solidFill>
              </a:rPr>
              <a:t> </a:t>
            </a:r>
            <a:r>
              <a:rPr lang="el-GR" sz="3600" b="1" i="1" dirty="0" smtClean="0"/>
              <a:t>κατοίκων </a:t>
            </a:r>
            <a:r>
              <a:rPr lang="el-GR" b="1" i="1" dirty="0" smtClean="0"/>
              <a:t/>
            </a:r>
            <a:br>
              <a:rPr lang="el-GR" b="1" i="1" dirty="0" smtClean="0"/>
            </a:br>
            <a:endParaRPr lang="el-GR" i="1" dirty="0"/>
          </a:p>
        </p:txBody>
      </p:sp>
      <p:sp>
        <p:nvSpPr>
          <p:cNvPr id="4" name="3 - Θέση περιεχομένου"/>
          <p:cNvSpPr>
            <a:spLocks noGrp="1"/>
          </p:cNvSpPr>
          <p:nvPr>
            <p:ph sz="quarter" idx="1"/>
          </p:nvPr>
        </p:nvSpPr>
        <p:spPr>
          <a:xfrm>
            <a:off x="612775" y="1600200"/>
            <a:ext cx="8153400" cy="4495800"/>
          </a:xfrm>
        </p:spPr>
        <p:txBody>
          <a:bodyPr>
            <a:normAutofit fontScale="85000" lnSpcReduction="10000"/>
          </a:bodyPr>
          <a:lstStyle/>
          <a:p>
            <a:pPr marL="363538" indent="-254000" eaLnBrk="1" fontAlgn="auto" hangingPunct="1">
              <a:spcAft>
                <a:spcPts val="0"/>
              </a:spcAft>
              <a:buClrTx/>
              <a:buSzPct val="71000"/>
              <a:buFont typeface="Wingdings" pitchFamily="2" charset="2"/>
              <a:buChar char="Ø"/>
              <a:tabLst>
                <a:tab pos="1273175" algn="l"/>
                <a:tab pos="2187575" algn="l"/>
                <a:tab pos="3101975" algn="l"/>
                <a:tab pos="4016375" algn="l"/>
                <a:tab pos="4930775" algn="l"/>
                <a:tab pos="5845175" algn="l"/>
                <a:tab pos="6759575" algn="l"/>
                <a:tab pos="7673975" algn="l"/>
                <a:tab pos="8588375" algn="l"/>
                <a:tab pos="9502775" algn="l"/>
                <a:tab pos="10417175" algn="l"/>
              </a:tabLst>
              <a:defRPr/>
            </a:pPr>
            <a:endParaRPr lang="el-GR" sz="3200" dirty="0" smtClean="0">
              <a:solidFill>
                <a:srgbClr val="000000"/>
              </a:solidFill>
            </a:endParaRPr>
          </a:p>
          <a:p>
            <a:pPr marL="363538" indent="-254000" eaLnBrk="1" fontAlgn="auto" hangingPunct="1">
              <a:spcAft>
                <a:spcPts val="1400"/>
              </a:spcAft>
              <a:buClrTx/>
              <a:buSzPct val="71000"/>
              <a:buFont typeface="Wingdings" pitchFamily="2" charset="2"/>
              <a:buChar char="Ø"/>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sz="3200" dirty="0" smtClean="0">
                <a:solidFill>
                  <a:srgbClr val="000000"/>
                </a:solidFill>
              </a:rPr>
              <a:t> Διεξάγονται με χωριστή κάλπη και με</a:t>
            </a:r>
            <a:r>
              <a:rPr lang="el-GR" sz="3200" b="1" dirty="0" smtClean="0">
                <a:solidFill>
                  <a:srgbClr val="000000"/>
                </a:solidFill>
              </a:rPr>
              <a:t> ενιαίο ψηφοδέλτιο</a:t>
            </a:r>
            <a:r>
              <a:rPr lang="el-GR" sz="3200" dirty="0" smtClean="0">
                <a:solidFill>
                  <a:srgbClr val="000000"/>
                </a:solidFill>
              </a:rPr>
              <a:t> όλων των </a:t>
            </a:r>
            <a:r>
              <a:rPr lang="el-GR" sz="3200" b="1" dirty="0" smtClean="0">
                <a:solidFill>
                  <a:srgbClr val="C00000"/>
                </a:solidFill>
              </a:rPr>
              <a:t>μεμονωμένων</a:t>
            </a:r>
            <a:r>
              <a:rPr lang="el-GR" sz="3200" dirty="0" smtClean="0">
                <a:solidFill>
                  <a:srgbClr val="C00000"/>
                </a:solidFill>
              </a:rPr>
              <a:t> </a:t>
            </a:r>
            <a:r>
              <a:rPr lang="el-GR" sz="3200" dirty="0" smtClean="0">
                <a:solidFill>
                  <a:srgbClr val="000000"/>
                </a:solidFill>
              </a:rPr>
              <a:t>υποψηφίων. </a:t>
            </a:r>
          </a:p>
          <a:p>
            <a:pPr marL="363538" indent="-254000" eaLnBrk="1" fontAlgn="auto" hangingPunct="1">
              <a:spcAft>
                <a:spcPts val="1400"/>
              </a:spcAft>
              <a:buClrTx/>
              <a:buSzPct val="71000"/>
              <a:buFont typeface="Wingdings" pitchFamily="2" charset="2"/>
              <a:buChar char="Ø"/>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sz="3200" dirty="0" smtClean="0">
                <a:solidFill>
                  <a:srgbClr val="000000"/>
                </a:solidFill>
              </a:rPr>
              <a:t>Οι υποψηφιότητες κατατίθενται με γραπτή δήλωση κάθε υποψηφίου, στην οποία αναγράφεται η κοινότητα για την οποία κατατίθεται υποψηφιότητα. Το ψηφοδέλτιο περιλαμβάνει τα ονόματα όλων των υποψηφίων με αλφαβητική σειρά. </a:t>
            </a:r>
          </a:p>
          <a:p>
            <a:pPr marL="363538" indent="-254000" eaLnBrk="1" fontAlgn="auto" hangingPunct="1">
              <a:spcAft>
                <a:spcPts val="1400"/>
              </a:spcAft>
              <a:buClrTx/>
              <a:buFont typeface="Georgia"/>
              <a:buNone/>
              <a:tabLst>
                <a:tab pos="1273175" algn="l"/>
                <a:tab pos="2187575" algn="l"/>
                <a:tab pos="3101975" algn="l"/>
                <a:tab pos="4016375" algn="l"/>
                <a:tab pos="4930775" algn="l"/>
                <a:tab pos="5845175" algn="l"/>
                <a:tab pos="6759575" algn="l"/>
                <a:tab pos="7673975" algn="l"/>
                <a:tab pos="8588375" algn="l"/>
                <a:tab pos="9502775" algn="l"/>
                <a:tab pos="10417175" algn="l"/>
              </a:tabLst>
              <a:defRPr/>
            </a:pPr>
            <a:r>
              <a:rPr lang="el-GR" sz="3200" dirty="0" smtClean="0">
                <a:solidFill>
                  <a:srgbClr val="000000"/>
                </a:solidFill>
              </a:rPr>
              <a:t> </a:t>
            </a:r>
          </a:p>
          <a:p>
            <a:pPr marL="365760" indent="-256032" eaLnBrk="1" fontAlgn="auto" hangingPunct="1">
              <a:spcAft>
                <a:spcPts val="0"/>
              </a:spcAft>
              <a:buClr>
                <a:schemeClr val="accent3"/>
              </a:buClr>
              <a:buFont typeface="Georgia"/>
              <a:buChar char="•"/>
              <a:defRPr/>
            </a:pPr>
            <a:endParaRPr lang="el-GR"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1 - Τίτλος"/>
          <p:cNvSpPr>
            <a:spLocks noGrp="1"/>
          </p:cNvSpPr>
          <p:nvPr>
            <p:ph type="title"/>
          </p:nvPr>
        </p:nvSpPr>
        <p:spPr>
          <a:xfrm>
            <a:off x="468313" y="333375"/>
            <a:ext cx="8229600" cy="863600"/>
          </a:xfrm>
        </p:spPr>
        <p:txBody>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l-GR" altLang="el-GR" sz="3400" b="1" smtClean="0">
                <a:ea typeface="Calibri" pitchFamily="34" charset="0"/>
                <a:cs typeface="Calibri" pitchFamily="34" charset="0"/>
              </a:rPr>
              <a:t>Κατανομή εδρών δημοτικού συμβουλίου (</a:t>
            </a:r>
            <a:r>
              <a:rPr lang="en-US" altLang="el-GR" sz="3400" b="1" smtClean="0">
                <a:latin typeface="Calibri" pitchFamily="34" charset="0"/>
                <a:ea typeface="Calibri" pitchFamily="34" charset="0"/>
                <a:cs typeface="Calibri" pitchFamily="34" charset="0"/>
              </a:rPr>
              <a:t>I)</a:t>
            </a:r>
            <a:r>
              <a:rPr lang="el-GR" altLang="el-GR" sz="3400" b="1" smtClean="0">
                <a:ea typeface="Calibri" pitchFamily="34" charset="0"/>
                <a:cs typeface="Calibri" pitchFamily="34" charset="0"/>
              </a:rPr>
              <a:t> </a:t>
            </a:r>
            <a:endParaRPr lang="en-GB" altLang="el-GR" sz="3400" b="1" smtClean="0">
              <a:latin typeface="Calibri" pitchFamily="34" charset="0"/>
              <a:ea typeface="Calibri" pitchFamily="34" charset="0"/>
              <a:cs typeface="Calibri" pitchFamily="34" charset="0"/>
            </a:endParaRPr>
          </a:p>
        </p:txBody>
      </p:sp>
      <p:sp>
        <p:nvSpPr>
          <p:cNvPr id="33795" name="3 - Θέση περιεχομένου"/>
          <p:cNvSpPr>
            <a:spLocks noGrp="1"/>
          </p:cNvSpPr>
          <p:nvPr>
            <p:ph sz="quarter" idx="1"/>
          </p:nvPr>
        </p:nvSpPr>
        <p:spPr>
          <a:xfrm>
            <a:off x="457200" y="1773238"/>
            <a:ext cx="8229600" cy="4800600"/>
          </a:xfrm>
        </p:spPr>
        <p:txBody>
          <a:bodyPr/>
          <a:lstStyle/>
          <a:p>
            <a:pPr marL="109538" indent="-255588" eaLnBrk="1" hangingPunct="1">
              <a:lnSpc>
                <a:spcPct val="80000"/>
              </a:lnSpc>
              <a:spcAft>
                <a:spcPts val="1425"/>
              </a:spcAft>
              <a:buClr>
                <a:srgbClr val="0BD0D9"/>
              </a:buClr>
              <a:buFont typeface="Georgia" pitchFamily="18" charset="0"/>
              <a:buNone/>
              <a:tabLst>
                <a:tab pos="217488" algn="l"/>
                <a:tab pos="1022350" algn="l"/>
                <a:tab pos="1936750" algn="l"/>
                <a:tab pos="2851150" algn="l"/>
                <a:tab pos="3765550" algn="l"/>
                <a:tab pos="4679950" algn="l"/>
                <a:tab pos="5594350" algn="l"/>
                <a:tab pos="6508750" algn="l"/>
                <a:tab pos="7423150" algn="l"/>
                <a:tab pos="8337550" algn="l"/>
                <a:tab pos="9251950" algn="l"/>
                <a:tab pos="10166350" algn="l"/>
              </a:tabLst>
            </a:pPr>
            <a:r>
              <a:rPr lang="el-GR" altLang="el-GR" sz="2100" b="1" smtClean="0">
                <a:solidFill>
                  <a:srgbClr val="5A6378"/>
                </a:solidFill>
                <a:latin typeface="Trebuchet MS" pitchFamily="34" charset="0"/>
              </a:rPr>
              <a:t> </a:t>
            </a:r>
          </a:p>
          <a:p>
            <a:pPr marL="109538" indent="-255588" eaLnBrk="1" hangingPunct="1">
              <a:lnSpc>
                <a:spcPct val="80000"/>
              </a:lnSpc>
              <a:spcAft>
                <a:spcPts val="1425"/>
              </a:spcAft>
              <a:buClr>
                <a:srgbClr val="0BD0D9"/>
              </a:buClr>
              <a:buFont typeface="Georgia" pitchFamily="18" charset="0"/>
              <a:buNone/>
              <a:tabLst>
                <a:tab pos="217488" algn="l"/>
                <a:tab pos="1022350" algn="l"/>
                <a:tab pos="1936750" algn="l"/>
                <a:tab pos="2851150" algn="l"/>
                <a:tab pos="3765550" algn="l"/>
                <a:tab pos="4679950" algn="l"/>
                <a:tab pos="5594350" algn="l"/>
                <a:tab pos="6508750" algn="l"/>
                <a:tab pos="7423150" algn="l"/>
                <a:tab pos="8337550" algn="l"/>
                <a:tab pos="9251950" algn="l"/>
                <a:tab pos="10166350" algn="l"/>
              </a:tabLst>
            </a:pPr>
            <a:r>
              <a:rPr lang="el-GR" altLang="el-GR" sz="2100" b="1" smtClean="0">
                <a:solidFill>
                  <a:srgbClr val="5A6378"/>
                </a:solidFill>
                <a:latin typeface="Trebuchet MS" pitchFamily="34" charset="0"/>
              </a:rPr>
              <a:t> </a:t>
            </a:r>
            <a:r>
              <a:rPr lang="el-GR" altLang="el-GR" sz="2800" smtClean="0">
                <a:solidFill>
                  <a:srgbClr val="000000"/>
                </a:solidFill>
              </a:rPr>
              <a:t>Το </a:t>
            </a:r>
            <a:r>
              <a:rPr lang="el-GR" altLang="el-GR" sz="2800" b="1" smtClean="0"/>
              <a:t>σύνολο </a:t>
            </a:r>
            <a:r>
              <a:rPr lang="el-GR" altLang="el-GR" sz="2800" smtClean="0">
                <a:solidFill>
                  <a:srgbClr val="000000"/>
                </a:solidFill>
              </a:rPr>
              <a:t>των εδρών του δημοτικού συμβουλίου</a:t>
            </a:r>
            <a:r>
              <a:rPr lang="en-US" altLang="el-GR" sz="2800" smtClean="0">
                <a:solidFill>
                  <a:srgbClr val="000000"/>
                </a:solidFill>
              </a:rPr>
              <a:t> </a:t>
            </a:r>
            <a:r>
              <a:rPr lang="el-GR" altLang="el-GR" sz="2800" smtClean="0">
                <a:solidFill>
                  <a:srgbClr val="000000"/>
                </a:solidFill>
              </a:rPr>
              <a:t>κατανέμεται στους συνδυασμούς, ανάλογα με τον αριθμό των έγκυρων ψηφοδελτίων που έλαβαν, σύμφωνα με το </a:t>
            </a:r>
            <a:r>
              <a:rPr lang="el-GR" altLang="el-GR" sz="2800" smtClean="0">
                <a:ea typeface="Calibri" pitchFamily="34" charset="0"/>
                <a:cs typeface="Calibri" pitchFamily="34" charset="0"/>
              </a:rPr>
              <a:t>εκλογικό σύστημα </a:t>
            </a:r>
            <a:r>
              <a:rPr lang="el-GR" altLang="el-GR" sz="2800" b="1" smtClean="0">
                <a:solidFill>
                  <a:srgbClr val="C00000"/>
                </a:solidFill>
              </a:rPr>
              <a:t>της «απλής αναλογικής των υπολοίπων». </a:t>
            </a:r>
            <a:endParaRPr lang="el-GR" altLang="el-GR" sz="2800" smtClean="0">
              <a:solidFill>
                <a:srgbClr val="000000"/>
              </a:solidFill>
            </a:endParaRPr>
          </a:p>
          <a:p>
            <a:pPr marL="109538" indent="-255588" eaLnBrk="1" hangingPunct="1">
              <a:lnSpc>
                <a:spcPct val="80000"/>
              </a:lnSpc>
              <a:spcAft>
                <a:spcPts val="1425"/>
              </a:spcAft>
              <a:buClr>
                <a:srgbClr val="0BD0D9"/>
              </a:buClr>
              <a:buFont typeface="Georgia" pitchFamily="18" charset="0"/>
              <a:buNone/>
              <a:tabLst>
                <a:tab pos="217488" algn="l"/>
                <a:tab pos="1022350" algn="l"/>
                <a:tab pos="1936750" algn="l"/>
                <a:tab pos="2851150" algn="l"/>
                <a:tab pos="3765550" algn="l"/>
                <a:tab pos="4679950" algn="l"/>
                <a:tab pos="5594350" algn="l"/>
                <a:tab pos="6508750" algn="l"/>
                <a:tab pos="7423150" algn="l"/>
                <a:tab pos="8337550" algn="l"/>
                <a:tab pos="9251950" algn="l"/>
                <a:tab pos="10166350" algn="l"/>
              </a:tabLst>
            </a:pPr>
            <a:r>
              <a:rPr lang="el-GR" altLang="el-GR" sz="2800" smtClean="0">
                <a:solidFill>
                  <a:srgbClr val="000000"/>
                </a:solidFill>
              </a:rPr>
              <a:t> Για την κατανομή των εδρών ακολουθούνται τα εξής βήματα: </a:t>
            </a:r>
            <a:endParaRPr lang="en-GB" altLang="el-GR" sz="2800" smtClean="0">
              <a:solidFill>
                <a:srgbClr val="000000"/>
              </a:solidFill>
            </a:endParaRPr>
          </a:p>
          <a:p>
            <a:pPr marL="109538" indent="-255588" eaLnBrk="1" hangingPunct="1">
              <a:lnSpc>
                <a:spcPct val="80000"/>
              </a:lnSpc>
              <a:buClrTx/>
              <a:buSzPct val="70000"/>
              <a:buFont typeface="Wingdings" pitchFamily="2" charset="2"/>
              <a:buChar char="Ø"/>
              <a:tabLst>
                <a:tab pos="217488" algn="l"/>
                <a:tab pos="1022350" algn="l"/>
                <a:tab pos="1936750" algn="l"/>
                <a:tab pos="2851150" algn="l"/>
                <a:tab pos="3765550" algn="l"/>
                <a:tab pos="4679950" algn="l"/>
                <a:tab pos="5594350" algn="l"/>
                <a:tab pos="6508750" algn="l"/>
                <a:tab pos="7423150" algn="l"/>
                <a:tab pos="8337550" algn="l"/>
                <a:tab pos="9251950" algn="l"/>
                <a:tab pos="10166350" algn="l"/>
              </a:tabLst>
            </a:pPr>
            <a:endParaRPr lang="el-GR" altLang="el-GR" sz="2800" u="sng" smtClean="0">
              <a:solidFill>
                <a:srgbClr val="000000"/>
              </a:solidFill>
            </a:endParaRPr>
          </a:p>
          <a:p>
            <a:pPr marL="109538" indent="-255588" eaLnBrk="1" hangingPunct="1">
              <a:lnSpc>
                <a:spcPct val="80000"/>
              </a:lnSpc>
              <a:buClr>
                <a:srgbClr val="0BD0D9"/>
              </a:buClr>
              <a:buFont typeface="Georgia" pitchFamily="18" charset="0"/>
              <a:buChar char="•"/>
              <a:tabLst>
                <a:tab pos="217488" algn="l"/>
                <a:tab pos="1022350" algn="l"/>
                <a:tab pos="1936750" algn="l"/>
                <a:tab pos="2851150" algn="l"/>
                <a:tab pos="3765550" algn="l"/>
                <a:tab pos="4679950" algn="l"/>
                <a:tab pos="5594350" algn="l"/>
                <a:tab pos="6508750" algn="l"/>
                <a:tab pos="7423150" algn="l"/>
                <a:tab pos="8337550" algn="l"/>
                <a:tab pos="9251950" algn="l"/>
                <a:tab pos="10166350" algn="l"/>
              </a:tabLst>
            </a:pPr>
            <a:endParaRPr lang="el-GR" altLang="el-GR" sz="140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1 - Τίτλος"/>
          <p:cNvSpPr>
            <a:spLocks noGrp="1"/>
          </p:cNvSpPr>
          <p:nvPr>
            <p:ph type="title"/>
          </p:nvPr>
        </p:nvSpPr>
        <p:spPr>
          <a:xfrm>
            <a:off x="457200" y="620713"/>
            <a:ext cx="8229600" cy="647700"/>
          </a:xfrm>
        </p:spPr>
        <p:txBody>
          <a:bodyPr/>
          <a:lstStyle/>
          <a:p>
            <a:r>
              <a:rPr lang="el-GR" altLang="el-GR" sz="3200" b="1" smtClean="0">
                <a:ea typeface="Calibri" pitchFamily="34" charset="0"/>
                <a:cs typeface="Calibri" pitchFamily="34" charset="0"/>
              </a:rPr>
              <a:t>Κατανομή εδρών δημοτικού συμβουλίου (ΙΙ) </a:t>
            </a:r>
          </a:p>
        </p:txBody>
      </p:sp>
      <p:sp>
        <p:nvSpPr>
          <p:cNvPr id="34819" name="2 - Θέση περιεχομένου"/>
          <p:cNvSpPr>
            <a:spLocks noGrp="1"/>
          </p:cNvSpPr>
          <p:nvPr>
            <p:ph idx="1"/>
          </p:nvPr>
        </p:nvSpPr>
        <p:spPr>
          <a:xfrm>
            <a:off x="457200" y="1700213"/>
            <a:ext cx="8229600" cy="4873625"/>
          </a:xfrm>
        </p:spPr>
        <p:txBody>
          <a:bodyPr/>
          <a:lstStyle/>
          <a:p>
            <a:pPr>
              <a:buFont typeface="Georgia" pitchFamily="18" charset="0"/>
              <a:buNone/>
            </a:pPr>
            <a:r>
              <a:rPr lang="el-GR" altLang="el-GR" smtClean="0"/>
              <a:t> </a:t>
            </a:r>
          </a:p>
        </p:txBody>
      </p:sp>
      <p:graphicFrame>
        <p:nvGraphicFramePr>
          <p:cNvPr id="5" name="4 - Διάγραμμα"/>
          <p:cNvGraphicFramePr/>
          <p:nvPr/>
        </p:nvGraphicFramePr>
        <p:xfrm>
          <a:off x="467544" y="1268760"/>
          <a:ext cx="7632848" cy="50721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graphicEl>
                                              <a:dgm id="{8ADAAA70-BA2A-46F9-B27B-57AC6A7FACC3}"/>
                                            </p:graphicEl>
                                          </p:spTgt>
                                        </p:tgtEl>
                                        <p:attrNameLst>
                                          <p:attrName>style.visibility</p:attrName>
                                        </p:attrNameLst>
                                      </p:cBhvr>
                                      <p:to>
                                        <p:strVal val="visible"/>
                                      </p:to>
                                    </p:set>
                                    <p:anim calcmode="lin" valueType="num">
                                      <p:cBhvr additive="base">
                                        <p:cTn id="7" dur="500" fill="hold"/>
                                        <p:tgtEl>
                                          <p:spTgt spid="5">
                                            <p:graphicEl>
                                              <a:dgm id="{8ADAAA70-BA2A-46F9-B27B-57AC6A7FACC3}"/>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graphicEl>
                                              <a:dgm id="{8ADAAA70-BA2A-46F9-B27B-57AC6A7FACC3}"/>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graphicEl>
                                              <a:dgm id="{2C37A0ED-214C-4613-9283-6AEB5D66390C}"/>
                                            </p:graphicEl>
                                          </p:spTgt>
                                        </p:tgtEl>
                                        <p:attrNameLst>
                                          <p:attrName>style.visibility</p:attrName>
                                        </p:attrNameLst>
                                      </p:cBhvr>
                                      <p:to>
                                        <p:strVal val="visible"/>
                                      </p:to>
                                    </p:set>
                                    <p:anim calcmode="lin" valueType="num">
                                      <p:cBhvr additive="base">
                                        <p:cTn id="13" dur="500" fill="hold"/>
                                        <p:tgtEl>
                                          <p:spTgt spid="5">
                                            <p:graphicEl>
                                              <a:dgm id="{2C37A0ED-214C-4613-9283-6AEB5D66390C}"/>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graphicEl>
                                              <a:dgm id="{2C37A0ED-214C-4613-9283-6AEB5D66390C}"/>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graphicEl>
                                              <a:dgm id="{6F816577-34F2-42F9-8C25-C7699009B230}"/>
                                            </p:graphicEl>
                                          </p:spTgt>
                                        </p:tgtEl>
                                        <p:attrNameLst>
                                          <p:attrName>style.visibility</p:attrName>
                                        </p:attrNameLst>
                                      </p:cBhvr>
                                      <p:to>
                                        <p:strVal val="visible"/>
                                      </p:to>
                                    </p:set>
                                    <p:anim calcmode="lin" valueType="num">
                                      <p:cBhvr additive="base">
                                        <p:cTn id="19" dur="500" fill="hold"/>
                                        <p:tgtEl>
                                          <p:spTgt spid="5">
                                            <p:graphicEl>
                                              <a:dgm id="{6F816577-34F2-42F9-8C25-C7699009B230}"/>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graphicEl>
                                              <a:dgm id="{6F816577-34F2-42F9-8C25-C7699009B230}"/>
                                            </p:graphic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graphicEl>
                                              <a:dgm id="{FDFBB0B9-4577-4180-8319-257C5C5D09E3}"/>
                                            </p:graphicEl>
                                          </p:spTgt>
                                        </p:tgtEl>
                                        <p:attrNameLst>
                                          <p:attrName>style.visibility</p:attrName>
                                        </p:attrNameLst>
                                      </p:cBhvr>
                                      <p:to>
                                        <p:strVal val="visible"/>
                                      </p:to>
                                    </p:set>
                                    <p:anim calcmode="lin" valueType="num">
                                      <p:cBhvr additive="base">
                                        <p:cTn id="25" dur="500" fill="hold"/>
                                        <p:tgtEl>
                                          <p:spTgt spid="5">
                                            <p:graphicEl>
                                              <a:dgm id="{FDFBB0B9-4577-4180-8319-257C5C5D09E3}"/>
                                            </p:graphic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graphicEl>
                                              <a:dgm id="{FDFBB0B9-4577-4180-8319-257C5C5D09E3}"/>
                                            </p:graphic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graphicEl>
                                              <a:dgm id="{5F8B3F9E-FDE9-4125-8F38-81396AAC1240}"/>
                                            </p:graphicEl>
                                          </p:spTgt>
                                        </p:tgtEl>
                                        <p:attrNameLst>
                                          <p:attrName>style.visibility</p:attrName>
                                        </p:attrNameLst>
                                      </p:cBhvr>
                                      <p:to>
                                        <p:strVal val="visible"/>
                                      </p:to>
                                    </p:set>
                                    <p:anim calcmode="lin" valueType="num">
                                      <p:cBhvr additive="base">
                                        <p:cTn id="31" dur="500" fill="hold"/>
                                        <p:tgtEl>
                                          <p:spTgt spid="5">
                                            <p:graphicEl>
                                              <a:dgm id="{5F8B3F9E-FDE9-4125-8F38-81396AAC1240}"/>
                                            </p:graphic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graphicEl>
                                              <a:dgm id="{5F8B3F9E-FDE9-4125-8F38-81396AAC1240}"/>
                                            </p:graphic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graphicEl>
                                              <a:dgm id="{5B1D5D0E-8455-411D-81D0-F317A6E44675}"/>
                                            </p:graphicEl>
                                          </p:spTgt>
                                        </p:tgtEl>
                                        <p:attrNameLst>
                                          <p:attrName>style.visibility</p:attrName>
                                        </p:attrNameLst>
                                      </p:cBhvr>
                                      <p:to>
                                        <p:strVal val="visible"/>
                                      </p:to>
                                    </p:set>
                                    <p:anim calcmode="lin" valueType="num">
                                      <p:cBhvr additive="base">
                                        <p:cTn id="37" dur="500" fill="hold"/>
                                        <p:tgtEl>
                                          <p:spTgt spid="5">
                                            <p:graphicEl>
                                              <a:dgm id="{5B1D5D0E-8455-411D-81D0-F317A6E44675}"/>
                                            </p:graphic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graphicEl>
                                              <a:dgm id="{5B1D5D0E-8455-411D-81D0-F317A6E44675}"/>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1"/>
          <p:cNvSpPr>
            <a:spLocks noGrp="1"/>
          </p:cNvSpPr>
          <p:nvPr>
            <p:ph type="title"/>
          </p:nvPr>
        </p:nvSpPr>
        <p:spPr>
          <a:xfrm>
            <a:off x="612775" y="228600"/>
            <a:ext cx="8153400" cy="990600"/>
          </a:xfrm>
        </p:spPr>
        <p:txBody>
          <a:bodyPr/>
          <a:lstStyle/>
          <a:p>
            <a:r>
              <a:rPr lang="el-GR" altLang="el-GR" sz="3200" b="1" smtClean="0">
                <a:ea typeface="Calibri" pitchFamily="34" charset="0"/>
                <a:cs typeface="Calibri" pitchFamily="34" charset="0"/>
              </a:rPr>
              <a:t>Κατανομή εδρών δημοτικού συμβουλίου (ΙΙΙ) </a:t>
            </a:r>
            <a:endParaRPr lang="el-GR" altLang="el-GR" sz="3200" smtClean="0"/>
          </a:p>
        </p:txBody>
      </p:sp>
      <p:sp>
        <p:nvSpPr>
          <p:cNvPr id="24579" name="Θέση περιεχομένου 2"/>
          <p:cNvSpPr>
            <a:spLocks noGrp="1"/>
          </p:cNvSpPr>
          <p:nvPr>
            <p:ph sz="quarter" idx="1"/>
          </p:nvPr>
        </p:nvSpPr>
        <p:spPr>
          <a:xfrm>
            <a:off x="612775" y="1600200"/>
            <a:ext cx="8153400" cy="4495800"/>
          </a:xfrm>
        </p:spPr>
        <p:txBody>
          <a:bodyPr/>
          <a:lstStyle/>
          <a:p>
            <a:pPr>
              <a:buFont typeface="Wingdings" pitchFamily="2" charset="2"/>
              <a:buChar char="v"/>
              <a:defRPr/>
            </a:pPr>
            <a:r>
              <a:rPr lang="el-GR" altLang="el-GR" sz="2400" dirty="0" smtClean="0"/>
              <a:t>Το </a:t>
            </a:r>
            <a:r>
              <a:rPr lang="el-GR" altLang="el-GR" sz="2400" b="1" dirty="0" smtClean="0">
                <a:solidFill>
                  <a:srgbClr val="C00000"/>
                </a:solidFill>
              </a:rPr>
              <a:t>εκλογικό μέτρο </a:t>
            </a:r>
            <a:r>
              <a:rPr lang="el-GR" altLang="el-GR" sz="2400" dirty="0" smtClean="0"/>
              <a:t>ισούται με το ακέραιο πηλίκο που προκύπτει, από τη διαίρεση του συνόλου των έγκυρων ψηφοδελτίων που έλαβαν, σε όλα τα εκλογικά τμήματα του δήμου, αθροιστικά όλοι οι συνδυασμοί που συμμετείχαν στις εκλογές, δια του αριθμού των εδρών που αντιστοιχούν σε κάθε δημοτικό συμβούλιο, προσαυξημένο κατά μία μονάδα. </a:t>
            </a:r>
          </a:p>
          <a:p>
            <a:pPr>
              <a:buFont typeface="Wingdings" pitchFamily="2" charset="2"/>
              <a:buChar char="v"/>
              <a:defRPr/>
            </a:pPr>
            <a:r>
              <a:rPr lang="el-GR" altLang="el-GR" sz="2400" dirty="0" smtClean="0"/>
              <a:t>Το </a:t>
            </a:r>
            <a:r>
              <a:rPr lang="el-GR" altLang="el-GR" sz="2400" b="1" dirty="0" smtClean="0">
                <a:solidFill>
                  <a:srgbClr val="C00000"/>
                </a:solidFill>
              </a:rPr>
              <a:t>αχρησιμοποίητο υπόλοιπο ψήφων </a:t>
            </a:r>
            <a:r>
              <a:rPr lang="el-GR" altLang="el-GR" sz="2400" dirty="0" smtClean="0"/>
              <a:t>του κάθε συνδυασμού υπολογίζεται ως εξής:</a:t>
            </a:r>
            <a:endParaRPr lang="el-GR" altLang="el-GR" sz="2100" dirty="0"/>
          </a:p>
          <a:p>
            <a:pPr marL="0" indent="0">
              <a:buFont typeface="Wingdings" pitchFamily="2" charset="2"/>
              <a:buNone/>
              <a:defRPr/>
            </a:pPr>
            <a:r>
              <a:rPr lang="el-GR" altLang="el-GR" sz="2100" dirty="0"/>
              <a:t>	</a:t>
            </a:r>
            <a:r>
              <a:rPr lang="el-GR" altLang="el-GR" sz="2100" dirty="0" smtClean="0"/>
              <a:t>Σύνολο έγκυρων ψήφων συνδυασμού – (εκλογικό μέτρο </a:t>
            </a:r>
            <a:r>
              <a:rPr lang="en-US" altLang="el-GR" sz="2100" dirty="0" smtClean="0"/>
              <a:t>x </a:t>
            </a:r>
            <a:r>
              <a:rPr lang="el-GR" altLang="el-GR" sz="2100" dirty="0" smtClean="0"/>
              <a:t>έδρες 	που έλαβε ο συνδυασμός με βάση το εκλογικό μέτρο)</a:t>
            </a:r>
            <a:endParaRPr lang="el-GR" altLang="el-GR" sz="2400"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1 - Τίτλος"/>
          <p:cNvSpPr>
            <a:spLocks noGrp="1"/>
          </p:cNvSpPr>
          <p:nvPr>
            <p:ph type="title"/>
          </p:nvPr>
        </p:nvSpPr>
        <p:spPr>
          <a:xfrm>
            <a:off x="457200" y="692150"/>
            <a:ext cx="8229600" cy="576263"/>
          </a:xfrm>
        </p:spPr>
        <p:txBody>
          <a:bodyPr/>
          <a:lstStyle/>
          <a:p>
            <a:pPr eaLnBrk="1" hangingPunct="1"/>
            <a:r>
              <a:rPr lang="el-GR" altLang="el-GR" sz="3400" b="1" smtClean="0">
                <a:ea typeface="Calibri" pitchFamily="34" charset="0"/>
                <a:cs typeface="Calibri" pitchFamily="34" charset="0"/>
              </a:rPr>
              <a:t>Επανάληψη ψηφοφορίας</a:t>
            </a:r>
            <a:endParaRPr lang="el-GR" altLang="el-GR" sz="3400" smtClean="0"/>
          </a:p>
        </p:txBody>
      </p:sp>
      <p:sp>
        <p:nvSpPr>
          <p:cNvPr id="4" name="3 - Θέση περιεχομένου"/>
          <p:cNvSpPr>
            <a:spLocks noGrp="1"/>
          </p:cNvSpPr>
          <p:nvPr>
            <p:ph sz="quarter" idx="1"/>
          </p:nvPr>
        </p:nvSpPr>
        <p:spPr>
          <a:xfrm>
            <a:off x="457200" y="2133600"/>
            <a:ext cx="8229600" cy="4440238"/>
          </a:xfrm>
        </p:spPr>
        <p:txBody>
          <a:bodyPr>
            <a:normAutofit/>
          </a:bodyPr>
          <a:lstStyle/>
          <a:p>
            <a:pPr marL="457200" indent="-457200" eaLnBrk="1" fontAlgn="auto" hangingPunct="1">
              <a:lnSpc>
                <a:spcPct val="80000"/>
              </a:lnSpc>
              <a:spcAft>
                <a:spcPts val="1425"/>
              </a:spcAft>
              <a:buClr>
                <a:schemeClr val="tx1"/>
              </a:buClr>
              <a:buSzPct val="71000"/>
              <a:buFont typeface="Wingdings" pitchFamily="2" charset="2"/>
              <a:buChar char="Ø"/>
              <a:tabLst>
                <a:tab pos="758825" algn="l"/>
                <a:tab pos="1673225" algn="l"/>
                <a:tab pos="2587625" algn="l"/>
                <a:tab pos="3502025" algn="l"/>
                <a:tab pos="4416425" algn="l"/>
                <a:tab pos="5330825" algn="l"/>
                <a:tab pos="6245225" algn="l"/>
                <a:tab pos="7159625" algn="l"/>
                <a:tab pos="8074025" algn="l"/>
                <a:tab pos="8988425" algn="l"/>
                <a:tab pos="9902825" algn="l"/>
              </a:tabLst>
              <a:defRPr/>
            </a:pPr>
            <a:r>
              <a:rPr lang="el-GR" dirty="0" smtClean="0">
                <a:solidFill>
                  <a:srgbClr val="000000"/>
                </a:solidFill>
              </a:rPr>
              <a:t>Εφόσον κανείς συνδυασμός δεν συγκεντρώσει  την </a:t>
            </a:r>
            <a:r>
              <a:rPr lang="el-GR" b="1" dirty="0" smtClean="0">
                <a:solidFill>
                  <a:srgbClr val="000000"/>
                </a:solidFill>
              </a:rPr>
              <a:t>απόλυτη πλειοψηφία των έγκυρων ψηφοδελτίων</a:t>
            </a:r>
            <a:r>
              <a:rPr lang="el-GR" dirty="0" smtClean="0">
                <a:solidFill>
                  <a:srgbClr val="000000"/>
                </a:solidFill>
              </a:rPr>
              <a:t> κατά την πρώτη Κυριακή, η  ψηφοφορία επαναλαμβάνεται </a:t>
            </a:r>
            <a:r>
              <a:rPr lang="el-GR" u="sng" dirty="0" smtClean="0">
                <a:solidFill>
                  <a:srgbClr val="000000"/>
                </a:solidFill>
              </a:rPr>
              <a:t>μεταξύ των επικεφαλής των 2 πρώτων συνδυασμών</a:t>
            </a:r>
            <a:r>
              <a:rPr lang="el-GR" dirty="0" smtClean="0">
                <a:solidFill>
                  <a:srgbClr val="000000"/>
                </a:solidFill>
              </a:rPr>
              <a:t>. </a:t>
            </a:r>
          </a:p>
          <a:p>
            <a:pPr marL="457200" indent="-457200" eaLnBrk="1" fontAlgn="auto" hangingPunct="1">
              <a:lnSpc>
                <a:spcPct val="80000"/>
              </a:lnSpc>
              <a:spcAft>
                <a:spcPts val="1425"/>
              </a:spcAft>
              <a:buClr>
                <a:schemeClr val="tx1"/>
              </a:buClr>
              <a:buSzPct val="71000"/>
              <a:buFont typeface="Wingdings" pitchFamily="2" charset="2"/>
              <a:buChar char="Ø"/>
              <a:tabLst>
                <a:tab pos="758825" algn="l"/>
                <a:tab pos="1673225" algn="l"/>
                <a:tab pos="2587625" algn="l"/>
                <a:tab pos="3502025" algn="l"/>
                <a:tab pos="4416425" algn="l"/>
                <a:tab pos="5330825" algn="l"/>
                <a:tab pos="6245225" algn="l"/>
                <a:tab pos="7159625" algn="l"/>
                <a:tab pos="8074025" algn="l"/>
                <a:tab pos="8988425" algn="l"/>
                <a:tab pos="9902825" algn="l"/>
              </a:tabLst>
              <a:defRPr/>
            </a:pPr>
            <a:r>
              <a:rPr lang="el-GR" dirty="0" smtClean="0">
                <a:solidFill>
                  <a:srgbClr val="000000"/>
                </a:solidFill>
              </a:rPr>
              <a:t>Το</a:t>
            </a:r>
            <a:r>
              <a:rPr lang="el-GR" b="1" dirty="0" smtClean="0">
                <a:solidFill>
                  <a:srgbClr val="000000"/>
                </a:solidFill>
              </a:rPr>
              <a:t> σύνολο</a:t>
            </a:r>
            <a:r>
              <a:rPr lang="el-GR" dirty="0" smtClean="0">
                <a:solidFill>
                  <a:srgbClr val="000000"/>
                </a:solidFill>
              </a:rPr>
              <a:t> των μελών του δημοτικού συμβουλίου (τακτικά και αναπληρωματικά) εκλέγονται αναλογικά από τον πρώτο γύρο, σύμφωνα με τους σταυρούς προτίμησης που συγκέντρωσε κάθε υποψήφιος.  </a:t>
            </a:r>
          </a:p>
          <a:p>
            <a:pPr marL="365760" indent="-256032" eaLnBrk="1" fontAlgn="auto" hangingPunct="1">
              <a:spcAft>
                <a:spcPts val="0"/>
              </a:spcAft>
              <a:buClr>
                <a:schemeClr val="accent3"/>
              </a:buClr>
              <a:buFont typeface="Georgia"/>
              <a:buChar char="•"/>
              <a:defRPr/>
            </a:pPr>
            <a:endParaRPr lang="el-GR"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549275"/>
            <a:ext cx="8229600" cy="576263"/>
          </a:xfrm>
        </p:spPr>
        <p:txBody>
          <a:bodyPr>
            <a:noAutofit/>
          </a:bodyPr>
          <a:lstStyle/>
          <a:p>
            <a:pPr eaLnBrk="1" fontAlgn="auto" hangingPunct="1">
              <a:spcAft>
                <a:spcPts val="0"/>
              </a:spcAft>
              <a:defRPr/>
            </a:pPr>
            <a:r>
              <a:rPr lang="el-GR" sz="3400" b="1" dirty="0">
                <a:solidFill>
                  <a:schemeClr val="accent1">
                    <a:lumMod val="50000"/>
                  </a:schemeClr>
                </a:solidFill>
                <a:ea typeface="Microsoft YaHei" charset="-122"/>
                <a:cs typeface="Calibri" pitchFamily="34" charset="0"/>
              </a:rPr>
              <a:t> </a:t>
            </a:r>
            <a:r>
              <a:rPr lang="el-GR" sz="3400" b="1" dirty="0" smtClean="0">
                <a:ea typeface="Microsoft YaHei" charset="-122"/>
                <a:cs typeface="Calibri" pitchFamily="34" charset="0"/>
              </a:rPr>
              <a:t>Εκλογή δημάρχου</a:t>
            </a:r>
          </a:p>
        </p:txBody>
      </p:sp>
      <p:sp>
        <p:nvSpPr>
          <p:cNvPr id="4" name="3 - Θέση περιεχομένου"/>
          <p:cNvSpPr>
            <a:spLocks noGrp="1"/>
          </p:cNvSpPr>
          <p:nvPr>
            <p:ph sz="quarter" idx="1"/>
          </p:nvPr>
        </p:nvSpPr>
        <p:spPr>
          <a:xfrm>
            <a:off x="457200" y="1844675"/>
            <a:ext cx="8229600" cy="4729163"/>
          </a:xfrm>
        </p:spPr>
        <p:txBody>
          <a:bodyPr>
            <a:normAutofit/>
          </a:bodyPr>
          <a:lstStyle/>
          <a:p>
            <a:pPr marL="365760" indent="-256032" algn="just" eaLnBrk="1" fontAlgn="auto" hangingPunct="1">
              <a:spcAft>
                <a:spcPts val="0"/>
              </a:spcAft>
              <a:buClr>
                <a:schemeClr val="tx1">
                  <a:lumMod val="75000"/>
                  <a:lumOff val="25000"/>
                </a:schemeClr>
              </a:buClr>
              <a:buFont typeface="Wingdings" pitchFamily="2" charset="2"/>
              <a:buChar char="Ø"/>
              <a:defRPr/>
            </a:pPr>
            <a:r>
              <a:rPr lang="el-GR" sz="3200" dirty="0" smtClean="0">
                <a:solidFill>
                  <a:srgbClr val="000000"/>
                </a:solidFill>
              </a:rPr>
              <a:t>Δήμαρχος εκλέγεται ο επικεφαλής του συνδυασμού</a:t>
            </a:r>
            <a:r>
              <a:rPr lang="en-US" sz="3200" dirty="0" smtClean="0">
                <a:solidFill>
                  <a:srgbClr val="000000"/>
                </a:solidFill>
                <a:latin typeface="Calibri" pitchFamily="32" charset="0"/>
              </a:rPr>
              <a:t> </a:t>
            </a:r>
            <a:r>
              <a:rPr lang="el-GR" sz="3200" dirty="0" smtClean="0">
                <a:solidFill>
                  <a:srgbClr val="000000"/>
                </a:solidFill>
              </a:rPr>
              <a:t>που έλαβε</a:t>
            </a:r>
            <a:r>
              <a:rPr lang="el-GR" sz="3200" b="1" dirty="0" smtClean="0">
                <a:solidFill>
                  <a:srgbClr val="000000"/>
                </a:solidFill>
              </a:rPr>
              <a:t> </a:t>
            </a:r>
            <a:r>
              <a:rPr lang="el-GR" sz="3200" b="1" dirty="0">
                <a:solidFill>
                  <a:srgbClr val="C00000"/>
                </a:solidFill>
              </a:rPr>
              <a:t>το 50% των έγκυρων ψήφων συν μία,</a:t>
            </a:r>
            <a:r>
              <a:rPr lang="el-GR" sz="3200" dirty="0">
                <a:solidFill>
                  <a:srgbClr val="000000"/>
                </a:solidFill>
              </a:rPr>
              <a:t> </a:t>
            </a:r>
            <a:r>
              <a:rPr lang="el-GR" sz="3200" dirty="0" smtClean="0">
                <a:solidFill>
                  <a:srgbClr val="000000"/>
                </a:solidFill>
              </a:rPr>
              <a:t>είτε στον πρώτο γύρο, είτε στο δεύτερο γύρο. </a:t>
            </a:r>
          </a:p>
          <a:p>
            <a:pPr marL="365760" indent="-256032" algn="just" eaLnBrk="1" fontAlgn="auto" hangingPunct="1">
              <a:spcAft>
                <a:spcPts val="0"/>
              </a:spcAft>
              <a:buClr>
                <a:schemeClr val="tx1">
                  <a:lumMod val="75000"/>
                  <a:lumOff val="25000"/>
                </a:schemeClr>
              </a:buClr>
              <a:buFont typeface="Wingdings" pitchFamily="2" charset="2"/>
              <a:buChar char="Ø"/>
              <a:defRPr/>
            </a:pPr>
            <a:r>
              <a:rPr lang="el-GR" sz="3200" dirty="0">
                <a:solidFill>
                  <a:srgbClr val="000000"/>
                </a:solidFill>
              </a:rPr>
              <a:t> </a:t>
            </a:r>
            <a:r>
              <a:rPr lang="en-GB" sz="3200" dirty="0" smtClean="0">
                <a:solidFill>
                  <a:srgbClr val="000000"/>
                </a:solidFill>
                <a:latin typeface="Calibri" pitchFamily="32" charset="0"/>
              </a:rPr>
              <a:t>Τα </a:t>
            </a:r>
            <a:r>
              <a:rPr lang="el-GR" sz="3200" dirty="0" smtClean="0">
                <a:solidFill>
                  <a:srgbClr val="000000"/>
                </a:solidFill>
              </a:rPr>
              <a:t>αποτελέσματα του</a:t>
            </a:r>
            <a:r>
              <a:rPr lang="el-GR" sz="3200" dirty="0">
                <a:solidFill>
                  <a:srgbClr val="000000"/>
                </a:solidFill>
              </a:rPr>
              <a:t> </a:t>
            </a:r>
            <a:r>
              <a:rPr lang="el-GR" sz="3200" dirty="0" smtClean="0">
                <a:solidFill>
                  <a:srgbClr val="000000"/>
                </a:solidFill>
              </a:rPr>
              <a:t>δεύτερου γύρου</a:t>
            </a:r>
            <a:r>
              <a:rPr lang="en-GB" sz="3200" dirty="0" smtClean="0">
                <a:solidFill>
                  <a:srgbClr val="000000"/>
                </a:solidFill>
                <a:latin typeface="Calibri" pitchFamily="32" charset="0"/>
              </a:rPr>
              <a:t> </a:t>
            </a:r>
            <a:r>
              <a:rPr lang="el-GR" sz="3200" b="1" dirty="0" smtClean="0">
                <a:solidFill>
                  <a:srgbClr val="C00000"/>
                </a:solidFill>
              </a:rPr>
              <a:t>κρίνουν</a:t>
            </a:r>
            <a:r>
              <a:rPr lang="en-GB" sz="3200" b="1" dirty="0" smtClean="0">
                <a:solidFill>
                  <a:srgbClr val="C00000"/>
                </a:solidFill>
                <a:latin typeface="Calibri" pitchFamily="32" charset="0"/>
              </a:rPr>
              <a:t> </a:t>
            </a:r>
            <a:r>
              <a:rPr lang="el-GR" sz="3200" b="1" dirty="0" smtClean="0">
                <a:solidFill>
                  <a:srgbClr val="C00000"/>
                </a:solidFill>
              </a:rPr>
              <a:t>αποκλειστικά</a:t>
            </a:r>
            <a:r>
              <a:rPr lang="en-GB" sz="3200" b="1" dirty="0" smtClean="0">
                <a:solidFill>
                  <a:srgbClr val="C00000"/>
                </a:solidFill>
                <a:latin typeface="Calibri" pitchFamily="32" charset="0"/>
              </a:rPr>
              <a:t> </a:t>
            </a:r>
            <a:r>
              <a:rPr lang="el-GR" sz="3200" b="1" dirty="0" smtClean="0">
                <a:solidFill>
                  <a:srgbClr val="C00000"/>
                </a:solidFill>
              </a:rPr>
              <a:t>το πρόσωπο του δημάρχου</a:t>
            </a:r>
            <a:r>
              <a:rPr lang="en-GB" sz="3200" b="1" dirty="0" smtClean="0">
                <a:solidFill>
                  <a:srgbClr val="C00000"/>
                </a:solidFill>
                <a:latin typeface="Calibri" pitchFamily="32" charset="0"/>
              </a:rPr>
              <a:t>.</a:t>
            </a:r>
            <a:endParaRPr lang="el-GR" sz="3200" b="1" dirty="0" smtClean="0">
              <a:solidFill>
                <a:srgbClr val="C00000"/>
              </a:solidFill>
            </a:endParaRPr>
          </a:p>
          <a:p>
            <a:pPr marL="109728" indent="0" algn="just" eaLnBrk="1" fontAlgn="auto" hangingPunct="1">
              <a:spcAft>
                <a:spcPts val="0"/>
              </a:spcAft>
              <a:buClr>
                <a:schemeClr val="accent3"/>
              </a:buClr>
              <a:buFont typeface="Georgia"/>
              <a:buNone/>
              <a:defRPr/>
            </a:pPr>
            <a:endParaRPr lang="el-G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Τίτλος 1"/>
          <p:cNvSpPr>
            <a:spLocks noGrp="1"/>
          </p:cNvSpPr>
          <p:nvPr>
            <p:ph type="title"/>
          </p:nvPr>
        </p:nvSpPr>
        <p:spPr>
          <a:xfrm>
            <a:off x="395288" y="260350"/>
            <a:ext cx="8229600" cy="1223963"/>
          </a:xfrm>
        </p:spPr>
        <p:txBody>
          <a:bodyPr/>
          <a:lstStyle/>
          <a:p>
            <a:pPr eaLnBrk="1" hangingPunct="1"/>
            <a:r>
              <a:rPr lang="el-GR" altLang="el-GR" b="1" smtClean="0">
                <a:ea typeface="Calibri" pitchFamily="34" charset="0"/>
                <a:cs typeface="Calibri" pitchFamily="34" charset="0"/>
              </a:rPr>
              <a:t>  Εκλογή δημοτικών συμβούλων</a:t>
            </a:r>
          </a:p>
        </p:txBody>
      </p:sp>
      <p:sp>
        <p:nvSpPr>
          <p:cNvPr id="38915" name="Θέση περιεχομένου 2"/>
          <p:cNvSpPr>
            <a:spLocks noGrp="1"/>
          </p:cNvSpPr>
          <p:nvPr>
            <p:ph sz="quarter" idx="1"/>
          </p:nvPr>
        </p:nvSpPr>
        <p:spPr>
          <a:xfrm>
            <a:off x="612775" y="1600200"/>
            <a:ext cx="8153400" cy="4495800"/>
          </a:xfrm>
        </p:spPr>
        <p:txBody>
          <a:bodyPr/>
          <a:lstStyle/>
          <a:p>
            <a:pPr marL="109538" indent="0" eaLnBrk="1" hangingPunct="1">
              <a:buFont typeface="Georgia" pitchFamily="18" charset="0"/>
              <a:buNone/>
            </a:pPr>
            <a:endParaRPr lang="el-GR" altLang="el-GR" smtClean="0">
              <a:ea typeface="Calibri" pitchFamily="34" charset="0"/>
              <a:cs typeface="Calibri" pitchFamily="34" charset="0"/>
            </a:endParaRPr>
          </a:p>
          <a:p>
            <a:pPr marL="109538" indent="0" eaLnBrk="1" hangingPunct="1">
              <a:buFont typeface="Georgia" pitchFamily="18" charset="0"/>
              <a:buNone/>
            </a:pPr>
            <a:r>
              <a:rPr lang="el-GR" altLang="el-GR" b="1" smtClean="0">
                <a:ea typeface="Calibri" pitchFamily="34" charset="0"/>
                <a:cs typeface="Calibri" pitchFamily="34" charset="0"/>
              </a:rPr>
              <a:t>Τακτικοί </a:t>
            </a:r>
            <a:r>
              <a:rPr lang="el-GR" altLang="el-GR" smtClean="0">
                <a:ea typeface="Calibri" pitchFamily="34" charset="0"/>
                <a:cs typeface="Calibri" pitchFamily="34" charset="0"/>
              </a:rPr>
              <a:t>δημοτικοί σύμβουλοι εκλέγονται, </a:t>
            </a:r>
          </a:p>
          <a:p>
            <a:pPr marL="109538" indent="0" eaLnBrk="1" hangingPunct="1">
              <a:buFont typeface="Georgia" pitchFamily="18" charset="0"/>
              <a:buNone/>
            </a:pPr>
            <a:r>
              <a:rPr lang="el-GR" altLang="el-GR" smtClean="0">
                <a:ea typeface="Calibri" pitchFamily="34" charset="0"/>
                <a:cs typeface="Calibri" pitchFamily="34" charset="0"/>
              </a:rPr>
              <a:t>από τους υποψήφιους των συνδυασμών που δικαιούνται έδρα, αυτοί που έλαβαν τους περισσότερους σταυρούς προτίμησης, </a:t>
            </a:r>
            <a:r>
              <a:rPr lang="el-GR" altLang="el-GR" smtClean="0">
                <a:solidFill>
                  <a:srgbClr val="C00000"/>
                </a:solidFill>
                <a:ea typeface="Calibri" pitchFamily="34" charset="0"/>
                <a:cs typeface="Calibri" pitchFamily="34" charset="0"/>
              </a:rPr>
              <a:t>συμπεριλαμβανομένης της διασταυρούμενης ψήφου</a:t>
            </a:r>
            <a:r>
              <a:rPr lang="el-GR" altLang="el-GR" smtClean="0">
                <a:ea typeface="Calibri" pitchFamily="34" charset="0"/>
                <a:cs typeface="Calibri" pitchFamily="34" charset="0"/>
              </a:rPr>
              <a:t>, στην εκλογική περιφέρεια όπου θέτουν υποψηφιότητα.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1 - Τίτλος"/>
          <p:cNvSpPr>
            <a:spLocks noGrp="1"/>
          </p:cNvSpPr>
          <p:nvPr>
            <p:ph type="title"/>
          </p:nvPr>
        </p:nvSpPr>
        <p:spPr>
          <a:xfrm>
            <a:off x="457200" y="404813"/>
            <a:ext cx="8229600" cy="792162"/>
          </a:xfrm>
        </p:spPr>
        <p:txBody>
          <a:bodyPr/>
          <a:lstStyle/>
          <a:p>
            <a:pPr algn="ctr" eaLnBrk="1" hangingPunct="1"/>
            <a:r>
              <a:rPr lang="el-GR" altLang="el-GR" sz="3200" b="1" smtClean="0">
                <a:solidFill>
                  <a:srgbClr val="000000"/>
                </a:solidFill>
              </a:rPr>
              <a:t/>
            </a:r>
            <a:br>
              <a:rPr lang="el-GR" altLang="el-GR" sz="3200" b="1" smtClean="0">
                <a:solidFill>
                  <a:srgbClr val="000000"/>
                </a:solidFill>
              </a:rPr>
            </a:br>
            <a:r>
              <a:rPr lang="el-GR" altLang="el-GR" sz="3200" b="1" smtClean="0">
                <a:ea typeface="Calibri" pitchFamily="34" charset="0"/>
                <a:cs typeface="Calibri" pitchFamily="34" charset="0"/>
              </a:rPr>
              <a:t>Κατανομή εδρών συμβουλίων κοινοτήτων</a:t>
            </a:r>
            <a:br>
              <a:rPr lang="el-GR" altLang="el-GR" sz="3200" b="1" smtClean="0">
                <a:ea typeface="Calibri" pitchFamily="34" charset="0"/>
                <a:cs typeface="Calibri" pitchFamily="34" charset="0"/>
              </a:rPr>
            </a:br>
            <a:r>
              <a:rPr lang="el-GR" altLang="el-GR" sz="3200" b="1" smtClean="0">
                <a:ea typeface="Calibri" pitchFamily="34" charset="0"/>
                <a:cs typeface="Calibri" pitchFamily="34" charset="0"/>
              </a:rPr>
              <a:t> </a:t>
            </a:r>
            <a:r>
              <a:rPr lang="el-GR" altLang="el-GR" sz="3200" b="1" i="1" u="sng" smtClean="0">
                <a:solidFill>
                  <a:srgbClr val="C00000"/>
                </a:solidFill>
                <a:ea typeface="Calibri" pitchFamily="34" charset="0"/>
                <a:cs typeface="Calibri" pitchFamily="34" charset="0"/>
              </a:rPr>
              <a:t>άνω των 300 </a:t>
            </a:r>
            <a:r>
              <a:rPr lang="el-GR" altLang="el-GR" sz="3200" b="1" smtClean="0">
                <a:ea typeface="Calibri" pitchFamily="34" charset="0"/>
                <a:cs typeface="Calibri" pitchFamily="34" charset="0"/>
              </a:rPr>
              <a:t>κατοίκων </a:t>
            </a:r>
            <a:r>
              <a:rPr lang="el-GR" altLang="el-GR" sz="4000" b="1" smtClean="0">
                <a:solidFill>
                  <a:srgbClr val="000000"/>
                </a:solidFill>
              </a:rPr>
              <a:t/>
            </a:r>
            <a:br>
              <a:rPr lang="el-GR" altLang="el-GR" sz="4000" b="1" smtClean="0">
                <a:solidFill>
                  <a:srgbClr val="000000"/>
                </a:solidFill>
              </a:rPr>
            </a:br>
            <a:endParaRPr lang="el-GR" altLang="el-GR" sz="4000" smtClean="0"/>
          </a:p>
        </p:txBody>
      </p:sp>
      <p:sp>
        <p:nvSpPr>
          <p:cNvPr id="43011" name="3 - Θέση περιεχομένου"/>
          <p:cNvSpPr>
            <a:spLocks noGrp="1"/>
          </p:cNvSpPr>
          <p:nvPr>
            <p:ph sz="quarter" idx="1"/>
          </p:nvPr>
        </p:nvSpPr>
        <p:spPr>
          <a:xfrm>
            <a:off x="612775" y="1600200"/>
            <a:ext cx="8153400" cy="4495800"/>
          </a:xfrm>
        </p:spPr>
        <p:txBody>
          <a:bodyPr/>
          <a:lstStyle/>
          <a:p>
            <a:pPr eaLnBrk="1" hangingPunct="1">
              <a:spcAft>
                <a:spcPts val="1425"/>
              </a:spcAft>
              <a:buFont typeface="Georgia" pitchFamily="18" charset="0"/>
              <a:buNone/>
              <a:defRPr/>
            </a:pPr>
            <a:r>
              <a:rPr lang="el-GR" altLang="el-GR" dirty="0" smtClean="0">
                <a:solidFill>
                  <a:srgbClr val="000000"/>
                </a:solidFill>
              </a:rPr>
              <a:t>   </a:t>
            </a:r>
          </a:p>
          <a:p>
            <a:pPr eaLnBrk="1" hangingPunct="1">
              <a:spcAft>
                <a:spcPts val="1425"/>
              </a:spcAft>
              <a:buFont typeface="Georgia" pitchFamily="18" charset="0"/>
              <a:buNone/>
              <a:defRPr/>
            </a:pPr>
            <a:r>
              <a:rPr lang="el-GR" altLang="el-GR" b="1" dirty="0">
                <a:solidFill>
                  <a:srgbClr val="000000"/>
                </a:solidFill>
              </a:rPr>
              <a:t> </a:t>
            </a:r>
            <a:r>
              <a:rPr lang="el-GR" altLang="el-GR" b="1" dirty="0" smtClean="0">
                <a:solidFill>
                  <a:srgbClr val="000000"/>
                </a:solidFill>
              </a:rPr>
              <a:t>  Ανάλογα με την εκλογική δύναμη κάθε συνδυασμού</a:t>
            </a:r>
            <a:r>
              <a:rPr lang="el-GR" altLang="el-GR" dirty="0" smtClean="0">
                <a:solidFill>
                  <a:srgbClr val="000000"/>
                </a:solidFill>
              </a:rPr>
              <a:t> στην οικεία κοινότητα και </a:t>
            </a:r>
            <a:r>
              <a:rPr lang="el-GR" altLang="el-GR" u="sng" dirty="0" smtClean="0">
                <a:solidFill>
                  <a:srgbClr val="000000"/>
                </a:solidFill>
              </a:rPr>
              <a:t>ανεξάρτητα από τα αποτελέσματα των συνδυασμών για το δημοτικό συμβούλιο</a:t>
            </a:r>
            <a:r>
              <a:rPr lang="el-GR" altLang="el-GR" dirty="0" smtClean="0">
                <a:solidFill>
                  <a:srgbClr val="000000"/>
                </a:solidFill>
              </a:rPr>
              <a:t>, </a:t>
            </a:r>
          </a:p>
          <a:p>
            <a:pPr eaLnBrk="1" hangingPunct="1">
              <a:spcAft>
                <a:spcPts val="1425"/>
              </a:spcAft>
              <a:buFont typeface="Georgia" pitchFamily="18" charset="0"/>
              <a:buNone/>
              <a:defRPr/>
            </a:pPr>
            <a:r>
              <a:rPr lang="el-GR" altLang="el-GR" dirty="0">
                <a:solidFill>
                  <a:srgbClr val="000000"/>
                </a:solidFill>
              </a:rPr>
              <a:t> </a:t>
            </a:r>
            <a:r>
              <a:rPr lang="el-GR" altLang="el-GR" dirty="0" smtClean="0">
                <a:solidFill>
                  <a:srgbClr val="000000"/>
                </a:solidFill>
              </a:rPr>
              <a:t>  με το εκλογικό σύστημα της απλής αναλογικής.</a:t>
            </a:r>
          </a:p>
          <a:p>
            <a:pPr marL="0" indent="0" eaLnBrk="1" hangingPunct="1">
              <a:buFont typeface="Wingdings" pitchFamily="2" charset="2"/>
              <a:buNone/>
              <a:defRPr/>
            </a:pPr>
            <a:endParaRPr lang="el-GR" altLang="el-GR" dirty="0" smtClean="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 Ορθογώνιο"/>
          <p:cNvSpPr/>
          <p:nvPr/>
        </p:nvSpPr>
        <p:spPr>
          <a:xfrm>
            <a:off x="971550" y="836613"/>
            <a:ext cx="7416800" cy="5978525"/>
          </a:xfrm>
          <a:prstGeom prst="rect">
            <a:avLst/>
          </a:prstGeom>
        </p:spPr>
        <p:txBody>
          <a:bodyPr>
            <a:spAutoFit/>
          </a:bodyPr>
          <a:lstStyle/>
          <a:p>
            <a:pPr marL="109538">
              <a:lnSpc>
                <a:spcPct val="80000"/>
              </a:lnSpc>
              <a:spcBef>
                <a:spcPts val="300"/>
              </a:spcBef>
              <a:spcAft>
                <a:spcPts val="1425"/>
              </a:spcAft>
              <a:buSzPct val="70000"/>
              <a:tabLst>
                <a:tab pos="1704975" algn="l"/>
                <a:tab pos="2619375" algn="l"/>
                <a:tab pos="3533775" algn="l"/>
                <a:tab pos="4448175" algn="l"/>
                <a:tab pos="5362575" algn="l"/>
                <a:tab pos="6276975" algn="l"/>
                <a:tab pos="7191375" algn="l"/>
                <a:tab pos="8105775" algn="l"/>
                <a:tab pos="9020175" algn="l"/>
                <a:tab pos="9934575" algn="l"/>
                <a:tab pos="10848975" algn="l"/>
              </a:tabLst>
              <a:defRPr/>
            </a:pPr>
            <a:r>
              <a:rPr lang="el-GR" sz="2400" dirty="0">
                <a:solidFill>
                  <a:srgbClr val="000000"/>
                </a:solidFill>
                <a:latin typeface="Calibri" pitchFamily="32" charset="0"/>
                <a:ea typeface="Microsoft YaHei" charset="-122"/>
                <a:cs typeface="+mn-cs"/>
              </a:rPr>
              <a:t>Εκλογή </a:t>
            </a:r>
            <a:r>
              <a:rPr lang="el-GR" sz="2400" b="1" dirty="0">
                <a:solidFill>
                  <a:srgbClr val="C00000"/>
                </a:solidFill>
                <a:latin typeface="Calibri" pitchFamily="32" charset="0"/>
                <a:ea typeface="Microsoft YaHei" charset="-122"/>
                <a:cs typeface="+mn-cs"/>
              </a:rPr>
              <a:t>προέδρου συμβουλίου </a:t>
            </a:r>
            <a:r>
              <a:rPr lang="el-GR" sz="2400" dirty="0">
                <a:solidFill>
                  <a:srgbClr val="000000"/>
                </a:solidFill>
                <a:latin typeface="Calibri" pitchFamily="32" charset="0"/>
                <a:ea typeface="Microsoft YaHei" charset="-122"/>
                <a:cs typeface="+mn-cs"/>
              </a:rPr>
              <a:t>κοινότητας  </a:t>
            </a:r>
            <a:r>
              <a:rPr lang="el-GR" sz="2400" b="1" u="sng" dirty="0">
                <a:latin typeface="Calibri" pitchFamily="32" charset="0"/>
                <a:ea typeface="Microsoft YaHei" charset="-122"/>
                <a:cs typeface="+mn-cs"/>
              </a:rPr>
              <a:t>άνω</a:t>
            </a:r>
            <a:r>
              <a:rPr lang="en-GB" sz="2400" b="1" u="sng" dirty="0">
                <a:latin typeface="Calibri" pitchFamily="32" charset="0"/>
                <a:ea typeface="Microsoft YaHei" charset="-122"/>
                <a:cs typeface="+mn-cs"/>
              </a:rPr>
              <a:t> </a:t>
            </a:r>
            <a:r>
              <a:rPr lang="en-GB" sz="2400" u="sng" dirty="0">
                <a:latin typeface="Calibri" pitchFamily="32" charset="0"/>
                <a:ea typeface="Microsoft YaHei" charset="-122"/>
                <a:cs typeface="+mn-cs"/>
              </a:rPr>
              <a:t>των</a:t>
            </a:r>
            <a:r>
              <a:rPr lang="en-GB" sz="2400" b="1" u="sng" dirty="0">
                <a:latin typeface="Calibri" pitchFamily="32" charset="0"/>
                <a:ea typeface="Microsoft YaHei" charset="-122"/>
                <a:cs typeface="+mn-cs"/>
              </a:rPr>
              <a:t>  300 κατοίκων</a:t>
            </a:r>
            <a:r>
              <a:rPr lang="en-GB" sz="2400" dirty="0">
                <a:solidFill>
                  <a:srgbClr val="000000"/>
                </a:solidFill>
                <a:latin typeface="Calibri" pitchFamily="32" charset="0"/>
                <a:ea typeface="Microsoft YaHei" charset="-122"/>
                <a:cs typeface="+mn-cs"/>
              </a:rPr>
              <a:t>:</a:t>
            </a:r>
          </a:p>
          <a:p>
            <a:pPr marL="569913" indent="-457200">
              <a:spcAft>
                <a:spcPts val="1425"/>
              </a:spcAft>
              <a:buSzPct val="70000"/>
              <a:buFont typeface="Wingdings" panose="05000000000000000000" pitchFamily="2" charset="2"/>
              <a:buChar char="Ø"/>
              <a:defRPr/>
            </a:pPr>
            <a:r>
              <a:rPr lang="el-GR" altLang="el-GR" sz="2400" dirty="0">
                <a:latin typeface="Calibri" panose="020F0502020204030204" pitchFamily="34" charset="0"/>
                <a:cs typeface="Calibri" panose="020F0502020204030204" pitchFamily="34" charset="0"/>
              </a:rPr>
              <a:t>Σε περίπτωση που συνδυασμός έλαβε το</a:t>
            </a:r>
            <a:r>
              <a:rPr lang="el-GR" altLang="el-GR" sz="2400" dirty="0">
                <a:solidFill>
                  <a:srgbClr val="C00000"/>
                </a:solidFill>
                <a:latin typeface="Calibri" panose="020F0502020204030204" pitchFamily="34" charset="0"/>
                <a:cs typeface="Calibri" panose="020F0502020204030204" pitchFamily="34" charset="0"/>
              </a:rPr>
              <a:t> </a:t>
            </a:r>
            <a:r>
              <a:rPr lang="el-GR" altLang="el-GR" sz="2400" b="1" dirty="0">
                <a:solidFill>
                  <a:srgbClr val="C00000"/>
                </a:solidFill>
                <a:latin typeface="Calibri" panose="020F0502020204030204" pitchFamily="34" charset="0"/>
                <a:cs typeface="Calibri" panose="020F0502020204030204" pitchFamily="34" charset="0"/>
              </a:rPr>
              <a:t>50%+1 </a:t>
            </a:r>
            <a:r>
              <a:rPr lang="el-GR" altLang="el-GR" sz="2400" dirty="0">
                <a:latin typeface="Calibri" panose="020F0502020204030204" pitchFamily="34" charset="0"/>
                <a:cs typeface="Calibri" panose="020F0502020204030204" pitchFamily="34" charset="0"/>
              </a:rPr>
              <a:t>ψήφο, ο πρώτος σε σταυρούς σύμβουλός του αναδεικνύεται πρόεδρος της κοινότητας.</a:t>
            </a:r>
          </a:p>
          <a:p>
            <a:pPr marL="569913" indent="-457200">
              <a:spcAft>
                <a:spcPts val="1425"/>
              </a:spcAft>
              <a:buSzPct val="70000"/>
              <a:buFont typeface="Wingdings" panose="05000000000000000000" pitchFamily="2" charset="2"/>
              <a:buChar char="Ø"/>
              <a:defRPr/>
            </a:pPr>
            <a:r>
              <a:rPr lang="el-GR" altLang="el-GR" sz="2400" dirty="0">
                <a:latin typeface="Calibri" panose="020F0502020204030204" pitchFamily="34" charset="0"/>
                <a:cs typeface="Calibri" panose="020F0502020204030204" pitchFamily="34" charset="0"/>
              </a:rPr>
              <a:t>Σε κάθε άλλη περίπτωση, ο πρόεδρος  εκλέγεται  </a:t>
            </a:r>
            <a:r>
              <a:rPr lang="el-GR" altLang="el-GR" sz="2400" b="1" dirty="0">
                <a:solidFill>
                  <a:srgbClr val="C00000"/>
                </a:solidFill>
                <a:latin typeface="Calibri" panose="020F0502020204030204" pitchFamily="34" charset="0"/>
                <a:cs typeface="Calibri" panose="020F0502020204030204" pitchFamily="34" charset="0"/>
              </a:rPr>
              <a:t>έμμεσα</a:t>
            </a:r>
            <a:r>
              <a:rPr lang="el-GR" altLang="el-GR" sz="2400" dirty="0">
                <a:latin typeface="Calibri" panose="020F0502020204030204" pitchFamily="34" charset="0"/>
                <a:cs typeface="Calibri" panose="020F0502020204030204" pitchFamily="34" charset="0"/>
              </a:rPr>
              <a:t>, από το ίδιο το συμβούλιο κοινότητας, με μυστική ψηφοφορία. </a:t>
            </a:r>
          </a:p>
          <a:p>
            <a:pPr marL="569913" indent="-457200">
              <a:spcAft>
                <a:spcPts val="1425"/>
              </a:spcAft>
              <a:buSzPct val="70000"/>
              <a:buFont typeface="Wingdings" panose="05000000000000000000" pitchFamily="2" charset="2"/>
              <a:buChar char="Ø"/>
              <a:defRPr/>
            </a:pPr>
            <a:r>
              <a:rPr lang="el-GR" altLang="el-GR" sz="2400" dirty="0">
                <a:latin typeface="Calibri" panose="020F0502020204030204" pitchFamily="34" charset="0"/>
                <a:cs typeface="Calibri" panose="020F0502020204030204" pitchFamily="34" charset="0"/>
              </a:rPr>
              <a:t>Υποψήφιοι για το αξίωμα θα είναι οι πρώτοι σε σταυρούς προτίμησης σύμβουλοι από τους δύο πρώτους κατά σειρά εκλογής συνδυασμούς</a:t>
            </a:r>
            <a:r>
              <a:rPr lang="el-GR" altLang="el-GR" sz="2800" dirty="0">
                <a:latin typeface="Calibri" panose="020F0502020204030204" pitchFamily="34" charset="0"/>
                <a:cs typeface="Calibri" panose="020F0502020204030204" pitchFamily="34" charset="0"/>
              </a:rPr>
              <a:t>. </a:t>
            </a:r>
            <a:r>
              <a:rPr lang="en-GB" altLang="el-GR" sz="2800" dirty="0">
                <a:latin typeface="Calibri" panose="020F0502020204030204" pitchFamily="34" charset="0"/>
                <a:cs typeface="Calibri" panose="020F0502020204030204" pitchFamily="34" charset="0"/>
              </a:rPr>
              <a:t> </a:t>
            </a:r>
            <a:endParaRPr lang="en-US" sz="2800" dirty="0">
              <a:solidFill>
                <a:srgbClr val="000000"/>
              </a:solidFill>
              <a:latin typeface="Calibri" pitchFamily="32" charset="0"/>
              <a:ea typeface="Microsoft YaHei" charset="-122"/>
              <a:cs typeface="+mn-cs"/>
            </a:endParaRPr>
          </a:p>
          <a:p>
            <a:pPr marL="363538" indent="-254000">
              <a:lnSpc>
                <a:spcPct val="80000"/>
              </a:lnSpc>
              <a:spcBef>
                <a:spcPts val="300"/>
              </a:spcBef>
              <a:spcAft>
                <a:spcPts val="1425"/>
              </a:spcAft>
              <a:buClr>
                <a:srgbClr val="A5AB81"/>
              </a:buClr>
              <a:buSzPct val="45000"/>
              <a:buFont typeface="Times New Roman" pitchFamily="16" charset="0"/>
              <a:buNone/>
              <a:tabLst>
                <a:tab pos="1704975" algn="l"/>
                <a:tab pos="2619375" algn="l"/>
                <a:tab pos="3533775" algn="l"/>
                <a:tab pos="4448175" algn="l"/>
                <a:tab pos="5362575" algn="l"/>
                <a:tab pos="6276975" algn="l"/>
                <a:tab pos="7191375" algn="l"/>
                <a:tab pos="8105775" algn="l"/>
                <a:tab pos="9020175" algn="l"/>
                <a:tab pos="9934575" algn="l"/>
                <a:tab pos="10848975" algn="l"/>
              </a:tabLst>
              <a:defRPr/>
            </a:pPr>
            <a:r>
              <a:rPr lang="el-GR" sz="2400" dirty="0">
                <a:solidFill>
                  <a:srgbClr val="000000"/>
                </a:solidFill>
                <a:latin typeface="Calibri" pitchFamily="32" charset="0"/>
                <a:ea typeface="Microsoft YaHei" charset="-122"/>
                <a:cs typeface="+mn-cs"/>
              </a:rPr>
              <a:t>Εκλογή </a:t>
            </a:r>
            <a:r>
              <a:rPr lang="el-GR" sz="2400" b="1" dirty="0">
                <a:solidFill>
                  <a:srgbClr val="C00000"/>
                </a:solidFill>
                <a:latin typeface="Calibri" pitchFamily="32" charset="0"/>
                <a:ea typeface="Microsoft YaHei" charset="-122"/>
                <a:cs typeface="+mn-cs"/>
              </a:rPr>
              <a:t>προέδρου</a:t>
            </a:r>
            <a:r>
              <a:rPr lang="en-GB" sz="2400" b="1" dirty="0">
                <a:solidFill>
                  <a:srgbClr val="C00000"/>
                </a:solidFill>
                <a:latin typeface="Calibri" pitchFamily="32" charset="0"/>
                <a:ea typeface="Microsoft YaHei" charset="-122"/>
                <a:cs typeface="+mn-cs"/>
              </a:rPr>
              <a:t> </a:t>
            </a:r>
            <a:r>
              <a:rPr lang="el-GR" sz="2400" b="1" dirty="0">
                <a:solidFill>
                  <a:srgbClr val="C00000"/>
                </a:solidFill>
                <a:latin typeface="Calibri" pitchFamily="32" charset="0"/>
                <a:ea typeface="Microsoft YaHei" charset="-122"/>
                <a:cs typeface="+mn-cs"/>
              </a:rPr>
              <a:t>κοινότητας</a:t>
            </a:r>
            <a:r>
              <a:rPr lang="el-GR" sz="2400" b="1" dirty="0">
                <a:solidFill>
                  <a:srgbClr val="000000"/>
                </a:solidFill>
                <a:latin typeface="Calibri" pitchFamily="32" charset="0"/>
                <a:ea typeface="Microsoft YaHei" charset="-122"/>
                <a:cs typeface="+mn-cs"/>
              </a:rPr>
              <a:t> </a:t>
            </a:r>
            <a:r>
              <a:rPr lang="en-GB" sz="2400" dirty="0">
                <a:solidFill>
                  <a:srgbClr val="000000"/>
                </a:solidFill>
                <a:latin typeface="Calibri" pitchFamily="32" charset="0"/>
                <a:ea typeface="Microsoft YaHei" charset="-122"/>
                <a:cs typeface="+mn-cs"/>
              </a:rPr>
              <a:t> </a:t>
            </a:r>
            <a:r>
              <a:rPr lang="el-GR" sz="2400" b="1" u="sng" dirty="0">
                <a:latin typeface="Calibri" pitchFamily="32" charset="0"/>
                <a:ea typeface="Microsoft YaHei" charset="-122"/>
                <a:cs typeface="+mn-cs"/>
              </a:rPr>
              <a:t>κάτω των 300 κατοίκων.</a:t>
            </a:r>
            <a:endParaRPr lang="en-GB" sz="2400" b="1" u="sng" dirty="0">
              <a:latin typeface="Calibri" pitchFamily="32" charset="0"/>
              <a:ea typeface="Microsoft YaHei" charset="-122"/>
              <a:cs typeface="+mn-cs"/>
            </a:endParaRPr>
          </a:p>
          <a:p>
            <a:pPr marL="452438" indent="-342900">
              <a:lnSpc>
                <a:spcPct val="80000"/>
              </a:lnSpc>
              <a:spcBef>
                <a:spcPts val="300"/>
              </a:spcBef>
              <a:spcAft>
                <a:spcPts val="1425"/>
              </a:spcAft>
              <a:buSzPct val="80000"/>
              <a:buFont typeface="Wingdings" panose="05000000000000000000" pitchFamily="2" charset="2"/>
              <a:buChar char="Ø"/>
              <a:tabLst>
                <a:tab pos="1704975" algn="l"/>
                <a:tab pos="2619375" algn="l"/>
                <a:tab pos="3533775" algn="l"/>
                <a:tab pos="4448175" algn="l"/>
                <a:tab pos="5362575" algn="l"/>
                <a:tab pos="6276975" algn="l"/>
                <a:tab pos="7191375" algn="l"/>
                <a:tab pos="8105775" algn="l"/>
                <a:tab pos="9020175" algn="l"/>
                <a:tab pos="9934575" algn="l"/>
                <a:tab pos="10848975" algn="l"/>
              </a:tabLst>
              <a:defRPr/>
            </a:pPr>
            <a:r>
              <a:rPr lang="el-GR" sz="2400" dirty="0">
                <a:solidFill>
                  <a:srgbClr val="000000"/>
                </a:solidFill>
                <a:latin typeface="Calibri" pitchFamily="32" charset="0"/>
                <a:ea typeface="Microsoft YaHei" charset="-122"/>
                <a:cs typeface="+mn-cs"/>
              </a:rPr>
              <a:t>Από </a:t>
            </a:r>
            <a:r>
              <a:rPr lang="en-GB" sz="2400" dirty="0">
                <a:solidFill>
                  <a:srgbClr val="000000"/>
                </a:solidFill>
                <a:latin typeface="Calibri" pitchFamily="32" charset="0"/>
                <a:ea typeface="Microsoft YaHei" charset="-122"/>
                <a:cs typeface="+mn-cs"/>
              </a:rPr>
              <a:t> </a:t>
            </a:r>
            <a:r>
              <a:rPr lang="el-GR" sz="2400" dirty="0">
                <a:solidFill>
                  <a:srgbClr val="000000"/>
                </a:solidFill>
                <a:latin typeface="Calibri" pitchFamily="32" charset="0"/>
                <a:ea typeface="Microsoft YaHei" charset="-122"/>
                <a:cs typeface="+mn-cs"/>
              </a:rPr>
              <a:t>το ενιαίο </a:t>
            </a:r>
            <a:r>
              <a:rPr lang="en-GB" sz="2400" dirty="0">
                <a:solidFill>
                  <a:srgbClr val="000000"/>
                </a:solidFill>
                <a:latin typeface="Calibri" pitchFamily="32" charset="0"/>
                <a:ea typeface="Microsoft YaHei" charset="-122"/>
                <a:cs typeface="+mn-cs"/>
              </a:rPr>
              <a:t> ψηφοδέλτιο, </a:t>
            </a:r>
            <a:r>
              <a:rPr lang="el-GR" sz="2400" dirty="0">
                <a:solidFill>
                  <a:srgbClr val="000000"/>
                </a:solidFill>
                <a:latin typeface="Calibri" pitchFamily="32" charset="0"/>
                <a:ea typeface="Microsoft YaHei" charset="-122"/>
                <a:cs typeface="+mn-cs"/>
              </a:rPr>
              <a:t>πρόεδρος εκλέγεται</a:t>
            </a:r>
            <a:r>
              <a:rPr lang="en-GB" sz="2400" dirty="0">
                <a:solidFill>
                  <a:srgbClr val="000000"/>
                </a:solidFill>
                <a:latin typeface="Calibri" pitchFamily="32" charset="0"/>
                <a:ea typeface="Microsoft YaHei" charset="-122"/>
                <a:cs typeface="+mn-cs"/>
              </a:rPr>
              <a:t> όποιος συγκεντρώσει τους </a:t>
            </a:r>
            <a:r>
              <a:rPr lang="en-GB" sz="2400" b="1" dirty="0">
                <a:solidFill>
                  <a:srgbClr val="000000"/>
                </a:solidFill>
                <a:latin typeface="Calibri" pitchFamily="32" charset="0"/>
                <a:ea typeface="Microsoft YaHei" charset="-122"/>
                <a:cs typeface="+mn-cs"/>
              </a:rPr>
              <a:t>περισσότερους σταυρούς.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2"/>
          <p:cNvSpPr>
            <a:spLocks noGrp="1"/>
          </p:cNvSpPr>
          <p:nvPr>
            <p:ph type="title"/>
          </p:nvPr>
        </p:nvSpPr>
        <p:spPr>
          <a:xfrm>
            <a:off x="457200" y="404813"/>
            <a:ext cx="8229600" cy="863600"/>
          </a:xfrm>
        </p:spPr>
        <p:txBody>
          <a:bodyPr/>
          <a:lstStyle/>
          <a:p>
            <a:pPr eaLnBrk="1" hangingPunct="1"/>
            <a:r>
              <a:rPr lang="el-GR" altLang="el-GR" b="1" smtClean="0">
                <a:ea typeface="Calibri" pitchFamily="34" charset="0"/>
                <a:cs typeface="Calibri" pitchFamily="34" charset="0"/>
              </a:rPr>
              <a:t>Ψηφοδέλτια</a:t>
            </a:r>
          </a:p>
        </p:txBody>
      </p:sp>
      <p:sp>
        <p:nvSpPr>
          <p:cNvPr id="41987" name="Θέση περιεχομένου 3"/>
          <p:cNvSpPr>
            <a:spLocks noGrp="1"/>
          </p:cNvSpPr>
          <p:nvPr>
            <p:ph sz="quarter" idx="1"/>
          </p:nvPr>
        </p:nvSpPr>
        <p:spPr>
          <a:xfrm>
            <a:off x="457200" y="1773238"/>
            <a:ext cx="8229600" cy="4800600"/>
          </a:xfrm>
        </p:spPr>
        <p:txBody>
          <a:bodyPr/>
          <a:lstStyle/>
          <a:p>
            <a:pPr marL="363538" indent="-255588" eaLnBrk="1" hangingPunct="1">
              <a:buClr>
                <a:srgbClr val="A5AB81"/>
              </a:buClr>
              <a:buFont typeface="Georgia"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l-GR" smtClean="0">
                <a:ea typeface="Calibri" pitchFamily="34" charset="0"/>
                <a:cs typeface="Calibri" pitchFamily="34" charset="0"/>
              </a:rPr>
              <a:t>Τα ψηφοδέλτια των συνδυασμών υποψηφίων δημοτικών συμβούλων και των συνδυασμών υποψηφίων συμβούλων κοινότητας άνω των 300 κατοίκων εκτυπώνονται με μέριμνα του οικείου συνδυασμού.</a:t>
            </a:r>
          </a:p>
          <a:p>
            <a:pPr marL="363538" indent="-255588" eaLnBrk="1" hangingPunct="1">
              <a:buClr>
                <a:srgbClr val="A5AB81"/>
              </a:buClr>
              <a:buFont typeface="Georgia"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r>
              <a:rPr lang="el-GR" altLang="el-GR" smtClean="0">
                <a:ea typeface="Calibri" pitchFamily="34" charset="0"/>
                <a:cs typeface="Calibri" pitchFamily="34" charset="0"/>
              </a:rPr>
              <a:t>Τα ψηφοδέλτια για τις εκλογές των κοινοτήτων έως και τριακοσίων (300) κατοίκων, καταρτίζονται και εκτυπώνονται με ευθύνη του οικείου δημάρχου και με πιστώσεις του δήμου. </a:t>
            </a:r>
          </a:p>
          <a:p>
            <a:pPr marL="363538" indent="-255588" eaLnBrk="1" hangingPunct="1">
              <a:buClr>
                <a:srgbClr val="0BD0D9"/>
              </a:buClr>
              <a:buFont typeface="Georgia" pitchFamily="18" charset="0"/>
              <a:buChar char="•"/>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l-GR" altLang="el-GR"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Τίτλος 2"/>
          <p:cNvSpPr>
            <a:spLocks noGrp="1"/>
          </p:cNvSpPr>
          <p:nvPr>
            <p:ph type="title"/>
          </p:nvPr>
        </p:nvSpPr>
        <p:spPr>
          <a:xfrm>
            <a:off x="457200" y="404813"/>
            <a:ext cx="8229600" cy="936625"/>
          </a:xfrm>
        </p:spPr>
        <p:txBody>
          <a:bodyPr/>
          <a:lstStyle/>
          <a:p>
            <a:pPr algn="ctr" eaLnBrk="1" hangingPunct="1"/>
            <a:r>
              <a:rPr lang="el-GR" altLang="el-GR" sz="3200" b="1" smtClean="0">
                <a:ea typeface="Calibri" pitchFamily="34" charset="0"/>
                <a:cs typeface="Calibri" pitchFamily="34" charset="0"/>
              </a:rPr>
              <a:t>Ψηφοδέλτια</a:t>
            </a:r>
            <a:r>
              <a:rPr lang="en-US" altLang="el-GR" sz="3200" b="1" smtClean="0">
                <a:latin typeface="Calibri" pitchFamily="34" charset="0"/>
                <a:ea typeface="Calibri" pitchFamily="34" charset="0"/>
                <a:cs typeface="Calibri" pitchFamily="34" charset="0"/>
              </a:rPr>
              <a:t> </a:t>
            </a:r>
            <a:r>
              <a:rPr lang="el-GR" altLang="el-GR" sz="3200" b="1" smtClean="0">
                <a:ea typeface="Calibri" pitchFamily="34" charset="0"/>
                <a:cs typeface="Calibri" pitchFamily="34" charset="0"/>
              </a:rPr>
              <a:t>σε δήμους που αποτελούν ενιαία εκλογική περιφέρεια</a:t>
            </a:r>
          </a:p>
        </p:txBody>
      </p:sp>
      <p:sp>
        <p:nvSpPr>
          <p:cNvPr id="43011" name="Θέση περιεχομένου 3"/>
          <p:cNvSpPr>
            <a:spLocks noGrp="1"/>
          </p:cNvSpPr>
          <p:nvPr>
            <p:ph sz="quarter" idx="1"/>
          </p:nvPr>
        </p:nvSpPr>
        <p:spPr>
          <a:xfrm>
            <a:off x="457200" y="1844675"/>
            <a:ext cx="8229600" cy="4729163"/>
          </a:xfrm>
        </p:spPr>
        <p:txBody>
          <a:bodyPr/>
          <a:lstStyle/>
          <a:p>
            <a:pPr marL="107950" indent="0" eaLnBrk="1" hangingPunct="1">
              <a:lnSpc>
                <a:spcPct val="90000"/>
              </a:lnSpc>
              <a:buClr>
                <a:srgbClr val="0BD0D9"/>
              </a:buClr>
              <a:buFont typeface="Georgia" pitchFamily="18" charset="0"/>
              <a:buNone/>
            </a:pPr>
            <a:r>
              <a:rPr lang="el-GR" altLang="el-GR" sz="2700" smtClean="0">
                <a:ea typeface="Calibri" pitchFamily="34" charset="0"/>
                <a:cs typeface="Calibri" pitchFamily="34" charset="0"/>
              </a:rPr>
              <a:t>Μετά την ονομασία του συνδυασμού αναγράφονται κατά σειρά, όπως αναφέρονται στην απόφαση ανακήρυξης:</a:t>
            </a:r>
          </a:p>
          <a:p>
            <a:pPr marL="107950" indent="0" eaLnBrk="1" hangingPunct="1">
              <a:lnSpc>
                <a:spcPct val="90000"/>
              </a:lnSpc>
              <a:buClr>
                <a:srgbClr val="C00000"/>
              </a:buClr>
              <a:buFont typeface="Wingdings" pitchFamily="2" charset="2"/>
              <a:buChar char="§"/>
            </a:pPr>
            <a:r>
              <a:rPr lang="el-GR" altLang="el-GR" sz="2700" smtClean="0">
                <a:ea typeface="Calibri" pitchFamily="34" charset="0"/>
                <a:cs typeface="Calibri" pitchFamily="34" charset="0"/>
              </a:rPr>
              <a:t>το επώνυμο, το κύριο όνομα και το πατρώνυμο του υποψήφιου δημάρχου, με την αντίστοιχη ένδειξη, η οποία τίθεται είτε δίπλα είτε κάτω από το όνομα του υποψήφιου δημάρχου και, </a:t>
            </a:r>
          </a:p>
          <a:p>
            <a:pPr marL="107950" indent="0" eaLnBrk="1" hangingPunct="1">
              <a:lnSpc>
                <a:spcPct val="90000"/>
              </a:lnSpc>
              <a:buClr>
                <a:srgbClr val="C00000"/>
              </a:buClr>
              <a:buFont typeface="Wingdings" pitchFamily="2" charset="2"/>
              <a:buChar char="§"/>
            </a:pPr>
            <a:r>
              <a:rPr lang="el-GR" altLang="el-GR" sz="2700" smtClean="0">
                <a:ea typeface="Calibri" pitchFamily="34" charset="0"/>
                <a:cs typeface="Calibri" pitchFamily="34" charset="0"/>
              </a:rPr>
              <a:t>το επώνυμο, το κύριο όνομα και το πατρώνυμο των υποψηφίων δημοτικών συμβούλων, με αλφαβητική σειρά.</a:t>
            </a:r>
          </a:p>
          <a:p>
            <a:pPr marL="107950" indent="0" eaLnBrk="1" hangingPunct="1">
              <a:lnSpc>
                <a:spcPct val="90000"/>
              </a:lnSpc>
              <a:buClr>
                <a:srgbClr val="0BD0D9"/>
              </a:buClr>
              <a:buFont typeface="Georgia" pitchFamily="18" charset="0"/>
              <a:buNone/>
            </a:pPr>
            <a:r>
              <a:rPr lang="el-GR" altLang="el-GR" sz="2700" smtClean="0"/>
              <a:t> </a:t>
            </a:r>
          </a:p>
          <a:p>
            <a:pPr marL="107950" indent="0" eaLnBrk="1" hangingPunct="1">
              <a:lnSpc>
                <a:spcPct val="90000"/>
              </a:lnSpc>
              <a:buClr>
                <a:srgbClr val="A5AB81"/>
              </a:buClr>
              <a:buFont typeface="Georgia" pitchFamily="18" charset="0"/>
              <a:buChar char="•"/>
            </a:pPr>
            <a:endParaRPr lang="el-GR" altLang="el-GR" sz="2700" smtClean="0">
              <a:ea typeface="Calibri" pitchFamily="34" charset="0"/>
              <a:cs typeface="Calibri" pitchFamily="34" charset="0"/>
            </a:endParaRPr>
          </a:p>
          <a:p>
            <a:pPr marL="107950" indent="0" eaLnBrk="1" hangingPunct="1">
              <a:lnSpc>
                <a:spcPct val="90000"/>
              </a:lnSpc>
              <a:buClr>
                <a:srgbClr val="A5AB81"/>
              </a:buClr>
              <a:buFont typeface="Georgia" pitchFamily="18" charset="0"/>
              <a:buChar char="•"/>
            </a:pPr>
            <a:endParaRPr lang="el-GR" altLang="el-GR" sz="2700" smtClean="0">
              <a:ea typeface="Calibri" pitchFamily="34" charset="0"/>
              <a:cs typeface="Calibri" pitchFamily="34" charset="0"/>
            </a:endParaRPr>
          </a:p>
          <a:p>
            <a:pPr marL="107950" indent="0" eaLnBrk="1" hangingPunct="1">
              <a:lnSpc>
                <a:spcPct val="90000"/>
              </a:lnSpc>
              <a:buClr>
                <a:srgbClr val="A5AB81"/>
              </a:buClr>
              <a:buFont typeface="Georgia" pitchFamily="18" charset="0"/>
              <a:buChar char="•"/>
            </a:pPr>
            <a:endParaRPr lang="el-GR" altLang="el-GR" sz="2700" smtClean="0">
              <a:ea typeface="Calibri" pitchFamily="34" charset="0"/>
              <a:cs typeface="Calibri" pitchFamily="34" charset="0"/>
            </a:endParaRPr>
          </a:p>
          <a:p>
            <a:pPr marL="107950" indent="0" eaLnBrk="1" hangingPunct="1">
              <a:lnSpc>
                <a:spcPct val="90000"/>
              </a:lnSpc>
              <a:buClr>
                <a:srgbClr val="0BD0D9"/>
              </a:buClr>
              <a:buFont typeface="Georgia" pitchFamily="18" charset="0"/>
              <a:buNone/>
            </a:pPr>
            <a:endParaRPr lang="el-GR" altLang="el-GR" sz="2700"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Θέση περιεχομένου 2"/>
          <p:cNvSpPr>
            <a:spLocks noGrp="1"/>
          </p:cNvSpPr>
          <p:nvPr>
            <p:ph sz="quarter" idx="1"/>
          </p:nvPr>
        </p:nvSpPr>
        <p:spPr>
          <a:xfrm>
            <a:off x="457200" y="333375"/>
            <a:ext cx="8229600" cy="6240463"/>
          </a:xfrm>
        </p:spPr>
        <p:txBody>
          <a:bodyPr/>
          <a:lstStyle/>
          <a:p>
            <a:pPr marL="107950" indent="0" algn="ctr" eaLnBrk="1" hangingPunct="1">
              <a:lnSpc>
                <a:spcPct val="90000"/>
              </a:lnSpc>
              <a:buClr>
                <a:srgbClr val="0BD0D9"/>
              </a:buClr>
              <a:buFont typeface="Georgia" pitchFamily="18" charset="0"/>
              <a:buNone/>
            </a:pPr>
            <a:r>
              <a:rPr lang="el-GR" altLang="el-GR" b="1" smtClean="0">
                <a:solidFill>
                  <a:schemeClr val="tx2"/>
                </a:solidFill>
                <a:ea typeface="Calibri" pitchFamily="34" charset="0"/>
                <a:cs typeface="Calibri" pitchFamily="34" charset="0"/>
              </a:rPr>
              <a:t>Ψηφοδέλτια σε δήμους που αποτελούνται από εκλογικές περιφέρειες</a:t>
            </a:r>
            <a:endParaRPr lang="el-GR" altLang="el-GR" smtClean="0">
              <a:solidFill>
                <a:schemeClr val="tx2"/>
              </a:solidFill>
              <a:ea typeface="Calibri" pitchFamily="34" charset="0"/>
              <a:cs typeface="Calibri" pitchFamily="34" charset="0"/>
            </a:endParaRPr>
          </a:p>
          <a:p>
            <a:pPr marL="107950" indent="0" eaLnBrk="1" hangingPunct="1">
              <a:lnSpc>
                <a:spcPct val="90000"/>
              </a:lnSpc>
              <a:buClr>
                <a:srgbClr val="0BD0D9"/>
              </a:buClr>
              <a:buFont typeface="Georgia" pitchFamily="18" charset="0"/>
              <a:buNone/>
            </a:pPr>
            <a:endParaRPr lang="el-GR" altLang="el-GR" sz="2400" smtClean="0">
              <a:ea typeface="Calibri" pitchFamily="34" charset="0"/>
              <a:cs typeface="Calibri" pitchFamily="34" charset="0"/>
            </a:endParaRPr>
          </a:p>
          <a:p>
            <a:pPr marL="107950" indent="0" eaLnBrk="1" hangingPunct="1">
              <a:lnSpc>
                <a:spcPct val="90000"/>
              </a:lnSpc>
              <a:buClr>
                <a:srgbClr val="0BD0D9"/>
              </a:buClr>
              <a:buFont typeface="Georgia" pitchFamily="18" charset="0"/>
              <a:buNone/>
            </a:pPr>
            <a:r>
              <a:rPr lang="el-GR" altLang="el-GR" sz="2400" smtClean="0">
                <a:ea typeface="Calibri" pitchFamily="34" charset="0"/>
                <a:cs typeface="Calibri" pitchFamily="34" charset="0"/>
              </a:rPr>
              <a:t>Μετά την ονομασία του συνδυασμού, αναγράφονται όπως αναφέρονται στην απόφαση ανακήρυξης:</a:t>
            </a:r>
          </a:p>
          <a:p>
            <a:pPr marL="107950" indent="0" eaLnBrk="1" hangingPunct="1">
              <a:lnSpc>
                <a:spcPct val="90000"/>
              </a:lnSpc>
              <a:buClr>
                <a:srgbClr val="C00000"/>
              </a:buClr>
              <a:buFont typeface="Wingdings" pitchFamily="2" charset="2"/>
              <a:buChar char="§"/>
            </a:pPr>
            <a:r>
              <a:rPr lang="el-GR" altLang="el-GR" sz="2400" smtClean="0">
                <a:ea typeface="Calibri" pitchFamily="34" charset="0"/>
                <a:cs typeface="Calibri" pitchFamily="34" charset="0"/>
              </a:rPr>
              <a:t>το επώνυμο, το κύριο όνομα και το πατρώνυμο του υποψήφιου δημάρχου, με την αντίστοιχη ένδειξη, η οποία τίθεται είτε δίπλα είτε κάτω από το όνομα του υποψήφιου δημάρχου,</a:t>
            </a:r>
          </a:p>
          <a:p>
            <a:pPr marL="107950" indent="0" eaLnBrk="1" hangingPunct="1">
              <a:lnSpc>
                <a:spcPct val="90000"/>
              </a:lnSpc>
              <a:buClr>
                <a:srgbClr val="C00000"/>
              </a:buClr>
              <a:buFont typeface="Wingdings" pitchFamily="2" charset="2"/>
              <a:buChar char="§"/>
            </a:pPr>
            <a:r>
              <a:rPr lang="el-GR" altLang="el-GR" sz="2400" smtClean="0">
                <a:ea typeface="Calibri" pitchFamily="34" charset="0"/>
                <a:cs typeface="Calibri" pitchFamily="34" charset="0"/>
              </a:rPr>
              <a:t>το επώνυμο, το κύριο όνομα και το πατρώνυμο των υποψηφίων δημοτικών συμβούλων, με αλφαβητική σειρά, της αντίστοιχης εκλογικής περιφέρειας,  </a:t>
            </a:r>
          </a:p>
          <a:p>
            <a:pPr marL="107950" indent="0" eaLnBrk="1" hangingPunct="1">
              <a:lnSpc>
                <a:spcPct val="90000"/>
              </a:lnSpc>
              <a:buClr>
                <a:srgbClr val="C00000"/>
              </a:buClr>
              <a:buFont typeface="Wingdings" pitchFamily="2" charset="2"/>
              <a:buChar char="§"/>
            </a:pPr>
            <a:r>
              <a:rPr lang="el-GR" altLang="el-GR" sz="2400" smtClean="0">
                <a:ea typeface="Calibri" pitchFamily="34" charset="0"/>
                <a:cs typeface="Calibri" pitchFamily="34" charset="0"/>
              </a:rPr>
              <a:t>το επώνυμο, το κύριο όνομα και το πατρώνυμο των υποψηφίων, με αλφαβητική σειρά, όλων των υπόλοιπων εκλογικών περιφερειών και, εντός παρενθέσεως, η εκλογική περιφέρεια στην οποία είναι υποψήφιοι.</a:t>
            </a:r>
            <a:r>
              <a:rPr lang="el-GR" altLang="el-GR" sz="2400" smtClean="0"/>
              <a:t> </a:t>
            </a:r>
          </a:p>
          <a:p>
            <a:pPr marL="107950" indent="0" eaLnBrk="1" hangingPunct="1">
              <a:lnSpc>
                <a:spcPct val="90000"/>
              </a:lnSpc>
              <a:buClr>
                <a:srgbClr val="0BD0D9"/>
              </a:buClr>
              <a:buFont typeface="Georgia" pitchFamily="18" charset="0"/>
              <a:buChar char="•"/>
            </a:pPr>
            <a:endParaRPr lang="el-GR" altLang="el-GR" smtClean="0"/>
          </a:p>
          <a:p>
            <a:pPr marL="107950" indent="0" eaLnBrk="1" hangingPunct="1">
              <a:lnSpc>
                <a:spcPct val="90000"/>
              </a:lnSpc>
              <a:buClr>
                <a:srgbClr val="0BD0D9"/>
              </a:buClr>
              <a:buFont typeface="Georgia" pitchFamily="18" charset="0"/>
              <a:buNone/>
            </a:pPr>
            <a:endParaRPr lang="el-GR" altLang="el-GR" smtClean="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Τίτλος 1"/>
          <p:cNvSpPr>
            <a:spLocks noGrp="1"/>
          </p:cNvSpPr>
          <p:nvPr>
            <p:ph type="title"/>
          </p:nvPr>
        </p:nvSpPr>
        <p:spPr>
          <a:xfrm>
            <a:off x="457200" y="476250"/>
            <a:ext cx="8229600" cy="792163"/>
          </a:xfrm>
        </p:spPr>
        <p:txBody>
          <a:bodyPr/>
          <a:lstStyle/>
          <a:p>
            <a:pPr eaLnBrk="1" hangingPunct="1"/>
            <a:r>
              <a:rPr lang="el-GR" altLang="el-GR" sz="2900" b="1" smtClean="0">
                <a:ea typeface="Calibri" pitchFamily="34" charset="0"/>
                <a:cs typeface="Calibri" pitchFamily="34" charset="0"/>
              </a:rPr>
              <a:t>Ψηφοδέλτια σε κοινότητες </a:t>
            </a:r>
            <a:r>
              <a:rPr lang="el-GR" altLang="el-GR" sz="2900" b="1" smtClean="0">
                <a:solidFill>
                  <a:srgbClr val="C00000"/>
                </a:solidFill>
                <a:ea typeface="Calibri" pitchFamily="34" charset="0"/>
                <a:cs typeface="Calibri" pitchFamily="34" charset="0"/>
              </a:rPr>
              <a:t>άνω των 300</a:t>
            </a:r>
            <a:r>
              <a:rPr lang="el-GR" altLang="el-GR" sz="2900" b="1" smtClean="0">
                <a:ea typeface="Calibri" pitchFamily="34" charset="0"/>
                <a:cs typeface="Calibri" pitchFamily="34" charset="0"/>
              </a:rPr>
              <a:t> κατοίκων</a:t>
            </a:r>
          </a:p>
        </p:txBody>
      </p:sp>
      <p:sp>
        <p:nvSpPr>
          <p:cNvPr id="45059" name="Θέση περιεχομένου 2"/>
          <p:cNvSpPr>
            <a:spLocks noGrp="1"/>
          </p:cNvSpPr>
          <p:nvPr>
            <p:ph sz="quarter" idx="1"/>
          </p:nvPr>
        </p:nvSpPr>
        <p:spPr>
          <a:xfrm>
            <a:off x="457200" y="1773238"/>
            <a:ext cx="8229600" cy="4800600"/>
          </a:xfrm>
        </p:spPr>
        <p:txBody>
          <a:bodyPr/>
          <a:lstStyle/>
          <a:p>
            <a:pPr marL="0" indent="0">
              <a:buClrTx/>
              <a:buFont typeface="Wingdings" pitchFamily="2" charset="2"/>
              <a:buNone/>
            </a:pPr>
            <a:r>
              <a:rPr lang="el-GR" altLang="el-GR" smtClean="0"/>
              <a:t> </a:t>
            </a:r>
            <a:r>
              <a:rPr lang="el-GR" altLang="el-GR" smtClean="0">
                <a:ea typeface="Calibri" pitchFamily="34" charset="0"/>
                <a:cs typeface="Calibri" pitchFamily="34" charset="0"/>
              </a:rPr>
              <a:t>Αναγράφονται, όπως αναφέρονται στην απόφαση ανακήρυξης:</a:t>
            </a:r>
            <a:endParaRPr lang="el-GR" altLang="el-GR" smtClean="0"/>
          </a:p>
          <a:p>
            <a:pPr marL="0" indent="0">
              <a:buClr>
                <a:srgbClr val="C00000"/>
              </a:buClr>
              <a:buFont typeface="Wingdings" pitchFamily="2" charset="2"/>
              <a:buChar char=""/>
            </a:pPr>
            <a:r>
              <a:rPr lang="el-GR" altLang="el-GR" smtClean="0">
                <a:ea typeface="Calibri" pitchFamily="34" charset="0"/>
                <a:cs typeface="Calibri" pitchFamily="34" charset="0"/>
              </a:rPr>
              <a:t>έμβλημα συνδυασμού (εφόσον υπάρχει),</a:t>
            </a:r>
          </a:p>
          <a:p>
            <a:pPr marL="0" indent="0">
              <a:buClr>
                <a:srgbClr val="C00000"/>
              </a:buClr>
              <a:buFont typeface="Wingdings" pitchFamily="2" charset="2"/>
              <a:buChar char=""/>
            </a:pPr>
            <a:r>
              <a:rPr lang="el-GR" altLang="el-GR" smtClean="0">
                <a:ea typeface="Calibri" pitchFamily="34" charset="0"/>
                <a:cs typeface="Calibri" pitchFamily="34" charset="0"/>
              </a:rPr>
              <a:t>όνομα  συνδυασμού,</a:t>
            </a:r>
          </a:p>
          <a:p>
            <a:pPr marL="0" indent="0">
              <a:buClr>
                <a:srgbClr val="C00000"/>
              </a:buClr>
              <a:buFont typeface="Wingdings" pitchFamily="2" charset="2"/>
              <a:buChar char=""/>
            </a:pPr>
            <a:r>
              <a:rPr lang="el-GR" altLang="el-GR" smtClean="0">
                <a:ea typeface="Calibri" pitchFamily="34" charset="0"/>
                <a:cs typeface="Calibri" pitchFamily="34" charset="0"/>
              </a:rPr>
              <a:t>η φράση «Μέχρι δύο (2) σταυρούς»,</a:t>
            </a:r>
          </a:p>
          <a:p>
            <a:pPr marL="0" indent="0">
              <a:buClr>
                <a:srgbClr val="C00000"/>
              </a:buClr>
              <a:buFont typeface="Wingdings" pitchFamily="2" charset="2"/>
              <a:buChar char=""/>
            </a:pPr>
            <a:r>
              <a:rPr lang="el-GR" altLang="el-GR" smtClean="0">
                <a:ea typeface="Calibri" pitchFamily="34" charset="0"/>
                <a:cs typeface="Calibri" pitchFamily="34" charset="0"/>
              </a:rPr>
              <a:t> το επώνυμο, το κύριο όνομα και το πατρώνυμο των υποψηφίων συμβούλων της κοινότητας, με αλφαβητική σειρά.</a:t>
            </a:r>
          </a:p>
          <a:p>
            <a:pPr marL="0" indent="0" eaLnBrk="1" hangingPunct="1">
              <a:buClr>
                <a:srgbClr val="0BD0D9"/>
              </a:buClr>
              <a:buFont typeface="Georgia" pitchFamily="18" charset="0"/>
              <a:buNone/>
            </a:pPr>
            <a:endParaRPr lang="el-GR" altLang="el-GR"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1"/>
          <p:cNvSpPr>
            <a:spLocks noGrp="1"/>
          </p:cNvSpPr>
          <p:nvPr>
            <p:ph type="title"/>
          </p:nvPr>
        </p:nvSpPr>
        <p:spPr>
          <a:xfrm>
            <a:off x="457200" y="476250"/>
            <a:ext cx="8229600" cy="720725"/>
          </a:xfrm>
        </p:spPr>
        <p:txBody>
          <a:bodyPr/>
          <a:lstStyle/>
          <a:p>
            <a:pPr algn="ctr" eaLnBrk="1" hangingPunct="1"/>
            <a:r>
              <a:rPr lang="el-GR" altLang="el-GR" sz="3200" b="1" smtClean="0">
                <a:ea typeface="Calibri" pitchFamily="34" charset="0"/>
                <a:cs typeface="Calibri" pitchFamily="34" charset="0"/>
              </a:rPr>
              <a:t>Ψηφοδέλτια σε κοινότητες </a:t>
            </a:r>
            <a:r>
              <a:rPr lang="el-GR" altLang="el-GR" sz="3200" b="1" smtClean="0">
                <a:solidFill>
                  <a:srgbClr val="C00000"/>
                </a:solidFill>
                <a:ea typeface="Calibri" pitchFamily="34" charset="0"/>
                <a:cs typeface="Calibri" pitchFamily="34" charset="0"/>
              </a:rPr>
              <a:t>κάτω των 300 </a:t>
            </a:r>
            <a:r>
              <a:rPr lang="el-GR" altLang="el-GR" sz="3200" b="1" smtClean="0">
                <a:ea typeface="Calibri" pitchFamily="34" charset="0"/>
                <a:cs typeface="Calibri" pitchFamily="34" charset="0"/>
              </a:rPr>
              <a:t>κατοίκων</a:t>
            </a:r>
            <a:endParaRPr lang="el-GR" altLang="el-GR" sz="3200" smtClean="0"/>
          </a:p>
        </p:txBody>
      </p:sp>
      <p:sp>
        <p:nvSpPr>
          <p:cNvPr id="46083" name="Θέση περιεχομένου 2"/>
          <p:cNvSpPr>
            <a:spLocks noGrp="1"/>
          </p:cNvSpPr>
          <p:nvPr>
            <p:ph sz="quarter" idx="1"/>
          </p:nvPr>
        </p:nvSpPr>
        <p:spPr>
          <a:xfrm>
            <a:off x="612775" y="1600200"/>
            <a:ext cx="8153400" cy="4495800"/>
          </a:xfrm>
        </p:spPr>
        <p:txBody>
          <a:bodyPr/>
          <a:lstStyle/>
          <a:p>
            <a:pPr marL="565150" indent="-457200" eaLnBrk="1" hangingPunct="1">
              <a:buClr>
                <a:srgbClr val="C00000"/>
              </a:buClr>
              <a:buFont typeface="Wingdings" pitchFamily="2" charset="2"/>
              <a:buChar char="ü"/>
            </a:pPr>
            <a:r>
              <a:rPr lang="el-GR" altLang="el-GR" smtClean="0">
                <a:ea typeface="Calibri" pitchFamily="34" charset="0"/>
                <a:cs typeface="Calibri" pitchFamily="34" charset="0"/>
              </a:rPr>
              <a:t>Το ενιαίο ψηφοδέλτιο κάθε κοινότητας έως και τριακοσίων (300) κατοίκων φέρει τον τίτλο «Υποψήφιοι Πρόεδροι της Κοινότητας … του Δήμου...». </a:t>
            </a:r>
          </a:p>
          <a:p>
            <a:pPr marL="565150" indent="-457200" eaLnBrk="1" hangingPunct="1">
              <a:buClr>
                <a:srgbClr val="C00000"/>
              </a:buClr>
              <a:buFont typeface="Wingdings" pitchFamily="2" charset="2"/>
              <a:buChar char="ü"/>
            </a:pPr>
            <a:r>
              <a:rPr lang="el-GR" altLang="el-GR" smtClean="0">
                <a:ea typeface="Calibri" pitchFamily="34" charset="0"/>
                <a:cs typeface="Calibri" pitchFamily="34" charset="0"/>
              </a:rPr>
              <a:t>Ακολουθούν με αλφαβητική σειρά τα ονόματα των υποψηφίων προέδρων της κοινότητας που έχουν ανακηρυχθεί από το αρμόδιο δικαστήριο.</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Τίτλος 1"/>
          <p:cNvSpPr>
            <a:spLocks noGrp="1"/>
          </p:cNvSpPr>
          <p:nvPr>
            <p:ph type="title"/>
          </p:nvPr>
        </p:nvSpPr>
        <p:spPr>
          <a:xfrm>
            <a:off x="612775" y="228600"/>
            <a:ext cx="8153400" cy="990600"/>
          </a:xfrm>
        </p:spPr>
        <p:txBody>
          <a:bodyPr/>
          <a:lstStyle/>
          <a:p>
            <a:pPr eaLnBrk="1" hangingPunct="1"/>
            <a:r>
              <a:rPr lang="el-GR" altLang="el-GR" smtClean="0"/>
              <a:t>Σταυροί προτίμησης</a:t>
            </a:r>
          </a:p>
        </p:txBody>
      </p:sp>
      <p:sp>
        <p:nvSpPr>
          <p:cNvPr id="3" name="Θέση περιεχομένου 2"/>
          <p:cNvSpPr>
            <a:spLocks noGrp="1"/>
          </p:cNvSpPr>
          <p:nvPr>
            <p:ph sz="quarter" idx="1"/>
          </p:nvPr>
        </p:nvSpPr>
        <p:spPr>
          <a:xfrm>
            <a:off x="612775" y="1600200"/>
            <a:ext cx="8153400" cy="4495800"/>
          </a:xfrm>
        </p:spPr>
        <p:txBody>
          <a:bodyPr>
            <a:normAutofit/>
          </a:bodyPr>
          <a:lstStyle/>
          <a:p>
            <a:pPr eaLnBrk="1" fontAlgn="auto" hangingPunct="1">
              <a:lnSpc>
                <a:spcPct val="80000"/>
              </a:lnSpc>
              <a:spcAft>
                <a:spcPts val="0"/>
              </a:spcAft>
              <a:buClr>
                <a:srgbClr val="C00000"/>
              </a:buClr>
              <a:buFont typeface="Wingdings" pitchFamily="2" charset="2"/>
              <a:buChar char="ü"/>
              <a:tabLst>
                <a:tab pos="547688" algn="l"/>
                <a:tab pos="1462088" algn="l"/>
                <a:tab pos="2376488" algn="l"/>
                <a:tab pos="3290888" algn="l"/>
                <a:tab pos="4205288" algn="l"/>
                <a:tab pos="5119688" algn="l"/>
                <a:tab pos="6034088" algn="l"/>
                <a:tab pos="6948488" algn="l"/>
                <a:tab pos="7862888" algn="l"/>
                <a:tab pos="8777288" algn="l"/>
                <a:tab pos="9691688" algn="l"/>
              </a:tabLst>
              <a:defRPr/>
            </a:pPr>
            <a:endParaRPr lang="el-GR" dirty="0" smtClean="0">
              <a:solidFill>
                <a:srgbClr val="000000"/>
              </a:solidFill>
              <a:ea typeface="Microsoft YaHei" charset="-122"/>
              <a:cs typeface="Calibri" panose="020F0502020204030204" pitchFamily="34" charset="0"/>
            </a:endParaRPr>
          </a:p>
          <a:p>
            <a:pPr eaLnBrk="1" fontAlgn="auto" hangingPunct="1">
              <a:lnSpc>
                <a:spcPct val="80000"/>
              </a:lnSpc>
              <a:spcAft>
                <a:spcPts val="0"/>
              </a:spcAft>
              <a:buClr>
                <a:srgbClr val="C00000"/>
              </a:buClr>
              <a:buFont typeface="Wingdings" pitchFamily="2" charset="2"/>
              <a:buChar char="ü"/>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dirty="0" smtClean="0">
                <a:solidFill>
                  <a:srgbClr val="000000"/>
                </a:solidFill>
                <a:ea typeface="Microsoft YaHei" charset="-122"/>
                <a:cs typeface="Calibri" panose="020F0502020204030204" pitchFamily="34" charset="0"/>
              </a:rPr>
              <a:t>Ο εκλογέας εκφράζει την προτίμησή του σε υποψήφιο συνδυασμού, σημειώνοντας στο ψηφοδέλτιο </a:t>
            </a:r>
            <a:r>
              <a:rPr lang="el-GR" b="1" i="1" dirty="0" smtClean="0">
                <a:solidFill>
                  <a:srgbClr val="000000"/>
                </a:solidFill>
                <a:ea typeface="Microsoft YaHei" charset="-122"/>
                <a:cs typeface="Calibri" panose="020F0502020204030204" pitchFamily="34" charset="0"/>
              </a:rPr>
              <a:t>σταυρό</a:t>
            </a:r>
            <a:r>
              <a:rPr lang="el-GR" dirty="0" smtClean="0">
                <a:solidFill>
                  <a:srgbClr val="000000"/>
                </a:solidFill>
                <a:ea typeface="Microsoft YaHei" charset="-122"/>
                <a:cs typeface="Calibri" panose="020F0502020204030204" pitchFamily="34" charset="0"/>
              </a:rPr>
              <a:t> παραπλεύρως του </a:t>
            </a:r>
          </a:p>
          <a:p>
            <a:pPr marL="107950" indent="-256032" eaLnBrk="1" fontAlgn="auto" hangingPunct="1">
              <a:lnSpc>
                <a:spcPct val="80000"/>
              </a:lnSpc>
              <a:spcAft>
                <a:spcPts val="0"/>
              </a:spcAft>
              <a:buClrTx/>
              <a:buFont typeface="Georgia" pitchFamily="18" charset="0"/>
              <a:buNone/>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dirty="0">
                <a:solidFill>
                  <a:srgbClr val="000000"/>
                </a:solidFill>
                <a:ea typeface="Microsoft YaHei" charset="-122"/>
                <a:cs typeface="Calibri" panose="020F0502020204030204" pitchFamily="34" charset="0"/>
              </a:rPr>
              <a:t> </a:t>
            </a:r>
            <a:r>
              <a:rPr lang="el-GR" dirty="0" smtClean="0">
                <a:solidFill>
                  <a:srgbClr val="000000"/>
                </a:solidFill>
                <a:ea typeface="Microsoft YaHei" charset="-122"/>
                <a:cs typeface="Calibri" panose="020F0502020204030204" pitchFamily="34" charset="0"/>
              </a:rPr>
              <a:t>   ονόματός του. </a:t>
            </a:r>
            <a:endParaRPr lang="el-GR" dirty="0">
              <a:solidFill>
                <a:srgbClr val="000000"/>
              </a:solidFill>
              <a:ea typeface="Microsoft YaHei" charset="-122"/>
              <a:cs typeface="Calibri" panose="020F0502020204030204" pitchFamily="34" charset="0"/>
            </a:endParaRPr>
          </a:p>
          <a:p>
            <a:pPr marL="107950" indent="-256032" eaLnBrk="1" fontAlgn="auto" hangingPunct="1">
              <a:lnSpc>
                <a:spcPct val="80000"/>
              </a:lnSpc>
              <a:spcAft>
                <a:spcPts val="0"/>
              </a:spcAft>
              <a:buClrTx/>
              <a:buFont typeface="Georgia" pitchFamily="18" charset="0"/>
              <a:buNone/>
              <a:tabLst>
                <a:tab pos="547688" algn="l"/>
                <a:tab pos="1462088" algn="l"/>
                <a:tab pos="2376488" algn="l"/>
                <a:tab pos="3290888" algn="l"/>
                <a:tab pos="4205288" algn="l"/>
                <a:tab pos="5119688" algn="l"/>
                <a:tab pos="6034088" algn="l"/>
                <a:tab pos="6948488" algn="l"/>
                <a:tab pos="7862888" algn="l"/>
                <a:tab pos="8777288" algn="l"/>
                <a:tab pos="9691688" algn="l"/>
              </a:tabLst>
              <a:defRPr/>
            </a:pPr>
            <a:endParaRPr lang="el-GR" dirty="0" smtClean="0">
              <a:solidFill>
                <a:srgbClr val="000000"/>
              </a:solidFill>
              <a:ea typeface="Microsoft YaHei" charset="-122"/>
              <a:cs typeface="Calibri" panose="020F0502020204030204" pitchFamily="34" charset="0"/>
            </a:endParaRPr>
          </a:p>
          <a:p>
            <a:pPr eaLnBrk="1" fontAlgn="auto" hangingPunct="1">
              <a:lnSpc>
                <a:spcPct val="80000"/>
              </a:lnSpc>
              <a:spcAft>
                <a:spcPts val="0"/>
              </a:spcAft>
              <a:buClr>
                <a:srgbClr val="C00000"/>
              </a:buClr>
              <a:buFont typeface="Wingdings" pitchFamily="2" charset="2"/>
              <a:buChar char="ü"/>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dirty="0" smtClean="0">
                <a:solidFill>
                  <a:srgbClr val="000000"/>
                </a:solidFill>
                <a:ea typeface="Microsoft YaHei" charset="-122"/>
                <a:cs typeface="Calibri" panose="020F0502020204030204" pitchFamily="34" charset="0"/>
              </a:rPr>
              <a:t>Για την εκλογή δημοτικών συμβούλων σε δήμους που αποτελούν </a:t>
            </a:r>
            <a:r>
              <a:rPr lang="el-GR" b="1" i="1" dirty="0" smtClean="0">
                <a:solidFill>
                  <a:srgbClr val="000000"/>
                </a:solidFill>
                <a:ea typeface="Microsoft YaHei" charset="-122"/>
                <a:cs typeface="Calibri" panose="020F0502020204030204" pitchFamily="34" charset="0"/>
              </a:rPr>
              <a:t>ενιαία εκλογική περιφέρεια</a:t>
            </a:r>
            <a:r>
              <a:rPr lang="el-GR" dirty="0" smtClean="0">
                <a:solidFill>
                  <a:srgbClr val="000000"/>
                </a:solidFill>
                <a:ea typeface="Microsoft YaHei" charset="-122"/>
                <a:cs typeface="Calibri" panose="020F0502020204030204" pitchFamily="34" charset="0"/>
              </a:rPr>
              <a:t> ο εκλογέας μπορεί να εκφράσει την προτίμησή του υπέρ ενός ή δύο ή τριών υποψηφίων. </a:t>
            </a:r>
          </a:p>
          <a:p>
            <a:pPr marL="107950" indent="-256032" eaLnBrk="1" fontAlgn="auto" hangingPunct="1">
              <a:lnSpc>
                <a:spcPct val="80000"/>
              </a:lnSpc>
              <a:spcAft>
                <a:spcPts val="0"/>
              </a:spcAft>
              <a:buClrTx/>
              <a:buFont typeface="Georgia" pitchFamily="18" charset="0"/>
              <a:buNone/>
              <a:tabLst>
                <a:tab pos="547688" algn="l"/>
                <a:tab pos="1462088" algn="l"/>
                <a:tab pos="2376488" algn="l"/>
                <a:tab pos="3290888" algn="l"/>
                <a:tab pos="4205288" algn="l"/>
                <a:tab pos="5119688" algn="l"/>
                <a:tab pos="6034088" algn="l"/>
                <a:tab pos="6948488" algn="l"/>
                <a:tab pos="7862888" algn="l"/>
                <a:tab pos="8777288" algn="l"/>
                <a:tab pos="9691688" algn="l"/>
              </a:tabLst>
              <a:defRPr/>
            </a:pPr>
            <a:endParaRPr lang="el-GR" dirty="0" smtClean="0">
              <a:solidFill>
                <a:srgbClr val="000000"/>
              </a:solidFill>
              <a:ea typeface="Microsoft YaHei" charset="-122"/>
              <a:cs typeface="Calibri" panose="020F0502020204030204" pitchFamily="34" charset="0"/>
            </a:endParaRPr>
          </a:p>
          <a:p>
            <a:pPr marL="365760" indent="-256032" eaLnBrk="1" fontAlgn="auto" hangingPunct="1">
              <a:spcAft>
                <a:spcPts val="0"/>
              </a:spcAft>
              <a:buClr>
                <a:schemeClr val="accent3"/>
              </a:buClr>
              <a:buFont typeface="Georgia"/>
              <a:buChar char="•"/>
              <a:defRPr/>
            </a:pPr>
            <a:endParaRPr lang="el-GR" dirty="0">
              <a:cs typeface="Calibri" panose="020F0502020204030204" pitchFamily="34"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1"/>
          <p:cNvSpPr>
            <a:spLocks noGrp="1"/>
          </p:cNvSpPr>
          <p:nvPr>
            <p:ph type="title"/>
          </p:nvPr>
        </p:nvSpPr>
        <p:spPr>
          <a:xfrm>
            <a:off x="457200" y="260350"/>
            <a:ext cx="8229600" cy="1296988"/>
          </a:xfrm>
        </p:spPr>
        <p:txBody>
          <a:bodyPr/>
          <a:lstStyle/>
          <a:p>
            <a:pPr eaLnBrk="1" hangingPunct="1"/>
            <a:r>
              <a:rPr lang="el-GR" altLang="el-GR" smtClean="0"/>
              <a:t>Σταυροί προτίμησης</a:t>
            </a:r>
          </a:p>
        </p:txBody>
      </p:sp>
      <p:sp>
        <p:nvSpPr>
          <p:cNvPr id="3" name="Θέση περιεχομένου 2"/>
          <p:cNvSpPr>
            <a:spLocks noGrp="1"/>
          </p:cNvSpPr>
          <p:nvPr>
            <p:ph sz="quarter" idx="1"/>
          </p:nvPr>
        </p:nvSpPr>
        <p:spPr>
          <a:xfrm>
            <a:off x="457200" y="1412875"/>
            <a:ext cx="8229600" cy="5160963"/>
          </a:xfrm>
        </p:spPr>
        <p:txBody>
          <a:bodyPr>
            <a:normAutofit fontScale="92500"/>
          </a:bodyPr>
          <a:lstStyle/>
          <a:p>
            <a:pPr marL="0" indent="0" eaLnBrk="1" fontAlgn="auto" hangingPunct="1">
              <a:lnSpc>
                <a:spcPct val="80000"/>
              </a:lnSpc>
              <a:spcAft>
                <a:spcPts val="0"/>
              </a:spcAft>
              <a:buClr>
                <a:srgbClr val="A5AB81"/>
              </a:buClr>
              <a:buFont typeface="Georgia" pitchFamily="18" charset="0"/>
              <a:buNone/>
              <a:tabLst>
                <a:tab pos="547688" algn="l"/>
                <a:tab pos="1462088" algn="l"/>
                <a:tab pos="2376488" algn="l"/>
                <a:tab pos="3290888" algn="l"/>
                <a:tab pos="4205288" algn="l"/>
                <a:tab pos="5119688" algn="l"/>
                <a:tab pos="6034088" algn="l"/>
                <a:tab pos="6948488" algn="l"/>
                <a:tab pos="7862888" algn="l"/>
                <a:tab pos="8777288" algn="l"/>
                <a:tab pos="9691688" algn="l"/>
              </a:tabLst>
              <a:defRPr/>
            </a:pPr>
            <a:endParaRPr lang="en-US" dirty="0" smtClean="0">
              <a:solidFill>
                <a:srgbClr val="000000"/>
              </a:solidFill>
              <a:ea typeface="Microsoft YaHei" charset="-122"/>
              <a:cs typeface="Calibri" panose="020F0502020204030204" pitchFamily="34" charset="0"/>
            </a:endParaRPr>
          </a:p>
          <a:p>
            <a:pPr marL="0" indent="0" eaLnBrk="1" fontAlgn="auto" hangingPunct="1">
              <a:lnSpc>
                <a:spcPct val="80000"/>
              </a:lnSpc>
              <a:spcAft>
                <a:spcPts val="0"/>
              </a:spcAft>
              <a:buClr>
                <a:srgbClr val="A5AB81"/>
              </a:buClr>
              <a:buFont typeface="Georgia" pitchFamily="18" charset="0"/>
              <a:buNone/>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dirty="0" smtClean="0">
                <a:solidFill>
                  <a:srgbClr val="000000"/>
                </a:solidFill>
                <a:ea typeface="Microsoft YaHei" charset="-122"/>
                <a:cs typeface="Calibri" panose="020F0502020204030204" pitchFamily="34" charset="0"/>
              </a:rPr>
              <a:t>Σε δήμους που αποτελούνται από </a:t>
            </a:r>
            <a:r>
              <a:rPr lang="el-GR" b="1" i="1" dirty="0" smtClean="0">
                <a:solidFill>
                  <a:srgbClr val="000000"/>
                </a:solidFill>
                <a:ea typeface="Microsoft YaHei" charset="-122"/>
                <a:cs typeface="Calibri" panose="020F0502020204030204" pitchFamily="34" charset="0"/>
              </a:rPr>
              <a:t>περισσότερες εκλογικές περιφέρειες</a:t>
            </a:r>
            <a:r>
              <a:rPr lang="el-GR" dirty="0" smtClean="0">
                <a:solidFill>
                  <a:srgbClr val="000000"/>
                </a:solidFill>
                <a:ea typeface="Microsoft YaHei" charset="-122"/>
                <a:cs typeface="Calibri" panose="020F0502020204030204" pitchFamily="34" charset="0"/>
              </a:rPr>
              <a:t> ο εκλογέας μπορεί να εκφράσει την προτίμησή του:</a:t>
            </a:r>
          </a:p>
          <a:p>
            <a:pPr marL="457200" indent="-457200" eaLnBrk="1" fontAlgn="auto" hangingPunct="1">
              <a:lnSpc>
                <a:spcPct val="80000"/>
              </a:lnSpc>
              <a:spcAft>
                <a:spcPts val="0"/>
              </a:spcAft>
              <a:buClr>
                <a:srgbClr val="A5AB81"/>
              </a:buClr>
              <a:buFont typeface="Wingdings" pitchFamily="2" charset="2"/>
              <a:buChar char="Ø"/>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dirty="0" smtClean="0">
                <a:solidFill>
                  <a:srgbClr val="000000"/>
                </a:solidFill>
                <a:ea typeface="Microsoft YaHei" charset="-122"/>
                <a:cs typeface="Calibri" panose="020F0502020204030204" pitchFamily="34" charset="0"/>
              </a:rPr>
              <a:t>Στις μονοεδρικές, </a:t>
            </a:r>
            <a:r>
              <a:rPr lang="el-GR" dirty="0" err="1" smtClean="0">
                <a:solidFill>
                  <a:srgbClr val="000000"/>
                </a:solidFill>
                <a:ea typeface="Microsoft YaHei" charset="-122"/>
                <a:cs typeface="Calibri" panose="020F0502020204030204" pitchFamily="34" charset="0"/>
              </a:rPr>
              <a:t>διεδρικές</a:t>
            </a:r>
            <a:r>
              <a:rPr lang="el-GR" dirty="0" smtClean="0">
                <a:solidFill>
                  <a:srgbClr val="000000"/>
                </a:solidFill>
                <a:ea typeface="Microsoft YaHei" charset="-122"/>
                <a:cs typeface="Calibri" panose="020F0502020204030204" pitchFamily="34" charset="0"/>
              </a:rPr>
              <a:t> και </a:t>
            </a:r>
            <a:r>
              <a:rPr lang="el-GR" dirty="0" err="1" smtClean="0">
                <a:solidFill>
                  <a:srgbClr val="000000"/>
                </a:solidFill>
                <a:ea typeface="Microsoft YaHei" charset="-122"/>
                <a:cs typeface="Calibri" panose="020F0502020204030204" pitchFamily="34" charset="0"/>
              </a:rPr>
              <a:t>τριεδρικές</a:t>
            </a:r>
            <a:r>
              <a:rPr lang="el-GR" dirty="0" smtClean="0">
                <a:solidFill>
                  <a:srgbClr val="000000"/>
                </a:solidFill>
                <a:ea typeface="Microsoft YaHei" charset="-122"/>
                <a:cs typeface="Calibri" panose="020F0502020204030204" pitchFamily="34" charset="0"/>
              </a:rPr>
              <a:t> εκλογικές περιφέρειες: </a:t>
            </a:r>
            <a:r>
              <a:rPr lang="el-GR" dirty="0" smtClean="0">
                <a:solidFill>
                  <a:srgbClr val="C00000"/>
                </a:solidFill>
                <a:ea typeface="Microsoft YaHei" charset="-122"/>
                <a:cs typeface="Calibri" panose="020F0502020204030204" pitchFamily="34" charset="0"/>
              </a:rPr>
              <a:t>υπέρ ενός υποψηφίου της εκλογικής περιφέρειας στους καταλόγους της οποίας είναι γραμμένος</a:t>
            </a:r>
            <a:r>
              <a:rPr lang="el-GR" dirty="0" smtClean="0">
                <a:solidFill>
                  <a:srgbClr val="000000"/>
                </a:solidFill>
                <a:ea typeface="Microsoft YaHei" charset="-122"/>
                <a:cs typeface="Calibri" panose="020F0502020204030204" pitchFamily="34" charset="0"/>
              </a:rPr>
              <a:t> </a:t>
            </a:r>
            <a:r>
              <a:rPr lang="el-GR" u="sng" dirty="0" smtClean="0">
                <a:solidFill>
                  <a:srgbClr val="000000"/>
                </a:solidFill>
                <a:ea typeface="Microsoft YaHei" charset="-122"/>
                <a:cs typeface="Calibri" panose="020F0502020204030204" pitchFamily="34" charset="0"/>
              </a:rPr>
              <a:t>και</a:t>
            </a:r>
            <a:r>
              <a:rPr lang="el-GR" dirty="0" smtClean="0">
                <a:solidFill>
                  <a:srgbClr val="000000"/>
                </a:solidFill>
                <a:ea typeface="Microsoft YaHei" charset="-122"/>
                <a:cs typeface="Calibri" panose="020F0502020204030204" pitchFamily="34" charset="0"/>
              </a:rPr>
              <a:t> </a:t>
            </a:r>
            <a:r>
              <a:rPr lang="el-GR" b="1" dirty="0" smtClean="0">
                <a:solidFill>
                  <a:srgbClr val="0070C0"/>
                </a:solidFill>
                <a:ea typeface="Microsoft YaHei" charset="-122"/>
                <a:cs typeface="Calibri" panose="020F0502020204030204" pitchFamily="34" charset="0"/>
              </a:rPr>
              <a:t>υπέρ ενός υποψηφίου </a:t>
            </a:r>
            <a:r>
              <a:rPr lang="el-GR" b="1" dirty="0" smtClean="0">
                <a:solidFill>
                  <a:schemeClr val="accent1"/>
                </a:solidFill>
                <a:ea typeface="Microsoft YaHei" charset="-122"/>
                <a:cs typeface="Calibri" panose="020F0502020204030204" pitchFamily="34" charset="0"/>
              </a:rPr>
              <a:t>μίας από τις άλλες εκλογικές περιφέρειες</a:t>
            </a:r>
            <a:r>
              <a:rPr lang="el-GR" b="1" dirty="0" smtClean="0">
                <a:solidFill>
                  <a:srgbClr val="000000"/>
                </a:solidFill>
                <a:ea typeface="Microsoft YaHei" charset="-122"/>
                <a:cs typeface="Calibri" panose="020F0502020204030204" pitchFamily="34" charset="0"/>
              </a:rPr>
              <a:t> </a:t>
            </a:r>
            <a:r>
              <a:rPr lang="el-GR" dirty="0" smtClean="0">
                <a:solidFill>
                  <a:srgbClr val="000000"/>
                </a:solidFill>
                <a:ea typeface="Microsoft YaHei" charset="-122"/>
                <a:cs typeface="Calibri" panose="020F0502020204030204" pitchFamily="34" charset="0"/>
              </a:rPr>
              <a:t>του δήμου.</a:t>
            </a:r>
          </a:p>
          <a:p>
            <a:pPr marL="457200" indent="-457200" eaLnBrk="1" fontAlgn="auto" hangingPunct="1">
              <a:lnSpc>
                <a:spcPct val="80000"/>
              </a:lnSpc>
              <a:spcAft>
                <a:spcPts val="0"/>
              </a:spcAft>
              <a:buClr>
                <a:srgbClr val="A5AB81"/>
              </a:buClr>
              <a:buFont typeface="Wingdings" pitchFamily="2" charset="2"/>
              <a:buChar char="Ø"/>
              <a:tabLst>
                <a:tab pos="547688" algn="l"/>
                <a:tab pos="1462088" algn="l"/>
                <a:tab pos="2376488" algn="l"/>
                <a:tab pos="3290888" algn="l"/>
                <a:tab pos="4205288" algn="l"/>
                <a:tab pos="5119688" algn="l"/>
                <a:tab pos="6034088" algn="l"/>
                <a:tab pos="6948488" algn="l"/>
                <a:tab pos="7862888" algn="l"/>
                <a:tab pos="8777288" algn="l"/>
                <a:tab pos="9691688" algn="l"/>
              </a:tabLst>
              <a:defRPr/>
            </a:pPr>
            <a:r>
              <a:rPr lang="el-GR" dirty="0" smtClean="0">
                <a:solidFill>
                  <a:srgbClr val="000000"/>
                </a:solidFill>
                <a:ea typeface="Microsoft YaHei" charset="-122"/>
                <a:cs typeface="Calibri" panose="020F0502020204030204" pitchFamily="34" charset="0"/>
              </a:rPr>
              <a:t>Στις υπόλοιπες εκλογικές περιφέρειες: </a:t>
            </a:r>
            <a:r>
              <a:rPr lang="el-GR" dirty="0" smtClean="0">
                <a:solidFill>
                  <a:srgbClr val="C00000"/>
                </a:solidFill>
                <a:ea typeface="Microsoft YaHei" charset="-122"/>
                <a:cs typeface="Calibri" panose="020F0502020204030204" pitchFamily="34" charset="0"/>
              </a:rPr>
              <a:t>υπέρ ενός ή δύο ή τριών υποψηφίων της εκλογικής περιφέρειας στους καταλόγους της οποίας είναι γραμμένος </a:t>
            </a:r>
            <a:r>
              <a:rPr lang="el-GR" b="1" dirty="0" smtClean="0">
                <a:solidFill>
                  <a:srgbClr val="000000"/>
                </a:solidFill>
                <a:ea typeface="Microsoft YaHei" charset="-122"/>
                <a:cs typeface="Calibri" panose="020F0502020204030204" pitchFamily="34" charset="0"/>
              </a:rPr>
              <a:t>και</a:t>
            </a:r>
            <a:r>
              <a:rPr lang="el-GR" dirty="0" smtClean="0">
                <a:solidFill>
                  <a:srgbClr val="000000"/>
                </a:solidFill>
                <a:ea typeface="Microsoft YaHei" charset="-122"/>
                <a:cs typeface="Calibri" panose="020F0502020204030204" pitchFamily="34" charset="0"/>
              </a:rPr>
              <a:t> </a:t>
            </a:r>
            <a:r>
              <a:rPr lang="el-GR" b="1" dirty="0" smtClean="0">
                <a:solidFill>
                  <a:srgbClr val="0070C0"/>
                </a:solidFill>
                <a:ea typeface="Microsoft YaHei" charset="-122"/>
                <a:cs typeface="Calibri" panose="020F0502020204030204" pitchFamily="34" charset="0"/>
              </a:rPr>
              <a:t>υπέρ ενός υποψηφίου</a:t>
            </a:r>
            <a:r>
              <a:rPr lang="el-GR" dirty="0" smtClean="0">
                <a:solidFill>
                  <a:srgbClr val="000000"/>
                </a:solidFill>
                <a:ea typeface="Microsoft YaHei" charset="-122"/>
                <a:cs typeface="Calibri" panose="020F0502020204030204" pitchFamily="34" charset="0"/>
              </a:rPr>
              <a:t> </a:t>
            </a:r>
            <a:r>
              <a:rPr lang="el-GR" b="1" dirty="0" smtClean="0">
                <a:solidFill>
                  <a:srgbClr val="0070C0"/>
                </a:solidFill>
                <a:ea typeface="Microsoft YaHei" charset="-122"/>
                <a:cs typeface="Calibri" panose="020F0502020204030204" pitchFamily="34" charset="0"/>
              </a:rPr>
              <a:t>μίας από τις</a:t>
            </a:r>
            <a:r>
              <a:rPr lang="en-US" b="1" dirty="0" smtClean="0">
                <a:solidFill>
                  <a:srgbClr val="0070C0"/>
                </a:solidFill>
                <a:ea typeface="Microsoft YaHei" charset="-122"/>
                <a:cs typeface="Calibri" panose="020F0502020204030204" pitchFamily="34" charset="0"/>
              </a:rPr>
              <a:t> </a:t>
            </a:r>
            <a:r>
              <a:rPr lang="el-GR" b="1" dirty="0" smtClean="0">
                <a:solidFill>
                  <a:srgbClr val="0070C0"/>
                </a:solidFill>
                <a:ea typeface="Microsoft YaHei" charset="-122"/>
                <a:cs typeface="Calibri" panose="020F0502020204030204" pitchFamily="34" charset="0"/>
              </a:rPr>
              <a:t>άλλες εκλογικές περιφέρειες</a:t>
            </a:r>
            <a:r>
              <a:rPr lang="el-GR" dirty="0" smtClean="0">
                <a:solidFill>
                  <a:srgbClr val="000000"/>
                </a:solidFill>
                <a:ea typeface="Microsoft YaHei" charset="-122"/>
                <a:cs typeface="Calibri" panose="020F0502020204030204" pitchFamily="34" charset="0"/>
              </a:rPr>
              <a:t> του οικείου δήμου. </a:t>
            </a:r>
          </a:p>
          <a:p>
            <a:pPr marL="107950" indent="-256032" eaLnBrk="1" fontAlgn="auto" hangingPunct="1">
              <a:lnSpc>
                <a:spcPct val="80000"/>
              </a:lnSpc>
              <a:spcAft>
                <a:spcPts val="0"/>
              </a:spcAft>
              <a:buClrTx/>
              <a:buFont typeface="Georgia" pitchFamily="18" charset="0"/>
              <a:buNone/>
              <a:tabLst>
                <a:tab pos="547688" algn="l"/>
                <a:tab pos="1462088" algn="l"/>
                <a:tab pos="2376488" algn="l"/>
                <a:tab pos="3290888" algn="l"/>
                <a:tab pos="4205288" algn="l"/>
                <a:tab pos="5119688" algn="l"/>
                <a:tab pos="6034088" algn="l"/>
                <a:tab pos="6948488" algn="l"/>
                <a:tab pos="7862888" algn="l"/>
                <a:tab pos="8777288" algn="l"/>
                <a:tab pos="9691688" algn="l"/>
              </a:tabLst>
              <a:defRPr/>
            </a:pPr>
            <a:endParaRPr lang="el-GR" dirty="0" smtClean="0">
              <a:solidFill>
                <a:srgbClr val="000000"/>
              </a:solidFill>
              <a:ea typeface="Microsoft YaHei" charset="-122"/>
              <a:cs typeface="Calibri" panose="020F0502020204030204" pitchFamily="34" charset="0"/>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Τίτλος 1"/>
          <p:cNvSpPr>
            <a:spLocks noGrp="1"/>
          </p:cNvSpPr>
          <p:nvPr>
            <p:ph type="title"/>
          </p:nvPr>
        </p:nvSpPr>
        <p:spPr>
          <a:xfrm>
            <a:off x="457200" y="476250"/>
            <a:ext cx="8229600" cy="792163"/>
          </a:xfrm>
        </p:spPr>
        <p:txBody>
          <a:bodyPr/>
          <a:lstStyle/>
          <a:p>
            <a:pPr eaLnBrk="1" hangingPunct="1"/>
            <a:r>
              <a:rPr lang="el-GR" altLang="el-GR" b="1" smtClean="0"/>
              <a:t>Σταυροί προτίμησης - κοινότητες</a:t>
            </a:r>
          </a:p>
        </p:txBody>
      </p:sp>
      <p:sp>
        <p:nvSpPr>
          <p:cNvPr id="49155" name="Θέση περιεχομένου 2"/>
          <p:cNvSpPr>
            <a:spLocks noGrp="1"/>
          </p:cNvSpPr>
          <p:nvPr>
            <p:ph sz="quarter" idx="1"/>
          </p:nvPr>
        </p:nvSpPr>
        <p:spPr>
          <a:xfrm>
            <a:off x="457200" y="1700213"/>
            <a:ext cx="8229600" cy="4873625"/>
          </a:xfrm>
        </p:spPr>
        <p:txBody>
          <a:bodyPr/>
          <a:lstStyle/>
          <a:p>
            <a:pPr marL="565150" indent="-457200" eaLnBrk="1" hangingPunct="1">
              <a:lnSpc>
                <a:spcPct val="80000"/>
              </a:lnSpc>
              <a:buFont typeface="Wingdings" pitchFamily="2" charset="2"/>
              <a:buChar char="v"/>
              <a:tabLst>
                <a:tab pos="655638" algn="l"/>
                <a:tab pos="1570038" algn="l"/>
                <a:tab pos="2484438" algn="l"/>
                <a:tab pos="3398838" algn="l"/>
                <a:tab pos="4313238" algn="l"/>
                <a:tab pos="5227638" algn="l"/>
                <a:tab pos="6142038" algn="l"/>
                <a:tab pos="7056438" algn="l"/>
                <a:tab pos="7970838" algn="l"/>
                <a:tab pos="8885238" algn="l"/>
                <a:tab pos="9799638" algn="l"/>
              </a:tabLst>
            </a:pPr>
            <a:endParaRPr lang="el-GR" altLang="el-GR" smtClean="0">
              <a:ea typeface="Calibri" pitchFamily="34" charset="0"/>
              <a:cs typeface="Calibri" pitchFamily="34" charset="0"/>
            </a:endParaRPr>
          </a:p>
          <a:p>
            <a:pPr marL="565150" indent="-457200" eaLnBrk="1" hangingPunct="1">
              <a:lnSpc>
                <a:spcPct val="80000"/>
              </a:lnSpc>
              <a:buFont typeface="Wingdings" pitchFamily="2" charset="2"/>
              <a:buChar char="v"/>
              <a:tabLst>
                <a:tab pos="655638" algn="l"/>
                <a:tab pos="1570038" algn="l"/>
                <a:tab pos="2484438" algn="l"/>
                <a:tab pos="3398838" algn="l"/>
                <a:tab pos="4313238" algn="l"/>
                <a:tab pos="5227638" algn="l"/>
                <a:tab pos="6142038" algn="l"/>
                <a:tab pos="7056438" algn="l"/>
                <a:tab pos="7970838" algn="l"/>
                <a:tab pos="8885238" algn="l"/>
                <a:tab pos="9799638" algn="l"/>
              </a:tabLst>
            </a:pPr>
            <a:r>
              <a:rPr lang="el-GR" altLang="el-GR" smtClean="0">
                <a:ea typeface="Calibri" pitchFamily="34" charset="0"/>
                <a:cs typeface="Calibri" pitchFamily="34" charset="0"/>
              </a:rPr>
              <a:t>Για την εκλογή συμβουλίων κοινότητας </a:t>
            </a:r>
            <a:r>
              <a:rPr lang="el-GR" altLang="el-GR" b="1" smtClean="0">
                <a:solidFill>
                  <a:srgbClr val="C00000"/>
                </a:solidFill>
                <a:ea typeface="Calibri" pitchFamily="34" charset="0"/>
                <a:cs typeface="Calibri" pitchFamily="34" charset="0"/>
              </a:rPr>
              <a:t>άνω των τριακοσίων </a:t>
            </a:r>
            <a:r>
              <a:rPr lang="el-GR" altLang="el-GR" smtClean="0">
                <a:ea typeface="Calibri" pitchFamily="34" charset="0"/>
                <a:cs typeface="Calibri" pitchFamily="34" charset="0"/>
              </a:rPr>
              <a:t>(300) κατοίκων ο εκλογέας μπορεί να θέσει έως </a:t>
            </a:r>
            <a:r>
              <a:rPr lang="el-GR" altLang="el-GR" u="sng" smtClean="0">
                <a:ea typeface="Calibri" pitchFamily="34" charset="0"/>
                <a:cs typeface="Calibri" pitchFamily="34" charset="0"/>
              </a:rPr>
              <a:t>δύο (2) σταυρούς προτίμησης</a:t>
            </a:r>
            <a:r>
              <a:rPr lang="el-GR" altLang="el-GR" smtClean="0">
                <a:ea typeface="Calibri" pitchFamily="34" charset="0"/>
                <a:cs typeface="Calibri" pitchFamily="34" charset="0"/>
              </a:rPr>
              <a:t>. </a:t>
            </a:r>
          </a:p>
          <a:p>
            <a:pPr marL="565150" indent="-457200" eaLnBrk="1" hangingPunct="1">
              <a:lnSpc>
                <a:spcPct val="80000"/>
              </a:lnSpc>
              <a:buFont typeface="Wingdings" pitchFamily="2" charset="2"/>
              <a:buNone/>
              <a:tabLst>
                <a:tab pos="655638" algn="l"/>
                <a:tab pos="1570038" algn="l"/>
                <a:tab pos="2484438" algn="l"/>
                <a:tab pos="3398838" algn="l"/>
                <a:tab pos="4313238" algn="l"/>
                <a:tab pos="5227638" algn="l"/>
                <a:tab pos="6142038" algn="l"/>
                <a:tab pos="7056438" algn="l"/>
                <a:tab pos="7970838" algn="l"/>
                <a:tab pos="8885238" algn="l"/>
                <a:tab pos="9799638" algn="l"/>
              </a:tabLst>
            </a:pPr>
            <a:endParaRPr lang="el-GR" altLang="el-GR" smtClean="0">
              <a:ea typeface="Calibri" pitchFamily="34" charset="0"/>
              <a:cs typeface="Calibri" pitchFamily="34" charset="0"/>
            </a:endParaRPr>
          </a:p>
          <a:p>
            <a:pPr marL="565150" indent="-457200" eaLnBrk="1" hangingPunct="1">
              <a:lnSpc>
                <a:spcPct val="80000"/>
              </a:lnSpc>
              <a:buFont typeface="Wingdings" pitchFamily="2" charset="2"/>
              <a:buChar char="v"/>
              <a:tabLst>
                <a:tab pos="655638" algn="l"/>
                <a:tab pos="1570038" algn="l"/>
                <a:tab pos="2484438" algn="l"/>
                <a:tab pos="3398838" algn="l"/>
                <a:tab pos="4313238" algn="l"/>
                <a:tab pos="5227638" algn="l"/>
                <a:tab pos="6142038" algn="l"/>
                <a:tab pos="7056438" algn="l"/>
                <a:tab pos="7970838" algn="l"/>
                <a:tab pos="8885238" algn="l"/>
                <a:tab pos="9799638" algn="l"/>
              </a:tabLst>
            </a:pPr>
            <a:r>
              <a:rPr lang="el-GR" altLang="el-GR" smtClean="0">
                <a:ea typeface="Calibri" pitchFamily="34" charset="0"/>
                <a:cs typeface="Calibri" pitchFamily="34" charset="0"/>
              </a:rPr>
              <a:t>Για την εκλογή </a:t>
            </a:r>
            <a:r>
              <a:rPr lang="el-GR" altLang="el-GR" b="1" smtClean="0">
                <a:solidFill>
                  <a:srgbClr val="C00000"/>
                </a:solidFill>
                <a:ea typeface="Calibri" pitchFamily="34" charset="0"/>
                <a:cs typeface="Calibri" pitchFamily="34" charset="0"/>
              </a:rPr>
              <a:t>προέδρων κοινότητας έως τριακοσίων (300) </a:t>
            </a:r>
            <a:r>
              <a:rPr lang="el-GR" altLang="el-GR" smtClean="0">
                <a:ea typeface="Calibri" pitchFamily="34" charset="0"/>
                <a:cs typeface="Calibri" pitchFamily="34" charset="0"/>
              </a:rPr>
              <a:t>κατοίκων, ο εκλογέας μπορεί να εκφράσει την προτίμησή του υπέρ </a:t>
            </a:r>
            <a:r>
              <a:rPr lang="el-GR" altLang="el-GR" u="sng" smtClean="0">
                <a:ea typeface="Calibri" pitchFamily="34" charset="0"/>
                <a:cs typeface="Calibri" pitchFamily="34" charset="0"/>
              </a:rPr>
              <a:t>ενός (1)</a:t>
            </a:r>
            <a:r>
              <a:rPr lang="el-GR" altLang="el-GR" smtClean="0">
                <a:ea typeface="Calibri" pitchFamily="34" charset="0"/>
                <a:cs typeface="Calibri" pitchFamily="34" charset="0"/>
              </a:rPr>
              <a:t> υποψηφίου</a:t>
            </a:r>
            <a:r>
              <a:rPr lang="en-US" altLang="el-GR" smtClean="0">
                <a:ea typeface="Calibri" pitchFamily="34" charset="0"/>
                <a:cs typeface="Calibri" pitchFamily="34" charset="0"/>
              </a:rPr>
              <a:t>.</a:t>
            </a:r>
            <a:endParaRPr lang="el-GR" altLang="el-GR"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Τίτλος 1"/>
          <p:cNvSpPr>
            <a:spLocks noGrp="1"/>
          </p:cNvSpPr>
          <p:nvPr>
            <p:ph type="title"/>
          </p:nvPr>
        </p:nvSpPr>
        <p:spPr>
          <a:xfrm>
            <a:off x="439738" y="404813"/>
            <a:ext cx="8229600" cy="792162"/>
          </a:xfrm>
        </p:spPr>
        <p:txBody>
          <a:bodyPr/>
          <a:lstStyle/>
          <a:p>
            <a:pPr eaLnBrk="1" hangingPunct="1"/>
            <a:r>
              <a:rPr lang="el-GR" altLang="el-GR" sz="2900" b="1" smtClean="0">
                <a:ea typeface="Calibri" pitchFamily="34" charset="0"/>
                <a:cs typeface="Calibri" pitchFamily="34" charset="0"/>
              </a:rPr>
              <a:t/>
            </a:r>
            <a:br>
              <a:rPr lang="el-GR" altLang="el-GR" sz="2900" b="1" smtClean="0">
                <a:ea typeface="Calibri" pitchFamily="34" charset="0"/>
                <a:cs typeface="Calibri" pitchFamily="34" charset="0"/>
              </a:rPr>
            </a:br>
            <a:r>
              <a:rPr lang="el-GR" altLang="el-GR" sz="2900" b="1" smtClean="0">
                <a:ea typeface="Calibri" pitchFamily="34" charset="0"/>
                <a:cs typeface="Calibri" pitchFamily="34" charset="0"/>
              </a:rPr>
              <a:t>Ανακήρυξη και κοινοποίηση συνδυασμών   Πρόγραμμα Εκλογής (</a:t>
            </a:r>
            <a:r>
              <a:rPr lang="en-US" altLang="el-GR" sz="2900" b="1" smtClean="0">
                <a:ea typeface="Calibri" pitchFamily="34" charset="0"/>
                <a:cs typeface="Calibri" pitchFamily="34" charset="0"/>
              </a:rPr>
              <a:t>I)</a:t>
            </a:r>
            <a:r>
              <a:rPr lang="el-GR" altLang="el-GR" sz="2900" b="1" smtClean="0">
                <a:ea typeface="Calibri" pitchFamily="34" charset="0"/>
                <a:cs typeface="Calibri" pitchFamily="34" charset="0"/>
              </a:rPr>
              <a:t> </a:t>
            </a:r>
            <a:r>
              <a:rPr lang="el-GR" altLang="el-GR" sz="4000" b="1" smtClean="0"/>
              <a:t/>
            </a:r>
            <a:br>
              <a:rPr lang="el-GR" altLang="el-GR" sz="4000" b="1" smtClean="0"/>
            </a:br>
            <a:endParaRPr lang="el-GR" altLang="el-GR" sz="4000" smtClean="0"/>
          </a:p>
        </p:txBody>
      </p:sp>
      <p:sp>
        <p:nvSpPr>
          <p:cNvPr id="50179" name="Θέση περιεχομένου 2"/>
          <p:cNvSpPr>
            <a:spLocks noGrp="1"/>
          </p:cNvSpPr>
          <p:nvPr>
            <p:ph sz="quarter" idx="1"/>
          </p:nvPr>
        </p:nvSpPr>
        <p:spPr>
          <a:xfrm>
            <a:off x="457200" y="1844675"/>
            <a:ext cx="8229600" cy="4729163"/>
          </a:xfrm>
        </p:spPr>
        <p:txBody>
          <a:bodyPr/>
          <a:lstStyle/>
          <a:p>
            <a:pPr marL="565150" indent="-457200" eaLnBrk="1" hangingPunct="1">
              <a:lnSpc>
                <a:spcPct val="80000"/>
              </a:lnSpc>
              <a:buClr>
                <a:schemeClr val="tx2"/>
              </a:buClr>
              <a:buFont typeface="Wingdings" pitchFamily="2" charset="2"/>
              <a:buChar char="v"/>
            </a:pPr>
            <a:r>
              <a:rPr lang="el-GR" altLang="el-GR" smtClean="0">
                <a:ea typeface="Calibri" pitchFamily="34" charset="0"/>
                <a:cs typeface="Calibri" pitchFamily="34" charset="0"/>
              </a:rPr>
              <a:t>Τη δέκατη πέμπτη (15</a:t>
            </a:r>
            <a:r>
              <a:rPr lang="el-GR" altLang="el-GR" baseline="30000" smtClean="0">
                <a:ea typeface="Calibri" pitchFamily="34" charset="0"/>
                <a:cs typeface="Calibri" pitchFamily="34" charset="0"/>
              </a:rPr>
              <a:t>η</a:t>
            </a:r>
            <a:r>
              <a:rPr lang="el-GR" altLang="el-GR" smtClean="0">
                <a:ea typeface="Calibri" pitchFamily="34" charset="0"/>
                <a:cs typeface="Calibri" pitchFamily="34" charset="0"/>
              </a:rPr>
              <a:t>) ημέρα πριν από την ψηφοφορία το πρωτοδικείο, δηλ. την </a:t>
            </a:r>
            <a:r>
              <a:rPr lang="el-GR" altLang="el-GR" b="1" smtClean="0">
                <a:solidFill>
                  <a:srgbClr val="C00000"/>
                </a:solidFill>
                <a:ea typeface="Calibri" pitchFamily="34" charset="0"/>
                <a:cs typeface="Calibri" pitchFamily="34" charset="0"/>
              </a:rPr>
              <a:t>11</a:t>
            </a:r>
            <a:r>
              <a:rPr lang="el-GR" altLang="el-GR" b="1" baseline="30000" smtClean="0">
                <a:solidFill>
                  <a:srgbClr val="C00000"/>
                </a:solidFill>
                <a:ea typeface="Calibri" pitchFamily="34" charset="0"/>
                <a:cs typeface="Calibri" pitchFamily="34" charset="0"/>
              </a:rPr>
              <a:t>η</a:t>
            </a:r>
            <a:r>
              <a:rPr lang="el-GR" altLang="el-GR" b="1" smtClean="0">
                <a:solidFill>
                  <a:srgbClr val="C00000"/>
                </a:solidFill>
                <a:ea typeface="Calibri" pitchFamily="34" charset="0"/>
                <a:cs typeface="Calibri" pitchFamily="34" charset="0"/>
              </a:rPr>
              <a:t> Μαΐου 2019</a:t>
            </a:r>
            <a:r>
              <a:rPr lang="el-GR" altLang="el-GR" smtClean="0">
                <a:ea typeface="Calibri" pitchFamily="34" charset="0"/>
                <a:cs typeface="Calibri" pitchFamily="34" charset="0"/>
              </a:rPr>
              <a:t>,  </a:t>
            </a:r>
            <a:r>
              <a:rPr lang="el-GR" altLang="el-GR" b="1" i="1" smtClean="0">
                <a:ea typeface="Calibri" pitchFamily="34" charset="0"/>
                <a:cs typeface="Calibri" pitchFamily="34" charset="0"/>
              </a:rPr>
              <a:t>ανακηρύσσει</a:t>
            </a:r>
            <a:r>
              <a:rPr lang="el-GR" altLang="el-GR" smtClean="0">
                <a:ea typeface="Calibri" pitchFamily="34" charset="0"/>
                <a:cs typeface="Calibri" pitchFamily="34" charset="0"/>
              </a:rPr>
              <a:t> σε δημόσια συνεδρίαση τους συνδυασμούς και τους υποψηφίους  που έχουν δηλωθεί νόμιμα. </a:t>
            </a:r>
          </a:p>
          <a:p>
            <a:pPr marL="565150" indent="-457200" eaLnBrk="1" hangingPunct="1">
              <a:lnSpc>
                <a:spcPct val="80000"/>
              </a:lnSpc>
              <a:buClr>
                <a:schemeClr val="tx2"/>
              </a:buClr>
              <a:buFont typeface="Wingdings" pitchFamily="2" charset="2"/>
              <a:buChar char="v"/>
            </a:pPr>
            <a:r>
              <a:rPr lang="el-GR" altLang="el-GR" smtClean="0">
                <a:ea typeface="Calibri" pitchFamily="34" charset="0"/>
                <a:cs typeface="Calibri" pitchFamily="34" charset="0"/>
              </a:rPr>
              <a:t>Για την ανακήρυξη των συνδυασμών το οικείο Πρωτοδικείο εξετάζει:</a:t>
            </a:r>
          </a:p>
          <a:p>
            <a:pPr marL="565150" indent="-457200" eaLnBrk="1" hangingPunct="1">
              <a:buClr>
                <a:srgbClr val="C00000"/>
              </a:buClr>
              <a:buSzPct val="80000"/>
              <a:buFont typeface="Wingdings" pitchFamily="2" charset="2"/>
              <a:buChar char="Ø"/>
            </a:pPr>
            <a:r>
              <a:rPr lang="el-GR" altLang="el-GR" smtClean="0">
                <a:ea typeface="Calibri" pitchFamily="34" charset="0"/>
                <a:cs typeface="Calibri" pitchFamily="34" charset="0"/>
              </a:rPr>
              <a:t> αν η δήλωση υποβλήθηκε εμπρόθεσμα</a:t>
            </a:r>
            <a:r>
              <a:rPr lang="en-US" altLang="el-GR" smtClean="0">
                <a:latin typeface="Calibri" pitchFamily="34" charset="0"/>
                <a:ea typeface="Calibri" pitchFamily="34" charset="0"/>
                <a:cs typeface="Calibri" pitchFamily="34" charset="0"/>
              </a:rPr>
              <a:t> </a:t>
            </a:r>
          </a:p>
          <a:p>
            <a:pPr marL="565150" indent="-457200" eaLnBrk="1" hangingPunct="1">
              <a:buClr>
                <a:srgbClr val="C00000"/>
              </a:buClr>
              <a:buSzPct val="80000"/>
              <a:buFont typeface="Wingdings" pitchFamily="2" charset="2"/>
              <a:buChar char="Ø"/>
            </a:pPr>
            <a:r>
              <a:rPr lang="el-GR" altLang="el-GR" smtClean="0">
                <a:ea typeface="Calibri" pitchFamily="34" charset="0"/>
                <a:cs typeface="Calibri" pitchFamily="34" charset="0"/>
              </a:rPr>
              <a:t> αν στο συνδυασμό περιλαμβάνονται υποψήφιοι για το σύνολο των εκλογικών περιφερειών (προκειμένου για δήμο).</a:t>
            </a:r>
          </a:p>
          <a:p>
            <a:pPr marL="565150" indent="-457200" eaLnBrk="1" hangingPunct="1">
              <a:lnSpc>
                <a:spcPct val="80000"/>
              </a:lnSpc>
              <a:buClr>
                <a:srgbClr val="0BD0D9"/>
              </a:buClr>
              <a:buFont typeface="Georgia" pitchFamily="18" charset="0"/>
              <a:buChar char="•"/>
            </a:pPr>
            <a:endParaRPr lang="el-GR" altLang="el-GR" smtClean="0">
              <a:ea typeface="Calibri" pitchFamily="34" charset="0"/>
              <a:cs typeface="Calibri" pitchFamily="34" charset="0"/>
            </a:endParaRPr>
          </a:p>
          <a:p>
            <a:pPr marL="565150" indent="-457200" eaLnBrk="1" hangingPunct="1">
              <a:lnSpc>
                <a:spcPct val="80000"/>
              </a:lnSpc>
              <a:buClr>
                <a:srgbClr val="0BD0D9"/>
              </a:buClr>
              <a:buFont typeface="Georgia" pitchFamily="18" charset="0"/>
              <a:buChar char="•"/>
            </a:pPr>
            <a:endParaRPr lang="el-GR" altLang="el-GR"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Τίτλος 1"/>
          <p:cNvSpPr>
            <a:spLocks noGrp="1"/>
          </p:cNvSpPr>
          <p:nvPr>
            <p:ph type="title"/>
          </p:nvPr>
        </p:nvSpPr>
        <p:spPr>
          <a:xfrm>
            <a:off x="457200" y="404813"/>
            <a:ext cx="8229600" cy="720725"/>
          </a:xfrm>
        </p:spPr>
        <p:txBody>
          <a:bodyPr/>
          <a:lstStyle/>
          <a:p>
            <a:pPr eaLnBrk="1" hangingPunct="1"/>
            <a:r>
              <a:rPr lang="el-GR" altLang="el-GR" sz="3200" b="1" smtClean="0">
                <a:ea typeface="Calibri" pitchFamily="34" charset="0"/>
                <a:cs typeface="Calibri" pitchFamily="34" charset="0"/>
              </a:rPr>
              <a:t>Ανακήρυξη και κοινοποίηση συνδυασμών  Πρόγραμμα Εκλογής</a:t>
            </a:r>
            <a:r>
              <a:rPr lang="en-US" altLang="el-GR" sz="3200" b="1" smtClean="0">
                <a:latin typeface="Calibri" pitchFamily="34" charset="0"/>
                <a:ea typeface="Calibri" pitchFamily="34" charset="0"/>
                <a:cs typeface="Calibri" pitchFamily="34" charset="0"/>
              </a:rPr>
              <a:t> (II)</a:t>
            </a:r>
            <a:endParaRPr lang="el-GR" altLang="el-GR" sz="3200" smtClean="0"/>
          </a:p>
        </p:txBody>
      </p:sp>
      <p:sp>
        <p:nvSpPr>
          <p:cNvPr id="51203" name="Θέση περιεχομένου 2"/>
          <p:cNvSpPr>
            <a:spLocks noGrp="1"/>
          </p:cNvSpPr>
          <p:nvPr>
            <p:ph sz="quarter" idx="1"/>
          </p:nvPr>
        </p:nvSpPr>
        <p:spPr>
          <a:xfrm>
            <a:off x="457200" y="1773238"/>
            <a:ext cx="8229600" cy="4800600"/>
          </a:xfrm>
        </p:spPr>
        <p:txBody>
          <a:bodyPr/>
          <a:lstStyle/>
          <a:p>
            <a:pPr eaLnBrk="1" hangingPunct="1">
              <a:buClr>
                <a:srgbClr val="C00000"/>
              </a:buClr>
              <a:buSzPct val="80000"/>
              <a:buFont typeface="Wingdings" pitchFamily="2" charset="2"/>
              <a:buChar char="Ø"/>
            </a:pPr>
            <a:r>
              <a:rPr lang="el-GR" altLang="el-GR" smtClean="0">
                <a:ea typeface="Calibri" pitchFamily="34" charset="0"/>
                <a:cs typeface="Calibri" pitchFamily="34" charset="0"/>
              </a:rPr>
              <a:t> αν ο αριθμός των αναγραφόμενων στη δήλωση υποψηφίων είναι μικρότερος από τον προβλεπόμενο. </a:t>
            </a:r>
          </a:p>
          <a:p>
            <a:pPr eaLnBrk="1" hangingPunct="1">
              <a:buClr>
                <a:srgbClr val="C00000"/>
              </a:buClr>
              <a:buSzPct val="80000"/>
              <a:buFont typeface="Wingdings" pitchFamily="2" charset="2"/>
              <a:buChar char="Ø"/>
            </a:pPr>
            <a:r>
              <a:rPr lang="el-GR" altLang="el-GR" smtClean="0">
                <a:ea typeface="Calibri" pitchFamily="34" charset="0"/>
                <a:cs typeface="Calibri" pitchFamily="34" charset="0"/>
              </a:rPr>
              <a:t> αν τηρείται η υποχρεωτική ποσόστωση του 40% ανά φύλο.</a:t>
            </a:r>
          </a:p>
          <a:p>
            <a:pPr eaLnBrk="1" hangingPunct="1">
              <a:buClr>
                <a:srgbClr val="C00000"/>
              </a:buClr>
              <a:buSzPct val="80000"/>
              <a:buFont typeface="Wingdings" pitchFamily="2" charset="2"/>
              <a:buChar char="Ø"/>
            </a:pPr>
            <a:r>
              <a:rPr lang="el-GR" altLang="el-GR" smtClean="0">
                <a:ea typeface="Calibri" pitchFamily="34" charset="0"/>
                <a:cs typeface="Calibri" pitchFamily="34" charset="0"/>
              </a:rPr>
              <a:t> αν το όνομα και το τυχόν έμβλημα του συνδυασμού είναι έγκυρα.</a:t>
            </a:r>
            <a:endParaRPr lang="en-US" altLang="el-GR" smtClean="0">
              <a:latin typeface="Calibri" pitchFamily="34" charset="0"/>
              <a:ea typeface="Calibri" pitchFamily="34" charset="0"/>
              <a:cs typeface="Calibri" pitchFamily="34" charset="0"/>
            </a:endParaRPr>
          </a:p>
          <a:p>
            <a:pPr eaLnBrk="1" hangingPunct="1">
              <a:buClr>
                <a:srgbClr val="C00000"/>
              </a:buClr>
              <a:buSzPct val="80000"/>
              <a:buFont typeface="Wingdings" pitchFamily="2" charset="2"/>
              <a:buChar char="Ø"/>
            </a:pPr>
            <a:r>
              <a:rPr lang="en-US" altLang="el-GR" smtClean="0">
                <a:latin typeface="Calibri" pitchFamily="34" charset="0"/>
                <a:ea typeface="Calibri" pitchFamily="34" charset="0"/>
                <a:cs typeface="Calibri" pitchFamily="34" charset="0"/>
              </a:rPr>
              <a:t> </a:t>
            </a:r>
            <a:r>
              <a:rPr lang="el-GR" altLang="el-GR" smtClean="0">
                <a:ea typeface="Calibri" pitchFamily="34" charset="0"/>
                <a:cs typeface="Calibri" pitchFamily="34" charset="0"/>
              </a:rPr>
              <a:t>αν με τη δήλωση του συνδυασμού προσκομίζονται για κάθε υποψήφιο τα προβλεπόμενα δικαιολογητικά</a:t>
            </a:r>
            <a:r>
              <a:rPr lang="en-US" altLang="el-GR" smtClean="0">
                <a:ea typeface="Calibri" pitchFamily="34" charset="0"/>
                <a:cs typeface="Calibri" pitchFamily="34" charset="0"/>
              </a:rPr>
              <a:t>.</a:t>
            </a:r>
            <a:endParaRPr lang="el-GR" altLang="el-GR" smtClean="0">
              <a:ea typeface="Calibri" pitchFamily="34" charset="0"/>
              <a:cs typeface="Calibri" pitchFamily="34" charset="0"/>
            </a:endParaRPr>
          </a:p>
          <a:p>
            <a:pPr eaLnBrk="1" hangingPunct="1"/>
            <a:endParaRPr lang="el-GR" altLang="el-GR" smtClean="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1"/>
          <p:cNvSpPr>
            <a:spLocks noGrp="1"/>
          </p:cNvSpPr>
          <p:nvPr>
            <p:ph type="title"/>
          </p:nvPr>
        </p:nvSpPr>
        <p:spPr>
          <a:xfrm>
            <a:off x="612775" y="228600"/>
            <a:ext cx="8153400" cy="990600"/>
          </a:xfrm>
        </p:spPr>
        <p:txBody>
          <a:bodyPr/>
          <a:lstStyle/>
          <a:p>
            <a:pPr eaLnBrk="1" hangingPunct="1"/>
            <a:r>
              <a:rPr lang="en-US" altLang="el-GR" sz="2900" b="1" smtClean="0">
                <a:ea typeface="Calibri" pitchFamily="34" charset="0"/>
                <a:cs typeface="Calibri" pitchFamily="34" charset="0"/>
              </a:rPr>
              <a:t/>
            </a:r>
            <a:br>
              <a:rPr lang="en-US" altLang="el-GR" sz="2900" b="1" smtClean="0">
                <a:ea typeface="Calibri" pitchFamily="34" charset="0"/>
                <a:cs typeface="Calibri" pitchFamily="34" charset="0"/>
              </a:rPr>
            </a:br>
            <a:r>
              <a:rPr lang="el-GR" altLang="el-GR" sz="2900" b="1" smtClean="0">
                <a:ea typeface="Calibri" pitchFamily="34" charset="0"/>
                <a:cs typeface="Calibri" pitchFamily="34" charset="0"/>
              </a:rPr>
              <a:t>Ανακήρυξη και κοινοποίηση συνδυασμών  Πρόγραμμα Εκλογής</a:t>
            </a:r>
            <a:r>
              <a:rPr lang="en-US" altLang="el-GR" sz="2900" b="1" smtClean="0">
                <a:latin typeface="Calibri" pitchFamily="34" charset="0"/>
                <a:ea typeface="Calibri" pitchFamily="34" charset="0"/>
                <a:cs typeface="Calibri" pitchFamily="34" charset="0"/>
              </a:rPr>
              <a:t> (III)</a:t>
            </a:r>
            <a:br>
              <a:rPr lang="en-US" altLang="el-GR" sz="2900" b="1" smtClean="0">
                <a:latin typeface="Calibri" pitchFamily="34" charset="0"/>
                <a:ea typeface="Calibri" pitchFamily="34" charset="0"/>
                <a:cs typeface="Calibri" pitchFamily="34" charset="0"/>
              </a:rPr>
            </a:br>
            <a:endParaRPr lang="el-GR" altLang="el-GR" sz="2900" smtClean="0"/>
          </a:p>
        </p:txBody>
      </p:sp>
      <p:sp>
        <p:nvSpPr>
          <p:cNvPr id="52227" name="Θέση περιεχομένου 2"/>
          <p:cNvSpPr>
            <a:spLocks noGrp="1"/>
          </p:cNvSpPr>
          <p:nvPr>
            <p:ph sz="quarter" idx="1"/>
          </p:nvPr>
        </p:nvSpPr>
        <p:spPr>
          <a:xfrm>
            <a:off x="457200" y="1628775"/>
            <a:ext cx="8229600" cy="4945063"/>
          </a:xfrm>
        </p:spPr>
        <p:txBody>
          <a:bodyPr/>
          <a:lstStyle/>
          <a:p>
            <a:pPr marL="565150" indent="-457200" eaLnBrk="1" hangingPunct="1">
              <a:lnSpc>
                <a:spcPct val="80000"/>
              </a:lnSpc>
              <a:buClr>
                <a:srgbClr val="C00000"/>
              </a:buClr>
              <a:buSzPct val="80000"/>
              <a:buFont typeface="Wingdings" pitchFamily="2" charset="2"/>
              <a:buChar char="Ø"/>
            </a:pPr>
            <a:r>
              <a:rPr lang="el-GR" altLang="el-GR" sz="2700" smtClean="0">
                <a:ea typeface="Calibri" pitchFamily="34" charset="0"/>
                <a:cs typeface="Calibri" pitchFamily="34" charset="0"/>
              </a:rPr>
              <a:t>αν τα ονοματεπωνυμικά στοιχεία των υποψηφίων του συνδυασμού, καθώς και οι εκλογικές περιφέρειες στις οποίες είναι υποψήφιοι έχουν αναγραφεί με ορθό τρόπο. </a:t>
            </a:r>
            <a:endParaRPr lang="en-US" altLang="el-GR" sz="2700" smtClean="0">
              <a:latin typeface="Calibri" pitchFamily="34" charset="0"/>
              <a:ea typeface="Calibri" pitchFamily="34" charset="0"/>
              <a:cs typeface="Calibri" pitchFamily="34" charset="0"/>
            </a:endParaRPr>
          </a:p>
          <a:p>
            <a:pPr marL="565150" indent="-457200" eaLnBrk="1" hangingPunct="1">
              <a:lnSpc>
                <a:spcPct val="80000"/>
              </a:lnSpc>
              <a:buClr>
                <a:srgbClr val="C00000"/>
              </a:buClr>
              <a:buSzPct val="80000"/>
              <a:buFont typeface="Wingdings" pitchFamily="2" charset="2"/>
              <a:buChar char="Ø"/>
            </a:pPr>
            <a:r>
              <a:rPr lang="el-GR" altLang="el-GR" sz="2700" smtClean="0">
                <a:ea typeface="Calibri" pitchFamily="34" charset="0"/>
                <a:cs typeface="Calibri" pitchFamily="34" charset="0"/>
              </a:rPr>
              <a:t>αν με τη δήλωση του συνδυασμού προσκομίζονται για κάθε υποψήφιο τα προβλεπόμενα δικαιολογητικά</a:t>
            </a:r>
            <a:r>
              <a:rPr lang="en-US" altLang="el-GR" sz="2700" smtClean="0">
                <a:ea typeface="Calibri" pitchFamily="34" charset="0"/>
                <a:cs typeface="Calibri" pitchFamily="34" charset="0"/>
              </a:rPr>
              <a:t>.</a:t>
            </a:r>
          </a:p>
          <a:p>
            <a:pPr marL="565150" indent="-457200" eaLnBrk="1" hangingPunct="1">
              <a:lnSpc>
                <a:spcPct val="80000"/>
              </a:lnSpc>
              <a:buClr>
                <a:srgbClr val="21B2C9"/>
              </a:buClr>
              <a:buFont typeface="Wingdings" pitchFamily="2" charset="2"/>
              <a:buChar char="q"/>
            </a:pPr>
            <a:r>
              <a:rPr lang="el-GR" altLang="el-GR" sz="2700" smtClean="0">
                <a:ea typeface="Calibri" pitchFamily="34" charset="0"/>
                <a:cs typeface="Calibri" pitchFamily="34" charset="0"/>
              </a:rPr>
              <a:t>Ο πρόεδρος του πρωτοδικείου </a:t>
            </a:r>
            <a:r>
              <a:rPr lang="el-GR" altLang="el-GR" sz="2700" b="1" i="1" smtClean="0">
                <a:ea typeface="Calibri" pitchFamily="34" charset="0"/>
                <a:cs typeface="Calibri" pitchFamily="34" charset="0"/>
              </a:rPr>
              <a:t>κοινοποιεί </a:t>
            </a:r>
            <a:r>
              <a:rPr lang="el-GR" altLang="el-GR" sz="2700" smtClean="0">
                <a:ea typeface="Calibri" pitchFamily="34" charset="0"/>
                <a:cs typeface="Calibri" pitchFamily="34" charset="0"/>
              </a:rPr>
              <a:t>αμέσως στον περιφερειάρχη τις σχετικές αποφάσεις. </a:t>
            </a:r>
            <a:endParaRPr lang="en-US" altLang="el-GR" sz="2700" smtClean="0">
              <a:ea typeface="Calibri" pitchFamily="34" charset="0"/>
              <a:cs typeface="Calibri" pitchFamily="34" charset="0"/>
            </a:endParaRPr>
          </a:p>
          <a:p>
            <a:pPr marL="565150" indent="-457200" eaLnBrk="1" hangingPunct="1">
              <a:lnSpc>
                <a:spcPct val="80000"/>
              </a:lnSpc>
              <a:buClr>
                <a:srgbClr val="21B2C9"/>
              </a:buClr>
              <a:buFont typeface="Wingdings" pitchFamily="2" charset="2"/>
              <a:buChar char="q"/>
            </a:pPr>
            <a:r>
              <a:rPr lang="el-GR" altLang="el-GR" sz="2700" smtClean="0">
                <a:ea typeface="Calibri" pitchFamily="34" charset="0"/>
                <a:cs typeface="Calibri" pitchFamily="34" charset="0"/>
              </a:rPr>
              <a:t>Ο περιφερειάρχης θεωρεί και αποστέλλει αμέσως </a:t>
            </a:r>
          </a:p>
          <a:p>
            <a:pPr marL="565150" indent="-457200" eaLnBrk="1" hangingPunct="1">
              <a:lnSpc>
                <a:spcPct val="80000"/>
              </a:lnSpc>
              <a:buClr>
                <a:srgbClr val="0BD0D9"/>
              </a:buClr>
              <a:buFont typeface="Georgia" pitchFamily="18" charset="0"/>
              <a:buNone/>
            </a:pPr>
            <a:r>
              <a:rPr lang="en-US" altLang="el-GR" sz="2700" smtClean="0">
                <a:ea typeface="Calibri" pitchFamily="34" charset="0"/>
                <a:cs typeface="Calibri" pitchFamily="34" charset="0"/>
              </a:rPr>
              <a:t>     </a:t>
            </a:r>
            <a:r>
              <a:rPr lang="el-GR" altLang="el-GR" sz="2700" smtClean="0">
                <a:ea typeface="Calibri" pitchFamily="34" charset="0"/>
                <a:cs typeface="Calibri" pitchFamily="34" charset="0"/>
              </a:rPr>
              <a:t>σε κάθε δήμο πίνακα των συνδυασμών που έχουν</a:t>
            </a:r>
            <a:endParaRPr lang="en-US" altLang="el-GR" sz="2700" smtClean="0">
              <a:ea typeface="Calibri" pitchFamily="34" charset="0"/>
              <a:cs typeface="Calibri" pitchFamily="34" charset="0"/>
            </a:endParaRPr>
          </a:p>
          <a:p>
            <a:pPr marL="565150" indent="-457200" eaLnBrk="1" hangingPunct="1">
              <a:lnSpc>
                <a:spcPct val="80000"/>
              </a:lnSpc>
              <a:buClr>
                <a:srgbClr val="0BD0D9"/>
              </a:buClr>
              <a:buFont typeface="Wingdings" pitchFamily="2" charset="2"/>
              <a:buNone/>
            </a:pPr>
            <a:r>
              <a:rPr lang="en-US" altLang="el-GR" sz="2700" smtClean="0">
                <a:ea typeface="Calibri" pitchFamily="34" charset="0"/>
                <a:cs typeface="Calibri" pitchFamily="34" charset="0"/>
              </a:rPr>
              <a:t>     </a:t>
            </a:r>
            <a:r>
              <a:rPr lang="el-GR" altLang="el-GR" sz="2700" smtClean="0">
                <a:ea typeface="Calibri" pitchFamily="34" charset="0"/>
                <a:cs typeface="Calibri" pitchFamily="34" charset="0"/>
              </a:rPr>
              <a:t>ανακηρυχθεί. </a:t>
            </a:r>
          </a:p>
          <a:p>
            <a:pPr marL="565150" indent="-457200" eaLnBrk="1" hangingPunct="1">
              <a:lnSpc>
                <a:spcPct val="80000"/>
              </a:lnSpc>
              <a:buClr>
                <a:srgbClr val="0BD0D9"/>
              </a:buClr>
              <a:buFont typeface="Georgia" pitchFamily="18" charset="0"/>
              <a:buNone/>
            </a:pPr>
            <a:endParaRPr lang="el-GR" altLang="el-GR" sz="2700" smtClean="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Τίτλος 1"/>
          <p:cNvSpPr>
            <a:spLocks noGrp="1"/>
          </p:cNvSpPr>
          <p:nvPr>
            <p:ph type="title"/>
          </p:nvPr>
        </p:nvSpPr>
        <p:spPr>
          <a:xfrm>
            <a:off x="457200" y="333375"/>
            <a:ext cx="8229600" cy="935038"/>
          </a:xfrm>
        </p:spPr>
        <p:txBody>
          <a:bodyPr/>
          <a:lstStyle/>
          <a:p>
            <a:pPr eaLnBrk="1" hangingPunct="1"/>
            <a:r>
              <a:rPr lang="el-GR" altLang="el-GR" sz="3200" b="1" smtClean="0">
                <a:ea typeface="Calibri" pitchFamily="34" charset="0"/>
                <a:cs typeface="Calibri" pitchFamily="34" charset="0"/>
              </a:rPr>
              <a:t>Ανακήρυξη και κοινοποίηση συνδυασμών   Πρόγραμμα Εκλογής (Ι</a:t>
            </a:r>
            <a:r>
              <a:rPr lang="en-US" altLang="el-GR" sz="3200" b="1" smtClean="0">
                <a:latin typeface="Calibri" pitchFamily="34" charset="0"/>
                <a:ea typeface="Calibri" pitchFamily="34" charset="0"/>
                <a:cs typeface="Calibri" pitchFamily="34" charset="0"/>
              </a:rPr>
              <a:t>V)</a:t>
            </a:r>
            <a:endParaRPr lang="el-GR" altLang="el-GR" sz="3200" smtClean="0"/>
          </a:p>
        </p:txBody>
      </p:sp>
      <p:sp>
        <p:nvSpPr>
          <p:cNvPr id="53251" name="Θέση περιεχομένου 2"/>
          <p:cNvSpPr>
            <a:spLocks noGrp="1"/>
          </p:cNvSpPr>
          <p:nvPr>
            <p:ph sz="quarter" idx="1"/>
          </p:nvPr>
        </p:nvSpPr>
        <p:spPr>
          <a:xfrm>
            <a:off x="457200" y="1700213"/>
            <a:ext cx="8229600" cy="4873625"/>
          </a:xfrm>
        </p:spPr>
        <p:txBody>
          <a:bodyPr/>
          <a:lstStyle/>
          <a:p>
            <a:pPr marL="0" indent="0" eaLnBrk="1" hangingPunct="1">
              <a:buFont typeface="Wingdings" pitchFamily="2" charset="2"/>
              <a:buNone/>
            </a:pPr>
            <a:endParaRPr lang="el-GR" altLang="el-GR" sz="2400" smtClean="0">
              <a:ea typeface="Calibri" pitchFamily="34" charset="0"/>
              <a:cs typeface="Calibri" pitchFamily="34" charset="0"/>
            </a:endParaRPr>
          </a:p>
          <a:p>
            <a:pPr marL="0" indent="0" eaLnBrk="1" hangingPunct="1">
              <a:buFont typeface="Wingdings" pitchFamily="2" charset="2"/>
              <a:buNone/>
            </a:pPr>
            <a:r>
              <a:rPr lang="el-GR" altLang="el-GR" sz="2400" smtClean="0">
                <a:ea typeface="Calibri" pitchFamily="34" charset="0"/>
                <a:cs typeface="Calibri" pitchFamily="34" charset="0"/>
              </a:rPr>
              <a:t>Ο δήμαρχος εκδίδει και δημοσιεύει, με τοιχοκόλληση, σε όλες τις συνοικίες, σε όλα τα χωριά και τους οικισμούς του δήμου και αναρτά στην ιστοσελίδα του δήμου τρεις (3) τουλάχιστον ημέρες πριν από την ψηφοφορία, </a:t>
            </a:r>
            <a:r>
              <a:rPr lang="el-GR" altLang="el-GR" sz="2400" b="1" i="1" smtClean="0">
                <a:ea typeface="Calibri" pitchFamily="34" charset="0"/>
                <a:cs typeface="Calibri" pitchFamily="34" charset="0"/>
              </a:rPr>
              <a:t>πρόγραμμα</a:t>
            </a:r>
            <a:r>
              <a:rPr lang="el-GR" altLang="el-GR" sz="2400" smtClean="0">
                <a:ea typeface="Calibri" pitchFamily="34" charset="0"/>
                <a:cs typeface="Calibri" pitchFamily="34" charset="0"/>
              </a:rPr>
              <a:t> που αναφέρει ακριβώς την ημέρα της ψηφοφορίας, τις ώρες που αρχίζει και τελειώνει, τον τόπο και το κατάστημα της ψηφοφορίας, τις έδρες για τις οποίες γίνεται η εκλογή και τους συνδυασμούς μαζί με τα ονόματα των υποψηφίων, που συγκροτούν κάθε συνδυασμό ή τα ενιαία ψηφοδέλτια μεμονωμένων υποψηφιοτήτων κοινοτήτων με μόνιμο πληθυσμό έως 300 κατοίκων. </a:t>
            </a:r>
          </a:p>
          <a:p>
            <a:pPr marL="0" indent="0" eaLnBrk="1" hangingPunct="1"/>
            <a:endParaRPr lang="el-GR" altLang="el-GR" smtClean="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Τίτλος 1"/>
          <p:cNvSpPr>
            <a:spLocks noGrp="1"/>
          </p:cNvSpPr>
          <p:nvPr>
            <p:ph type="title"/>
          </p:nvPr>
        </p:nvSpPr>
        <p:spPr>
          <a:xfrm>
            <a:off x="457200" y="404813"/>
            <a:ext cx="8229600" cy="792162"/>
          </a:xfrm>
        </p:spPr>
        <p:txBody>
          <a:bodyPr/>
          <a:lstStyle/>
          <a:p>
            <a:pPr eaLnBrk="1" hangingPunct="1"/>
            <a:r>
              <a:rPr lang="el-GR" altLang="el-GR" sz="3200" b="1" smtClean="0">
                <a:ea typeface="Calibri" pitchFamily="34" charset="0"/>
                <a:cs typeface="Calibri" pitchFamily="34" charset="0"/>
              </a:rPr>
              <a:t>Εξαγωγή και δημοσίευση των αποτελεσμάτων </a:t>
            </a:r>
          </a:p>
        </p:txBody>
      </p:sp>
      <p:sp>
        <p:nvSpPr>
          <p:cNvPr id="54275" name="Θέση περιεχομένου 2"/>
          <p:cNvSpPr>
            <a:spLocks noGrp="1"/>
          </p:cNvSpPr>
          <p:nvPr>
            <p:ph sz="quarter" idx="1"/>
          </p:nvPr>
        </p:nvSpPr>
        <p:spPr>
          <a:xfrm>
            <a:off x="457200" y="1773238"/>
            <a:ext cx="8229600" cy="4248150"/>
          </a:xfrm>
        </p:spPr>
        <p:txBody>
          <a:bodyPr/>
          <a:lstStyle/>
          <a:p>
            <a:pPr marL="107950" indent="0" algn="just" eaLnBrk="1" hangingPunct="1">
              <a:lnSpc>
                <a:spcPct val="80000"/>
              </a:lnSpc>
              <a:buClr>
                <a:srgbClr val="0BD0D9"/>
              </a:buClr>
              <a:buFont typeface="Georgia" pitchFamily="18" charset="0"/>
              <a:buNone/>
            </a:pPr>
            <a:endParaRPr lang="el-GR" altLang="el-GR" sz="2400" smtClean="0">
              <a:ea typeface="Calibri" pitchFamily="34" charset="0"/>
              <a:cs typeface="Calibri" pitchFamily="34" charset="0"/>
            </a:endParaRPr>
          </a:p>
          <a:p>
            <a:pPr marL="107950" indent="0" algn="just" eaLnBrk="1" hangingPunct="1">
              <a:buClr>
                <a:srgbClr val="0BD0D9"/>
              </a:buClr>
              <a:buFont typeface="Georgia" pitchFamily="18" charset="0"/>
              <a:buNone/>
            </a:pPr>
            <a:r>
              <a:rPr lang="el-GR" altLang="el-GR" smtClean="0">
                <a:ea typeface="Calibri" pitchFamily="34" charset="0"/>
                <a:cs typeface="Calibri" pitchFamily="34" charset="0"/>
              </a:rPr>
              <a:t>Οι αντιπρόσωποι της δικαστικής αρχής αποστέλλουν τα εκλογικά στοιχεία στον πρόεδρο του αρμόδιου πρωτοδικείου. Μετά τη συγκέντρωση των στοιχείων όλων των εκλογικών τμημάτων του δήμου, ο πρόεδρος του πρωτοδικείου </a:t>
            </a:r>
            <a:r>
              <a:rPr lang="el-GR" altLang="el-GR" b="1" i="1" smtClean="0">
                <a:ea typeface="Calibri" pitchFamily="34" charset="0"/>
                <a:cs typeface="Calibri" pitchFamily="34" charset="0"/>
              </a:rPr>
              <a:t>εξάγει</a:t>
            </a:r>
            <a:r>
              <a:rPr lang="el-GR" altLang="el-GR" smtClean="0">
                <a:ea typeface="Calibri" pitchFamily="34" charset="0"/>
                <a:cs typeface="Calibri" pitchFamily="34" charset="0"/>
              </a:rPr>
              <a:t> το γενικό αποτέλεσμα, το οποίο </a:t>
            </a:r>
            <a:r>
              <a:rPr lang="el-GR" altLang="el-GR" b="1" i="1" smtClean="0">
                <a:ea typeface="Calibri" pitchFamily="34" charset="0"/>
                <a:cs typeface="Calibri" pitchFamily="34" charset="0"/>
              </a:rPr>
              <a:t>δημοσιεύει </a:t>
            </a:r>
            <a:r>
              <a:rPr lang="el-GR" altLang="el-GR" smtClean="0">
                <a:ea typeface="Calibri" pitchFamily="34" charset="0"/>
                <a:cs typeface="Calibri" pitchFamily="34" charset="0"/>
              </a:rPr>
              <a:t>αμέσως με τοιχοκόλληση στο δημοτικό κατάστημα της έδρας του δικαστηρίου. </a:t>
            </a:r>
          </a:p>
          <a:p>
            <a:pPr marL="107950" indent="0" eaLnBrk="1" hangingPunct="1">
              <a:buClr>
                <a:srgbClr val="0BD0D9"/>
              </a:buClr>
              <a:buFont typeface="Georgia" pitchFamily="18" charset="0"/>
              <a:buChar char="•"/>
            </a:pPr>
            <a:endParaRPr lang="el-GR" altLang="el-GR"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Τίτλος 1"/>
          <p:cNvSpPr>
            <a:spLocks noGrp="1"/>
          </p:cNvSpPr>
          <p:nvPr>
            <p:ph type="title"/>
          </p:nvPr>
        </p:nvSpPr>
        <p:spPr>
          <a:xfrm>
            <a:off x="457200" y="260350"/>
            <a:ext cx="8229600" cy="1008063"/>
          </a:xfrm>
        </p:spPr>
        <p:txBody>
          <a:bodyPr/>
          <a:lstStyle/>
          <a:p>
            <a:pPr marL="107950" eaLnBrk="1" hangingPunct="1">
              <a:lnSpc>
                <a:spcPct val="80000"/>
              </a:lnSpc>
            </a:pPr>
            <a:r>
              <a:rPr lang="el-GR" altLang="el-GR" b="1" smtClean="0">
                <a:ea typeface="Calibri" pitchFamily="34" charset="0"/>
                <a:cs typeface="Calibri" pitchFamily="34" charset="0"/>
              </a:rPr>
              <a:t>Έκθεση πρακτικών </a:t>
            </a:r>
            <a:endParaRPr lang="en-US" altLang="el-GR" b="1" smtClean="0">
              <a:latin typeface="Calibri" pitchFamily="34" charset="0"/>
              <a:ea typeface="Calibri" pitchFamily="34" charset="0"/>
              <a:cs typeface="Calibri" pitchFamily="34" charset="0"/>
            </a:endParaRPr>
          </a:p>
        </p:txBody>
      </p:sp>
      <p:sp>
        <p:nvSpPr>
          <p:cNvPr id="55299" name="Θέση περιεχομένου 2"/>
          <p:cNvSpPr>
            <a:spLocks noGrp="1"/>
          </p:cNvSpPr>
          <p:nvPr>
            <p:ph sz="quarter" idx="1"/>
          </p:nvPr>
        </p:nvSpPr>
        <p:spPr>
          <a:xfrm>
            <a:off x="457200" y="1700213"/>
            <a:ext cx="8229600" cy="4873625"/>
          </a:xfrm>
        </p:spPr>
        <p:txBody>
          <a:bodyPr/>
          <a:lstStyle/>
          <a:p>
            <a:pPr marL="565150" indent="-457200" eaLnBrk="1" hangingPunct="1">
              <a:buClr>
                <a:schemeClr val="accent1"/>
              </a:buClr>
              <a:buFont typeface="Wingdings" pitchFamily="2" charset="2"/>
              <a:buChar char="q"/>
            </a:pPr>
            <a:r>
              <a:rPr lang="el-GR" altLang="el-GR" sz="2400" smtClean="0">
                <a:ea typeface="Calibri" pitchFamily="34" charset="0"/>
                <a:cs typeface="Calibri" pitchFamily="34" charset="0"/>
              </a:rPr>
              <a:t>Αμέσως μετά τη δημοσίευση του αποτελέσματος της εκλογής, ο πρόεδρος της εφορευτικής επιτροπής ή άλλο μέλος της παραδίδει τα πρακτικά της, τα λοιπά εκλογικά έγγραφα, τα δέματα των ψηφοδελτίων ταξινομημένα κατά συνδυασμούς και με τη σειρά που είναι αριθμημένα, καθώς και τους φακέλους στον πρόεδρο πρωτοδικών. </a:t>
            </a:r>
          </a:p>
          <a:p>
            <a:pPr marL="565150" indent="-457200" eaLnBrk="1" hangingPunct="1">
              <a:buClr>
                <a:schemeClr val="accent1"/>
              </a:buClr>
              <a:buFont typeface="Wingdings" pitchFamily="2" charset="2"/>
              <a:buChar char="q"/>
            </a:pPr>
            <a:r>
              <a:rPr lang="el-GR" altLang="el-GR" sz="2400" smtClean="0">
                <a:ea typeface="Calibri" pitchFamily="34" charset="0"/>
                <a:cs typeface="Calibri" pitchFamily="34" charset="0"/>
              </a:rPr>
              <a:t>Ο πρόεδρος πρωτοδικών, </a:t>
            </a:r>
            <a:r>
              <a:rPr lang="el-GR" altLang="el-GR" sz="2400" b="1" i="1" smtClean="0">
                <a:ea typeface="Calibri" pitchFamily="34" charset="0"/>
                <a:cs typeface="Calibri" pitchFamily="34" charset="0"/>
              </a:rPr>
              <a:t>εκθέτει τα πρακτικά</a:t>
            </a:r>
            <a:r>
              <a:rPr lang="el-GR" altLang="el-GR" sz="2400" smtClean="0">
                <a:ea typeface="Calibri" pitchFamily="34" charset="0"/>
                <a:cs typeface="Calibri" pitchFamily="34" charset="0"/>
              </a:rPr>
              <a:t> της εκλογής μαζί με τον πίνακα των αποτελεσμάτων της στο κατάστημα του πρωτοδικείου επί πέντε (5) ημέρες και συντάσσει για την έκθεση αυτή πρακτικό, που τοιχοκολλάται επίσης έξω από το δικαστικό κατάστημα.</a:t>
            </a:r>
          </a:p>
          <a:p>
            <a:pPr marL="565150" indent="-457200" eaLnBrk="1" hangingPunct="1">
              <a:lnSpc>
                <a:spcPct val="80000"/>
              </a:lnSpc>
              <a:buFont typeface="Georgia" pitchFamily="18" charset="0"/>
              <a:buNone/>
            </a:pPr>
            <a:endParaRPr lang="el-GR" altLang="el-GR" smtClean="0">
              <a:ea typeface="Calibri" pitchFamily="34" charset="0"/>
              <a:cs typeface="Calibri" pitchFamily="34"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Τίτλος 1"/>
          <p:cNvSpPr>
            <a:spLocks noGrp="1"/>
          </p:cNvSpPr>
          <p:nvPr>
            <p:ph type="title"/>
          </p:nvPr>
        </p:nvSpPr>
        <p:spPr>
          <a:xfrm>
            <a:off x="395288" y="333375"/>
            <a:ext cx="8229600" cy="863600"/>
          </a:xfrm>
        </p:spPr>
        <p:txBody>
          <a:bodyPr/>
          <a:lstStyle/>
          <a:p>
            <a:pPr eaLnBrk="1" hangingPunct="1"/>
            <a:r>
              <a:rPr lang="el-GR" altLang="el-GR" b="1" smtClean="0">
                <a:ea typeface="Calibri" pitchFamily="34" charset="0"/>
                <a:cs typeface="Calibri" pitchFamily="34" charset="0"/>
              </a:rPr>
              <a:t>Επικύρωση της εκλογής</a:t>
            </a:r>
          </a:p>
        </p:txBody>
      </p:sp>
      <p:sp>
        <p:nvSpPr>
          <p:cNvPr id="3" name="Θέση περιεχομένου 2"/>
          <p:cNvSpPr>
            <a:spLocks noGrp="1"/>
          </p:cNvSpPr>
          <p:nvPr>
            <p:ph sz="quarter" idx="1"/>
          </p:nvPr>
        </p:nvSpPr>
        <p:spPr>
          <a:xfrm>
            <a:off x="468313" y="1484313"/>
            <a:ext cx="8229600" cy="5089525"/>
          </a:xfrm>
        </p:spPr>
        <p:txBody>
          <a:bodyPr>
            <a:normAutofit lnSpcReduction="10000"/>
          </a:bodyPr>
          <a:lstStyle/>
          <a:p>
            <a:pPr marL="342900" indent="-342900" algn="just" eaLnBrk="1" fontAlgn="auto" hangingPunct="1">
              <a:lnSpc>
                <a:spcPct val="80000"/>
              </a:lnSpc>
              <a:spcAft>
                <a:spcPts val="0"/>
              </a:spcAft>
              <a:buClr>
                <a:srgbClr val="C00000"/>
              </a:buClr>
              <a:buSzPct val="80000"/>
              <a:buFont typeface="Wingdings" pitchFamily="2" charset="2"/>
              <a:buChar char="q"/>
              <a:tabLst>
                <a:tab pos="655638" algn="l"/>
                <a:tab pos="1570038" algn="l"/>
                <a:tab pos="2484438" algn="l"/>
                <a:tab pos="3398838" algn="l"/>
                <a:tab pos="4313238" algn="l"/>
                <a:tab pos="5227638" algn="l"/>
                <a:tab pos="6142038" algn="l"/>
                <a:tab pos="7056438" algn="l"/>
                <a:tab pos="7970838" algn="l"/>
                <a:tab pos="8885238" algn="l"/>
                <a:tab pos="9799638" algn="l"/>
              </a:tabLst>
              <a:defRPr/>
            </a:pPr>
            <a:endParaRPr lang="en-US" sz="2200" dirty="0" smtClean="0">
              <a:solidFill>
                <a:srgbClr val="000000"/>
              </a:solidFill>
              <a:ea typeface="Microsoft YaHei" charset="-122"/>
              <a:cs typeface="Calibri" panose="020F0502020204030204" pitchFamily="34" charset="0"/>
            </a:endParaRPr>
          </a:p>
          <a:p>
            <a:pPr marL="342900" indent="-342900" algn="just" eaLnBrk="1" fontAlgn="auto" hangingPunct="1">
              <a:lnSpc>
                <a:spcPct val="80000"/>
              </a:lnSpc>
              <a:spcAft>
                <a:spcPts val="0"/>
              </a:spcAft>
              <a:buClr>
                <a:srgbClr val="C00000"/>
              </a:buClr>
              <a:buSzPct val="80000"/>
              <a:buFont typeface="Wingdings" pitchFamily="2" charset="2"/>
              <a:buChar char="q"/>
              <a:tabLst>
                <a:tab pos="655638" algn="l"/>
                <a:tab pos="1570038" algn="l"/>
                <a:tab pos="2484438" algn="l"/>
                <a:tab pos="3398838" algn="l"/>
                <a:tab pos="4313238" algn="l"/>
                <a:tab pos="5227638" algn="l"/>
                <a:tab pos="6142038" algn="l"/>
                <a:tab pos="7056438" algn="l"/>
                <a:tab pos="7970838" algn="l"/>
                <a:tab pos="8885238" algn="l"/>
                <a:tab pos="9799638" algn="l"/>
              </a:tabLst>
              <a:defRPr/>
            </a:pPr>
            <a:r>
              <a:rPr lang="el-GR" sz="2200" dirty="0" smtClean="0">
                <a:solidFill>
                  <a:srgbClr val="000000"/>
                </a:solidFill>
                <a:ea typeface="Microsoft YaHei" charset="-122"/>
                <a:cs typeface="Calibri" panose="020F0502020204030204" pitchFamily="34" charset="0"/>
              </a:rPr>
              <a:t>Το πολυμελές πρωτοδικείο μετά από τη λήξη της πενθήμερης έκθεσης των πρακτικών </a:t>
            </a:r>
            <a:r>
              <a:rPr lang="el-GR" sz="2200" b="1" i="1" dirty="0" smtClean="0">
                <a:solidFill>
                  <a:srgbClr val="000000"/>
                </a:solidFill>
                <a:ea typeface="Microsoft YaHei" charset="-122"/>
                <a:cs typeface="Calibri" panose="020F0502020204030204" pitchFamily="34" charset="0"/>
              </a:rPr>
              <a:t>ανακηρύσσει </a:t>
            </a:r>
            <a:r>
              <a:rPr lang="el-GR" sz="2200" i="1" u="sng" dirty="0" smtClean="0">
                <a:solidFill>
                  <a:srgbClr val="000000"/>
                </a:solidFill>
                <a:ea typeface="Microsoft YaHei" charset="-122"/>
                <a:cs typeface="Calibri" panose="020F0502020204030204" pitchFamily="34" charset="0"/>
              </a:rPr>
              <a:t>με χωριστή πράξη</a:t>
            </a:r>
            <a:r>
              <a:rPr lang="el-GR" sz="2200" b="1" i="1" dirty="0" smtClean="0">
                <a:solidFill>
                  <a:srgbClr val="000000"/>
                </a:solidFill>
                <a:ea typeface="Microsoft YaHei" charset="-122"/>
                <a:cs typeface="Calibri" panose="020F0502020204030204" pitchFamily="34" charset="0"/>
              </a:rPr>
              <a:t>:</a:t>
            </a:r>
            <a:r>
              <a:rPr lang="el-GR" sz="2200" dirty="0" smtClean="0">
                <a:solidFill>
                  <a:srgbClr val="000000"/>
                </a:solidFill>
                <a:ea typeface="Microsoft YaHei" charset="-122"/>
                <a:cs typeface="Calibri" panose="020F0502020204030204" pitchFamily="34" charset="0"/>
              </a:rPr>
              <a:t> </a:t>
            </a:r>
          </a:p>
          <a:p>
            <a:pPr marL="106363" indent="-256032" algn="just" eaLnBrk="1" fontAlgn="auto" hangingPunct="1">
              <a:lnSpc>
                <a:spcPct val="80000"/>
              </a:lnSpc>
              <a:spcAft>
                <a:spcPts val="0"/>
              </a:spcAft>
              <a:buClr>
                <a:srgbClr val="A5AB81"/>
              </a:buClr>
              <a:buFont typeface="Georgia" pitchFamily="18" charset="0"/>
              <a:buNone/>
              <a:tabLst>
                <a:tab pos="655638" algn="l"/>
                <a:tab pos="1570038" algn="l"/>
                <a:tab pos="2484438" algn="l"/>
                <a:tab pos="3398838" algn="l"/>
                <a:tab pos="4313238" algn="l"/>
                <a:tab pos="5227638" algn="l"/>
                <a:tab pos="6142038" algn="l"/>
                <a:tab pos="7056438" algn="l"/>
                <a:tab pos="7970838" algn="l"/>
                <a:tab pos="8885238" algn="l"/>
                <a:tab pos="9799638" algn="l"/>
              </a:tabLst>
              <a:defRPr/>
            </a:pPr>
            <a:r>
              <a:rPr lang="el-GR" sz="2200" dirty="0" smtClean="0">
                <a:solidFill>
                  <a:srgbClr val="000000"/>
                </a:solidFill>
                <a:ea typeface="Microsoft YaHei" charset="-122"/>
                <a:cs typeface="Calibri" panose="020F0502020204030204" pitchFamily="34" charset="0"/>
              </a:rPr>
              <a:t>α) τον επιτυχόντα και τους επιλαχόντες συνδυασμούς, το δήμαρχο, τους τακτικούς και αναπληρωματικούς δημοτικούς συμβούλους κάθε συνδυασμού, τους τακτικούς και αναπληρωματικούς συμβούλους των  κοινοτήτων κάθε συνδυασμού, τους προέδρους των κοινοτήτων έως 300 κατοίκους με τους αναπληρωματικούς τους. </a:t>
            </a:r>
          </a:p>
          <a:p>
            <a:pPr marL="107950" indent="-256032" eaLnBrk="1" fontAlgn="auto" hangingPunct="1">
              <a:lnSpc>
                <a:spcPct val="80000"/>
              </a:lnSpc>
              <a:spcAft>
                <a:spcPts val="0"/>
              </a:spcAft>
              <a:buClrTx/>
              <a:buFont typeface="Georgia" pitchFamily="18" charset="0"/>
              <a:buNone/>
              <a:tabLst>
                <a:tab pos="655638" algn="l"/>
                <a:tab pos="1570038" algn="l"/>
                <a:tab pos="2484438" algn="l"/>
                <a:tab pos="3398838" algn="l"/>
                <a:tab pos="4313238" algn="l"/>
                <a:tab pos="5227638" algn="l"/>
                <a:tab pos="6142038" algn="l"/>
                <a:tab pos="7056438" algn="l"/>
                <a:tab pos="7970838" algn="l"/>
                <a:tab pos="8885238" algn="l"/>
                <a:tab pos="9799638" algn="l"/>
              </a:tabLst>
              <a:defRPr/>
            </a:pPr>
            <a:r>
              <a:rPr lang="el-GR" sz="2200" dirty="0" smtClean="0">
                <a:solidFill>
                  <a:srgbClr val="000000"/>
                </a:solidFill>
                <a:ea typeface="Microsoft YaHei" charset="-122"/>
                <a:cs typeface="Calibri" panose="020F0502020204030204" pitchFamily="34" charset="0"/>
              </a:rPr>
              <a:t>β) τους τακτικούς και αναπληρωματικούς σύμβουλους της κάθε εκλογικής περιφέρειας κάθε συνδυασμού. </a:t>
            </a:r>
          </a:p>
          <a:p>
            <a:pPr marL="107950" indent="-256032" eaLnBrk="1" fontAlgn="auto" hangingPunct="1">
              <a:lnSpc>
                <a:spcPct val="80000"/>
              </a:lnSpc>
              <a:spcAft>
                <a:spcPts val="0"/>
              </a:spcAft>
              <a:buClrTx/>
              <a:buFont typeface="Georgia" pitchFamily="18" charset="0"/>
              <a:buNone/>
              <a:tabLst>
                <a:tab pos="655638" algn="l"/>
                <a:tab pos="1570038" algn="l"/>
                <a:tab pos="2484438" algn="l"/>
                <a:tab pos="3398838" algn="l"/>
                <a:tab pos="4313238" algn="l"/>
                <a:tab pos="5227638" algn="l"/>
                <a:tab pos="6142038" algn="l"/>
                <a:tab pos="7056438" algn="l"/>
                <a:tab pos="7970838" algn="l"/>
                <a:tab pos="8885238" algn="l"/>
                <a:tab pos="9799638" algn="l"/>
              </a:tabLst>
              <a:defRPr/>
            </a:pPr>
            <a:r>
              <a:rPr lang="el-GR" sz="2200" i="1" dirty="0" smtClean="0">
                <a:solidFill>
                  <a:srgbClr val="000000"/>
                </a:solidFill>
                <a:ea typeface="Microsoft YaHei" charset="-122"/>
                <a:cs typeface="Calibri" panose="020F0502020204030204" pitchFamily="34" charset="0"/>
              </a:rPr>
              <a:t>γ) </a:t>
            </a:r>
            <a:r>
              <a:rPr lang="el-GR" sz="2200" dirty="0" smtClean="0">
                <a:solidFill>
                  <a:srgbClr val="000000"/>
                </a:solidFill>
                <a:ea typeface="Microsoft YaHei" charset="-122"/>
                <a:cs typeface="Calibri" panose="020F0502020204030204" pitchFamily="34" charset="0"/>
              </a:rPr>
              <a:t>τους τακτικούς σύμβουλους κάθε συνδυασμού σύμφωνα με τον αριθμό των σταυρών προτίμησης που έχουν λάβει στο σύνολο της εδαφικής περιφέρειας του δήμου. </a:t>
            </a:r>
          </a:p>
          <a:p>
            <a:pPr marL="107950" indent="-256032" eaLnBrk="1" fontAlgn="auto" hangingPunct="1">
              <a:lnSpc>
                <a:spcPct val="80000"/>
              </a:lnSpc>
              <a:spcAft>
                <a:spcPts val="0"/>
              </a:spcAft>
              <a:buClrTx/>
              <a:buFont typeface="Georgia" pitchFamily="18" charset="0"/>
              <a:buNone/>
              <a:tabLst>
                <a:tab pos="655638" algn="l"/>
                <a:tab pos="1570038" algn="l"/>
                <a:tab pos="2484438" algn="l"/>
                <a:tab pos="3398838" algn="l"/>
                <a:tab pos="4313238" algn="l"/>
                <a:tab pos="5227638" algn="l"/>
                <a:tab pos="6142038" algn="l"/>
                <a:tab pos="7056438" algn="l"/>
                <a:tab pos="7970838" algn="l"/>
                <a:tab pos="8885238" algn="l"/>
                <a:tab pos="9799638" algn="l"/>
              </a:tabLst>
              <a:defRPr/>
            </a:pPr>
            <a:endParaRPr lang="el-GR" sz="2200" dirty="0" smtClean="0">
              <a:solidFill>
                <a:srgbClr val="000000"/>
              </a:solidFill>
              <a:ea typeface="Microsoft YaHei" charset="-122"/>
              <a:cs typeface="Calibri" panose="020F0502020204030204" pitchFamily="34" charset="0"/>
            </a:endParaRPr>
          </a:p>
          <a:p>
            <a:pPr marL="342900" indent="-342900" eaLnBrk="1" fontAlgn="auto" hangingPunct="1">
              <a:lnSpc>
                <a:spcPct val="80000"/>
              </a:lnSpc>
              <a:spcAft>
                <a:spcPts val="0"/>
              </a:spcAft>
              <a:buClr>
                <a:srgbClr val="C00000"/>
              </a:buClr>
              <a:buSzPct val="80000"/>
              <a:buFont typeface="Wingdings" pitchFamily="2" charset="2"/>
              <a:buChar char="q"/>
              <a:tabLst>
                <a:tab pos="655638" algn="l"/>
                <a:tab pos="1570038" algn="l"/>
                <a:tab pos="2484438" algn="l"/>
                <a:tab pos="3398838" algn="l"/>
                <a:tab pos="4313238" algn="l"/>
                <a:tab pos="5227638" algn="l"/>
                <a:tab pos="6142038" algn="l"/>
                <a:tab pos="7056438" algn="l"/>
                <a:tab pos="7970838" algn="l"/>
                <a:tab pos="8885238" algn="l"/>
                <a:tab pos="9799638" algn="l"/>
              </a:tabLst>
              <a:defRPr/>
            </a:pPr>
            <a:r>
              <a:rPr lang="el-GR" sz="2200" dirty="0" smtClean="0">
                <a:solidFill>
                  <a:srgbClr val="000000"/>
                </a:solidFill>
                <a:ea typeface="Microsoft YaHei" charset="-122"/>
                <a:cs typeface="Calibri" panose="020F0502020204030204" pitchFamily="34" charset="0"/>
              </a:rPr>
              <a:t>Ο πρόεδρος του πρωτοδικείου </a:t>
            </a:r>
            <a:r>
              <a:rPr lang="el-GR" sz="2200" b="1" i="1" dirty="0" smtClean="0">
                <a:solidFill>
                  <a:srgbClr val="000000"/>
                </a:solidFill>
                <a:ea typeface="Microsoft YaHei" charset="-122"/>
                <a:cs typeface="Calibri" panose="020F0502020204030204" pitchFamily="34" charset="0"/>
              </a:rPr>
              <a:t>εκθέτει τις αποφάσεις</a:t>
            </a:r>
            <a:r>
              <a:rPr lang="el-GR" sz="2200" dirty="0" smtClean="0">
                <a:solidFill>
                  <a:srgbClr val="000000"/>
                </a:solidFill>
                <a:ea typeface="Microsoft YaHei" charset="-122"/>
                <a:cs typeface="Calibri" panose="020F0502020204030204" pitchFamily="34" charset="0"/>
              </a:rPr>
              <a:t> στο κατάστημα του δικαστηρίου επί τρεις (3) συνεχείς ημέρες και αποστέλλει αντίγραφό τους στον περιφερειάρχη και στον  Συντονιστή της Απ</a:t>
            </a:r>
            <a:r>
              <a:rPr lang="en-US" sz="2200" dirty="0" smtClean="0">
                <a:solidFill>
                  <a:srgbClr val="000000"/>
                </a:solidFill>
                <a:latin typeface="Calibri" panose="020F0502020204030204" pitchFamily="34" charset="0"/>
                <a:ea typeface="Microsoft YaHei" charset="-122"/>
                <a:cs typeface="Calibri" panose="020F0502020204030204" pitchFamily="34" charset="0"/>
              </a:rPr>
              <a:t>.</a:t>
            </a:r>
            <a:r>
              <a:rPr lang="el-GR" sz="2200" dirty="0" smtClean="0">
                <a:solidFill>
                  <a:srgbClr val="000000"/>
                </a:solidFill>
                <a:ea typeface="Microsoft YaHei" charset="-122"/>
                <a:cs typeface="Calibri" panose="020F0502020204030204" pitchFamily="34" charset="0"/>
              </a:rPr>
              <a:t> Διοίκησης. </a:t>
            </a:r>
            <a:endParaRPr lang="el-GR" sz="1800" dirty="0">
              <a:cs typeface="Calibri" panose="020F0502020204030204" pitchFamily="34"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Τίτλος 1"/>
          <p:cNvSpPr>
            <a:spLocks noGrp="1"/>
          </p:cNvSpPr>
          <p:nvPr>
            <p:ph type="title"/>
          </p:nvPr>
        </p:nvSpPr>
        <p:spPr>
          <a:xfrm>
            <a:off x="612775" y="228600"/>
            <a:ext cx="8153400" cy="990600"/>
          </a:xfrm>
        </p:spPr>
        <p:txBody>
          <a:bodyPr/>
          <a:lstStyle/>
          <a:p>
            <a:pPr marL="107950" algn="ctr" eaLnBrk="1" hangingPunct="1">
              <a:lnSpc>
                <a:spcPct val="80000"/>
              </a:lnSpc>
            </a:pPr>
            <a:r>
              <a:rPr lang="el-GR" altLang="el-GR" b="1" u="sng" smtClean="0">
                <a:ea typeface="Calibri" pitchFamily="34" charset="0"/>
                <a:cs typeface="Calibri" pitchFamily="34" charset="0"/>
              </a:rPr>
              <a:t>Ενστάσεις (Ι)</a:t>
            </a:r>
          </a:p>
        </p:txBody>
      </p:sp>
      <p:sp>
        <p:nvSpPr>
          <p:cNvPr id="57347" name="Θέση περιεχομένου 2"/>
          <p:cNvSpPr>
            <a:spLocks noGrp="1"/>
          </p:cNvSpPr>
          <p:nvPr>
            <p:ph sz="quarter" idx="1"/>
          </p:nvPr>
        </p:nvSpPr>
        <p:spPr>
          <a:xfrm>
            <a:off x="612775" y="1600200"/>
            <a:ext cx="8153400" cy="4495800"/>
          </a:xfrm>
        </p:spPr>
        <p:txBody>
          <a:bodyPr/>
          <a:lstStyle/>
          <a:p>
            <a:pPr marL="450850" indent="-342900" eaLnBrk="1" hangingPunct="1">
              <a:lnSpc>
                <a:spcPct val="80000"/>
              </a:lnSpc>
              <a:buClr>
                <a:srgbClr val="C00000"/>
              </a:buClr>
              <a:buSzPct val="80000"/>
              <a:buFont typeface="Wingdings" pitchFamily="2" charset="2"/>
              <a:buChar char="q"/>
            </a:pPr>
            <a:r>
              <a:rPr lang="el-GR" altLang="el-GR" sz="2400" b="1" smtClean="0">
                <a:ea typeface="Calibri" pitchFamily="34" charset="0"/>
                <a:cs typeface="Calibri" pitchFamily="34" charset="0"/>
              </a:rPr>
              <a:t>Κατά της πράξης, </a:t>
            </a:r>
            <a:r>
              <a:rPr lang="el-GR" altLang="el-GR" sz="2400" smtClean="0">
                <a:ea typeface="Calibri" pitchFamily="34" charset="0"/>
                <a:cs typeface="Calibri" pitchFamily="34" charset="0"/>
              </a:rPr>
              <a:t>με την οποία ανακηρύσσονται οι επιτυχόντες και οι επιλαχόντες συνδυασμοί, καθώς και οι υποψήφιοι κάθε συνδυασμού που εκλέγονται ως τακτικοί ή αναπληρωματικοί, μπορεί να ασκηθεί ένσταση μέσα σε προθεσμία 7 ημερών από τη λήξη του χρόνου έκθεσης της πράξης. </a:t>
            </a:r>
          </a:p>
          <a:p>
            <a:pPr marL="450850" indent="-342900" eaLnBrk="1" hangingPunct="1">
              <a:lnSpc>
                <a:spcPct val="80000"/>
              </a:lnSpc>
              <a:buClr>
                <a:srgbClr val="C00000"/>
              </a:buClr>
              <a:buSzPct val="80000"/>
              <a:buFont typeface="Wingdings" pitchFamily="2" charset="2"/>
              <a:buChar char="q"/>
            </a:pPr>
            <a:r>
              <a:rPr lang="el-GR" altLang="el-GR" sz="2400" b="1" smtClean="0">
                <a:ea typeface="Calibri" pitchFamily="34" charset="0"/>
                <a:cs typeface="Calibri" pitchFamily="34" charset="0"/>
              </a:rPr>
              <a:t>Δικαίωμα ένστασης</a:t>
            </a:r>
            <a:r>
              <a:rPr lang="el-GR" altLang="el-GR" sz="2400" smtClean="0">
                <a:ea typeface="Calibri" pitchFamily="34" charset="0"/>
                <a:cs typeface="Calibri" pitchFamily="34" charset="0"/>
              </a:rPr>
              <a:t> έχει κάθε εκλογέας εγγεγραμμένος στους εκλογικούς καταλόγους του δήμου, καθώς και ο υποψήφιος κατά τις εκλογές στον οικείο δήμο. </a:t>
            </a:r>
          </a:p>
          <a:p>
            <a:pPr marL="450850" indent="-342900" eaLnBrk="1" hangingPunct="1">
              <a:lnSpc>
                <a:spcPct val="80000"/>
              </a:lnSpc>
              <a:buClr>
                <a:srgbClr val="C00000"/>
              </a:buClr>
              <a:buSzPct val="80000"/>
              <a:buFont typeface="Wingdings" pitchFamily="2" charset="2"/>
              <a:buChar char="q"/>
            </a:pPr>
            <a:r>
              <a:rPr lang="el-GR" altLang="el-GR" sz="2400" smtClean="0">
                <a:ea typeface="Calibri" pitchFamily="34" charset="0"/>
                <a:cs typeface="Calibri" pitchFamily="34" charset="0"/>
              </a:rPr>
              <a:t>Η ένσταση ασκείται με δικόγραφο, το οποίο κατατίθεται μαζί με τρία αντίγραφα στην αρχή που εξέδωσε την προσβαλλόμενη πράξη. Η προθεσμία για την άσκηση της ένστασης ή η άσκησή της </a:t>
            </a:r>
            <a:r>
              <a:rPr lang="el-GR" altLang="el-GR" sz="2400" b="1" i="1" smtClean="0">
                <a:ea typeface="Calibri" pitchFamily="34" charset="0"/>
                <a:cs typeface="Calibri" pitchFamily="34" charset="0"/>
              </a:rPr>
              <a:t>δεν αναστέλλει την εκτέλεση </a:t>
            </a:r>
            <a:r>
              <a:rPr lang="el-GR" altLang="el-GR" sz="2400" smtClean="0">
                <a:ea typeface="Calibri" pitchFamily="34" charset="0"/>
                <a:cs typeface="Calibri" pitchFamily="34" charset="0"/>
              </a:rPr>
              <a:t>της προσβαλλόμενης πράξης. </a:t>
            </a:r>
          </a:p>
          <a:p>
            <a:pPr marL="450850" indent="-342900" eaLnBrk="1" hangingPunct="1">
              <a:lnSpc>
                <a:spcPct val="80000"/>
              </a:lnSpc>
              <a:buClr>
                <a:srgbClr val="C00000"/>
              </a:buClr>
              <a:buSzPct val="80000"/>
              <a:buFont typeface="Wingdings" pitchFamily="2" charset="2"/>
              <a:buChar char="q"/>
            </a:pPr>
            <a:r>
              <a:rPr lang="el-GR" altLang="el-GR" sz="2400" smtClean="0">
                <a:ea typeface="Calibri" pitchFamily="34" charset="0"/>
                <a:cs typeface="Calibri" pitchFamily="34" charset="0"/>
              </a:rPr>
              <a:t>Οι ενστάσεις εκδικάζονται σε πρώτο και τελευταίο βαθμό από το </a:t>
            </a:r>
            <a:r>
              <a:rPr lang="el-GR" altLang="el-GR" sz="2400" b="1" i="1" u="sng" smtClean="0">
                <a:ea typeface="Calibri" pitchFamily="34" charset="0"/>
                <a:cs typeface="Calibri" pitchFamily="34" charset="0"/>
              </a:rPr>
              <a:t>τριμελές διοικητικό πρωτοδικείο</a:t>
            </a:r>
            <a:r>
              <a:rPr lang="el-GR" altLang="el-GR" sz="2400" smtClean="0">
                <a:ea typeface="Calibri" pitchFamily="34" charset="0"/>
                <a:cs typeface="Calibri" pitchFamily="34" charset="0"/>
              </a:rPr>
              <a:t>, στην περιφέρεια του οποίου έχει την έδρα του ο οικείος δήμος.</a:t>
            </a:r>
          </a:p>
          <a:p>
            <a:pPr marL="450850" indent="-342900"/>
            <a:endParaRPr lang="el-GR" altLang="el-GR" smtClean="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Τίτλος 1"/>
          <p:cNvSpPr>
            <a:spLocks noGrp="1"/>
          </p:cNvSpPr>
          <p:nvPr>
            <p:ph type="title"/>
          </p:nvPr>
        </p:nvSpPr>
        <p:spPr>
          <a:xfrm>
            <a:off x="612775" y="228600"/>
            <a:ext cx="8153400" cy="990600"/>
          </a:xfrm>
        </p:spPr>
        <p:txBody>
          <a:bodyPr/>
          <a:lstStyle/>
          <a:p>
            <a:pPr algn="ctr"/>
            <a:r>
              <a:rPr lang="en-US" altLang="el-GR" b="1" u="sng" smtClean="0">
                <a:ea typeface="Calibri" pitchFamily="34" charset="0"/>
                <a:cs typeface="Calibri" pitchFamily="34" charset="0"/>
              </a:rPr>
              <a:t/>
            </a:r>
            <a:br>
              <a:rPr lang="en-US" altLang="el-GR" b="1" u="sng" smtClean="0">
                <a:ea typeface="Calibri" pitchFamily="34" charset="0"/>
                <a:cs typeface="Calibri" pitchFamily="34" charset="0"/>
              </a:rPr>
            </a:br>
            <a:r>
              <a:rPr lang="el-GR" altLang="el-GR" b="1" u="sng" smtClean="0">
                <a:ea typeface="Calibri" pitchFamily="34" charset="0"/>
                <a:cs typeface="Calibri" pitchFamily="34" charset="0"/>
              </a:rPr>
              <a:t>Ενστάσεις (ΙΙ) </a:t>
            </a:r>
            <a:br>
              <a:rPr lang="el-GR" altLang="el-GR" b="1" u="sng" smtClean="0">
                <a:ea typeface="Calibri" pitchFamily="34" charset="0"/>
                <a:cs typeface="Calibri" pitchFamily="34" charset="0"/>
              </a:rPr>
            </a:br>
            <a:endParaRPr lang="el-GR" altLang="el-GR" smtClean="0"/>
          </a:p>
        </p:txBody>
      </p:sp>
      <p:sp>
        <p:nvSpPr>
          <p:cNvPr id="58371" name="Θέση περιεχομένου 2"/>
          <p:cNvSpPr>
            <a:spLocks noGrp="1"/>
          </p:cNvSpPr>
          <p:nvPr>
            <p:ph sz="quarter" idx="1"/>
          </p:nvPr>
        </p:nvSpPr>
        <p:spPr>
          <a:xfrm>
            <a:off x="612775" y="1600200"/>
            <a:ext cx="8153400" cy="4495800"/>
          </a:xfrm>
        </p:spPr>
        <p:txBody>
          <a:bodyPr/>
          <a:lstStyle/>
          <a:p>
            <a:pPr marL="107950" indent="0" eaLnBrk="1" hangingPunct="1">
              <a:lnSpc>
                <a:spcPct val="80000"/>
              </a:lnSpc>
              <a:buFont typeface="Wingdings" pitchFamily="2" charset="2"/>
              <a:buNone/>
            </a:pPr>
            <a:r>
              <a:rPr lang="el-GR" altLang="el-GR" sz="2400" b="1" i="1" smtClean="0">
                <a:ea typeface="Calibri" pitchFamily="34" charset="0"/>
                <a:cs typeface="Calibri" pitchFamily="34" charset="0"/>
              </a:rPr>
              <a:t>Λόγους ένστασης </a:t>
            </a:r>
            <a:r>
              <a:rPr lang="el-GR" altLang="el-GR" sz="2400" smtClean="0">
                <a:ea typeface="Calibri" pitchFamily="34" charset="0"/>
                <a:cs typeface="Calibri" pitchFamily="34" charset="0"/>
              </a:rPr>
              <a:t>μπορούν να θεμελιώσουν: </a:t>
            </a:r>
          </a:p>
          <a:p>
            <a:pPr marL="107950" indent="0" eaLnBrk="1" hangingPunct="1">
              <a:lnSpc>
                <a:spcPct val="80000"/>
              </a:lnSpc>
              <a:buFont typeface="Georgia" pitchFamily="18" charset="0"/>
              <a:buNone/>
            </a:pPr>
            <a:endParaRPr lang="el-GR" altLang="el-GR" sz="2400" smtClean="0">
              <a:ea typeface="Calibri" pitchFamily="34" charset="0"/>
              <a:cs typeface="Calibri" pitchFamily="34" charset="0"/>
            </a:endParaRPr>
          </a:p>
          <a:p>
            <a:pPr marL="107950" indent="0" eaLnBrk="1" hangingPunct="1">
              <a:lnSpc>
                <a:spcPct val="80000"/>
              </a:lnSpc>
              <a:buFont typeface="Georgia" pitchFamily="18" charset="0"/>
              <a:buNone/>
            </a:pPr>
            <a:r>
              <a:rPr lang="el-GR" altLang="el-GR" sz="2400" smtClean="0">
                <a:ea typeface="Calibri" pitchFamily="34" charset="0"/>
                <a:cs typeface="Calibri" pitchFamily="34" charset="0"/>
              </a:rPr>
              <a:t>α) η έλλειψη </a:t>
            </a:r>
            <a:r>
              <a:rPr lang="el-GR" altLang="el-GR" sz="2400" b="1" i="1" smtClean="0">
                <a:ea typeface="Calibri" pitchFamily="34" charset="0"/>
                <a:cs typeface="Calibri" pitchFamily="34" charset="0"/>
              </a:rPr>
              <a:t>νόμιμων προσόντων </a:t>
            </a:r>
            <a:r>
              <a:rPr lang="el-GR" altLang="el-GR" sz="2400" smtClean="0">
                <a:ea typeface="Calibri" pitchFamily="34" charset="0"/>
                <a:cs typeface="Calibri" pitchFamily="34" charset="0"/>
              </a:rPr>
              <a:t>και η συνδρομή </a:t>
            </a:r>
            <a:r>
              <a:rPr lang="el-GR" altLang="el-GR" sz="2400" b="1" i="1" smtClean="0">
                <a:ea typeface="Calibri" pitchFamily="34" charset="0"/>
                <a:cs typeface="Calibri" pitchFamily="34" charset="0"/>
              </a:rPr>
              <a:t>κωλυμάτων </a:t>
            </a:r>
            <a:r>
              <a:rPr lang="el-GR" altLang="el-GR" sz="2400" smtClean="0">
                <a:ea typeface="Calibri" pitchFamily="34" charset="0"/>
                <a:cs typeface="Calibri" pitchFamily="34" charset="0"/>
              </a:rPr>
              <a:t>σε υποψηφίους που έχουν εκλεγεί ως τακτικά ή αναπληρωματικά μέλη, </a:t>
            </a:r>
          </a:p>
          <a:p>
            <a:pPr marL="107950" indent="0" eaLnBrk="1" hangingPunct="1">
              <a:lnSpc>
                <a:spcPct val="80000"/>
              </a:lnSpc>
              <a:buFont typeface="Georgia" pitchFamily="18" charset="0"/>
              <a:buNone/>
            </a:pPr>
            <a:r>
              <a:rPr lang="el-GR" altLang="el-GR" sz="2400" smtClean="0">
                <a:ea typeface="Calibri" pitchFamily="34" charset="0"/>
                <a:cs typeface="Calibri" pitchFamily="34" charset="0"/>
              </a:rPr>
              <a:t>β) η </a:t>
            </a:r>
            <a:r>
              <a:rPr lang="el-GR" altLang="el-GR" sz="2400" b="1" i="1" smtClean="0">
                <a:ea typeface="Calibri" pitchFamily="34" charset="0"/>
                <a:cs typeface="Calibri" pitchFamily="34" charset="0"/>
              </a:rPr>
              <a:t>παράβαση του νόμου </a:t>
            </a:r>
            <a:r>
              <a:rPr lang="el-GR" altLang="el-GR" sz="2400" smtClean="0">
                <a:ea typeface="Calibri" pitchFamily="34" charset="0"/>
                <a:cs typeface="Calibri" pitchFamily="34" charset="0"/>
              </a:rPr>
              <a:t>κατά τη </a:t>
            </a:r>
            <a:r>
              <a:rPr lang="el-GR" altLang="el-GR" sz="2400" u="sng" smtClean="0">
                <a:ea typeface="Calibri" pitchFamily="34" charset="0"/>
                <a:cs typeface="Calibri" pitchFamily="34" charset="0"/>
              </a:rPr>
              <a:t>διεξαγωγή</a:t>
            </a:r>
            <a:r>
              <a:rPr lang="el-GR" altLang="el-GR" sz="2400" smtClean="0">
                <a:ea typeface="Calibri" pitchFamily="34" charset="0"/>
                <a:cs typeface="Calibri" pitchFamily="34" charset="0"/>
              </a:rPr>
              <a:t> της εκλογής ή κατά την </a:t>
            </a:r>
            <a:r>
              <a:rPr lang="el-GR" altLang="el-GR" sz="2400" u="sng" smtClean="0">
                <a:ea typeface="Calibri" pitchFamily="34" charset="0"/>
                <a:cs typeface="Calibri" pitchFamily="34" charset="0"/>
              </a:rPr>
              <a:t>εξαγωγή</a:t>
            </a:r>
            <a:r>
              <a:rPr lang="el-GR" altLang="el-GR" sz="2400" smtClean="0">
                <a:ea typeface="Calibri" pitchFamily="34" charset="0"/>
                <a:cs typeface="Calibri" pitchFamily="34" charset="0"/>
              </a:rPr>
              <a:t> του εκλογικού αποτελέσματος ή κατά την </a:t>
            </a:r>
            <a:r>
              <a:rPr lang="el-GR" altLang="el-GR" sz="2400" u="sng" smtClean="0">
                <a:ea typeface="Calibri" pitchFamily="34" charset="0"/>
                <a:cs typeface="Calibri" pitchFamily="34" charset="0"/>
              </a:rPr>
              <a:t>ανακήρυξη των υποψήφιων</a:t>
            </a:r>
            <a:r>
              <a:rPr lang="el-GR" altLang="el-GR" sz="2400" smtClean="0">
                <a:ea typeface="Calibri" pitchFamily="34" charset="0"/>
                <a:cs typeface="Calibri" pitchFamily="34" charset="0"/>
              </a:rPr>
              <a:t> συνδυασμών (από το πρωτοδικείο) ή κατά την </a:t>
            </a:r>
            <a:r>
              <a:rPr lang="el-GR" altLang="el-GR" sz="2400" u="sng" smtClean="0">
                <a:ea typeface="Calibri" pitchFamily="34" charset="0"/>
                <a:cs typeface="Calibri" pitchFamily="34" charset="0"/>
              </a:rPr>
              <a:t>ανακήρυξη των επιτυχόντων και επιλαχόντων συνδυασμών</a:t>
            </a:r>
            <a:r>
              <a:rPr lang="el-GR" altLang="el-GR" sz="2400" smtClean="0">
                <a:ea typeface="Calibri" pitchFamily="34" charset="0"/>
                <a:cs typeface="Calibri" pitchFamily="34" charset="0"/>
              </a:rPr>
              <a:t> και των προσώπων που ανήκουν σε αυτούς, </a:t>
            </a:r>
          </a:p>
          <a:p>
            <a:pPr marL="107950" indent="0" eaLnBrk="1" hangingPunct="1">
              <a:lnSpc>
                <a:spcPct val="80000"/>
              </a:lnSpc>
              <a:buFont typeface="Georgia" pitchFamily="18" charset="0"/>
              <a:buNone/>
            </a:pPr>
            <a:r>
              <a:rPr lang="el-GR" altLang="el-GR" sz="2400" smtClean="0">
                <a:ea typeface="Calibri" pitchFamily="34" charset="0"/>
                <a:cs typeface="Calibri" pitchFamily="34" charset="0"/>
              </a:rPr>
              <a:t>γ) η ακυρότητα ή η εσφαλμένη αρίθμηση των </a:t>
            </a:r>
            <a:r>
              <a:rPr lang="el-GR" altLang="el-GR" sz="2400" b="1" i="1" smtClean="0">
                <a:ea typeface="Calibri" pitchFamily="34" charset="0"/>
                <a:cs typeface="Calibri" pitchFamily="34" charset="0"/>
              </a:rPr>
              <a:t>ψηφοδελτίων</a:t>
            </a:r>
            <a:r>
              <a:rPr lang="el-GR" altLang="el-GR" sz="2400" smtClean="0"/>
              <a:t>.</a:t>
            </a:r>
          </a:p>
          <a:p>
            <a:pPr marL="107950" indent="0"/>
            <a:endParaRPr lang="el-GR" altLang="el-GR" sz="240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Τίτλος 1"/>
          <p:cNvSpPr>
            <a:spLocks noGrp="1"/>
          </p:cNvSpPr>
          <p:nvPr>
            <p:ph type="title"/>
          </p:nvPr>
        </p:nvSpPr>
        <p:spPr>
          <a:xfrm>
            <a:off x="612775" y="228600"/>
            <a:ext cx="8153400" cy="990600"/>
          </a:xfrm>
        </p:spPr>
        <p:txBody>
          <a:bodyPr/>
          <a:lstStyle/>
          <a:p>
            <a:r>
              <a:rPr lang="en-US" altLang="el-GR" b="1" u="sng" smtClean="0">
                <a:ea typeface="Calibri" pitchFamily="34" charset="0"/>
                <a:cs typeface="Calibri" pitchFamily="34" charset="0"/>
              </a:rPr>
              <a:t/>
            </a:r>
            <a:br>
              <a:rPr lang="en-US" altLang="el-GR" b="1" u="sng" smtClean="0">
                <a:ea typeface="Calibri" pitchFamily="34" charset="0"/>
                <a:cs typeface="Calibri" pitchFamily="34" charset="0"/>
              </a:rPr>
            </a:br>
            <a:r>
              <a:rPr lang="el-GR" altLang="el-GR" b="1" u="sng" smtClean="0">
                <a:ea typeface="Calibri" pitchFamily="34" charset="0"/>
                <a:cs typeface="Calibri" pitchFamily="34" charset="0"/>
              </a:rPr>
              <a:t>Ενστάσεις (ΙΙΙ)</a:t>
            </a:r>
            <a:br>
              <a:rPr lang="el-GR" altLang="el-GR" b="1" u="sng" smtClean="0">
                <a:ea typeface="Calibri" pitchFamily="34" charset="0"/>
                <a:cs typeface="Calibri" pitchFamily="34" charset="0"/>
              </a:rPr>
            </a:br>
            <a:endParaRPr lang="el-GR" altLang="el-GR" smtClean="0"/>
          </a:p>
        </p:txBody>
      </p:sp>
      <p:sp>
        <p:nvSpPr>
          <p:cNvPr id="59395" name="Θέση περιεχομένου 2"/>
          <p:cNvSpPr>
            <a:spLocks noGrp="1"/>
          </p:cNvSpPr>
          <p:nvPr>
            <p:ph sz="quarter" idx="1"/>
          </p:nvPr>
        </p:nvSpPr>
        <p:spPr>
          <a:xfrm>
            <a:off x="612775" y="1600200"/>
            <a:ext cx="8153400" cy="4495800"/>
          </a:xfrm>
        </p:spPr>
        <p:txBody>
          <a:bodyPr/>
          <a:lstStyle/>
          <a:p>
            <a:pPr marL="107950" indent="0" eaLnBrk="1" hangingPunct="1">
              <a:lnSpc>
                <a:spcPct val="80000"/>
              </a:lnSpc>
              <a:buFont typeface="Georgia" pitchFamily="18" charset="0"/>
              <a:buNone/>
            </a:pPr>
            <a:r>
              <a:rPr lang="el-GR" altLang="el-GR" sz="2200" smtClean="0">
                <a:ea typeface="Calibri" pitchFamily="34" charset="0"/>
                <a:cs typeface="Calibri" pitchFamily="34" charset="0"/>
              </a:rPr>
              <a:t>Ειδικότερα, σε ότι αφορά στην ακυρότητα των ψηφοδελτίων, το ψηφοδέλτιο είναι άκυρο μόνο στις ακόλουθες περιπτώσεις: </a:t>
            </a:r>
          </a:p>
          <a:p>
            <a:pPr marL="107950" indent="0" eaLnBrk="1" hangingPunct="1">
              <a:lnSpc>
                <a:spcPct val="80000"/>
              </a:lnSpc>
              <a:buClr>
                <a:srgbClr val="C00000"/>
              </a:buClr>
              <a:buFont typeface="Wingdings" pitchFamily="2" charset="2"/>
              <a:buChar char="q"/>
            </a:pPr>
            <a:r>
              <a:rPr lang="el-GR" altLang="el-GR" sz="2200" smtClean="0">
                <a:ea typeface="Calibri" pitchFamily="34" charset="0"/>
                <a:cs typeface="Calibri" pitchFamily="34" charset="0"/>
              </a:rPr>
              <a:t>Όταν έχουν γίνει εγγραφές ή διαγραφές </a:t>
            </a:r>
          </a:p>
          <a:p>
            <a:pPr marL="107950" indent="0" eaLnBrk="1" hangingPunct="1">
              <a:lnSpc>
                <a:spcPct val="80000"/>
              </a:lnSpc>
              <a:buClr>
                <a:srgbClr val="C00000"/>
              </a:buClr>
              <a:buFont typeface="Wingdings" pitchFamily="2" charset="2"/>
              <a:buChar char="q"/>
            </a:pPr>
            <a:r>
              <a:rPr lang="el-GR" altLang="el-GR" sz="2200" smtClean="0">
                <a:ea typeface="Calibri" pitchFamily="34" charset="0"/>
                <a:cs typeface="Calibri" pitchFamily="34" charset="0"/>
              </a:rPr>
              <a:t>Αν έχει σχήμα, διαστάσεις ή μορφή που διαφέρουν, κατά τρόπο εμφανή, από αυτά που ορίζει η νομοθεσία</a:t>
            </a:r>
          </a:p>
          <a:p>
            <a:pPr marL="107950" indent="0" eaLnBrk="1" hangingPunct="1">
              <a:lnSpc>
                <a:spcPct val="80000"/>
              </a:lnSpc>
              <a:buClr>
                <a:srgbClr val="C00000"/>
              </a:buClr>
              <a:buFont typeface="Wingdings" pitchFamily="2" charset="2"/>
              <a:buChar char="q"/>
            </a:pPr>
            <a:r>
              <a:rPr lang="el-GR" altLang="el-GR" sz="2200" smtClean="0">
                <a:ea typeface="Calibri" pitchFamily="34" charset="0"/>
                <a:cs typeface="Calibri" pitchFamily="34" charset="0"/>
              </a:rPr>
              <a:t>Αν έχει τυπωθεί σε χαρτί ή με μελάνι που το χρώμα του διαφέρει, κατά τρόπο εμφανή, από αυτό που ορίζεται στη νομοθεσία</a:t>
            </a:r>
          </a:p>
          <a:p>
            <a:pPr marL="107950" indent="0" eaLnBrk="1" hangingPunct="1">
              <a:lnSpc>
                <a:spcPct val="80000"/>
              </a:lnSpc>
              <a:buClr>
                <a:srgbClr val="C00000"/>
              </a:buClr>
              <a:buFont typeface="Wingdings" pitchFamily="2" charset="2"/>
              <a:buChar char="q"/>
            </a:pPr>
            <a:r>
              <a:rPr lang="el-GR" altLang="el-GR" sz="2200" smtClean="0">
                <a:ea typeface="Calibri" pitchFamily="34" charset="0"/>
                <a:cs typeface="Calibri" pitchFamily="34" charset="0"/>
              </a:rPr>
              <a:t>Αν έχουν σημειωθεί σε οποιαδήποτε πλευρά του λέξεις, φράσεις, υπογραμμίσεις, στίγματα ή άλλα σημεία, εφόσον αποτελούν διακριτικά γνωρίσματα, που παραβιάζουν με τρόπο προφανή το απόρρητο της ψηφοφορίας</a:t>
            </a:r>
          </a:p>
          <a:p>
            <a:pPr marL="107950" indent="0" eaLnBrk="1" hangingPunct="1">
              <a:lnSpc>
                <a:spcPct val="80000"/>
              </a:lnSpc>
              <a:buClr>
                <a:srgbClr val="C00000"/>
              </a:buClr>
              <a:buFont typeface="Wingdings" pitchFamily="2" charset="2"/>
              <a:buChar char="q"/>
            </a:pPr>
            <a:r>
              <a:rPr lang="el-GR" altLang="el-GR" sz="2200" smtClean="0">
                <a:ea typeface="Calibri" pitchFamily="34" charset="0"/>
                <a:cs typeface="Calibri" pitchFamily="34" charset="0"/>
              </a:rPr>
              <a:t> Αν βρεθεί στο φάκελο με ένα ή περισσότερα άλλα έγκυρα ή άκυρα ψηφοδέλτια του ίδιου ή διαφορετικού συνδυασμού ή με λευκά και </a:t>
            </a:r>
          </a:p>
          <a:p>
            <a:pPr marL="107950" indent="0" eaLnBrk="1" hangingPunct="1">
              <a:lnSpc>
                <a:spcPct val="80000"/>
              </a:lnSpc>
              <a:buClr>
                <a:srgbClr val="C00000"/>
              </a:buClr>
              <a:buFont typeface="Wingdings" pitchFamily="2" charset="2"/>
              <a:buChar char="q"/>
            </a:pPr>
            <a:r>
              <a:rPr lang="el-GR" altLang="el-GR" sz="2200" smtClean="0">
                <a:ea typeface="Calibri" pitchFamily="34" charset="0"/>
                <a:cs typeface="Calibri" pitchFamily="34" charset="0"/>
              </a:rPr>
              <a:t>Αν βρεθεί μέσα σε φάκελο, που δεν είναι σύμφωνος </a:t>
            </a:r>
          </a:p>
          <a:p>
            <a:pPr marL="107950" indent="0" eaLnBrk="1" hangingPunct="1">
              <a:lnSpc>
                <a:spcPct val="80000"/>
              </a:lnSpc>
              <a:buFont typeface="Georgia" pitchFamily="18" charset="0"/>
              <a:buNone/>
            </a:pPr>
            <a:r>
              <a:rPr lang="el-GR" altLang="el-GR" sz="2200" smtClean="0">
                <a:ea typeface="Calibri" pitchFamily="34" charset="0"/>
                <a:cs typeface="Calibri" pitchFamily="34" charset="0"/>
              </a:rPr>
              <a:t>με τα προβλεπόμενα στη νομοθεσία</a:t>
            </a:r>
          </a:p>
          <a:p>
            <a:pPr marL="107950" indent="0"/>
            <a:endParaRPr lang="el-GR" altLang="el-GR" sz="200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2"/>
          <p:cNvSpPr>
            <a:spLocks noGrp="1"/>
          </p:cNvSpPr>
          <p:nvPr>
            <p:ph type="title"/>
          </p:nvPr>
        </p:nvSpPr>
        <p:spPr>
          <a:xfrm>
            <a:off x="612775" y="228600"/>
            <a:ext cx="8153400" cy="990600"/>
          </a:xfrm>
        </p:spPr>
        <p:txBody>
          <a:bodyPr/>
          <a:lstStyle/>
          <a:p>
            <a:r>
              <a:rPr lang="el-GR" altLang="el-GR" sz="2800" b="1" smtClean="0">
                <a:ea typeface="Calibri" pitchFamily="34" charset="0"/>
                <a:cs typeface="Calibri" pitchFamily="34" charset="0"/>
              </a:rPr>
              <a:t>  </a:t>
            </a:r>
            <a:r>
              <a:rPr lang="el-GR" altLang="el-GR" sz="2800" b="1" u="sng" smtClean="0">
                <a:ea typeface="Calibri" pitchFamily="34" charset="0"/>
                <a:cs typeface="Calibri" pitchFamily="34" charset="0"/>
              </a:rPr>
              <a:t>Επανάληψη της εκλογής σε περίπτωση ακύρωσης</a:t>
            </a:r>
            <a:endParaRPr lang="el-GR" altLang="el-GR" sz="2800" smtClean="0"/>
          </a:p>
        </p:txBody>
      </p:sp>
      <p:sp>
        <p:nvSpPr>
          <p:cNvPr id="60419" name="Θέση περιεχομένου 3"/>
          <p:cNvSpPr>
            <a:spLocks noGrp="1"/>
          </p:cNvSpPr>
          <p:nvPr>
            <p:ph sz="quarter" idx="1"/>
          </p:nvPr>
        </p:nvSpPr>
        <p:spPr>
          <a:xfrm>
            <a:off x="612775" y="1600200"/>
            <a:ext cx="8153400" cy="4495800"/>
          </a:xfrm>
        </p:spPr>
        <p:txBody>
          <a:bodyPr/>
          <a:lstStyle/>
          <a:p>
            <a:pPr marL="565150" indent="-457200" eaLnBrk="1" hangingPunct="1">
              <a:lnSpc>
                <a:spcPct val="80000"/>
              </a:lnSpc>
              <a:buClr>
                <a:srgbClr val="C00000"/>
              </a:buClr>
              <a:buFont typeface="Wingdings" pitchFamily="2" charset="2"/>
              <a:buChar char="q"/>
            </a:pPr>
            <a:r>
              <a:rPr lang="el-GR" altLang="el-GR" sz="2800" smtClean="0">
                <a:ea typeface="Calibri" pitchFamily="34" charset="0"/>
                <a:cs typeface="Calibri" pitchFamily="34" charset="0"/>
              </a:rPr>
              <a:t>Αν ακυρωθεί η εκλογή για παράβαση νόμου ή για οποιαδήποτε πλημμέλεια, </a:t>
            </a:r>
            <a:r>
              <a:rPr lang="el-GR" altLang="el-GR" sz="2800" b="1" i="1" smtClean="0">
                <a:ea typeface="Calibri" pitchFamily="34" charset="0"/>
                <a:cs typeface="Calibri" pitchFamily="34" charset="0"/>
              </a:rPr>
              <a:t>επαναλαμβάνεται η ψηφοφορία  </a:t>
            </a:r>
            <a:r>
              <a:rPr lang="el-GR" altLang="el-GR" sz="2800" smtClean="0">
                <a:ea typeface="Calibri" pitchFamily="34" charset="0"/>
                <a:cs typeface="Calibri" pitchFamily="34" charset="0"/>
              </a:rPr>
              <a:t>ανάμεσα στους ίδιους υποψηφίους, που είχαν ανακηρυχθεί νόμιμα. </a:t>
            </a:r>
          </a:p>
          <a:p>
            <a:pPr marL="565150" indent="-457200" eaLnBrk="1" hangingPunct="1">
              <a:lnSpc>
                <a:spcPct val="80000"/>
              </a:lnSpc>
              <a:buClr>
                <a:srgbClr val="C00000"/>
              </a:buClr>
              <a:buFont typeface="Wingdings" pitchFamily="2" charset="2"/>
              <a:buChar char="q"/>
            </a:pPr>
            <a:r>
              <a:rPr lang="el-GR" altLang="el-GR" sz="2800" smtClean="0">
                <a:ea typeface="Calibri" pitchFamily="34" charset="0"/>
                <a:cs typeface="Calibri" pitchFamily="34" charset="0"/>
              </a:rPr>
              <a:t>Ο δήμαρχος εκδίδει χωρίς καθυστέρηση πρόγραμμα, με το οποίο καλεί τους δημότες εκλογείς για την επανάληψη της εκλογής </a:t>
            </a:r>
            <a:r>
              <a:rPr lang="el-GR" altLang="el-GR" sz="2800" b="1" i="1" smtClean="0">
                <a:ea typeface="Calibri" pitchFamily="34" charset="0"/>
                <a:cs typeface="Calibri" pitchFamily="34" charset="0"/>
              </a:rPr>
              <a:t>για τον υπολειπόμενο χρόνο της δημοτικής περιόδου</a:t>
            </a:r>
            <a:r>
              <a:rPr lang="el-GR" altLang="el-GR" sz="2800" smtClean="0">
                <a:ea typeface="Calibri" pitchFamily="34" charset="0"/>
                <a:cs typeface="Calibri" pitchFamily="34" charset="0"/>
              </a:rPr>
              <a:t>. Το πρόγραμμα δημοσιεύεται με τοιχοκόλληση δεκαπέντε (15) τουλάχιστον ημέρες πριν από την ημέρα που έχει οριστεί για την ψηφοφορία και αναρτάται στην ιστοσελίδα του δήμου.</a:t>
            </a:r>
          </a:p>
          <a:p>
            <a:pPr marL="565150" indent="-457200" eaLnBrk="1" hangingPunct="1">
              <a:lnSpc>
                <a:spcPct val="80000"/>
              </a:lnSpc>
              <a:buFont typeface="Georgia" pitchFamily="18" charset="0"/>
              <a:buNone/>
            </a:pPr>
            <a:endParaRPr lang="en-US" altLang="el-GR" sz="1800" b="1"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περιεχομένου 2"/>
          <p:cNvSpPr>
            <a:spLocks noGrp="1"/>
          </p:cNvSpPr>
          <p:nvPr>
            <p:ph sz="quarter" idx="1"/>
          </p:nvPr>
        </p:nvSpPr>
        <p:spPr>
          <a:xfrm>
            <a:off x="612775" y="1600200"/>
            <a:ext cx="8153400" cy="4495800"/>
          </a:xfrm>
        </p:spPr>
        <p:txBody>
          <a:bodyPr/>
          <a:lstStyle/>
          <a:p>
            <a:pPr marL="0" indent="0">
              <a:buFont typeface="Wingdings" pitchFamily="2" charset="2"/>
              <a:buNone/>
            </a:pPr>
            <a:endParaRPr lang="el-GR" altLang="el-GR" smtClean="0"/>
          </a:p>
          <a:p>
            <a:pPr marL="0" indent="0" algn="ctr">
              <a:buFont typeface="Wingdings" pitchFamily="2" charset="2"/>
              <a:buNone/>
            </a:pPr>
            <a:r>
              <a:rPr lang="el-GR" altLang="el-GR" smtClean="0"/>
              <a:t>Αναλυτικές οδηγίες για όλα τα παραπάνω θέματα  παρέχονται με την αρ. </a:t>
            </a:r>
            <a:r>
              <a:rPr lang="el-GR" altLang="el-GR" b="1" smtClean="0">
                <a:solidFill>
                  <a:srgbClr val="C00000"/>
                </a:solidFill>
              </a:rPr>
              <a:t>12/24344/03.04.2019</a:t>
            </a:r>
            <a:r>
              <a:rPr lang="el-GR" altLang="el-GR" b="1" smtClean="0"/>
              <a:t> </a:t>
            </a:r>
          </a:p>
          <a:p>
            <a:pPr marL="0" indent="0" algn="ctr">
              <a:buFont typeface="Wingdings" pitchFamily="2" charset="2"/>
              <a:buNone/>
            </a:pPr>
            <a:r>
              <a:rPr lang="el-GR" altLang="el-GR" smtClean="0"/>
              <a:t>(ΑΔΑ: 65ΦΔ465ΧΘ7-5ΟΕ)</a:t>
            </a:r>
          </a:p>
          <a:p>
            <a:pPr marL="0" indent="0" algn="ctr">
              <a:buFont typeface="Wingdings" pitchFamily="2" charset="2"/>
              <a:buNone/>
            </a:pPr>
            <a:r>
              <a:rPr lang="el-GR" altLang="el-GR" smtClean="0"/>
              <a:t>Εγκύκλιο του Υπουργείου Εσωτερικών. </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Θέση περιεχομένου 5"/>
          <p:cNvSpPr>
            <a:spLocks noGrp="1"/>
          </p:cNvSpPr>
          <p:nvPr>
            <p:ph type="body" sz="half" idx="2"/>
          </p:nvPr>
        </p:nvSpPr>
        <p:spPr>
          <a:xfrm>
            <a:off x="1547813" y="5445125"/>
            <a:ext cx="7315200" cy="685800"/>
          </a:xfrm>
        </p:spPr>
        <p:txBody>
          <a:bodyPr/>
          <a:lstStyle/>
          <a:p>
            <a:endParaRPr lang="el-GR" altLang="el-GR" smtClean="0"/>
          </a:p>
          <a:p>
            <a:endParaRPr lang="el-GR" altLang="el-GR" smtClean="0"/>
          </a:p>
          <a:p>
            <a:endParaRPr lang="el-GR" altLang="el-GR" smtClean="0"/>
          </a:p>
        </p:txBody>
      </p:sp>
      <p:sp>
        <p:nvSpPr>
          <p:cNvPr id="62467" name="Τίτλος 7"/>
          <p:cNvSpPr>
            <a:spLocks noGrp="1"/>
          </p:cNvSpPr>
          <p:nvPr>
            <p:ph type="title"/>
          </p:nvPr>
        </p:nvSpPr>
        <p:spPr>
          <a:xfrm>
            <a:off x="1600200" y="4365625"/>
            <a:ext cx="7315200" cy="968375"/>
          </a:xfrm>
        </p:spPr>
        <p:txBody>
          <a:bodyPr/>
          <a:lstStyle/>
          <a:p>
            <a:pPr algn="ctr"/>
            <a:r>
              <a:rPr lang="el-GR" altLang="el-GR" sz="3600" b="1" smtClean="0"/>
              <a:t>ΚΑΛΗ ΨΗΦΟ</a:t>
            </a:r>
            <a:r>
              <a:rPr lang="en-US" altLang="el-GR" sz="3600" b="1" smtClean="0"/>
              <a:t>! </a:t>
            </a:r>
            <a:endParaRPr lang="el-GR" altLang="el-GR" sz="3600" b="1" smtClean="0"/>
          </a:p>
        </p:txBody>
      </p:sp>
      <p:pic>
        <p:nvPicPr>
          <p:cNvPr id="62468" name="Picture 5" descr="C:\Users\p.georgakopoulou\Desktop\mathepoupsifizeis (3).gif"/>
          <p:cNvPicPr>
            <a:picLocks noGrp="1" noChangeAspect="1" noChangeArrowheads="1" noCrop="1"/>
          </p:cNvPicPr>
          <p:nvPr>
            <p:ph type="pic" idx="1"/>
          </p:nvPr>
        </p:nvPicPr>
        <p:blipFill>
          <a:blip r:embed="rId2" cstate="print"/>
          <a:srcRect l="2861" r="2861"/>
          <a:stretch>
            <a:fillRect/>
          </a:stretch>
        </p:blipFill>
        <p:spPr>
          <a:xfrm>
            <a:off x="3132138" y="1412875"/>
            <a:ext cx="4103687" cy="3048000"/>
          </a:xfrm>
          <a:noFill/>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ιάμεσος">
  <a:themeElements>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Διάμεσος">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Διάμεσος">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Θέμα του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Ροή">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Median</Template>
  <TotalTime>3462</TotalTime>
  <Words>3860</Words>
  <Application>Microsoft Office PowerPoint</Application>
  <PresentationFormat>Προβολή στην οθόνη (4:3)</PresentationFormat>
  <Paragraphs>342</Paragraphs>
  <Slides>53</Slides>
  <Notes>8</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1</vt:i4>
      </vt:variant>
      <vt:variant>
        <vt:lpstr>Τίτλοι διαφανειών</vt:lpstr>
      </vt:variant>
      <vt:variant>
        <vt:i4>53</vt:i4>
      </vt:variant>
    </vt:vector>
  </HeadingPairs>
  <TitlesOfParts>
    <vt:vector size="66" baseType="lpstr">
      <vt:lpstr>Arial</vt:lpstr>
      <vt:lpstr>Microsoft YaHei</vt:lpstr>
      <vt:lpstr>Tw Cen MT</vt:lpstr>
      <vt:lpstr>Wingdings</vt:lpstr>
      <vt:lpstr>Wingdings 2</vt:lpstr>
      <vt:lpstr>Times New Roman</vt:lpstr>
      <vt:lpstr>Calibri</vt:lpstr>
      <vt:lpstr>Georgia</vt:lpstr>
      <vt:lpstr>Symbol</vt:lpstr>
      <vt:lpstr>Tahoma</vt:lpstr>
      <vt:lpstr>Arial Black</vt:lpstr>
      <vt:lpstr>Trebuchet MS</vt:lpstr>
      <vt:lpstr>Διάμεσος</vt:lpstr>
      <vt:lpstr>     ΥΠΟΥΡΓΕΙΟ ΕΣΩΤΕΡΙΚΩΝ ΔΙΕΥΘΥΝΣΗ ΟΡΓΑΝΩΣΗΣ ΚΑΙ ΛΕΙΤΟΥΡΓΙΑΣ ΤΟΠΙΚΗΣ ΑΥΤΟΔΙΟΙΚΗΣΗΣ  ΤΜΗΜΑ ΟΡΓΑΝΩΣΗΣ ΤΟΠΙΚΗΣ ΑΥΤΟΔΙΟΙΚΗΣΗΣ Α΄ ΒΑΘΜΟΥ </vt:lpstr>
      <vt:lpstr>Διαφάνεια 2</vt:lpstr>
      <vt:lpstr>Αλλαγές στην εκλογική διαδικασία με το πρόγραμμα Κλεισθένης Ι (Ι)</vt:lpstr>
      <vt:lpstr>Αλλαγές στην εκλογική διαδικασία με το πρόγραμμα Κλεισθένης Ι (ΙΙ)</vt:lpstr>
      <vt:lpstr>Χρόνος διενέργειας των εκλογών</vt:lpstr>
      <vt:lpstr>Εκλογές 26ης Μαΐου 2019</vt:lpstr>
      <vt:lpstr>Εκλογικό δικαίωμα (Ι)</vt:lpstr>
      <vt:lpstr>Εκλογικό δικαίωμα (ΙΙ)</vt:lpstr>
      <vt:lpstr> Προσόντα εκλογιμότητας</vt:lpstr>
      <vt:lpstr>Κωλύματα εκλογιμότητας</vt:lpstr>
      <vt:lpstr>Σχετικά κωλύματα (Ι)</vt:lpstr>
      <vt:lpstr>Σχετικά κωλύματα (ΙΙ)</vt:lpstr>
      <vt:lpstr>Σχετικά κωλύματα (ΙΙΙ)</vt:lpstr>
      <vt:lpstr>Απόλυτα τοπικά κωλύματα</vt:lpstr>
      <vt:lpstr>Απόλυτα κωλύματα </vt:lpstr>
      <vt:lpstr>Υποψηφιότητες – κατάρτιση συνδυασμών </vt:lpstr>
      <vt:lpstr> Υποψηφιότητες – κατάρτιση συνδυασμών </vt:lpstr>
      <vt:lpstr>Εκλογικές περιφέρειες για την ανάδειξη μελών του δημοτικού συμβουλίου</vt:lpstr>
      <vt:lpstr>Κατάρτιση συνδυασμών για το δημοτικό συμβούλιο (Ι)  </vt:lpstr>
      <vt:lpstr> Κατάρτιση συνδυασμών για το δημοτικό συμβούλιο (ΙI)   </vt:lpstr>
      <vt:lpstr> Κοινότητες </vt:lpstr>
      <vt:lpstr>Όργανα διοίκησης των κοινοτήτων</vt:lpstr>
      <vt:lpstr> Κατάρτιση συνδυασμών για συμβούλια κοινοτήτων άνω των 300 κατοίκων </vt:lpstr>
      <vt:lpstr> Εκλογές κοινοτήτων κάτω των 300 κατοίκων  </vt:lpstr>
      <vt:lpstr>Κατανομή εδρών δημοτικού συμβουλίου (I) </vt:lpstr>
      <vt:lpstr>Κατανομή εδρών δημοτικού συμβουλίου (ΙΙ) </vt:lpstr>
      <vt:lpstr>Κατανομή εδρών δημοτικού συμβουλίου (ΙΙΙ) </vt:lpstr>
      <vt:lpstr>Επανάληψη ψηφοφορίας</vt:lpstr>
      <vt:lpstr> Εκλογή δημάρχου</vt:lpstr>
      <vt:lpstr>  Εκλογή δημοτικών συμβούλων</vt:lpstr>
      <vt:lpstr> Κατανομή εδρών συμβουλίων κοινοτήτων  άνω των 300 κατοίκων  </vt:lpstr>
      <vt:lpstr>Διαφάνεια 32</vt:lpstr>
      <vt:lpstr>Ψηφοδέλτια</vt:lpstr>
      <vt:lpstr>Ψηφοδέλτια σε δήμους που αποτελούν ενιαία εκλογική περιφέρεια</vt:lpstr>
      <vt:lpstr>Διαφάνεια 35</vt:lpstr>
      <vt:lpstr>Ψηφοδέλτια σε κοινότητες άνω των 300 κατοίκων</vt:lpstr>
      <vt:lpstr>Ψηφοδέλτια σε κοινότητες κάτω των 300 κατοίκων</vt:lpstr>
      <vt:lpstr>Σταυροί προτίμησης</vt:lpstr>
      <vt:lpstr>Σταυροί προτίμησης</vt:lpstr>
      <vt:lpstr>Σταυροί προτίμησης - κοινότητες</vt:lpstr>
      <vt:lpstr> Ανακήρυξη και κοινοποίηση συνδυασμών   Πρόγραμμα Εκλογής (I)  </vt:lpstr>
      <vt:lpstr>Ανακήρυξη και κοινοποίηση συνδυασμών  Πρόγραμμα Εκλογής (II)</vt:lpstr>
      <vt:lpstr> Ανακήρυξη και κοινοποίηση συνδυασμών  Πρόγραμμα Εκλογής (III) </vt:lpstr>
      <vt:lpstr>Ανακήρυξη και κοινοποίηση συνδυασμών   Πρόγραμμα Εκλογής (ΙV)</vt:lpstr>
      <vt:lpstr>Εξαγωγή και δημοσίευση των αποτελεσμάτων </vt:lpstr>
      <vt:lpstr>Έκθεση πρακτικών </vt:lpstr>
      <vt:lpstr>Επικύρωση της εκλογής</vt:lpstr>
      <vt:lpstr>Ενστάσεις (Ι)</vt:lpstr>
      <vt:lpstr> Ενστάσεις (ΙΙ)  </vt:lpstr>
      <vt:lpstr> Ενστάσεις (ΙΙΙ) </vt:lpstr>
      <vt:lpstr>  Επανάληψη της εκλογής σε περίπτωση ακύρωσης</vt:lpstr>
      <vt:lpstr>Διαφάνεια 52</vt:lpstr>
      <vt:lpstr>ΚΑΛΗ ΨΗΦΟ!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Ν.4555/2018 "ΠΡΟΓΡΑΜΜΑ ΚΛΕΙΣΘΕΝΗΣ I "</dc:title>
  <dc:creator>user</dc:creator>
  <cp:lastModifiedBy>grtypou4</cp:lastModifiedBy>
  <cp:revision>642</cp:revision>
  <cp:lastPrinted>2019-04-04T13:35:17Z</cp:lastPrinted>
  <dcterms:created xsi:type="dcterms:W3CDTF">1601-01-01T00:00:00Z</dcterms:created>
  <dcterms:modified xsi:type="dcterms:W3CDTF">2019-04-17T11:47:15Z</dcterms:modified>
</cp:coreProperties>
</file>