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7" r:id="rId1"/>
  </p:sldMasterIdLst>
  <p:notesMasterIdLst>
    <p:notesMasterId r:id="rId16"/>
  </p:notesMasterIdLst>
  <p:sldIdLst>
    <p:sldId id="666" r:id="rId2"/>
    <p:sldId id="671" r:id="rId3"/>
    <p:sldId id="694" r:id="rId4"/>
    <p:sldId id="675" r:id="rId5"/>
    <p:sldId id="688" r:id="rId6"/>
    <p:sldId id="689" r:id="rId7"/>
    <p:sldId id="691" r:id="rId8"/>
    <p:sldId id="692" r:id="rId9"/>
    <p:sldId id="693" r:id="rId10"/>
    <p:sldId id="669" r:id="rId11"/>
    <p:sldId id="696" r:id="rId12"/>
    <p:sldId id="685" r:id="rId13"/>
    <p:sldId id="695" r:id="rId14"/>
    <p:sldId id="690" r:id="rId1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12" userDrawn="1">
          <p15:clr>
            <a:srgbClr val="A4A3A4"/>
          </p15:clr>
        </p15:guide>
        <p15:guide id="2" pos="14830" userDrawn="1">
          <p15:clr>
            <a:srgbClr val="A4A3A4"/>
          </p15:clr>
        </p15:guide>
        <p15:guide id="3" pos="526" userDrawn="1">
          <p15:clr>
            <a:srgbClr val="A4A3A4"/>
          </p15:clr>
        </p15:guide>
        <p15:guide id="5" orient="horz" pos="528" userDrawn="1">
          <p15:clr>
            <a:srgbClr val="A4A3A4"/>
          </p15:clr>
        </p15:guide>
        <p15:guide id="41" pos="7678" userDrawn="1">
          <p15:clr>
            <a:srgbClr val="A4A3A4"/>
          </p15:clr>
        </p15:guide>
        <p15:guide id="46" orient="horz" pos="4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F7F7F"/>
    <a:srgbClr val="54AEC9"/>
    <a:srgbClr val="06919A"/>
    <a:srgbClr val="242C35"/>
    <a:srgbClr val="B8B8B8"/>
    <a:srgbClr val="566A86"/>
    <a:srgbClr val="525252"/>
    <a:srgbClr val="0E80C9"/>
    <a:srgbClr val="414E5E"/>
    <a:srgbClr val="38455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81" autoAdjust="0"/>
    <p:restoredTop sz="95012" autoAdjust="0"/>
  </p:normalViewPr>
  <p:slideViewPr>
    <p:cSldViewPr snapToGrid="0" snapToObjects="1">
      <p:cViewPr varScale="1">
        <p:scale>
          <a:sx n="44" d="100"/>
          <a:sy n="44" d="100"/>
        </p:scale>
        <p:origin x="-144" y="-426"/>
      </p:cViewPr>
      <p:guideLst>
        <p:guide orient="horz" pos="8112"/>
        <p:guide orient="horz" pos="528"/>
        <p:guide orient="horz" pos="4344"/>
        <p:guide pos="14830"/>
        <p:guide pos="526"/>
        <p:guide pos="76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11/29/2018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7534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4586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677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6768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5643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1079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391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3743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249924"/>
            <a:ext cx="24377650" cy="94660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695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137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052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5855753" y="2955754"/>
            <a:ext cx="4435954" cy="78627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488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4908384" y="2641474"/>
            <a:ext cx="6424522" cy="85293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645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5114378" y="3169429"/>
            <a:ext cx="11573828" cy="72798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4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0466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21A69-CE6F-2440-BAE4-5A4B3040CF2A}" type="datetimeFigureOut">
              <a:rPr lang="en-US" smtClean="0"/>
              <a:pPr/>
              <a:t>11/29/2018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18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101" r:id="rId2"/>
    <p:sldLayoutId id="2147484102" r:id="rId3"/>
    <p:sldLayoutId id="2147484103" r:id="rId4"/>
    <p:sldLayoutId id="2147484104" r:id="rId5"/>
    <p:sldLayoutId id="2147484105" r:id="rId6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6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4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E712E34-A24C-014B-8FBB-7FCC1AF99C07}"/>
              </a:ext>
            </a:extLst>
          </p:cNvPr>
          <p:cNvSpPr/>
          <p:nvPr/>
        </p:nvSpPr>
        <p:spPr>
          <a:xfrm>
            <a:off x="0" y="365"/>
            <a:ext cx="24377650" cy="1371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460B3D3-56C1-D04E-A5E3-75B695A5ECF7}"/>
              </a:ext>
            </a:extLst>
          </p:cNvPr>
          <p:cNvSpPr txBox="1"/>
          <p:nvPr/>
        </p:nvSpPr>
        <p:spPr>
          <a:xfrm>
            <a:off x="3445841" y="5205329"/>
            <a:ext cx="174859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8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Καλές Πρακτικές:</a:t>
            </a:r>
          </a:p>
          <a:p>
            <a:pPr algn="ctr"/>
            <a:r>
              <a:rPr lang="el-GR" sz="8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Εξυπηρετώντας τους Καταναλωτές</a:t>
            </a:r>
            <a:endParaRPr lang="en-US" sz="80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7BBFFF4-300A-4C48-98A5-5CFB74E762C0}"/>
              </a:ext>
            </a:extLst>
          </p:cNvPr>
          <p:cNvSpPr txBox="1"/>
          <p:nvPr/>
        </p:nvSpPr>
        <p:spPr>
          <a:xfrm>
            <a:off x="8991876" y="8875623"/>
            <a:ext cx="63938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spc="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Βασίλειος </a:t>
            </a:r>
            <a:r>
              <a:rPr lang="el-GR" sz="4400" b="1" spc="3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Μασαλάς</a:t>
            </a:r>
            <a:endParaRPr lang="el-GR" sz="4400" b="1" spc="3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l-GR" sz="4400" b="1" spc="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ΔΕΥΑ Ιωαννίνων</a:t>
            </a:r>
            <a:endParaRPr lang="en-US" sz="4400" b="1" spc="3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CF14BA7-5778-1043-9B2C-75337AB88462}"/>
              </a:ext>
            </a:extLst>
          </p:cNvPr>
          <p:cNvSpPr/>
          <p:nvPr/>
        </p:nvSpPr>
        <p:spPr>
          <a:xfrm>
            <a:off x="7442962" y="7970885"/>
            <a:ext cx="9491726" cy="144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288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8D8518-510A-DB42-959B-FF08B154D651}"/>
              </a:ext>
            </a:extLst>
          </p:cNvPr>
          <p:cNvSpPr txBox="1"/>
          <p:nvPr/>
        </p:nvSpPr>
        <p:spPr>
          <a:xfrm>
            <a:off x="5288610" y="1292215"/>
            <a:ext cx="7748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0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Η ΔΕΥΑ ΙΩΑΝΝΙΝΩΝ</a:t>
            </a:r>
            <a:endParaRPr lang="en-US" sz="60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7626ED9-6622-1B4D-8034-2ECD35CE398B}"/>
              </a:ext>
            </a:extLst>
          </p:cNvPr>
          <p:cNvSpPr/>
          <p:nvPr/>
        </p:nvSpPr>
        <p:spPr>
          <a:xfrm>
            <a:off x="10577352" y="3265713"/>
            <a:ext cx="11599568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Λειτουργεί από το 1985.</a:t>
            </a:r>
          </a:p>
          <a:p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80.087 παροχές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.</a:t>
            </a:r>
            <a:endParaRPr lang="el-GR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Καποδιστριακός Δήμος: 60.734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 err="1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Καλλικρατικός</a:t>
            </a: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 Δήμος: 19.353 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b="1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Αποχέτευση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Καποδιστριακός Δήμος: Σε κάλυψη 76%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b="1" i="1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π. Δήμος Ιωαννίνων : Σε κάλυψη 98%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 err="1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Καλλικρατικός</a:t>
            </a: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 Δήμος: Κάλυψη στις έδρες των πρώην Δήμων </a:t>
            </a:r>
          </a:p>
          <a:p>
            <a:endParaRPr lang="el-GR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Έκδοση Λογαριασμών: Έναντι &amp; Εκκαθάριση 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Καποδιστριακός: ανά 2μηνο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 err="1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Καλλικρατικός</a:t>
            </a: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: ανά 2μηνο &amp; 3μηνο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397" y="3766456"/>
            <a:ext cx="8590806" cy="64431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9411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B8D8518-510A-DB42-959B-FF08B154D651}"/>
              </a:ext>
            </a:extLst>
          </p:cNvPr>
          <p:cNvSpPr txBox="1"/>
          <p:nvPr/>
        </p:nvSpPr>
        <p:spPr>
          <a:xfrm>
            <a:off x="5288610" y="1292215"/>
            <a:ext cx="774801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60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Η ΔΕΥΑ ΙΩΑΝΝΙΝΩΝ</a:t>
            </a:r>
            <a:endParaRPr lang="en-US" sz="60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B7626ED9-6622-1B4D-8034-2ECD35CE398B}"/>
              </a:ext>
            </a:extLst>
          </p:cNvPr>
          <p:cNvSpPr/>
          <p:nvPr/>
        </p:nvSpPr>
        <p:spPr>
          <a:xfrm>
            <a:off x="10577352" y="3265713"/>
            <a:ext cx="11599568" cy="10618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Προσωπικό: 171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ΤΜΗΜΑ ΥΠΟΣΤΗΡΙΞΗΣ ΠΕΛΑΤΩΝ: 34 άτομα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Γραφείο Καταμέτρησης  : 14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Γραφείο Έκδοσης Λογαριασμών  : 2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Γραφείο Συνδέσεων : 4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Γραφείο Παραπόνων &amp; Βλαβών : 6 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Γραφείο Επισφαλειών &amp; Διακοπών : 6</a:t>
            </a:r>
          </a:p>
          <a:p>
            <a:pPr marL="1371417" lvl="1" indent="-4572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 marL="1371417" lvl="1" indent="-457200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Γραφείο  Παρακολούθησης Ηλεκτρονικών Πληρωμών &amp; Λογισμικού : 1</a:t>
            </a:r>
          </a:p>
          <a:p>
            <a:pPr lvl="1"/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6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438" y="3679372"/>
            <a:ext cx="9358019" cy="701851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56866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D47AAA8-9116-A348-A5F8-522FA15A5607}"/>
              </a:ext>
            </a:extLst>
          </p:cNvPr>
          <p:cNvSpPr txBox="1"/>
          <p:nvPr/>
        </p:nvSpPr>
        <p:spPr>
          <a:xfrm>
            <a:off x="5290515" y="1357476"/>
            <a:ext cx="1379672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60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Προς τον Ψηφιακό Μετασχηματισμό</a:t>
            </a:r>
            <a:endParaRPr lang="en-US" sz="60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1617785" y="3388763"/>
            <a:ext cx="93726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ΠΡΙΝ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Υπό στελέχωση της ΔΕΥΑΙ – Αδυναμία  προσλήψεων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Αύξηση ανείσπρακτων οφειλών – Συσσώρευση οφειλών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Μη ορθή παρακολούθηση δεδομένων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Έλλειψη στατιστικών στοιχείων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Έλλειψη εργαλείων ελέγχου </a:t>
            </a:r>
          </a:p>
          <a:p>
            <a:endParaRPr lang="el-G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12678508" y="3388763"/>
            <a:ext cx="9319846" cy="10341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ΜΕΤΑ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Προμήθεια εκσυγχρονισμένου λογισμικού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Συνδυασμός τεχνογνωσίας και εμπειρίας για μια Ολοκληρωμένη λύση για τη ΔΕΥΑΙ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Αναβάθμιση των υπηρεσιών του Τμήματος Υποστήριξης Πελατών.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Βελτίωση Καταμέτρησης - Έκδοσης Λογαριασμών – Παρακολούθησης Ηλεκτρονικών Πληρωμών – Άντλησης Στατιστικών Στοιχείων – Κυκλώματος Διακοπών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5" name="Group 4">
            <a:extLst/>
          </p:cNvPr>
          <p:cNvGrpSpPr/>
          <p:nvPr/>
        </p:nvGrpSpPr>
        <p:grpSpPr>
          <a:xfrm>
            <a:off x="4038516" y="12684854"/>
            <a:ext cx="15807466" cy="144780"/>
            <a:chOff x="4539448" y="9765807"/>
            <a:chExt cx="15807466" cy="144780"/>
          </a:xfrm>
        </p:grpSpPr>
        <p:sp>
          <p:nvSpPr>
            <p:cNvPr id="7" name="Rectangle 9">
              <a:extLst/>
            </p:cNvPr>
            <p:cNvSpPr/>
            <p:nvPr/>
          </p:nvSpPr>
          <p:spPr>
            <a:xfrm>
              <a:off x="453944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Rectangle 10">
              <a:extLst/>
            </p:cNvPr>
            <p:cNvSpPr/>
            <p:nvPr/>
          </p:nvSpPr>
          <p:spPr>
            <a:xfrm>
              <a:off x="1085518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56545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26F7B4B-25E3-0748-9D1A-5C3AF4BC78B9}"/>
              </a:ext>
            </a:extLst>
          </p:cNvPr>
          <p:cNvGrpSpPr/>
          <p:nvPr/>
        </p:nvGrpSpPr>
        <p:grpSpPr>
          <a:xfrm>
            <a:off x="7975653" y="1837079"/>
            <a:ext cx="9982829" cy="8063735"/>
            <a:chOff x="4539448" y="4558251"/>
            <a:chExt cx="8712203" cy="8063735"/>
          </a:xfrm>
        </p:grpSpPr>
        <p:sp>
          <p:nvSpPr>
            <p:cNvPr id="9" name="TextBox 8"/>
            <p:cNvSpPr txBox="1"/>
            <p:nvPr/>
          </p:nvSpPr>
          <p:spPr>
            <a:xfrm>
              <a:off x="4539448" y="4558251"/>
              <a:ext cx="87122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Καταμέτρηση Κατανάλωσης</a:t>
              </a:r>
              <a:endParaRPr lang="en-US" sz="48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39448" y="6115589"/>
              <a:ext cx="8108605" cy="6506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Καταμέτρηση  σε </a:t>
              </a:r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Android </a:t>
              </a: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συσκευές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</a:t>
              </a:r>
              <a:r>
                <a:rPr lang="el-GR" dirty="0" err="1">
                  <a:solidFill>
                    <a:schemeClr val="accent6">
                      <a:lumMod val="50000"/>
                    </a:schemeClr>
                  </a:solidFill>
                </a:rPr>
                <a:t>γεωεντοπισμού</a:t>
              </a: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.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λήψης φωτογραφίας.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Πλήρης καταγραφή ιστορικού μετρήσεων (ημερομηνία / ώρα μέτρησης και χρήστη λήψης μέτρησης).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Αυτοματοποιημένη αποστολή αρχείου κινήσεων σε διαχειριστή.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Αυτόματη λήψη αναβαθμίσεων.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endParaRPr lang="en-US" sz="2800" dirty="0">
                <a:solidFill>
                  <a:schemeClr val="accent6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93CF1CD-9DDD-044E-A488-616CB0E5D473}"/>
              </a:ext>
            </a:extLst>
          </p:cNvPr>
          <p:cNvGrpSpPr/>
          <p:nvPr/>
        </p:nvGrpSpPr>
        <p:grpSpPr>
          <a:xfrm>
            <a:off x="6957563" y="12684854"/>
            <a:ext cx="15807466" cy="144780"/>
            <a:chOff x="4539448" y="9765807"/>
            <a:chExt cx="15807466" cy="14478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4E57794-79B0-3845-A043-7D103732498A}"/>
                </a:ext>
              </a:extLst>
            </p:cNvPr>
            <p:cNvSpPr/>
            <p:nvPr/>
          </p:nvSpPr>
          <p:spPr>
            <a:xfrm>
              <a:off x="453944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48D7E3D-9452-7940-A96C-1C05A47805F7}"/>
                </a:ext>
              </a:extLst>
            </p:cNvPr>
            <p:cNvSpPr/>
            <p:nvPr/>
          </p:nvSpPr>
          <p:spPr>
            <a:xfrm>
              <a:off x="1085518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16" name="Picture 14" descr="iPhone6_mockup_front_white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64522" y="362531"/>
            <a:ext cx="7312386" cy="11437914"/>
          </a:xfrm>
          <a:prstGeom prst="rect">
            <a:avLst/>
          </a:prstGeom>
        </p:spPr>
      </p:pic>
      <p:pic>
        <p:nvPicPr>
          <p:cNvPr id="7" name="Θέση εικόνας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3" r="2533"/>
          <a:stretch>
            <a:fillRect/>
          </a:stretch>
        </p:blipFill>
        <p:spPr>
          <a:xfrm>
            <a:off x="18652443" y="2150386"/>
            <a:ext cx="4437062" cy="7862888"/>
          </a:xfr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1438" y="6426016"/>
            <a:ext cx="5185506" cy="6914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9943" y="547706"/>
            <a:ext cx="5612591" cy="7483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94063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26F7B4B-25E3-0748-9D1A-5C3AF4BC78B9}"/>
              </a:ext>
            </a:extLst>
          </p:cNvPr>
          <p:cNvGrpSpPr/>
          <p:nvPr/>
        </p:nvGrpSpPr>
        <p:grpSpPr>
          <a:xfrm>
            <a:off x="2446245" y="2254444"/>
            <a:ext cx="20805231" cy="5735582"/>
            <a:chOff x="4539448" y="6261498"/>
            <a:chExt cx="8712203" cy="5735582"/>
          </a:xfrm>
        </p:grpSpPr>
        <p:sp>
          <p:nvSpPr>
            <p:cNvPr id="9" name="TextBox 8"/>
            <p:cNvSpPr txBox="1"/>
            <p:nvPr/>
          </p:nvSpPr>
          <p:spPr>
            <a:xfrm>
              <a:off x="4539448" y="6261498"/>
              <a:ext cx="87122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Γενικό Στατιστικό Εργαλείο</a:t>
              </a:r>
              <a:endParaRPr lang="en-US" sz="48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39448" y="7361965"/>
              <a:ext cx="8108605" cy="4635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Παρακολούθηση πέντε διαστάσεων (Κατηγορία Χρέωσης – Περίοδος – Διαδρομή – Τομέας – Κωδικός </a:t>
              </a:r>
              <a:r>
                <a:rPr lang="el-GR" dirty="0" err="1">
                  <a:solidFill>
                    <a:schemeClr val="accent6">
                      <a:lumMod val="50000"/>
                    </a:schemeClr>
                  </a:solidFill>
                </a:rPr>
                <a:t>Υδρομέτρου</a:t>
              </a: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)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επιλογής εύρεσης βάση ημερομηνιών έκδοσης λογαριασμών, ημερομηνιών βεβαίωσης λογαριασμών, ημερομηνιών καταγραφής κυβικών και ημερομηνιών εισπράξεων που θα αφορούν μία ή περισσότερες Περιόδους – Διαδρομές – Κατηγορίες Χρέωσης προκειμένου να προσδιοριστεί το εύρος των δεδομένων που θα γίνει ανάλυση. </a:t>
              </a:r>
            </a:p>
            <a:p>
              <a:endParaRPr lang="el-GR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Ομάδα 3"/>
          <p:cNvGrpSpPr/>
          <p:nvPr/>
        </p:nvGrpSpPr>
        <p:grpSpPr>
          <a:xfrm>
            <a:off x="5917549" y="7515638"/>
            <a:ext cx="16219718" cy="5384174"/>
            <a:chOff x="2503711" y="3962400"/>
            <a:chExt cx="19420119" cy="8026951"/>
          </a:xfrm>
        </p:grpSpPr>
        <p:sp>
          <p:nvSpPr>
            <p:cNvPr id="12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9211273" y="5493145"/>
              <a:ext cx="821741" cy="5943600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13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0908208" y="5928573"/>
              <a:ext cx="834013" cy="5508171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17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2617415" y="7619530"/>
              <a:ext cx="821741" cy="3817216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18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4314349" y="7191316"/>
              <a:ext cx="821741" cy="4245430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0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6011284" y="5732630"/>
              <a:ext cx="821741" cy="5704115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1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7514338" y="6338787"/>
              <a:ext cx="821741" cy="5097956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2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5844130" y="8560973"/>
              <a:ext cx="821741" cy="2875771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3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4173922" y="9165539"/>
              <a:ext cx="821741" cy="2271205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4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2503714" y="9786444"/>
              <a:ext cx="821741" cy="1650300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5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7708219" y="5079486"/>
              <a:ext cx="821741" cy="6357259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6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9405154" y="4730035"/>
              <a:ext cx="821741" cy="6706710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7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21102088" y="3962400"/>
              <a:ext cx="821741" cy="7474345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8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9211273" y="6644276"/>
              <a:ext cx="821741" cy="4792468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29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0908208" y="6995372"/>
              <a:ext cx="834013" cy="4441371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0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2617415" y="9358193"/>
              <a:ext cx="821741" cy="2078552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1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4314349" y="9125021"/>
              <a:ext cx="821741" cy="2311724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2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6011284" y="8330736"/>
              <a:ext cx="821741" cy="3106008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3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7514338" y="7326136"/>
              <a:ext cx="821741" cy="4110605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4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5844130" y="9117940"/>
              <a:ext cx="821741" cy="2318803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5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4173922" y="9165538"/>
              <a:ext cx="821741" cy="2271205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6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2503714" y="9786443"/>
              <a:ext cx="821741" cy="1650300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7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7708219" y="7975086"/>
              <a:ext cx="821741" cy="3461658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8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19405154" y="4730035"/>
              <a:ext cx="821741" cy="6706709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39" name="Freeform 2356">
              <a:extLst/>
            </p:cNvPr>
            <p:cNvSpPr>
              <a:spLocks noChangeArrowheads="1"/>
            </p:cNvSpPr>
            <p:nvPr/>
          </p:nvSpPr>
          <p:spPr bwMode="auto">
            <a:xfrm>
              <a:off x="21102088" y="3962400"/>
              <a:ext cx="821741" cy="7474344"/>
            </a:xfrm>
            <a:custGeom>
              <a:avLst/>
              <a:gdLst>
                <a:gd name="T0" fmla="*/ 293 w 294"/>
                <a:gd name="T1" fmla="*/ 0 h 3671"/>
                <a:gd name="T2" fmla="*/ 0 w 294"/>
                <a:gd name="T3" fmla="*/ 0 h 3671"/>
                <a:gd name="T4" fmla="*/ 0 w 294"/>
                <a:gd name="T5" fmla="*/ 3670 h 3671"/>
                <a:gd name="T6" fmla="*/ 293 w 294"/>
                <a:gd name="T7" fmla="*/ 3670 h 3671"/>
                <a:gd name="T8" fmla="*/ 293 w 294"/>
                <a:gd name="T9" fmla="*/ 0 h 3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4" h="3671">
                  <a:moveTo>
                    <a:pt x="293" y="0"/>
                  </a:moveTo>
                  <a:lnTo>
                    <a:pt x="0" y="0"/>
                  </a:lnTo>
                  <a:lnTo>
                    <a:pt x="0" y="3670"/>
                  </a:lnTo>
                  <a:lnTo>
                    <a:pt x="293" y="3670"/>
                  </a:lnTo>
                  <a:lnTo>
                    <a:pt x="293" y="0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sz="9600"/>
            </a:p>
          </p:txBody>
        </p:sp>
        <p:sp>
          <p:nvSpPr>
            <p:cNvPr id="40" name="TextBox 39">
              <a:extLst/>
            </p:cNvPr>
            <p:cNvSpPr txBox="1"/>
            <p:nvPr/>
          </p:nvSpPr>
          <p:spPr>
            <a:xfrm>
              <a:off x="21102086" y="11603744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>
                  <a:latin typeface="Lato" charset="0"/>
                  <a:ea typeface="Lato" charset="0"/>
                  <a:cs typeface="Lato" charset="0"/>
                </a:rPr>
                <a:t>2017</a:t>
              </a:r>
              <a:endParaRPr lang="en-US" sz="1800" dirty="0"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41" name="TextBox 40">
              <a:extLst/>
            </p:cNvPr>
            <p:cNvSpPr txBox="1"/>
            <p:nvPr/>
          </p:nvSpPr>
          <p:spPr>
            <a:xfrm>
              <a:off x="19405151" y="11603744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2016</a:t>
              </a:r>
            </a:p>
          </p:txBody>
        </p:sp>
        <p:sp>
          <p:nvSpPr>
            <p:cNvPr id="42" name="TextBox 41">
              <a:extLst/>
            </p:cNvPr>
            <p:cNvSpPr txBox="1"/>
            <p:nvPr/>
          </p:nvSpPr>
          <p:spPr>
            <a:xfrm>
              <a:off x="17734940" y="11603744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2015</a:t>
              </a:r>
            </a:p>
          </p:txBody>
        </p:sp>
        <p:sp>
          <p:nvSpPr>
            <p:cNvPr id="43" name="TextBox 42">
              <a:extLst/>
            </p:cNvPr>
            <p:cNvSpPr txBox="1"/>
            <p:nvPr/>
          </p:nvSpPr>
          <p:spPr>
            <a:xfrm>
              <a:off x="16078091" y="11603744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2014</a:t>
              </a:r>
            </a:p>
          </p:txBody>
        </p:sp>
        <p:sp>
          <p:nvSpPr>
            <p:cNvPr id="44" name="TextBox 43">
              <a:extLst/>
            </p:cNvPr>
            <p:cNvSpPr txBox="1"/>
            <p:nvPr/>
          </p:nvSpPr>
          <p:spPr>
            <a:xfrm>
              <a:off x="14314346" y="11620019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2013</a:t>
              </a:r>
            </a:p>
          </p:txBody>
        </p:sp>
        <p:sp>
          <p:nvSpPr>
            <p:cNvPr id="45" name="TextBox 44">
              <a:extLst/>
            </p:cNvPr>
            <p:cNvSpPr txBox="1"/>
            <p:nvPr/>
          </p:nvSpPr>
          <p:spPr>
            <a:xfrm>
              <a:off x="12664178" y="11620019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2012</a:t>
              </a:r>
            </a:p>
          </p:txBody>
        </p:sp>
        <p:sp>
          <p:nvSpPr>
            <p:cNvPr id="46" name="TextBox 45">
              <a:extLst/>
            </p:cNvPr>
            <p:cNvSpPr txBox="1"/>
            <p:nvPr/>
          </p:nvSpPr>
          <p:spPr>
            <a:xfrm>
              <a:off x="11014010" y="11620019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2011</a:t>
              </a:r>
            </a:p>
          </p:txBody>
        </p:sp>
        <p:sp>
          <p:nvSpPr>
            <p:cNvPr id="47" name="TextBox 46">
              <a:extLst/>
            </p:cNvPr>
            <p:cNvSpPr txBox="1"/>
            <p:nvPr/>
          </p:nvSpPr>
          <p:spPr>
            <a:xfrm>
              <a:off x="9211270" y="11620019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2010</a:t>
              </a:r>
            </a:p>
          </p:txBody>
        </p:sp>
        <p:sp>
          <p:nvSpPr>
            <p:cNvPr id="48" name="TextBox 47">
              <a:extLst/>
            </p:cNvPr>
            <p:cNvSpPr txBox="1"/>
            <p:nvPr/>
          </p:nvSpPr>
          <p:spPr>
            <a:xfrm>
              <a:off x="7514338" y="11620019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2009</a:t>
              </a:r>
            </a:p>
          </p:txBody>
        </p:sp>
        <p:sp>
          <p:nvSpPr>
            <p:cNvPr id="49" name="TextBox 48">
              <a:extLst/>
            </p:cNvPr>
            <p:cNvSpPr txBox="1"/>
            <p:nvPr/>
          </p:nvSpPr>
          <p:spPr>
            <a:xfrm>
              <a:off x="5844127" y="11620019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2008</a:t>
              </a:r>
            </a:p>
          </p:txBody>
        </p:sp>
        <p:sp>
          <p:nvSpPr>
            <p:cNvPr id="50" name="TextBox 49">
              <a:extLst/>
            </p:cNvPr>
            <p:cNvSpPr txBox="1"/>
            <p:nvPr/>
          </p:nvSpPr>
          <p:spPr>
            <a:xfrm>
              <a:off x="4173922" y="11620019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2007</a:t>
              </a:r>
            </a:p>
          </p:txBody>
        </p:sp>
        <p:sp>
          <p:nvSpPr>
            <p:cNvPr id="51" name="TextBox 50">
              <a:extLst/>
            </p:cNvPr>
            <p:cNvSpPr txBox="1"/>
            <p:nvPr/>
          </p:nvSpPr>
          <p:spPr>
            <a:xfrm>
              <a:off x="2503711" y="11620019"/>
              <a:ext cx="8217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dirty="0">
                  <a:latin typeface="Lato" charset="0"/>
                  <a:ea typeface="Lato" charset="0"/>
                  <a:cs typeface="Lato" charset="0"/>
                </a:rPr>
                <a:t>2006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791271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26F7B4B-25E3-0748-9D1A-5C3AF4BC78B9}"/>
              </a:ext>
            </a:extLst>
          </p:cNvPr>
          <p:cNvGrpSpPr/>
          <p:nvPr/>
        </p:nvGrpSpPr>
        <p:grpSpPr>
          <a:xfrm>
            <a:off x="685801" y="1421957"/>
            <a:ext cx="11869678" cy="10234195"/>
            <a:chOff x="4539448" y="5204424"/>
            <a:chExt cx="8712203" cy="10234195"/>
          </a:xfrm>
        </p:grpSpPr>
        <p:sp>
          <p:nvSpPr>
            <p:cNvPr id="9" name="TextBox 8"/>
            <p:cNvSpPr txBox="1"/>
            <p:nvPr/>
          </p:nvSpPr>
          <p:spPr>
            <a:xfrm>
              <a:off x="4539448" y="5204424"/>
              <a:ext cx="87122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Γενικό Στατιστικό Εργαλείο</a:t>
              </a:r>
              <a:endParaRPr lang="en-US" sz="48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39448" y="6149922"/>
              <a:ext cx="8108605" cy="9288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μεμονωμένων ή συνδυαστικών αποτελεσμάτων με οποιαδήποτε σειρά, ανάλυση και ομαδοποίηση χρεώσεων, υπολοίπων, εισπράξεων (τόσο σε επιμέρους αθροίσματα όσο και σε επίπεδο ανάλυσης τελών) και κυβικών.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Ομαδοποίηση Καρτελών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ομαδοποίησης περισσοτέρων της μιας παροχής ανά κατηγορία ομαδοποίησης. 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Παρακολούθηση υπολοίπων απλήρωτων λογαριασμών, υπολοίπων ληξιπρόθεσμων λογαριασμών, υπολοίπων διακανονισμών, χρεώσεων, εισπράξεων, κυβικών, αριθμού παροχών ανά κατηγορία ομαδοποίησης. 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endParaRPr lang="el-GR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93CF1CD-9DDD-044E-A488-616CB0E5D473}"/>
              </a:ext>
            </a:extLst>
          </p:cNvPr>
          <p:cNvGrpSpPr/>
          <p:nvPr/>
        </p:nvGrpSpPr>
        <p:grpSpPr>
          <a:xfrm>
            <a:off x="4267117" y="11664945"/>
            <a:ext cx="15807466" cy="144780"/>
            <a:chOff x="4539448" y="9765807"/>
            <a:chExt cx="15807466" cy="14478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4E57794-79B0-3845-A043-7D103732498A}"/>
                </a:ext>
              </a:extLst>
            </p:cNvPr>
            <p:cNvSpPr/>
            <p:nvPr/>
          </p:nvSpPr>
          <p:spPr>
            <a:xfrm>
              <a:off x="453944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48D7E3D-9452-7940-A96C-1C05A47805F7}"/>
                </a:ext>
              </a:extLst>
            </p:cNvPr>
            <p:cNvSpPr/>
            <p:nvPr/>
          </p:nvSpPr>
          <p:spPr>
            <a:xfrm>
              <a:off x="1085518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EF45535B-8025-5041-AB29-A48830BE2326}"/>
              </a:ext>
            </a:extLst>
          </p:cNvPr>
          <p:cNvGrpSpPr/>
          <p:nvPr/>
        </p:nvGrpSpPr>
        <p:grpSpPr>
          <a:xfrm>
            <a:off x="10522370" y="1907531"/>
            <a:ext cx="15130356" cy="8859536"/>
            <a:chOff x="3158744" y="2595880"/>
            <a:chExt cx="5375656" cy="3147700"/>
          </a:xfrm>
        </p:grpSpPr>
        <p:pic>
          <p:nvPicPr>
            <p:cNvPr id="15" name="Picture 14" descr="New Macbook Silver.png">
              <a:extLst>
                <a:ext uri="{FF2B5EF4-FFF2-40B4-BE49-F238E27FC236}">
                  <a16:creationId xmlns:a16="http://schemas.microsoft.com/office/drawing/2014/main" xmlns="" id="{DEE30D37-D409-8540-BC8F-936B78CD2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58744" y="2595880"/>
              <a:ext cx="5375656" cy="31477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xmlns="" id="{E401E795-888B-F748-9DC7-4BA6FEED04E3}"/>
                </a:ext>
              </a:extLst>
            </p:cNvPr>
            <p:cNvSpPr/>
            <p:nvPr/>
          </p:nvSpPr>
          <p:spPr>
            <a:xfrm>
              <a:off x="3764844" y="2841171"/>
              <a:ext cx="4112059" cy="25864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/>
            </a:p>
          </p:txBody>
        </p:sp>
      </p:grpSp>
      <p:pic>
        <p:nvPicPr>
          <p:cNvPr id="8" name="Θέση εικόνας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51" b="3151"/>
          <a:stretch>
            <a:fillRect/>
          </a:stretch>
        </p:blipFill>
        <p:spPr>
          <a:xfrm>
            <a:off x="12228513" y="2597150"/>
            <a:ext cx="11572875" cy="7280275"/>
          </a:xfrm>
        </p:spPr>
      </p:pic>
    </p:spTree>
    <p:extLst>
      <p:ext uri="{BB962C8B-B14F-4D97-AF65-F5344CB8AC3E}">
        <p14:creationId xmlns:p14="http://schemas.microsoft.com/office/powerpoint/2010/main" xmlns="" val="2325336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26F7B4B-25E3-0748-9D1A-5C3AF4BC78B9}"/>
              </a:ext>
            </a:extLst>
          </p:cNvPr>
          <p:cNvGrpSpPr/>
          <p:nvPr/>
        </p:nvGrpSpPr>
        <p:grpSpPr>
          <a:xfrm>
            <a:off x="685801" y="221807"/>
            <a:ext cx="21459824" cy="11976530"/>
            <a:chOff x="4539448" y="5204424"/>
            <a:chExt cx="8712203" cy="11976530"/>
          </a:xfrm>
        </p:grpSpPr>
        <p:sp>
          <p:nvSpPr>
            <p:cNvPr id="9" name="TextBox 8"/>
            <p:cNvSpPr txBox="1"/>
            <p:nvPr/>
          </p:nvSpPr>
          <p:spPr>
            <a:xfrm>
              <a:off x="4539448" y="5204424"/>
              <a:ext cx="87122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Κύκλωμα Διακοπών</a:t>
              </a:r>
              <a:endParaRPr lang="en-US" sz="48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39448" y="6149921"/>
              <a:ext cx="6674923" cy="11031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προσδιορισμού τύπων Διακοπών.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παρακολούθησης των παροχών με οφειλές. 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 Παρακολούθηση σε επίπεδο ποσού οφειλής, πλήθους απλήρωτων λογαριασμών  και εκπρόθεσμου χρόνου Είσπραξης.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δημιουργίας μαζικών ειδοποιήσεων διακοπών.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αποστολής ειδοποίησης διακοπής και για μεμονωμένες παροχές.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Καταγραφή διαδικασιών και δημιουργία συγκεκριμένης ροής εργασιών.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Εύρεση οφειλών βάση δυναμικών κριτηρίων.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Κοινοποίηση Οφειλής. Η οφειλή κοινοποιείται στον πελάτη για τακτοποίηση οφειλών με συγκεκριμένη ημερομηνία διεκπεραίωσης.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Σε περίπτωση τακτοποίησης οφειλής η εντολή διακοπής καθίσταται ανενεργή.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Εντολή προς τεχνίτη για διακοπή σύνδεσης.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Διακοπή της σύνδεσης και προσδιορισμός ημερομηνίας διακοπής.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έκδοσης ειδικού λογαριασμού επανασύνδεσης και έκδοσης εντολής προς τεχνίτη.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Καταγραφή ημερομηνίας επανασύνδεσης και αυτοματοποιημένη ενημέρωση της εντολής διακοπής ως μη ενεργή. </a:t>
              </a:r>
            </a:p>
            <a:p>
              <a:pPr marL="571500" indent="-5715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Πλήρης καταγραφή ιστορικού κινήσεων σε καρτέλες πελατών.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93CF1CD-9DDD-044E-A488-616CB0E5D473}"/>
              </a:ext>
            </a:extLst>
          </p:cNvPr>
          <p:cNvGrpSpPr/>
          <p:nvPr/>
        </p:nvGrpSpPr>
        <p:grpSpPr>
          <a:xfrm>
            <a:off x="1781092" y="12737607"/>
            <a:ext cx="15807466" cy="144780"/>
            <a:chOff x="4539448" y="9765807"/>
            <a:chExt cx="15807466" cy="14478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4E57794-79B0-3845-A043-7D103732498A}"/>
                </a:ext>
              </a:extLst>
            </p:cNvPr>
            <p:cNvSpPr/>
            <p:nvPr/>
          </p:nvSpPr>
          <p:spPr>
            <a:xfrm>
              <a:off x="453944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48D7E3D-9452-7940-A96C-1C05A47805F7}"/>
                </a:ext>
              </a:extLst>
            </p:cNvPr>
            <p:cNvSpPr/>
            <p:nvPr/>
          </p:nvSpPr>
          <p:spPr>
            <a:xfrm>
              <a:off x="1085518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4098" name="Picture 2" descr="ÎÏÎ¿ÏÎ­Î»ÎµÏÎ¼Î± ÎµÎ¹ÎºÏÎ½Î±Ï Î³Î¹Î± Î¼ÎµÎ¹ÏÏÎ· ÏÎ¹Î¼Î¿Î»Î¿Î³Î¹Î¿Ï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47697" y="1359144"/>
            <a:ext cx="6581579" cy="62549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2678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E26F7B4B-25E3-0748-9D1A-5C3AF4BC78B9}"/>
              </a:ext>
            </a:extLst>
          </p:cNvPr>
          <p:cNvGrpSpPr/>
          <p:nvPr/>
        </p:nvGrpSpPr>
        <p:grpSpPr>
          <a:xfrm>
            <a:off x="685801" y="1479107"/>
            <a:ext cx="12944474" cy="6629958"/>
            <a:chOff x="4539448" y="5204424"/>
            <a:chExt cx="8712203" cy="3250765"/>
          </a:xfrm>
        </p:grpSpPr>
        <p:sp>
          <p:nvSpPr>
            <p:cNvPr id="9" name="TextBox 8"/>
            <p:cNvSpPr txBox="1"/>
            <p:nvPr/>
          </p:nvSpPr>
          <p:spPr>
            <a:xfrm>
              <a:off x="4539448" y="5204424"/>
              <a:ext cx="87122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Παρακολούθηση κοινωνικών τιμολογίων</a:t>
              </a:r>
              <a:endParaRPr lang="en-US" sz="48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39448" y="6149922"/>
              <a:ext cx="8712203" cy="2305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καταγραφής ημερομηνίας έναρξης και λήξης κοινωνικών τιμολογίων.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Καταγραφή ιστορικού παρακολούθησης αλλαγών τιμολογίων.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εύρεσης κοινωνικών τιμολογίων ανάλογα με την ημερομηνία λήξης.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μαζικής επαναφοράς τιμολογίων σε κανονικά σε περίπτωση λήξης των κοινωνικών.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493CF1CD-9DDD-044E-A488-616CB0E5D473}"/>
              </a:ext>
            </a:extLst>
          </p:cNvPr>
          <p:cNvGrpSpPr/>
          <p:nvPr/>
        </p:nvGrpSpPr>
        <p:grpSpPr>
          <a:xfrm>
            <a:off x="1781092" y="10823082"/>
            <a:ext cx="15807466" cy="144780"/>
            <a:chOff x="4539448" y="9765807"/>
            <a:chExt cx="15807466" cy="14478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4E57794-79B0-3845-A043-7D103732498A}"/>
                </a:ext>
              </a:extLst>
            </p:cNvPr>
            <p:cNvSpPr/>
            <p:nvPr/>
          </p:nvSpPr>
          <p:spPr>
            <a:xfrm>
              <a:off x="453944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C48D7E3D-9452-7940-A96C-1C05A47805F7}"/>
                </a:ext>
              </a:extLst>
            </p:cNvPr>
            <p:cNvSpPr/>
            <p:nvPr/>
          </p:nvSpPr>
          <p:spPr>
            <a:xfrm>
              <a:off x="1085518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3074" name="Picture 2" descr="ÎÏÎ¿ÏÎ­Î»ÎµÏÎ¼Î± ÎµÎ¹ÎºÏÎ½Î±Ï Î³Î¹Î± Î¼ÎµÎ¹ÏÏÎ· ÏÎ¹Î¼Î¿Î»Î¿Î³Î¹Î¿Ï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70" r="9670"/>
          <a:stretch>
            <a:fillRect/>
          </a:stretch>
        </p:blipFill>
        <p:spPr bwMode="auto">
          <a:xfrm>
            <a:off x="15086013" y="3042138"/>
            <a:ext cx="7264033" cy="576138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427832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001BAC1B-F525-DB48-B868-DDF2B4D67773}"/>
              </a:ext>
            </a:extLst>
          </p:cNvPr>
          <p:cNvSpPr/>
          <p:nvPr/>
        </p:nvSpPr>
        <p:spPr>
          <a:xfrm>
            <a:off x="0" y="0"/>
            <a:ext cx="24377649" cy="1371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DC3DA8-F920-7A4D-8953-AD08F3228B42}"/>
              </a:ext>
            </a:extLst>
          </p:cNvPr>
          <p:cNvSpPr txBox="1"/>
          <p:nvPr/>
        </p:nvSpPr>
        <p:spPr>
          <a:xfrm>
            <a:off x="5776829" y="5888504"/>
            <a:ext cx="128239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2019</a:t>
            </a:r>
            <a:endParaRPr lang="en-US" sz="120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637DB5A9-5BAE-1A49-A18E-608CFF4E0A3A}"/>
              </a:ext>
            </a:extLst>
          </p:cNvPr>
          <p:cNvSpPr/>
          <p:nvPr/>
        </p:nvSpPr>
        <p:spPr>
          <a:xfrm>
            <a:off x="0" y="6823710"/>
            <a:ext cx="5580888" cy="144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F313C83-0986-2248-8588-AA7AD25A0DF2}"/>
              </a:ext>
            </a:extLst>
          </p:cNvPr>
          <p:cNvSpPr/>
          <p:nvPr/>
        </p:nvSpPr>
        <p:spPr>
          <a:xfrm>
            <a:off x="18796762" y="6823710"/>
            <a:ext cx="5580888" cy="144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2399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/>
          </p:cNvPr>
          <p:cNvGrpSpPr/>
          <p:nvPr/>
        </p:nvGrpSpPr>
        <p:grpSpPr>
          <a:xfrm>
            <a:off x="685800" y="967155"/>
            <a:ext cx="15667527" cy="9668214"/>
            <a:chOff x="4539448" y="5204424"/>
            <a:chExt cx="8712203" cy="4402221"/>
          </a:xfrm>
        </p:grpSpPr>
        <p:sp>
          <p:nvSpPr>
            <p:cNvPr id="4" name="TextBox 3"/>
            <p:cNvSpPr txBox="1"/>
            <p:nvPr/>
          </p:nvSpPr>
          <p:spPr>
            <a:xfrm>
              <a:off x="4539448" y="5204424"/>
              <a:ext cx="8712203" cy="407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4800" b="1" dirty="0">
                  <a:solidFill>
                    <a:schemeClr val="tx2"/>
                  </a:solidFill>
                  <a:latin typeface="Lato" charset="0"/>
                  <a:ea typeface="Lato" charset="0"/>
                  <a:cs typeface="Lato" charset="0"/>
                </a:rPr>
                <a:t>Έκπτωση Συνέπειας</a:t>
              </a:r>
              <a:endParaRPr lang="en-US" sz="4800" b="1" dirty="0">
                <a:solidFill>
                  <a:schemeClr val="tx2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39448" y="5629481"/>
              <a:ext cx="8712203" cy="3977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Ορισμός κριτηρίων για έγκριση υποψηφίου σε έκπτωση συνέπειας:</a:t>
              </a:r>
            </a:p>
            <a:p>
              <a:pPr marL="1657167" lvl="1" indent="-7429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Σύνολο Απλήρωτων Ληξιπρόθεσμων Λογαριασμών</a:t>
              </a:r>
            </a:p>
            <a:p>
              <a:pPr marL="1657167" lvl="1" indent="-7429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Αριθμός Απλήρωτων Ληξιπρόθεσμων Λογαριασμών</a:t>
              </a:r>
            </a:p>
            <a:p>
              <a:pPr marL="1657167" lvl="1" indent="-7429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Σύνολο Απλήρωτων Ληξιπρόθεσμων Δόσεων</a:t>
              </a:r>
            </a:p>
            <a:p>
              <a:pPr marL="1657167" lvl="1" indent="-7429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Αριθμός Ληξιπρόθεσμων Δόσεων</a:t>
              </a:r>
            </a:p>
            <a:p>
              <a:pPr marL="1657167" lvl="1" indent="-7429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Σύνολο Απλήρωτων Μη Ληξιπρόθεσμων Λογαριασμών</a:t>
              </a:r>
            </a:p>
            <a:p>
              <a:pPr marL="1657167" lvl="1" indent="-7429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Αριθμός Απλήρωτων Μη Ληξιπρόθεσμων Λογαριασμών</a:t>
              </a:r>
            </a:p>
            <a:p>
              <a:pPr marL="1657167" lvl="1" indent="-7429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Εάν έχει Λογαριασμούς σε Ένσταση ή όχι 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ορισμού περισσότερων από μια Εκπτωτικών Πολιτικών με διαφορετικά ποσοστά έκπτωσης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l-GR" dirty="0">
                  <a:solidFill>
                    <a:schemeClr val="accent6">
                      <a:lumMod val="50000"/>
                    </a:schemeClr>
                  </a:solidFill>
                </a:rPr>
                <a:t>Δυνατότητα ένταξης καταναλωτών σε οποιαδήποτε Εκπτωτική Πολιτική εφόσον πληροί τα κριτήρια</a:t>
              </a:r>
            </a:p>
            <a:p>
              <a:pPr marL="571500" indent="-57150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endParaRPr lang="el-GR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Group 4">
            <a:extLst/>
          </p:cNvPr>
          <p:cNvGrpSpPr/>
          <p:nvPr/>
        </p:nvGrpSpPr>
        <p:grpSpPr>
          <a:xfrm>
            <a:off x="1781092" y="12317774"/>
            <a:ext cx="15807466" cy="144780"/>
            <a:chOff x="4539448" y="9765807"/>
            <a:chExt cx="15807466" cy="144780"/>
          </a:xfrm>
        </p:grpSpPr>
        <p:sp>
          <p:nvSpPr>
            <p:cNvPr id="7" name="Rectangle 9">
              <a:extLst/>
            </p:cNvPr>
            <p:cNvSpPr/>
            <p:nvPr/>
          </p:nvSpPr>
          <p:spPr>
            <a:xfrm>
              <a:off x="453944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Rectangle 10">
              <a:extLst/>
            </p:cNvPr>
            <p:cNvSpPr/>
            <p:nvPr/>
          </p:nvSpPr>
          <p:spPr>
            <a:xfrm>
              <a:off x="10855188" y="9765807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2050" name="Picture 2" descr="ÎÏÎ¿ÏÎ­Î»ÎµÏÎ¼Î± ÎµÎ¹ÎºÏÎ½Î±Ï Î³Î¹Î± ÏÎ»Î·ÏÏÎ¼Î® ÏÏÎ·Î½ ÏÏÎ± ÏÎ·Ï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89" b="6489"/>
          <a:stretch>
            <a:fillRect/>
          </a:stretch>
        </p:blipFill>
        <p:spPr bwMode="auto">
          <a:xfrm>
            <a:off x="16353327" y="1951892"/>
            <a:ext cx="6875950" cy="62414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1788366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A8CB14B3-BD18-5F44-AEE8-E082A8C9E546}"/>
              </a:ext>
            </a:extLst>
          </p:cNvPr>
          <p:cNvGrpSpPr/>
          <p:nvPr/>
        </p:nvGrpSpPr>
        <p:grpSpPr>
          <a:xfrm>
            <a:off x="435345" y="259621"/>
            <a:ext cx="9491726" cy="11318345"/>
            <a:chOff x="4539448" y="4558251"/>
            <a:chExt cx="9491726" cy="1131834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E26F7B4B-25E3-0748-9D1A-5C3AF4BC78B9}"/>
                </a:ext>
              </a:extLst>
            </p:cNvPr>
            <p:cNvGrpSpPr/>
            <p:nvPr/>
          </p:nvGrpSpPr>
          <p:grpSpPr>
            <a:xfrm>
              <a:off x="4539448" y="4558251"/>
              <a:ext cx="8712204" cy="9364770"/>
              <a:chOff x="4539448" y="4558251"/>
              <a:chExt cx="8712204" cy="9364770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4539449" y="4558251"/>
                <a:ext cx="871220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0" b="1" dirty="0">
                    <a:solidFill>
                      <a:schemeClr val="tx2"/>
                    </a:solidFill>
                    <a:latin typeface="Lato" charset="0"/>
                    <a:ea typeface="Lato" charset="0"/>
                    <a:cs typeface="Lato" charset="0"/>
                  </a:rPr>
                  <a:t>YDATA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539448" y="5605616"/>
                <a:ext cx="8108605" cy="8317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r>
                  <a:rPr lang="el-GR" sz="2800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Άμεση πρόσβαση σε ηλεκτρονικούς λογαριασμούς</a:t>
                </a:r>
              </a:p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r>
                  <a:rPr lang="el-GR" sz="2800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Δυνατότητα ηλεκτρονικών πληρωμών</a:t>
                </a:r>
              </a:p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r>
                  <a:rPr lang="el-GR" sz="2800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Δυνατότητα υποβολής ηλεκτρονικών αιτήσεων</a:t>
                </a:r>
              </a:p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r>
                  <a:rPr lang="el-GR" sz="2800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Έγκαιρη ενημέρωση για προγραμματισμένες διακοπές</a:t>
                </a:r>
                <a:endParaRPr lang="en-US" sz="2800" dirty="0">
                  <a:latin typeface="Segoe UI Light" panose="020B0502040204020203" pitchFamily="34" charset="0"/>
                  <a:ea typeface="Open Sans" panose="020B0606030504020204" pitchFamily="34" charset="0"/>
                  <a:cs typeface="Segoe UI Light" panose="020B0502040204020203" pitchFamily="34" charset="0"/>
                </a:endParaRPr>
              </a:p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r>
                  <a:rPr lang="el-GR" sz="2800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Πληροφορίες κατανάλωσης σε πραγματικό χρόνο μέσω έξυπνων </a:t>
                </a:r>
                <a:r>
                  <a:rPr lang="el-GR" sz="2800" dirty="0" err="1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υδρομέτρων</a:t>
                </a:r>
                <a:endParaRPr lang="el-GR" sz="2800" dirty="0">
                  <a:latin typeface="Segoe UI Light" panose="020B0502040204020203" pitchFamily="34" charset="0"/>
                  <a:ea typeface="Open Sans" panose="020B0606030504020204" pitchFamily="34" charset="0"/>
                  <a:cs typeface="Segoe UI Light" panose="020B0502040204020203" pitchFamily="34" charset="0"/>
                </a:endParaRPr>
              </a:p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endParaRPr lang="el-GR" sz="2800" dirty="0">
                  <a:latin typeface="Segoe UI Light" panose="020B0502040204020203" pitchFamily="34" charset="0"/>
                  <a:ea typeface="Open Sans" panose="020B0606030504020204" pitchFamily="34" charset="0"/>
                  <a:cs typeface="Segoe UI Light" panose="020B0502040204020203" pitchFamily="34" charset="0"/>
                </a:endParaRPr>
              </a:p>
              <a:p>
                <a:pPr algn="just">
                  <a:lnSpc>
                    <a:spcPct val="120000"/>
                  </a:lnSpc>
                  <a:defRPr/>
                </a:pPr>
                <a:r>
                  <a:rPr lang="el-GR" sz="2800" b="1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Τα οφέλη για εμάς</a:t>
                </a:r>
                <a:r>
                  <a:rPr lang="en-US" sz="2800" b="1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:</a:t>
                </a:r>
                <a:endParaRPr lang="el-GR" sz="2800" b="1" dirty="0">
                  <a:latin typeface="Segoe UI Light" panose="020B0502040204020203" pitchFamily="34" charset="0"/>
                  <a:ea typeface="Open Sans" panose="020B0606030504020204" pitchFamily="34" charset="0"/>
                  <a:cs typeface="Segoe UI Light" panose="020B0502040204020203" pitchFamily="34" charset="0"/>
                </a:endParaRPr>
              </a:p>
              <a:p>
                <a:pPr algn="just">
                  <a:lnSpc>
                    <a:spcPct val="120000"/>
                  </a:lnSpc>
                  <a:defRPr/>
                </a:pPr>
                <a:endParaRPr lang="el-GR" sz="2800" dirty="0">
                  <a:latin typeface="Segoe UI Light" panose="020B0502040204020203" pitchFamily="34" charset="0"/>
                  <a:ea typeface="Open Sans" panose="020B0606030504020204" pitchFamily="34" charset="0"/>
                  <a:cs typeface="Segoe UI Light" panose="020B0502040204020203" pitchFamily="34" charset="0"/>
                </a:endParaRPr>
              </a:p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r>
                  <a:rPr lang="el-GR" sz="2800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Σημαντική μείωση κόστους από την κατάργηση έντυπων λογαριασμών</a:t>
                </a:r>
              </a:p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r>
                  <a:rPr lang="el-GR" sz="2800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Αύξηση των εσόδων μέσω των ηλεκτρονικών πληρωμών</a:t>
                </a:r>
              </a:p>
              <a:p>
                <a:pPr marL="285750" indent="-285750" algn="just">
                  <a:lnSpc>
                    <a:spcPct val="120000"/>
                  </a:lnSpc>
                  <a:buFont typeface="Wingdings" panose="05000000000000000000" pitchFamily="2" charset="2"/>
                  <a:buChar char="ü"/>
                  <a:defRPr/>
                </a:pPr>
                <a:r>
                  <a:rPr lang="el-GR" sz="2800" dirty="0">
                    <a:latin typeface="Segoe UI Light" panose="020B0502040204020203" pitchFamily="34" charset="0"/>
                    <a:ea typeface="Open Sans" panose="020B0606030504020204" pitchFamily="34" charset="0"/>
                    <a:cs typeface="Segoe UI Light" panose="020B0502040204020203" pitchFamily="34" charset="0"/>
                  </a:rPr>
                  <a:t>Καλύτερη εξυπηρέτηση των πολιτών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4E57794-79B0-3845-A043-7D103732498A}"/>
                </a:ext>
              </a:extLst>
            </p:cNvPr>
            <p:cNvSpPr/>
            <p:nvPr/>
          </p:nvSpPr>
          <p:spPr>
            <a:xfrm>
              <a:off x="4539448" y="15731816"/>
              <a:ext cx="9491726" cy="1447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24" name="Εικόνα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75087" y="952571"/>
            <a:ext cx="4773840" cy="219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1 - Τίτλος"/>
          <p:cNvSpPr txBox="1">
            <a:spLocks noChangeArrowheads="1"/>
          </p:cNvSpPr>
          <p:nvPr/>
        </p:nvSpPr>
        <p:spPr bwMode="auto">
          <a:xfrm>
            <a:off x="18679884" y="2370218"/>
            <a:ext cx="6376535" cy="1367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l-GR" sz="3600" b="1" dirty="0" err="1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eServices</a:t>
            </a:r>
            <a:endParaRPr lang="el-GR" altLang="el-GR" sz="3600" b="1" dirty="0">
              <a:solidFill>
                <a:schemeClr val="tx2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9525" y="4327014"/>
            <a:ext cx="15566571" cy="8654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38749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7976675-BA94-0740-824F-DDB6DFC9047A}"/>
              </a:ext>
            </a:extLst>
          </p:cNvPr>
          <p:cNvSpPr/>
          <p:nvPr/>
        </p:nvSpPr>
        <p:spPr>
          <a:xfrm>
            <a:off x="0" y="4249924"/>
            <a:ext cx="24377650" cy="94660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D47AAA8-9116-A348-A5F8-522FA15A5607}"/>
              </a:ext>
            </a:extLst>
          </p:cNvPr>
          <p:cNvSpPr txBox="1"/>
          <p:nvPr/>
        </p:nvSpPr>
        <p:spPr>
          <a:xfrm>
            <a:off x="2427472" y="1357476"/>
            <a:ext cx="195227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60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Πιλοτικό Πρόγραμμα Αντικατάστασης </a:t>
            </a:r>
            <a:r>
              <a:rPr lang="el-GR" sz="6000" b="1" dirty="0" err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Υδρομέτρων</a:t>
            </a:r>
            <a:r>
              <a:rPr lang="el-GR" sz="6000" b="1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en-US" sz="60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xmlns="" id="{C36FD226-39DC-B24E-9454-3BD0406104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xmlns="" val="514938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E712E34-A24C-014B-8FBB-7FCC1AF99C07}"/>
              </a:ext>
            </a:extLst>
          </p:cNvPr>
          <p:cNvSpPr/>
          <p:nvPr/>
        </p:nvSpPr>
        <p:spPr>
          <a:xfrm>
            <a:off x="0" y="365"/>
            <a:ext cx="24377650" cy="1371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460B3D3-56C1-D04E-A5E3-75B695A5ECF7}"/>
              </a:ext>
            </a:extLst>
          </p:cNvPr>
          <p:cNvSpPr txBox="1"/>
          <p:nvPr/>
        </p:nvSpPr>
        <p:spPr>
          <a:xfrm>
            <a:off x="3228975" y="6234029"/>
            <a:ext cx="17316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¡</a:t>
            </a:r>
            <a:r>
              <a:rPr lang="el-GR" sz="8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Ευχαριστώ για την προσοχή σας</a:t>
            </a:r>
            <a:r>
              <a:rPr lang="en-US" sz="8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!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CF14BA7-5778-1043-9B2C-75337AB88462}"/>
              </a:ext>
            </a:extLst>
          </p:cNvPr>
          <p:cNvSpPr/>
          <p:nvPr/>
        </p:nvSpPr>
        <p:spPr>
          <a:xfrm>
            <a:off x="7442962" y="7970885"/>
            <a:ext cx="9491726" cy="144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868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737572"/>
      </a:dk1>
      <a:lt1>
        <a:srgbClr val="FFFFFF"/>
      </a:lt1>
      <a:dk2>
        <a:srgbClr val="445469"/>
      </a:dk2>
      <a:lt2>
        <a:srgbClr val="FFFFFF"/>
      </a:lt2>
      <a:accent1>
        <a:srgbClr val="1EA185"/>
      </a:accent1>
      <a:accent2>
        <a:srgbClr val="9BBB5C"/>
      </a:accent2>
      <a:accent3>
        <a:srgbClr val="F29B26"/>
      </a:accent3>
      <a:accent4>
        <a:srgbClr val="BD392F"/>
      </a:accent4>
      <a:accent5>
        <a:srgbClr val="445469"/>
      </a:accent5>
      <a:accent6>
        <a:srgbClr val="6D6F6B"/>
      </a:accent6>
      <a:hlink>
        <a:srgbClr val="1E9272"/>
      </a:hlink>
      <a:folHlink>
        <a:srgbClr val="AC2624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43443</TotalTime>
  <Words>524</Words>
  <Application>Microsoft Office PowerPoint</Application>
  <PresentationFormat>Προσαρμογή</PresentationFormat>
  <Paragraphs>132</Paragraphs>
  <Slides>14</Slides>
  <Notes>7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5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Presentations</dc:title>
  <dc:creator>Μαρία</dc:creator>
  <cp:lastModifiedBy>grtypou4</cp:lastModifiedBy>
  <cp:revision>9067</cp:revision>
  <dcterms:created xsi:type="dcterms:W3CDTF">2014-11-12T21:47:38Z</dcterms:created>
  <dcterms:modified xsi:type="dcterms:W3CDTF">2018-11-29T10:15:04Z</dcterms:modified>
</cp:coreProperties>
</file>