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85" r:id="rId3"/>
    <p:sldId id="286" r:id="rId4"/>
    <p:sldId id="276" r:id="rId5"/>
    <p:sldId id="320" r:id="rId6"/>
    <p:sldId id="289" r:id="rId7"/>
    <p:sldId id="321" r:id="rId8"/>
    <p:sldId id="322" r:id="rId9"/>
    <p:sldId id="323" r:id="rId10"/>
    <p:sldId id="324" r:id="rId11"/>
    <p:sldId id="325" r:id="rId12"/>
    <p:sldId id="326" r:id="rId13"/>
    <p:sldId id="329" r:id="rId14"/>
    <p:sldId id="327" r:id="rId15"/>
    <p:sldId id="328" r:id="rId16"/>
    <p:sldId id="319" r:id="rId17"/>
    <p:sldId id="290" r:id="rId18"/>
    <p:sldId id="291" r:id="rId19"/>
    <p:sldId id="292" r:id="rId20"/>
    <p:sldId id="293" r:id="rId21"/>
    <p:sldId id="294" r:id="rId22"/>
    <p:sldId id="297" r:id="rId23"/>
    <p:sldId id="298" r:id="rId24"/>
    <p:sldId id="299" r:id="rId25"/>
    <p:sldId id="308" r:id="rId26"/>
    <p:sldId id="305" r:id="rId27"/>
  </p:sldIdLst>
  <p:sldSz cx="12192000" cy="6858000"/>
  <p:notesSz cx="6858000" cy="9144000"/>
  <p:defaultTextStyle>
    <a:defPPr>
      <a:defRPr lang="el-G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0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BC67F6-7501-43E6-B65C-28E2EC0AC25A}"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l-GR"/>
        </a:p>
      </dgm:t>
    </dgm:pt>
    <dgm:pt modelId="{9055034D-9794-4056-89A3-61E633A31A25}">
      <dgm:prSet custT="1"/>
      <dgm:spPr>
        <a:solidFill>
          <a:schemeClr val="accent1"/>
        </a:solidFill>
      </dgm:spPr>
      <dgm:t>
        <a:bodyPr/>
        <a:lstStyle/>
        <a:p>
          <a:pPr rtl="0"/>
          <a:r>
            <a:rPr lang="el-GR" sz="1400" dirty="0" smtClean="0"/>
            <a:t>1.Διατύπωση του οράματος</a:t>
          </a:r>
          <a:endParaRPr lang="el-GR" sz="1400" dirty="0"/>
        </a:p>
      </dgm:t>
    </dgm:pt>
    <dgm:pt modelId="{09A4B4C6-0F86-481E-8AFB-EB7591AFA501}" type="parTrans" cxnId="{4999D356-4674-468B-AF6D-986CC1233846}">
      <dgm:prSet/>
      <dgm:spPr/>
      <dgm:t>
        <a:bodyPr/>
        <a:lstStyle/>
        <a:p>
          <a:endParaRPr lang="el-GR"/>
        </a:p>
      </dgm:t>
    </dgm:pt>
    <dgm:pt modelId="{C62ED18D-07D8-4370-BA02-CD3E96092DD6}" type="sibTrans" cxnId="{4999D356-4674-468B-AF6D-986CC1233846}">
      <dgm:prSet/>
      <dgm:spPr/>
      <dgm:t>
        <a:bodyPr/>
        <a:lstStyle/>
        <a:p>
          <a:endParaRPr lang="el-GR"/>
        </a:p>
      </dgm:t>
    </dgm:pt>
    <dgm:pt modelId="{37F1DA7F-EF74-4FE4-A256-34C5926E7103}">
      <dgm:prSet custT="1"/>
      <dgm:spPr>
        <a:solidFill>
          <a:schemeClr val="accent1"/>
        </a:solidFill>
      </dgm:spPr>
      <dgm:t>
        <a:bodyPr/>
        <a:lstStyle/>
        <a:p>
          <a:pPr rtl="0"/>
          <a:r>
            <a:rPr lang="el-GR" sz="1400" dirty="0" smtClean="0"/>
            <a:t>2.Συλλογική διαχείριση του οράματος</a:t>
          </a:r>
          <a:endParaRPr lang="el-GR" sz="1400" dirty="0"/>
        </a:p>
      </dgm:t>
    </dgm:pt>
    <dgm:pt modelId="{7F3C88EC-4B35-45E7-8864-4A16939F8902}" type="parTrans" cxnId="{D521073E-F8B5-4676-B25A-A3A63337F929}">
      <dgm:prSet/>
      <dgm:spPr/>
      <dgm:t>
        <a:bodyPr/>
        <a:lstStyle/>
        <a:p>
          <a:endParaRPr lang="el-GR"/>
        </a:p>
      </dgm:t>
    </dgm:pt>
    <dgm:pt modelId="{50FF62FA-DE7F-474B-A8BE-60A0926C0463}" type="sibTrans" cxnId="{D521073E-F8B5-4676-B25A-A3A63337F929}">
      <dgm:prSet/>
      <dgm:spPr/>
      <dgm:t>
        <a:bodyPr/>
        <a:lstStyle/>
        <a:p>
          <a:endParaRPr lang="el-GR"/>
        </a:p>
      </dgm:t>
    </dgm:pt>
    <dgm:pt modelId="{9AD519E7-141D-4972-B1FE-3B8A51B76196}">
      <dgm:prSet custT="1"/>
      <dgm:spPr>
        <a:solidFill>
          <a:schemeClr val="accent1"/>
        </a:solidFill>
      </dgm:spPr>
      <dgm:t>
        <a:bodyPr/>
        <a:lstStyle/>
        <a:p>
          <a:pPr rtl="0"/>
          <a:r>
            <a:rPr lang="el-GR" sz="1400" dirty="0" smtClean="0"/>
            <a:t>3.</a:t>
          </a:r>
          <a:r>
            <a:rPr lang="el-GR" sz="1400" b="1" dirty="0" smtClean="0"/>
            <a:t> </a:t>
          </a:r>
          <a:r>
            <a:rPr lang="el-GR" sz="1400" dirty="0" smtClean="0"/>
            <a:t>Δημιουργία ενός οδικού χάρτη υλοποίησης του οράματος</a:t>
          </a:r>
          <a:endParaRPr lang="el-GR" sz="1400" dirty="0"/>
        </a:p>
      </dgm:t>
    </dgm:pt>
    <dgm:pt modelId="{AC9FE6E5-9AF8-4555-8D61-1EB82BAC4A45}" type="parTrans" cxnId="{6619E157-B3B8-4396-A604-219CBA5BE77D}">
      <dgm:prSet/>
      <dgm:spPr/>
      <dgm:t>
        <a:bodyPr/>
        <a:lstStyle/>
        <a:p>
          <a:endParaRPr lang="el-GR"/>
        </a:p>
      </dgm:t>
    </dgm:pt>
    <dgm:pt modelId="{578F9E57-97CD-4A35-A525-5297E0AF2551}" type="sibTrans" cxnId="{6619E157-B3B8-4396-A604-219CBA5BE77D}">
      <dgm:prSet/>
      <dgm:spPr/>
      <dgm:t>
        <a:bodyPr/>
        <a:lstStyle/>
        <a:p>
          <a:endParaRPr lang="el-GR"/>
        </a:p>
      </dgm:t>
    </dgm:pt>
    <dgm:pt modelId="{5B299D64-1B6C-4D0B-80D6-F4F4F026E87D}">
      <dgm:prSet custT="1"/>
      <dgm:spPr>
        <a:solidFill>
          <a:schemeClr val="accent1"/>
        </a:solidFill>
      </dgm:spPr>
      <dgm:t>
        <a:bodyPr/>
        <a:lstStyle/>
        <a:p>
          <a:pPr rtl="0"/>
          <a:r>
            <a:rPr lang="el-GR" sz="1400" dirty="0" smtClean="0"/>
            <a:t>4.Δημιουργία </a:t>
          </a:r>
          <a:r>
            <a:rPr lang="en-US" sz="1400" dirty="0" err="1" smtClean="0"/>
            <a:t>Brandname</a:t>
          </a:r>
          <a:endParaRPr lang="el-GR" sz="1400" dirty="0"/>
        </a:p>
      </dgm:t>
    </dgm:pt>
    <dgm:pt modelId="{A710AC61-0200-46DD-BAD5-B3FEB84DA6DB}" type="parTrans" cxnId="{989D78BD-20A6-4D0A-A4C2-10F2DF1CC963}">
      <dgm:prSet/>
      <dgm:spPr/>
      <dgm:t>
        <a:bodyPr/>
        <a:lstStyle/>
        <a:p>
          <a:endParaRPr lang="el-GR"/>
        </a:p>
      </dgm:t>
    </dgm:pt>
    <dgm:pt modelId="{1A25DF2D-1004-4C55-89E6-4E3A5384B3E7}" type="sibTrans" cxnId="{989D78BD-20A6-4D0A-A4C2-10F2DF1CC963}">
      <dgm:prSet/>
      <dgm:spPr/>
      <dgm:t>
        <a:bodyPr/>
        <a:lstStyle/>
        <a:p>
          <a:endParaRPr lang="el-GR"/>
        </a:p>
      </dgm:t>
    </dgm:pt>
    <dgm:pt modelId="{62CCCDA4-DE49-44EA-9523-59E470FA9C0A}" type="pres">
      <dgm:prSet presAssocID="{C5BC67F6-7501-43E6-B65C-28E2EC0AC25A}" presName="CompostProcess" presStyleCnt="0">
        <dgm:presLayoutVars>
          <dgm:dir/>
          <dgm:resizeHandles val="exact"/>
        </dgm:presLayoutVars>
      </dgm:prSet>
      <dgm:spPr/>
      <dgm:t>
        <a:bodyPr/>
        <a:lstStyle/>
        <a:p>
          <a:endParaRPr lang="el-GR"/>
        </a:p>
      </dgm:t>
    </dgm:pt>
    <dgm:pt modelId="{4792D99D-E6C5-4050-9CED-660CAC238C89}" type="pres">
      <dgm:prSet presAssocID="{C5BC67F6-7501-43E6-B65C-28E2EC0AC25A}" presName="arrow" presStyleLbl="bgShp" presStyleIdx="0" presStyleCnt="1"/>
      <dgm:spPr/>
      <dgm:t>
        <a:bodyPr/>
        <a:lstStyle/>
        <a:p>
          <a:endParaRPr lang="el-GR"/>
        </a:p>
      </dgm:t>
    </dgm:pt>
    <dgm:pt modelId="{7DF4ED90-9228-4953-B767-038734CD246D}" type="pres">
      <dgm:prSet presAssocID="{C5BC67F6-7501-43E6-B65C-28E2EC0AC25A}" presName="linearProcess" presStyleCnt="0"/>
      <dgm:spPr/>
    </dgm:pt>
    <dgm:pt modelId="{CFDBF28E-DE0E-42F3-B964-94DD04382F68}" type="pres">
      <dgm:prSet presAssocID="{9055034D-9794-4056-89A3-61E633A31A25}" presName="textNode" presStyleLbl="node1" presStyleIdx="0" presStyleCnt="4">
        <dgm:presLayoutVars>
          <dgm:bulletEnabled val="1"/>
        </dgm:presLayoutVars>
      </dgm:prSet>
      <dgm:spPr/>
      <dgm:t>
        <a:bodyPr/>
        <a:lstStyle/>
        <a:p>
          <a:endParaRPr lang="el-GR"/>
        </a:p>
      </dgm:t>
    </dgm:pt>
    <dgm:pt modelId="{7A84DF61-666A-47A5-A93E-CD509FB71752}" type="pres">
      <dgm:prSet presAssocID="{C62ED18D-07D8-4370-BA02-CD3E96092DD6}" presName="sibTrans" presStyleCnt="0"/>
      <dgm:spPr/>
    </dgm:pt>
    <dgm:pt modelId="{98667BB1-7665-4EFE-9459-6DF519E108F9}" type="pres">
      <dgm:prSet presAssocID="{37F1DA7F-EF74-4FE4-A256-34C5926E7103}" presName="textNode" presStyleLbl="node1" presStyleIdx="1" presStyleCnt="4">
        <dgm:presLayoutVars>
          <dgm:bulletEnabled val="1"/>
        </dgm:presLayoutVars>
      </dgm:prSet>
      <dgm:spPr/>
      <dgm:t>
        <a:bodyPr/>
        <a:lstStyle/>
        <a:p>
          <a:endParaRPr lang="el-GR"/>
        </a:p>
      </dgm:t>
    </dgm:pt>
    <dgm:pt modelId="{BBD83BAA-5755-4C44-B41E-C20255F74F17}" type="pres">
      <dgm:prSet presAssocID="{50FF62FA-DE7F-474B-A8BE-60A0926C0463}" presName="sibTrans" presStyleCnt="0"/>
      <dgm:spPr/>
    </dgm:pt>
    <dgm:pt modelId="{B43BB53D-D893-4265-B792-3BB7551E54AD}" type="pres">
      <dgm:prSet presAssocID="{9AD519E7-141D-4972-B1FE-3B8A51B76196}" presName="textNode" presStyleLbl="node1" presStyleIdx="2" presStyleCnt="4">
        <dgm:presLayoutVars>
          <dgm:bulletEnabled val="1"/>
        </dgm:presLayoutVars>
      </dgm:prSet>
      <dgm:spPr/>
      <dgm:t>
        <a:bodyPr/>
        <a:lstStyle/>
        <a:p>
          <a:endParaRPr lang="el-GR"/>
        </a:p>
      </dgm:t>
    </dgm:pt>
    <dgm:pt modelId="{180AF57C-23BD-4A59-B42A-EF118EDEB503}" type="pres">
      <dgm:prSet presAssocID="{578F9E57-97CD-4A35-A525-5297E0AF2551}" presName="sibTrans" presStyleCnt="0"/>
      <dgm:spPr/>
    </dgm:pt>
    <dgm:pt modelId="{8B580B9B-D688-4D84-8EF7-0481BBC2477B}" type="pres">
      <dgm:prSet presAssocID="{5B299D64-1B6C-4D0B-80D6-F4F4F026E87D}" presName="textNode" presStyleLbl="node1" presStyleIdx="3" presStyleCnt="4" custLinFactNeighborX="4576" custLinFactNeighborY="472">
        <dgm:presLayoutVars>
          <dgm:bulletEnabled val="1"/>
        </dgm:presLayoutVars>
      </dgm:prSet>
      <dgm:spPr/>
      <dgm:t>
        <a:bodyPr/>
        <a:lstStyle/>
        <a:p>
          <a:endParaRPr lang="el-GR"/>
        </a:p>
      </dgm:t>
    </dgm:pt>
  </dgm:ptLst>
  <dgm:cxnLst>
    <dgm:cxn modelId="{989D78BD-20A6-4D0A-A4C2-10F2DF1CC963}" srcId="{C5BC67F6-7501-43E6-B65C-28E2EC0AC25A}" destId="{5B299D64-1B6C-4D0B-80D6-F4F4F026E87D}" srcOrd="3" destOrd="0" parTransId="{A710AC61-0200-46DD-BAD5-B3FEB84DA6DB}" sibTransId="{1A25DF2D-1004-4C55-89E6-4E3A5384B3E7}"/>
    <dgm:cxn modelId="{F5217BE8-FB1B-436F-8678-01431C1FD15E}" type="presOf" srcId="{5B299D64-1B6C-4D0B-80D6-F4F4F026E87D}" destId="{8B580B9B-D688-4D84-8EF7-0481BBC2477B}" srcOrd="0" destOrd="0" presId="urn:microsoft.com/office/officeart/2005/8/layout/hProcess9"/>
    <dgm:cxn modelId="{D521073E-F8B5-4676-B25A-A3A63337F929}" srcId="{C5BC67F6-7501-43E6-B65C-28E2EC0AC25A}" destId="{37F1DA7F-EF74-4FE4-A256-34C5926E7103}" srcOrd="1" destOrd="0" parTransId="{7F3C88EC-4B35-45E7-8864-4A16939F8902}" sibTransId="{50FF62FA-DE7F-474B-A8BE-60A0926C0463}"/>
    <dgm:cxn modelId="{A81B0090-C26F-46F0-80BA-5BF9F107BA2D}" type="presOf" srcId="{9AD519E7-141D-4972-B1FE-3B8A51B76196}" destId="{B43BB53D-D893-4265-B792-3BB7551E54AD}" srcOrd="0" destOrd="0" presId="urn:microsoft.com/office/officeart/2005/8/layout/hProcess9"/>
    <dgm:cxn modelId="{4999D356-4674-468B-AF6D-986CC1233846}" srcId="{C5BC67F6-7501-43E6-B65C-28E2EC0AC25A}" destId="{9055034D-9794-4056-89A3-61E633A31A25}" srcOrd="0" destOrd="0" parTransId="{09A4B4C6-0F86-481E-8AFB-EB7591AFA501}" sibTransId="{C62ED18D-07D8-4370-BA02-CD3E96092DD6}"/>
    <dgm:cxn modelId="{6619E157-B3B8-4396-A604-219CBA5BE77D}" srcId="{C5BC67F6-7501-43E6-B65C-28E2EC0AC25A}" destId="{9AD519E7-141D-4972-B1FE-3B8A51B76196}" srcOrd="2" destOrd="0" parTransId="{AC9FE6E5-9AF8-4555-8D61-1EB82BAC4A45}" sibTransId="{578F9E57-97CD-4A35-A525-5297E0AF2551}"/>
    <dgm:cxn modelId="{1B649294-41A0-4255-8FFD-9A3E5734F979}" type="presOf" srcId="{9055034D-9794-4056-89A3-61E633A31A25}" destId="{CFDBF28E-DE0E-42F3-B964-94DD04382F68}" srcOrd="0" destOrd="0" presId="urn:microsoft.com/office/officeart/2005/8/layout/hProcess9"/>
    <dgm:cxn modelId="{20BC44F1-066F-4AE1-A431-07011245FE1B}" type="presOf" srcId="{37F1DA7F-EF74-4FE4-A256-34C5926E7103}" destId="{98667BB1-7665-4EFE-9459-6DF519E108F9}" srcOrd="0" destOrd="0" presId="urn:microsoft.com/office/officeart/2005/8/layout/hProcess9"/>
    <dgm:cxn modelId="{5424CD78-878F-4537-9C8B-910D1EE9FC69}" type="presOf" srcId="{C5BC67F6-7501-43E6-B65C-28E2EC0AC25A}" destId="{62CCCDA4-DE49-44EA-9523-59E470FA9C0A}" srcOrd="0" destOrd="0" presId="urn:microsoft.com/office/officeart/2005/8/layout/hProcess9"/>
    <dgm:cxn modelId="{D444ABF9-4FB9-4F4B-8635-7A13ABC0A484}" type="presParOf" srcId="{62CCCDA4-DE49-44EA-9523-59E470FA9C0A}" destId="{4792D99D-E6C5-4050-9CED-660CAC238C89}" srcOrd="0" destOrd="0" presId="urn:microsoft.com/office/officeart/2005/8/layout/hProcess9"/>
    <dgm:cxn modelId="{0D33F985-B307-4A11-BBC9-78B35587BBC1}" type="presParOf" srcId="{62CCCDA4-DE49-44EA-9523-59E470FA9C0A}" destId="{7DF4ED90-9228-4953-B767-038734CD246D}" srcOrd="1" destOrd="0" presId="urn:microsoft.com/office/officeart/2005/8/layout/hProcess9"/>
    <dgm:cxn modelId="{BAB6D6BD-DA4B-4B8B-85D1-45F58D3E392C}" type="presParOf" srcId="{7DF4ED90-9228-4953-B767-038734CD246D}" destId="{CFDBF28E-DE0E-42F3-B964-94DD04382F68}" srcOrd="0" destOrd="0" presId="urn:microsoft.com/office/officeart/2005/8/layout/hProcess9"/>
    <dgm:cxn modelId="{6E55608D-C809-4A08-8295-0F6702F5294D}" type="presParOf" srcId="{7DF4ED90-9228-4953-B767-038734CD246D}" destId="{7A84DF61-666A-47A5-A93E-CD509FB71752}" srcOrd="1" destOrd="0" presId="urn:microsoft.com/office/officeart/2005/8/layout/hProcess9"/>
    <dgm:cxn modelId="{E83B1C11-68EF-4402-8604-4E62172284F7}" type="presParOf" srcId="{7DF4ED90-9228-4953-B767-038734CD246D}" destId="{98667BB1-7665-4EFE-9459-6DF519E108F9}" srcOrd="2" destOrd="0" presId="urn:microsoft.com/office/officeart/2005/8/layout/hProcess9"/>
    <dgm:cxn modelId="{52F369F2-EEA8-4B4E-83C6-E0A3EF394D41}" type="presParOf" srcId="{7DF4ED90-9228-4953-B767-038734CD246D}" destId="{BBD83BAA-5755-4C44-B41E-C20255F74F17}" srcOrd="3" destOrd="0" presId="urn:microsoft.com/office/officeart/2005/8/layout/hProcess9"/>
    <dgm:cxn modelId="{B9E3B602-040B-4738-9745-40C7507C0E5A}" type="presParOf" srcId="{7DF4ED90-9228-4953-B767-038734CD246D}" destId="{B43BB53D-D893-4265-B792-3BB7551E54AD}" srcOrd="4" destOrd="0" presId="urn:microsoft.com/office/officeart/2005/8/layout/hProcess9"/>
    <dgm:cxn modelId="{8A2CE3A3-BCFE-4C14-BCF0-4FFA2D3611FE}" type="presParOf" srcId="{7DF4ED90-9228-4953-B767-038734CD246D}" destId="{180AF57C-23BD-4A59-B42A-EF118EDEB503}" srcOrd="5" destOrd="0" presId="urn:microsoft.com/office/officeart/2005/8/layout/hProcess9"/>
    <dgm:cxn modelId="{CD4F76D8-7E7C-41B4-B8E4-A86AF5C3B866}" type="presParOf" srcId="{7DF4ED90-9228-4953-B767-038734CD246D}" destId="{8B580B9B-D688-4D84-8EF7-0481BBC2477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871E12D5-FA7D-4F2D-9467-351C765CA3F6}" type="datetimeFigureOut">
              <a:rPr lang="el-GR"/>
              <a:pPr>
                <a:defRPr/>
              </a:pPr>
              <a:t>25/2/2015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CC09C4F3-0B16-4FC1-B1FD-A7AA228B4E57}" type="slidenum">
              <a:rPr lang="el-GR"/>
              <a:pPr>
                <a:defRPr/>
              </a:pPr>
              <a:t>‹#›</a:t>
            </a:fld>
            <a:endParaRPr lang="el-GR"/>
          </a:p>
        </p:txBody>
      </p:sp>
    </p:spTree>
    <p:extLst>
      <p:ext uri="{BB962C8B-B14F-4D97-AF65-F5344CB8AC3E}">
        <p14:creationId xmlns:p14="http://schemas.microsoft.com/office/powerpoint/2010/main" val="78254090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3" name="Rectangle 2"/>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a:spcBef>
                <a:spcPct val="0"/>
              </a:spcBef>
            </a:pPr>
            <a:endParaRPr lang="el-GR" altLang="el-GR" smtClean="0"/>
          </a:p>
        </p:txBody>
      </p:sp>
    </p:spTree>
    <p:extLst>
      <p:ext uri="{BB962C8B-B14F-4D97-AF65-F5344CB8AC3E}">
        <p14:creationId xmlns:p14="http://schemas.microsoft.com/office/powerpoint/2010/main" val="250749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ED7CF2D2-9DC5-4990-9BB6-CD31BED284FC}" type="datetimeFigureOut">
              <a:rPr lang="el-GR"/>
              <a:pPr>
                <a:defRPr/>
              </a:pPr>
              <a:t>25/2/2015</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4F63EFD6-2E93-4F89-884E-4C17310018A3}" type="slidenum">
              <a:rPr lang="el-GR"/>
              <a:pPr>
                <a:defRPr/>
              </a:pPr>
              <a:t>‹#›</a:t>
            </a:fld>
            <a:endParaRPr lang="el-GR"/>
          </a:p>
        </p:txBody>
      </p:sp>
    </p:spTree>
    <p:extLst>
      <p:ext uri="{BB962C8B-B14F-4D97-AF65-F5344CB8AC3E}">
        <p14:creationId xmlns:p14="http://schemas.microsoft.com/office/powerpoint/2010/main" val="811639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10A39B6F-314A-42C8-8BEF-7A3A8F60EC7C}" type="datetimeFigureOut">
              <a:rPr lang="el-GR"/>
              <a:pPr>
                <a:defRPr/>
              </a:pPr>
              <a:t>25/2/2015</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1F577307-136B-4E81-BB9F-3D1D5EFD4CDE}" type="slidenum">
              <a:rPr lang="el-GR"/>
              <a:pPr>
                <a:defRPr/>
              </a:pPr>
              <a:t>‹#›</a:t>
            </a:fld>
            <a:endParaRPr lang="el-GR"/>
          </a:p>
        </p:txBody>
      </p:sp>
    </p:spTree>
    <p:extLst>
      <p:ext uri="{BB962C8B-B14F-4D97-AF65-F5344CB8AC3E}">
        <p14:creationId xmlns:p14="http://schemas.microsoft.com/office/powerpoint/2010/main" val="2124522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3E0386F7-1524-4434-8493-BC516D7486EE}" type="datetimeFigureOut">
              <a:rPr lang="el-GR"/>
              <a:pPr>
                <a:defRPr/>
              </a:pPr>
              <a:t>25/2/2015</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B999BB1B-8B2D-46F2-A51F-610567C0F71A}" type="slidenum">
              <a:rPr lang="el-GR"/>
              <a:pPr>
                <a:defRPr/>
              </a:pPr>
              <a:t>‹#›</a:t>
            </a:fld>
            <a:endParaRPr lang="el-GR"/>
          </a:p>
        </p:txBody>
      </p:sp>
    </p:spTree>
    <p:extLst>
      <p:ext uri="{BB962C8B-B14F-4D97-AF65-F5344CB8AC3E}">
        <p14:creationId xmlns:p14="http://schemas.microsoft.com/office/powerpoint/2010/main" val="4148605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a:xfrm>
            <a:off x="1117601" y="1281114"/>
            <a:ext cx="9446684" cy="1920875"/>
          </a:xfrm>
        </p:spPr>
        <p:txBody>
          <a:bodyPr/>
          <a:lstStyle/>
          <a:p>
            <a:r>
              <a:rPr lang="el-GR" smtClean="0"/>
              <a:t>Στυλ κύριου τίτλου</a:t>
            </a:r>
            <a:endParaRPr lang="el-GR"/>
          </a:p>
        </p:txBody>
      </p:sp>
      <p:sp>
        <p:nvSpPr>
          <p:cNvPr id="3" name="Rectangle 1"/>
          <p:cNvSpPr>
            <a:spLocks noGrp="1" noChangeArrowheads="1"/>
          </p:cNvSpPr>
          <p:nvPr>
            <p:ph type="dt" idx="10"/>
          </p:nvPr>
        </p:nvSpPr>
        <p:spPr/>
        <p:txBody>
          <a:bodyPr/>
          <a:lstStyle>
            <a:lvl1pPr>
              <a:defRPr/>
            </a:lvl1pPr>
          </a:lstStyle>
          <a:p>
            <a:pPr>
              <a:defRPr/>
            </a:pPr>
            <a:endParaRPr lang="el-GR"/>
          </a:p>
        </p:txBody>
      </p:sp>
      <p:sp>
        <p:nvSpPr>
          <p:cNvPr id="4" name="Rectangle 2"/>
          <p:cNvSpPr>
            <a:spLocks noGrp="1" noChangeArrowheads="1"/>
          </p:cNvSpPr>
          <p:nvPr>
            <p:ph type="ftr" idx="11"/>
          </p:nvPr>
        </p:nvSpPr>
        <p:spPr/>
        <p:txBody>
          <a:bodyPr/>
          <a:lstStyle>
            <a:lvl1pPr>
              <a:defRPr/>
            </a:lvl1pPr>
          </a:lstStyle>
          <a:p>
            <a:pPr>
              <a:defRPr/>
            </a:pPr>
            <a:endParaRPr lang="el-GR"/>
          </a:p>
        </p:txBody>
      </p:sp>
      <p:sp>
        <p:nvSpPr>
          <p:cNvPr id="5" name="Rectangle 3"/>
          <p:cNvSpPr>
            <a:spLocks noGrp="1" noChangeArrowheads="1"/>
          </p:cNvSpPr>
          <p:nvPr>
            <p:ph type="sldNum" idx="12"/>
          </p:nvPr>
        </p:nvSpPr>
        <p:spPr/>
        <p:txBody>
          <a:bodyPr/>
          <a:lstStyle>
            <a:lvl1pPr>
              <a:defRPr/>
            </a:lvl1pPr>
          </a:lstStyle>
          <a:p>
            <a:pPr>
              <a:defRPr/>
            </a:pPr>
            <a:fld id="{9ABCD3A2-58E7-4A16-9513-4328D17D2502}" type="slidenum">
              <a:rPr lang="el-GR" altLang="el-GR"/>
              <a:pPr>
                <a:defRPr/>
              </a:pPr>
              <a:t>‹#›</a:t>
            </a:fld>
            <a:endParaRPr lang="el-GR" altLang="el-GR"/>
          </a:p>
        </p:txBody>
      </p:sp>
    </p:spTree>
    <p:extLst>
      <p:ext uri="{BB962C8B-B14F-4D97-AF65-F5344CB8AC3E}">
        <p14:creationId xmlns:p14="http://schemas.microsoft.com/office/powerpoint/2010/main" val="3000583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2452CFC9-D4DE-4745-9632-79FF70361F31}" type="datetimeFigureOut">
              <a:rPr lang="el-GR"/>
              <a:pPr>
                <a:defRPr/>
              </a:pPr>
              <a:t>25/2/2015</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D8D52417-0431-4179-80B1-9711C99F6525}" type="slidenum">
              <a:rPr lang="el-GR"/>
              <a:pPr>
                <a:defRPr/>
              </a:pPr>
              <a:t>‹#›</a:t>
            </a:fld>
            <a:endParaRPr lang="el-GR"/>
          </a:p>
        </p:txBody>
      </p:sp>
    </p:spTree>
    <p:extLst>
      <p:ext uri="{BB962C8B-B14F-4D97-AF65-F5344CB8AC3E}">
        <p14:creationId xmlns:p14="http://schemas.microsoft.com/office/powerpoint/2010/main" val="290510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fld id="{9727B332-830A-41CE-8F90-CED3A2E6E4DB}" type="datetimeFigureOut">
              <a:rPr lang="el-GR"/>
              <a:pPr>
                <a:defRPr/>
              </a:pPr>
              <a:t>25/2/2015</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F0006E29-76F8-4F6D-8947-FB1A468048A0}" type="slidenum">
              <a:rPr lang="el-GR"/>
              <a:pPr>
                <a:defRPr/>
              </a:pPr>
              <a:t>‹#›</a:t>
            </a:fld>
            <a:endParaRPr lang="el-GR"/>
          </a:p>
        </p:txBody>
      </p:sp>
    </p:spTree>
    <p:extLst>
      <p:ext uri="{BB962C8B-B14F-4D97-AF65-F5344CB8AC3E}">
        <p14:creationId xmlns:p14="http://schemas.microsoft.com/office/powerpoint/2010/main" val="2122503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3"/>
          <p:cNvSpPr>
            <a:spLocks noGrp="1"/>
          </p:cNvSpPr>
          <p:nvPr>
            <p:ph type="dt" sz="half" idx="10"/>
          </p:nvPr>
        </p:nvSpPr>
        <p:spPr/>
        <p:txBody>
          <a:bodyPr/>
          <a:lstStyle>
            <a:lvl1pPr>
              <a:defRPr/>
            </a:lvl1pPr>
          </a:lstStyle>
          <a:p>
            <a:pPr>
              <a:defRPr/>
            </a:pPr>
            <a:fld id="{50E68AAC-41D9-4245-917E-5C6E9BBB9387}" type="datetimeFigureOut">
              <a:rPr lang="el-GR"/>
              <a:pPr>
                <a:defRPr/>
              </a:pPr>
              <a:t>25/2/2015</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5AE00823-12E1-4924-9870-4EF48D8EFE90}" type="slidenum">
              <a:rPr lang="el-GR"/>
              <a:pPr>
                <a:defRPr/>
              </a:pPr>
              <a:t>‹#›</a:t>
            </a:fld>
            <a:endParaRPr lang="el-GR"/>
          </a:p>
        </p:txBody>
      </p:sp>
    </p:spTree>
    <p:extLst>
      <p:ext uri="{BB962C8B-B14F-4D97-AF65-F5344CB8AC3E}">
        <p14:creationId xmlns:p14="http://schemas.microsoft.com/office/powerpoint/2010/main" val="1607781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3"/>
          <p:cNvSpPr>
            <a:spLocks noGrp="1"/>
          </p:cNvSpPr>
          <p:nvPr>
            <p:ph type="dt" sz="half" idx="10"/>
          </p:nvPr>
        </p:nvSpPr>
        <p:spPr/>
        <p:txBody>
          <a:bodyPr/>
          <a:lstStyle>
            <a:lvl1pPr>
              <a:defRPr/>
            </a:lvl1pPr>
          </a:lstStyle>
          <a:p>
            <a:pPr>
              <a:defRPr/>
            </a:pPr>
            <a:fld id="{4234DAC2-D730-4CB6-98D4-F1A038A02742}" type="datetimeFigureOut">
              <a:rPr lang="el-GR"/>
              <a:pPr>
                <a:defRPr/>
              </a:pPr>
              <a:t>25/2/2015</a:t>
            </a:fld>
            <a:endParaRPr lang="el-GR"/>
          </a:p>
        </p:txBody>
      </p:sp>
      <p:sp>
        <p:nvSpPr>
          <p:cNvPr id="8" name="Θέση υποσέλιδου 4"/>
          <p:cNvSpPr>
            <a:spLocks noGrp="1"/>
          </p:cNvSpPr>
          <p:nvPr>
            <p:ph type="ftr" sz="quarter" idx="11"/>
          </p:nvPr>
        </p:nvSpPr>
        <p:spPr/>
        <p:txBody>
          <a:bodyPr/>
          <a:lstStyle>
            <a:lvl1pPr>
              <a:defRPr/>
            </a:lvl1pPr>
          </a:lstStyle>
          <a:p>
            <a:pPr>
              <a:defRPr/>
            </a:pPr>
            <a:endParaRPr lang="el-GR"/>
          </a:p>
        </p:txBody>
      </p:sp>
      <p:sp>
        <p:nvSpPr>
          <p:cNvPr id="9" name="Θέση αριθμού διαφάνειας 5"/>
          <p:cNvSpPr>
            <a:spLocks noGrp="1"/>
          </p:cNvSpPr>
          <p:nvPr>
            <p:ph type="sldNum" sz="quarter" idx="12"/>
          </p:nvPr>
        </p:nvSpPr>
        <p:spPr/>
        <p:txBody>
          <a:bodyPr/>
          <a:lstStyle>
            <a:lvl1pPr>
              <a:defRPr/>
            </a:lvl1pPr>
          </a:lstStyle>
          <a:p>
            <a:pPr>
              <a:defRPr/>
            </a:pPr>
            <a:fld id="{E0EAB796-6433-4D9D-BF77-0C1EC20DB96E}" type="slidenum">
              <a:rPr lang="el-GR"/>
              <a:pPr>
                <a:defRPr/>
              </a:pPr>
              <a:t>‹#›</a:t>
            </a:fld>
            <a:endParaRPr lang="el-GR"/>
          </a:p>
        </p:txBody>
      </p:sp>
    </p:spTree>
    <p:extLst>
      <p:ext uri="{BB962C8B-B14F-4D97-AF65-F5344CB8AC3E}">
        <p14:creationId xmlns:p14="http://schemas.microsoft.com/office/powerpoint/2010/main" val="2871891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3"/>
          <p:cNvSpPr>
            <a:spLocks noGrp="1"/>
          </p:cNvSpPr>
          <p:nvPr>
            <p:ph type="dt" sz="half" idx="10"/>
          </p:nvPr>
        </p:nvSpPr>
        <p:spPr/>
        <p:txBody>
          <a:bodyPr/>
          <a:lstStyle>
            <a:lvl1pPr>
              <a:defRPr/>
            </a:lvl1pPr>
          </a:lstStyle>
          <a:p>
            <a:pPr>
              <a:defRPr/>
            </a:pPr>
            <a:fld id="{591CAC26-7B62-4140-A9F9-9EF9534A5FA8}" type="datetimeFigureOut">
              <a:rPr lang="el-GR"/>
              <a:pPr>
                <a:defRPr/>
              </a:pPr>
              <a:t>25/2/2015</a:t>
            </a:fld>
            <a:endParaRPr lang="el-GR"/>
          </a:p>
        </p:txBody>
      </p:sp>
      <p:sp>
        <p:nvSpPr>
          <p:cNvPr id="4" name="Θέση υποσέλιδου 4"/>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5"/>
          <p:cNvSpPr>
            <a:spLocks noGrp="1"/>
          </p:cNvSpPr>
          <p:nvPr>
            <p:ph type="sldNum" sz="quarter" idx="12"/>
          </p:nvPr>
        </p:nvSpPr>
        <p:spPr/>
        <p:txBody>
          <a:bodyPr/>
          <a:lstStyle>
            <a:lvl1pPr>
              <a:defRPr/>
            </a:lvl1pPr>
          </a:lstStyle>
          <a:p>
            <a:pPr>
              <a:defRPr/>
            </a:pPr>
            <a:fld id="{6B05FE1E-BB2F-40F4-9C9F-29AEB75642A8}" type="slidenum">
              <a:rPr lang="el-GR"/>
              <a:pPr>
                <a:defRPr/>
              </a:pPr>
              <a:t>‹#›</a:t>
            </a:fld>
            <a:endParaRPr lang="el-GR"/>
          </a:p>
        </p:txBody>
      </p:sp>
    </p:spTree>
    <p:extLst>
      <p:ext uri="{BB962C8B-B14F-4D97-AF65-F5344CB8AC3E}">
        <p14:creationId xmlns:p14="http://schemas.microsoft.com/office/powerpoint/2010/main" val="1575241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fld id="{17592D79-99FD-4174-8D7A-8C4183F791BA}" type="datetimeFigureOut">
              <a:rPr lang="el-GR"/>
              <a:pPr>
                <a:defRPr/>
              </a:pPr>
              <a:t>25/2/2015</a:t>
            </a:fld>
            <a:endParaRPr lang="el-GR"/>
          </a:p>
        </p:txBody>
      </p:sp>
      <p:sp>
        <p:nvSpPr>
          <p:cNvPr id="3" name="Θέση υποσέλιδου 4"/>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5"/>
          <p:cNvSpPr>
            <a:spLocks noGrp="1"/>
          </p:cNvSpPr>
          <p:nvPr>
            <p:ph type="sldNum" sz="quarter" idx="12"/>
          </p:nvPr>
        </p:nvSpPr>
        <p:spPr/>
        <p:txBody>
          <a:bodyPr/>
          <a:lstStyle>
            <a:lvl1pPr>
              <a:defRPr/>
            </a:lvl1pPr>
          </a:lstStyle>
          <a:p>
            <a:pPr>
              <a:defRPr/>
            </a:pPr>
            <a:fld id="{CDEDE9BF-4807-41E3-BFB5-F448FC197AFC}" type="slidenum">
              <a:rPr lang="el-GR"/>
              <a:pPr>
                <a:defRPr/>
              </a:pPr>
              <a:t>‹#›</a:t>
            </a:fld>
            <a:endParaRPr lang="el-GR"/>
          </a:p>
        </p:txBody>
      </p:sp>
    </p:spTree>
    <p:extLst>
      <p:ext uri="{BB962C8B-B14F-4D97-AF65-F5344CB8AC3E}">
        <p14:creationId xmlns:p14="http://schemas.microsoft.com/office/powerpoint/2010/main" val="2631902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CD915521-7CCB-4D2A-BFA3-572175F83255}" type="datetimeFigureOut">
              <a:rPr lang="el-GR"/>
              <a:pPr>
                <a:defRPr/>
              </a:pPr>
              <a:t>25/2/2015</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56389075-65C0-4219-9FEA-2339AB9E9E90}" type="slidenum">
              <a:rPr lang="el-GR"/>
              <a:pPr>
                <a:defRPr/>
              </a:pPr>
              <a:t>‹#›</a:t>
            </a:fld>
            <a:endParaRPr lang="el-GR"/>
          </a:p>
        </p:txBody>
      </p:sp>
    </p:spTree>
    <p:extLst>
      <p:ext uri="{BB962C8B-B14F-4D97-AF65-F5344CB8AC3E}">
        <p14:creationId xmlns:p14="http://schemas.microsoft.com/office/powerpoint/2010/main" val="1603207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74A5B709-C693-4811-9E13-DE10FAD57625}" type="datetimeFigureOut">
              <a:rPr lang="el-GR"/>
              <a:pPr>
                <a:defRPr/>
              </a:pPr>
              <a:t>25/2/2015</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293C0825-A2B3-451F-84D3-467E309BAC3A}" type="slidenum">
              <a:rPr lang="el-GR"/>
              <a:pPr>
                <a:defRPr/>
              </a:pPr>
              <a:t>‹#›</a:t>
            </a:fld>
            <a:endParaRPr lang="el-GR"/>
          </a:p>
        </p:txBody>
      </p:sp>
    </p:spTree>
    <p:extLst>
      <p:ext uri="{BB962C8B-B14F-4D97-AF65-F5344CB8AC3E}">
        <p14:creationId xmlns:p14="http://schemas.microsoft.com/office/powerpoint/2010/main" val="470005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Θέση κειμένου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43673239-F53F-46CE-BB19-5695B8CB46C3}" type="datetimeFigureOut">
              <a:rPr lang="el-GR"/>
              <a:pPr>
                <a:defRPr/>
              </a:pPr>
              <a:t>25/2/2015</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EFEFC518-9B94-4DD7-B172-3B2B01E99788}"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a:xfrm>
            <a:off x="2351088" y="784225"/>
            <a:ext cx="8326437" cy="11938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sz="2400" b="1" dirty="0" smtClean="0">
                <a:latin typeface="Arial" panose="020B0604020202020204" pitchFamily="34" charset="0"/>
                <a:cs typeface="Arial" panose="020B0604020202020204" pitchFamily="34" charset="0"/>
              </a:rPr>
              <a:t>Αστικές ταυτότητες και Τοπική ανάπτυξη</a:t>
            </a:r>
            <a:br>
              <a:rPr lang="el-GR" altLang="el-GR" sz="2400" b="1" dirty="0" smtClean="0">
                <a:latin typeface="Arial" panose="020B0604020202020204" pitchFamily="34" charset="0"/>
                <a:cs typeface="Arial" panose="020B0604020202020204" pitchFamily="34" charset="0"/>
              </a:rPr>
            </a:br>
            <a:r>
              <a:rPr lang="el-GR" altLang="el-GR" sz="2400" b="1" dirty="0" smtClean="0">
                <a:latin typeface="Arial" panose="020B0604020202020204" pitchFamily="34" charset="0"/>
                <a:cs typeface="Arial" panose="020B0604020202020204" pitchFamily="34" charset="0"/>
              </a:rPr>
              <a:t>Το παράδειγμα «</a:t>
            </a:r>
            <a:r>
              <a:rPr lang="el-GR" altLang="el-GR" sz="2400" b="1" dirty="0" err="1" smtClean="0">
                <a:latin typeface="Arial" panose="020B0604020202020204" pitchFamily="34" charset="0"/>
                <a:cs typeface="Arial" panose="020B0604020202020204" pitchFamily="34" charset="0"/>
              </a:rPr>
              <a:t>Ηράκλειο:Έξυπνη</a:t>
            </a:r>
            <a:r>
              <a:rPr lang="el-GR" altLang="el-GR" sz="2400" b="1" dirty="0" smtClean="0">
                <a:latin typeface="Arial" panose="020B0604020202020204" pitchFamily="34" charset="0"/>
                <a:cs typeface="Arial" panose="020B0604020202020204" pitchFamily="34" charset="0"/>
              </a:rPr>
              <a:t> πόλη»</a:t>
            </a:r>
          </a:p>
        </p:txBody>
      </p:sp>
      <p:sp>
        <p:nvSpPr>
          <p:cNvPr id="3075" name="Rectangle 2"/>
          <p:cNvSpPr>
            <a:spLocks noGrp="1" noChangeArrowheads="1"/>
          </p:cNvSpPr>
          <p:nvPr>
            <p:ph type="subTitle" idx="4294967295"/>
          </p:nvPr>
        </p:nvSpPr>
        <p:spPr>
          <a:xfrm>
            <a:off x="2351088" y="5031497"/>
            <a:ext cx="7632700" cy="1439862"/>
          </a:xfrm>
        </p:spPr>
        <p:txBody>
          <a:bodyPr lIns="90000" tIns="46800" rIns="90000" bIns="46800" rtlCol="0">
            <a:normAutofit/>
          </a:bodyPr>
          <a:lstStyle/>
          <a:p>
            <a:pPr marL="0" indent="0" fontAlgn="auto">
              <a:spcBef>
                <a:spcPts val="600"/>
              </a:spcBef>
              <a:spcAft>
                <a:spcPts val="0"/>
              </a:spcAft>
              <a:buSzPct val="7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l-GR" sz="2400" dirty="0"/>
              <a:t>Μοχιανάκης Κωστής</a:t>
            </a:r>
          </a:p>
          <a:p>
            <a:pPr marL="285750" indent="-285750" fontAlgn="auto">
              <a:spcBef>
                <a:spcPts val="600"/>
              </a:spcBef>
              <a:spcAft>
                <a:spcPts val="0"/>
              </a:spcAft>
              <a:buSzPct val="7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l-GR" sz="1600" dirty="0"/>
              <a:t>Προϊστάμενος πληροφορικής </a:t>
            </a:r>
            <a:r>
              <a:rPr lang="en-US" sz="1600" dirty="0"/>
              <a:t>– </a:t>
            </a:r>
            <a:r>
              <a:rPr lang="el-GR" sz="1600" dirty="0"/>
              <a:t>επικοινωνιών Δήμου </a:t>
            </a:r>
            <a:r>
              <a:rPr lang="el-GR" sz="1600" dirty="0" smtClean="0"/>
              <a:t>Ηρακλείου</a:t>
            </a:r>
            <a:endParaRPr lang="el-GR" sz="1600" dirty="0"/>
          </a:p>
        </p:txBody>
      </p:sp>
      <p:pic>
        <p:nvPicPr>
          <p:cNvPr id="4100" name="Picture 5" descr="herakl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2284413"/>
            <a:ext cx="72644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2279651" y="1700213"/>
            <a:ext cx="2087563"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sz="1600"/>
              <a:t>Στις 20 Ιανουαρίου 2007 9 φορείς της πόλης της Λυών αποφάσισαν να συνεργαστούν για την από κοινού προβολή της πόλης τους.</a:t>
            </a:r>
            <a:br>
              <a:rPr lang="el-GR" altLang="el-GR" sz="1600"/>
            </a:br>
            <a:r>
              <a:rPr lang="el-GR" altLang="el-GR" sz="1600"/>
              <a:t/>
            </a:r>
            <a:br>
              <a:rPr lang="el-GR" altLang="el-GR" sz="1600"/>
            </a:br>
            <a:r>
              <a:rPr lang="el-GR" altLang="el-GR" sz="1600"/>
              <a:t>Σχεδίασαν τις προωθητικές καμπάνιες , το λογότυπο, τα events, την προώθηση μέσω internet.Ορισμένοι άλλαξαν και την ονομασία τους χρησιμοποιώντας το ONLYLYON.</a:t>
            </a:r>
          </a:p>
          <a:p>
            <a:endParaRPr lang="el-GR" altLang="el-GR">
              <a:solidFill>
                <a:schemeClr val="tx1"/>
              </a:solidFill>
            </a:endParaRPr>
          </a:p>
        </p:txBody>
      </p:sp>
      <p:pic>
        <p:nvPicPr>
          <p:cNvPr id="13315" name="Εικόνα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83114" y="2205038"/>
            <a:ext cx="55594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3"/>
          <p:cNvSpPr txBox="1">
            <a:spLocks noChangeArrowheads="1"/>
          </p:cNvSpPr>
          <p:nvPr/>
        </p:nvSpPr>
        <p:spPr bwMode="auto">
          <a:xfrm>
            <a:off x="2640014" y="765175"/>
            <a:ext cx="70564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sz="2800" b="1"/>
              <a:t>Ο οργανισμός </a:t>
            </a:r>
            <a:r>
              <a:rPr lang="en-US" altLang="el-GR" sz="2800" b="1"/>
              <a:t>ONLYLYON</a:t>
            </a:r>
            <a:endParaRPr lang="el-GR" altLang="el-GR" sz="2800" b="1"/>
          </a:p>
        </p:txBody>
      </p:sp>
    </p:spTree>
    <p:extLst>
      <p:ext uri="{BB962C8B-B14F-4D97-AF65-F5344CB8AC3E}">
        <p14:creationId xmlns:p14="http://schemas.microsoft.com/office/powerpoint/2010/main" val="13652967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p:cNvSpPr>
          <p:nvPr/>
        </p:nvSpPr>
        <p:spPr>
          <a:xfrm>
            <a:off x="1919288" y="523170"/>
            <a:ext cx="7085013" cy="708025"/>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Arial" charset="0"/>
                <a:cs typeface="Arial" charset="0"/>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Arial" charset="0"/>
                <a:cs typeface="Arial" charset="0"/>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Arial" charset="0"/>
                <a:cs typeface="Arial" charset="0"/>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Arial" charset="0"/>
                <a:cs typeface="Arial" charset="0"/>
              </a:defRPr>
            </a:lvl5pPr>
            <a:lvl6pPr marL="2514600" indent="-228600" algn="l" defTabSz="449263" rtl="0" eaLnBrk="1" fontAlgn="base" hangingPunct="1">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6pPr>
            <a:lvl7pPr marL="2971800" indent="-228600" algn="l" defTabSz="449263" rtl="0" eaLnBrk="1" fontAlgn="base" hangingPunct="1">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7pPr>
            <a:lvl8pPr marL="3429000" indent="-228600" algn="l" defTabSz="449263" rtl="0" eaLnBrk="1" fontAlgn="base" hangingPunct="1">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8pPr>
            <a:lvl9pPr marL="3886200" indent="-228600" algn="l" defTabSz="449263" rtl="0" eaLnBrk="1" fontAlgn="base" hangingPunct="1">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9pPr>
          </a:lstStyle>
          <a:p>
            <a:pPr>
              <a:defRPr/>
            </a:pPr>
            <a:r>
              <a:rPr lang="el-GR" altLang="el-GR" sz="2400" b="1" kern="0" dirty="0">
                <a:latin typeface="Arial" panose="020B0604020202020204" pitchFamily="34" charset="0"/>
                <a:cs typeface="Arial" panose="020B0604020202020204" pitchFamily="34" charset="0"/>
              </a:rPr>
              <a:t>Η εικόνα του τόπου</a:t>
            </a:r>
          </a:p>
        </p:txBody>
      </p:sp>
      <p:sp>
        <p:nvSpPr>
          <p:cNvPr id="3" name="Θέση περιεχομένου 2"/>
          <p:cNvSpPr txBox="1">
            <a:spLocks/>
          </p:cNvSpPr>
          <p:nvPr/>
        </p:nvSpPr>
        <p:spPr>
          <a:xfrm>
            <a:off x="1919288" y="1916114"/>
            <a:ext cx="8443912" cy="3671887"/>
          </a:xfrm>
          <a:prstGeom prst="rect">
            <a:avLst/>
          </a:prstGeom>
        </p:spPr>
        <p:txBody>
          <a:bodyPr/>
          <a:lst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292929"/>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292929"/>
                </a:solidFill>
                <a:latin typeface="+mn-lt"/>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292929"/>
                </a:solidFill>
                <a:latin typeface="+mn-lt"/>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292929"/>
                </a:solidFill>
                <a:latin typeface="+mn-lt"/>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292929"/>
                </a:solidFill>
                <a:latin typeface="+mn-lt"/>
                <a:cs typeface="+mn-cs"/>
              </a:defRPr>
            </a:lvl5pPr>
            <a:lvl6pPr marL="2514600" indent="-228600" algn="l" defTabSz="449263" rtl="0" eaLnBrk="1" fontAlgn="base" hangingPunct="1">
              <a:spcBef>
                <a:spcPts val="500"/>
              </a:spcBef>
              <a:spcAft>
                <a:spcPct val="0"/>
              </a:spcAft>
              <a:buClr>
                <a:srgbClr val="000000"/>
              </a:buClr>
              <a:buSzPct val="100000"/>
              <a:buFont typeface="Times New Roman" pitchFamily="18" charset="0"/>
              <a:defRPr sz="2000">
                <a:solidFill>
                  <a:srgbClr val="292929"/>
                </a:solidFill>
                <a:latin typeface="+mn-lt"/>
                <a:cs typeface="+mn-cs"/>
              </a:defRPr>
            </a:lvl6pPr>
            <a:lvl7pPr marL="2971800" indent="-228600" algn="l" defTabSz="449263" rtl="0" eaLnBrk="1" fontAlgn="base" hangingPunct="1">
              <a:spcBef>
                <a:spcPts val="500"/>
              </a:spcBef>
              <a:spcAft>
                <a:spcPct val="0"/>
              </a:spcAft>
              <a:buClr>
                <a:srgbClr val="000000"/>
              </a:buClr>
              <a:buSzPct val="100000"/>
              <a:buFont typeface="Times New Roman" pitchFamily="18" charset="0"/>
              <a:defRPr sz="2000">
                <a:solidFill>
                  <a:srgbClr val="292929"/>
                </a:solidFill>
                <a:latin typeface="+mn-lt"/>
                <a:cs typeface="+mn-cs"/>
              </a:defRPr>
            </a:lvl7pPr>
            <a:lvl8pPr marL="3429000" indent="-228600" algn="l" defTabSz="449263" rtl="0" eaLnBrk="1" fontAlgn="base" hangingPunct="1">
              <a:spcBef>
                <a:spcPts val="500"/>
              </a:spcBef>
              <a:spcAft>
                <a:spcPct val="0"/>
              </a:spcAft>
              <a:buClr>
                <a:srgbClr val="000000"/>
              </a:buClr>
              <a:buSzPct val="100000"/>
              <a:buFont typeface="Times New Roman" pitchFamily="18" charset="0"/>
              <a:defRPr sz="2000">
                <a:solidFill>
                  <a:srgbClr val="292929"/>
                </a:solidFill>
                <a:latin typeface="+mn-lt"/>
                <a:cs typeface="+mn-cs"/>
              </a:defRPr>
            </a:lvl8pPr>
            <a:lvl9pPr marL="3886200" indent="-228600" algn="l" defTabSz="449263" rtl="0" eaLnBrk="1" fontAlgn="base" hangingPunct="1">
              <a:spcBef>
                <a:spcPts val="500"/>
              </a:spcBef>
              <a:spcAft>
                <a:spcPct val="0"/>
              </a:spcAft>
              <a:buClr>
                <a:srgbClr val="000000"/>
              </a:buClr>
              <a:buSzPct val="100000"/>
              <a:buFont typeface="Times New Roman" pitchFamily="18" charset="0"/>
              <a:defRPr sz="2000">
                <a:solidFill>
                  <a:srgbClr val="292929"/>
                </a:solidFill>
                <a:latin typeface="+mn-lt"/>
                <a:cs typeface="+mn-cs"/>
              </a:defRPr>
            </a:lvl9pPr>
          </a:lstStyle>
          <a:p>
            <a:pPr marL="0" indent="15875" algn="just">
              <a:defRPr/>
            </a:pPr>
            <a:r>
              <a:rPr lang="el-GR" sz="2400" b="1" kern="0" dirty="0"/>
              <a:t>Η εικόνα</a:t>
            </a:r>
            <a:r>
              <a:rPr lang="el-GR" sz="2400" kern="0" dirty="0"/>
              <a:t> αναφέρεται στο πώς ο τόπος φαίνεται ή γίνεται αντιληπτός από την «αγορά» και το κοινό, οι εντυπώσεις, τα συναισθήματα, οι αντιδράσεις και γενικά τι σκέπτονται οι άνθρωποι για ένα συγκεκριμένο μέρος.</a:t>
            </a:r>
          </a:p>
          <a:p>
            <a:pPr marL="0" indent="15875" algn="just">
              <a:defRPr/>
            </a:pPr>
            <a:r>
              <a:rPr lang="el-GR" sz="2400" kern="0" dirty="0"/>
              <a:t>Είναι σημαντικό να γίνει διάκριση μεταξύ των δύο αυτών εννοιών δεδομένου ότι υπάρχει συνήθως ένα χάσμα μεταξύ της ταυτότητας του τόπου (η πραγματικότητα του τόπου) και της εικόνας του τόπου (η αντίληψη που έχουμε ή που υπάρχει γύρω από αυτό το μέρος)</a:t>
            </a:r>
          </a:p>
          <a:p>
            <a:pPr>
              <a:defRPr/>
            </a:pPr>
            <a:endParaRPr lang="el-GR" kern="0" dirty="0"/>
          </a:p>
        </p:txBody>
      </p:sp>
      <p:pic>
        <p:nvPicPr>
          <p:cNvPr id="4" name="Εικόνα 3"/>
          <p:cNvPicPr>
            <a:picLocks noChangeAspect="1"/>
          </p:cNvPicPr>
          <p:nvPr/>
        </p:nvPicPr>
        <p:blipFill>
          <a:blip r:embed="rId2"/>
          <a:stretch>
            <a:fillRect/>
          </a:stretch>
        </p:blipFill>
        <p:spPr>
          <a:xfrm>
            <a:off x="1771596" y="1231195"/>
            <a:ext cx="9589839" cy="97544"/>
          </a:xfrm>
          <a:prstGeom prst="rect">
            <a:avLst/>
          </a:prstGeom>
        </p:spPr>
      </p:pic>
    </p:spTree>
    <p:extLst>
      <p:ext uri="{BB962C8B-B14F-4D97-AF65-F5344CB8AC3E}">
        <p14:creationId xmlns:p14="http://schemas.microsoft.com/office/powerpoint/2010/main" val="2559566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1744963" y="423950"/>
            <a:ext cx="6911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sz="2400" b="1" dirty="0">
                <a:latin typeface="Arial" panose="020B0604020202020204" pitchFamily="34" charset="0"/>
                <a:cs typeface="Arial" panose="020B0604020202020204" pitchFamily="34" charset="0"/>
              </a:rPr>
              <a:t>Τα 4</a:t>
            </a:r>
            <a:r>
              <a:rPr lang="en-US" altLang="el-GR" sz="2400" b="1" dirty="0">
                <a:latin typeface="Arial" panose="020B0604020202020204" pitchFamily="34" charset="0"/>
                <a:cs typeface="Arial" panose="020B0604020202020204" pitchFamily="34" charset="0"/>
              </a:rPr>
              <a:t>p’s </a:t>
            </a:r>
            <a:r>
              <a:rPr lang="el-GR" altLang="el-GR" sz="2400" b="1" dirty="0">
                <a:latin typeface="Arial" panose="020B0604020202020204" pitchFamily="34" charset="0"/>
                <a:cs typeface="Arial" panose="020B0604020202020204" pitchFamily="34" charset="0"/>
              </a:rPr>
              <a:t>του </a:t>
            </a:r>
            <a:r>
              <a:rPr lang="en-US" altLang="el-GR" sz="2400" b="1" dirty="0">
                <a:latin typeface="Arial" panose="020B0604020202020204" pitchFamily="34" charset="0"/>
                <a:cs typeface="Arial" panose="020B0604020202020204" pitchFamily="34" charset="0"/>
              </a:rPr>
              <a:t>Kotler</a:t>
            </a:r>
            <a:endParaRPr lang="el-GR" altLang="el-GR" sz="2400" b="1" dirty="0">
              <a:latin typeface="Arial" panose="020B0604020202020204" pitchFamily="34" charset="0"/>
              <a:cs typeface="Arial" panose="020B0604020202020204" pitchFamily="34" charset="0"/>
            </a:endParaRPr>
          </a:p>
        </p:txBody>
      </p:sp>
      <p:sp>
        <p:nvSpPr>
          <p:cNvPr id="16387" name="TextBox 2"/>
          <p:cNvSpPr txBox="1">
            <a:spLocks noChangeArrowheads="1"/>
          </p:cNvSpPr>
          <p:nvPr/>
        </p:nvSpPr>
        <p:spPr bwMode="auto">
          <a:xfrm>
            <a:off x="1631950" y="1557339"/>
            <a:ext cx="8928100"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panose="020B0604020202020204" pitchFamily="34" charset="0"/>
              <a:buChar char="•"/>
              <a:defRPr/>
            </a:pPr>
            <a:r>
              <a:rPr lang="en-US" altLang="el-GR" b="1" dirty="0">
                <a:solidFill>
                  <a:schemeClr val="tx1"/>
                </a:solidFill>
              </a:rPr>
              <a:t>To </a:t>
            </a:r>
            <a:r>
              <a:rPr lang="el-GR" altLang="el-GR" b="1" dirty="0">
                <a:solidFill>
                  <a:schemeClr val="tx1"/>
                </a:solidFill>
              </a:rPr>
              <a:t>προϊόν τόπος</a:t>
            </a:r>
          </a:p>
          <a:p>
            <a:pPr lvl="1">
              <a:defRPr/>
            </a:pPr>
            <a:r>
              <a:rPr lang="el-GR" altLang="el-GR" dirty="0">
                <a:solidFill>
                  <a:schemeClr val="tx1"/>
                </a:solidFill>
                <a:latin typeface="Georgia" panose="02040502050405020303" pitchFamily="18" charset="0"/>
              </a:rPr>
              <a:t>Η ποιότητα του δομημένου και αδόμητου χώρου, η παροχή υπηρεσιών , οι υποδομές, η ψυχαγωγία </a:t>
            </a:r>
            <a:r>
              <a:rPr lang="el-GR" altLang="el-GR" dirty="0" err="1">
                <a:solidFill>
                  <a:schemeClr val="tx1"/>
                </a:solidFill>
                <a:latin typeface="Georgia" panose="02040502050405020303" pitchFamily="18" charset="0"/>
              </a:rPr>
              <a:t>κτλ</a:t>
            </a:r>
            <a:r>
              <a:rPr lang="el-GR" altLang="el-GR" dirty="0">
                <a:solidFill>
                  <a:schemeClr val="tx1"/>
                </a:solidFill>
                <a:latin typeface="Georgia" panose="02040502050405020303" pitchFamily="18" charset="0"/>
              </a:rPr>
              <a:t> </a:t>
            </a:r>
            <a:r>
              <a:rPr lang="el-GR" altLang="el-GR" b="1" dirty="0">
                <a:solidFill>
                  <a:schemeClr val="tx1"/>
                </a:solidFill>
                <a:latin typeface="Georgia" panose="02040502050405020303" pitchFamily="18" charset="0"/>
              </a:rPr>
              <a:t> </a:t>
            </a:r>
          </a:p>
          <a:p>
            <a:pPr marL="285750" indent="-285750">
              <a:buFont typeface="Arial" panose="020B0604020202020204" pitchFamily="34" charset="0"/>
              <a:buChar char="•"/>
              <a:defRPr/>
            </a:pPr>
            <a:r>
              <a:rPr lang="el-GR" altLang="el-GR" b="1" dirty="0">
                <a:solidFill>
                  <a:schemeClr val="tx1"/>
                </a:solidFill>
              </a:rPr>
              <a:t>Τιμή</a:t>
            </a:r>
          </a:p>
          <a:p>
            <a:pPr lvl="1">
              <a:defRPr/>
            </a:pPr>
            <a:r>
              <a:rPr lang="el-GR" altLang="el-GR" dirty="0">
                <a:solidFill>
                  <a:schemeClr val="tx1"/>
                </a:solidFill>
                <a:latin typeface="Georgia" panose="02040502050405020303" pitchFamily="18" charset="0"/>
              </a:rPr>
              <a:t>Το κόστος σε σχέση με την ποιότητα</a:t>
            </a:r>
          </a:p>
          <a:p>
            <a:pPr marL="285750" indent="-285750">
              <a:buFont typeface="Arial" panose="020B0604020202020204" pitchFamily="34" charset="0"/>
              <a:buChar char="•"/>
              <a:defRPr/>
            </a:pPr>
            <a:r>
              <a:rPr lang="el-GR" altLang="el-GR" b="1" dirty="0">
                <a:solidFill>
                  <a:schemeClr val="tx1"/>
                </a:solidFill>
              </a:rPr>
              <a:t>Χώρος/κανάλια διανομής</a:t>
            </a:r>
          </a:p>
          <a:p>
            <a:pPr lvl="1">
              <a:defRPr/>
            </a:pPr>
            <a:r>
              <a:rPr lang="el-GR" altLang="el-GR" dirty="0">
                <a:solidFill>
                  <a:schemeClr val="tx1"/>
                </a:solidFill>
                <a:latin typeface="Georgia" panose="02040502050405020303" pitchFamily="18" charset="0"/>
              </a:rPr>
              <a:t>Προσδιορισμός των καναλιών μεταφοράς της εικόνας είτε στο εσωτερικό περιβάλλον ( Δήμοι, Λιμάνια, Αεροδρόμια, ΕΟΤ </a:t>
            </a:r>
            <a:r>
              <a:rPr lang="el-GR" altLang="el-GR" dirty="0" err="1">
                <a:solidFill>
                  <a:schemeClr val="tx1"/>
                </a:solidFill>
                <a:latin typeface="Georgia" panose="02040502050405020303" pitchFamily="18" charset="0"/>
              </a:rPr>
              <a:t>κτλ</a:t>
            </a:r>
            <a:r>
              <a:rPr lang="el-GR" altLang="el-GR" dirty="0">
                <a:solidFill>
                  <a:schemeClr val="tx1"/>
                </a:solidFill>
                <a:latin typeface="Georgia" panose="02040502050405020303" pitchFamily="18" charset="0"/>
              </a:rPr>
              <a:t>) του τόπου είτε στο εξωτερικό ( πρεσβείες, Απόδημος Ελληνισμός, Διεθνή δίκτυα πόλεων </a:t>
            </a:r>
            <a:r>
              <a:rPr lang="el-GR" altLang="el-GR" dirty="0" err="1">
                <a:solidFill>
                  <a:schemeClr val="tx1"/>
                </a:solidFill>
                <a:latin typeface="Georgia" panose="02040502050405020303" pitchFamily="18" charset="0"/>
              </a:rPr>
              <a:t>κτλ</a:t>
            </a:r>
            <a:r>
              <a:rPr lang="el-GR" altLang="el-GR" dirty="0">
                <a:solidFill>
                  <a:schemeClr val="tx1"/>
                </a:solidFill>
                <a:latin typeface="Georgia" panose="02040502050405020303" pitchFamily="18" charset="0"/>
              </a:rPr>
              <a:t>)</a:t>
            </a:r>
          </a:p>
          <a:p>
            <a:pPr marL="285750" indent="-285750">
              <a:buFont typeface="Arial" panose="020B0604020202020204" pitchFamily="34" charset="0"/>
              <a:buChar char="•"/>
              <a:defRPr/>
            </a:pPr>
            <a:r>
              <a:rPr lang="el-GR" altLang="el-GR" b="1" dirty="0">
                <a:solidFill>
                  <a:schemeClr val="tx1"/>
                </a:solidFill>
              </a:rPr>
              <a:t>Προώθηση</a:t>
            </a:r>
          </a:p>
          <a:p>
            <a:pPr lvl="1">
              <a:defRPr/>
            </a:pPr>
            <a:r>
              <a:rPr lang="el-GR" altLang="el-GR" dirty="0">
                <a:solidFill>
                  <a:schemeClr val="tx1"/>
                </a:solidFill>
                <a:latin typeface="Georgia" panose="02040502050405020303" pitchFamily="18" charset="0"/>
              </a:rPr>
              <a:t>Αξιολόγηση και επιλογή των μέσων </a:t>
            </a:r>
            <a:r>
              <a:rPr lang="el-GR" altLang="el-GR" dirty="0" err="1">
                <a:solidFill>
                  <a:schemeClr val="tx1"/>
                </a:solidFill>
                <a:latin typeface="Georgia" panose="02040502050405020303" pitchFamily="18" charset="0"/>
              </a:rPr>
              <a:t>προώθησης.Σχετίζεται</a:t>
            </a:r>
            <a:r>
              <a:rPr lang="el-GR" altLang="el-GR" dirty="0">
                <a:solidFill>
                  <a:schemeClr val="tx1"/>
                </a:solidFill>
                <a:latin typeface="Georgia" panose="02040502050405020303" pitchFamily="18" charset="0"/>
              </a:rPr>
              <a:t> με την ικανότητα του τόπου να επιλέγει κάθε φορά τις πιο αποτελεσματικές μεθόδους  λαμβάνοντας υπόψη και τα κόστη.</a:t>
            </a:r>
          </a:p>
          <a:p>
            <a:pPr lvl="1">
              <a:defRPr/>
            </a:pPr>
            <a:r>
              <a:rPr lang="el-GR" altLang="el-GR" dirty="0">
                <a:solidFill>
                  <a:schemeClr val="tx1"/>
                </a:solidFill>
                <a:latin typeface="Georgia" panose="02040502050405020303" pitchFamily="18" charset="0"/>
              </a:rPr>
              <a:t>Διαφήμιση, δημόσιες σχέσεις, ΜΜΕ, κοινωνικά δίκτυα</a:t>
            </a:r>
          </a:p>
          <a:p>
            <a:pPr marL="0" lvl="1">
              <a:defRPr/>
            </a:pPr>
            <a:r>
              <a:rPr lang="el-GR" altLang="el-GR" b="1" dirty="0">
                <a:solidFill>
                  <a:schemeClr val="tx1"/>
                </a:solidFill>
                <a:latin typeface="+mn-lt"/>
              </a:rPr>
              <a:t>Τι απουσιάζει ;</a:t>
            </a:r>
          </a:p>
          <a:p>
            <a:pPr marL="285750" lvl="1">
              <a:buFont typeface="Arial" panose="020B0604020202020204" pitchFamily="34" charset="0"/>
              <a:buChar char="•"/>
              <a:defRPr/>
            </a:pPr>
            <a:r>
              <a:rPr lang="el-GR" altLang="el-GR" b="1" dirty="0">
                <a:solidFill>
                  <a:schemeClr val="tx1"/>
                </a:solidFill>
                <a:latin typeface="+mn-lt"/>
              </a:rPr>
              <a:t>Ο ανθρώπινος παράγοντας</a:t>
            </a:r>
          </a:p>
          <a:p>
            <a:pPr marL="715963" lvl="2">
              <a:defRPr/>
            </a:pPr>
            <a:r>
              <a:rPr lang="el-GR" altLang="el-GR" dirty="0" err="1">
                <a:solidFill>
                  <a:schemeClr val="tx1"/>
                </a:solidFill>
                <a:latin typeface="Georgia" panose="02040502050405020303" pitchFamily="18" charset="0"/>
              </a:rPr>
              <a:t>Συμμετοχικότητα</a:t>
            </a:r>
            <a:r>
              <a:rPr lang="el-GR" altLang="el-GR" dirty="0">
                <a:solidFill>
                  <a:schemeClr val="tx1"/>
                </a:solidFill>
                <a:latin typeface="Georgia" panose="02040502050405020303" pitchFamily="18" charset="0"/>
              </a:rPr>
              <a:t> στη λήψη των αποφάσεων και στην κοινωνική και πολιτιστική ζωή του τόπου</a:t>
            </a:r>
          </a:p>
          <a:p>
            <a:pPr lvl="1">
              <a:defRPr/>
            </a:pPr>
            <a:endParaRPr lang="el-GR" altLang="el-GR" dirty="0">
              <a:solidFill>
                <a:schemeClr val="tx1"/>
              </a:solidFill>
              <a:latin typeface="Georgia" panose="02040502050405020303" pitchFamily="18" charset="0"/>
            </a:endParaRPr>
          </a:p>
        </p:txBody>
      </p:sp>
      <p:pic>
        <p:nvPicPr>
          <p:cNvPr id="2" name="Εικόνα 1"/>
          <p:cNvPicPr>
            <a:picLocks noChangeAspect="1"/>
          </p:cNvPicPr>
          <p:nvPr/>
        </p:nvPicPr>
        <p:blipFill>
          <a:blip r:embed="rId2"/>
          <a:stretch>
            <a:fillRect/>
          </a:stretch>
        </p:blipFill>
        <p:spPr>
          <a:xfrm>
            <a:off x="1434245" y="958684"/>
            <a:ext cx="9589839" cy="97544"/>
          </a:xfrm>
          <a:prstGeom prst="rect">
            <a:avLst/>
          </a:prstGeom>
        </p:spPr>
      </p:pic>
    </p:spTree>
    <p:extLst>
      <p:ext uri="{BB962C8B-B14F-4D97-AF65-F5344CB8AC3E}">
        <p14:creationId xmlns:p14="http://schemas.microsoft.com/office/powerpoint/2010/main" val="2717965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2939" y="2636839"/>
            <a:ext cx="15081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Εικόνα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2511425"/>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Εικόνα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5373688"/>
            <a:ext cx="2286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4"/>
          <p:cNvSpPr txBox="1">
            <a:spLocks noChangeArrowheads="1"/>
          </p:cNvSpPr>
          <p:nvPr/>
        </p:nvSpPr>
        <p:spPr bwMode="auto">
          <a:xfrm>
            <a:off x="2279650" y="4359275"/>
            <a:ext cx="250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l-GR">
                <a:solidFill>
                  <a:schemeClr val="tx1"/>
                </a:solidFill>
              </a:rPr>
              <a:t>NYCity , 1977</a:t>
            </a:r>
            <a:endParaRPr lang="el-GR" altLang="el-GR">
              <a:solidFill>
                <a:schemeClr val="tx1"/>
              </a:solidFill>
            </a:endParaRPr>
          </a:p>
        </p:txBody>
      </p:sp>
      <p:sp>
        <p:nvSpPr>
          <p:cNvPr id="22534" name="TextBox 5"/>
          <p:cNvSpPr txBox="1">
            <a:spLocks noChangeArrowheads="1"/>
          </p:cNvSpPr>
          <p:nvPr/>
        </p:nvSpPr>
        <p:spPr bwMode="auto">
          <a:xfrm>
            <a:off x="2495550" y="6308725"/>
            <a:ext cx="2592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a:solidFill>
                  <a:schemeClr val="tx1"/>
                </a:solidFill>
              </a:rPr>
              <a:t>Μόναχο, 2006</a:t>
            </a:r>
          </a:p>
        </p:txBody>
      </p:sp>
      <p:sp>
        <p:nvSpPr>
          <p:cNvPr id="22535" name="TextBox 6"/>
          <p:cNvSpPr txBox="1">
            <a:spLocks noChangeArrowheads="1"/>
          </p:cNvSpPr>
          <p:nvPr/>
        </p:nvSpPr>
        <p:spPr bwMode="auto">
          <a:xfrm>
            <a:off x="5737225" y="4419600"/>
            <a:ext cx="1466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a:solidFill>
                  <a:schemeClr val="tx1"/>
                </a:solidFill>
              </a:rPr>
              <a:t>Μάντσεστερ</a:t>
            </a:r>
          </a:p>
        </p:txBody>
      </p:sp>
      <p:pic>
        <p:nvPicPr>
          <p:cNvPr id="22536" name="Εικόνα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75275" y="5259388"/>
            <a:ext cx="3295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Box 8"/>
          <p:cNvSpPr txBox="1">
            <a:spLocks noChangeArrowheads="1"/>
          </p:cNvSpPr>
          <p:nvPr/>
        </p:nvSpPr>
        <p:spPr bwMode="auto">
          <a:xfrm>
            <a:off x="1091954" y="493714"/>
            <a:ext cx="100317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l-GR" altLang="el-GR" sz="2800" b="1" dirty="0"/>
              <a:t>Από τις σφραγίδες, στα εμβλήματα, στα οικόσημα, στα λογότυπα</a:t>
            </a:r>
          </a:p>
        </p:txBody>
      </p:sp>
      <p:sp>
        <p:nvSpPr>
          <p:cNvPr id="22538" name="TextBox 9"/>
          <p:cNvSpPr txBox="1">
            <a:spLocks noChangeArrowheads="1"/>
          </p:cNvSpPr>
          <p:nvPr/>
        </p:nvSpPr>
        <p:spPr bwMode="auto">
          <a:xfrm>
            <a:off x="1890945" y="1628776"/>
            <a:ext cx="45654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l-GR" altLang="el-GR" b="1" dirty="0">
                <a:solidFill>
                  <a:schemeClr val="tx1"/>
                </a:solidFill>
              </a:rPr>
              <a:t>Τι εξυπηρετούν </a:t>
            </a:r>
            <a:r>
              <a:rPr lang="el-GR" altLang="el-GR" b="1" dirty="0" smtClean="0">
                <a:solidFill>
                  <a:schemeClr val="tx1"/>
                </a:solidFill>
              </a:rPr>
              <a:t>; Την </a:t>
            </a:r>
            <a:r>
              <a:rPr lang="el-GR" altLang="el-GR" b="1" dirty="0" err="1">
                <a:solidFill>
                  <a:schemeClr val="tx1"/>
                </a:solidFill>
              </a:rPr>
              <a:t>αναγνωρισιμότητα</a:t>
            </a:r>
            <a:endParaRPr lang="el-GR" altLang="el-GR" b="1" dirty="0">
              <a:solidFill>
                <a:schemeClr val="tx1"/>
              </a:solidFill>
            </a:endParaRPr>
          </a:p>
        </p:txBody>
      </p:sp>
      <p:pic>
        <p:nvPicPr>
          <p:cNvPr id="22539" name="Εικόνα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54925" y="1690689"/>
            <a:ext cx="238125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7"/>
          <a:stretch>
            <a:fillRect/>
          </a:stretch>
        </p:blipFill>
        <p:spPr>
          <a:xfrm>
            <a:off x="1221181" y="1025261"/>
            <a:ext cx="9589839" cy="97544"/>
          </a:xfrm>
          <a:prstGeom prst="rect">
            <a:avLst/>
          </a:prstGeom>
        </p:spPr>
      </p:pic>
    </p:spTree>
    <p:extLst>
      <p:ext uri="{BB962C8B-B14F-4D97-AF65-F5344CB8AC3E}">
        <p14:creationId xmlns:p14="http://schemas.microsoft.com/office/powerpoint/2010/main" val="4958488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p:cNvSpPr>
          <p:nvPr/>
        </p:nvSpPr>
        <p:spPr>
          <a:xfrm>
            <a:off x="1669927" y="487965"/>
            <a:ext cx="7632700" cy="923925"/>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Arial" charset="0"/>
                <a:cs typeface="Arial" charset="0"/>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Arial" charset="0"/>
                <a:cs typeface="Arial" charset="0"/>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Arial" charset="0"/>
                <a:cs typeface="Arial" charset="0"/>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Arial" charset="0"/>
                <a:cs typeface="Arial" charset="0"/>
              </a:defRPr>
            </a:lvl5pPr>
            <a:lvl6pPr marL="2514600" indent="-228600" algn="l" defTabSz="449263" rtl="0" eaLnBrk="1" fontAlgn="base" hangingPunct="1">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6pPr>
            <a:lvl7pPr marL="2971800" indent="-228600" algn="l" defTabSz="449263" rtl="0" eaLnBrk="1" fontAlgn="base" hangingPunct="1">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7pPr>
            <a:lvl8pPr marL="3429000" indent="-228600" algn="l" defTabSz="449263" rtl="0" eaLnBrk="1" fontAlgn="base" hangingPunct="1">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8pPr>
            <a:lvl9pPr marL="3886200" indent="-228600" algn="l" defTabSz="449263" rtl="0" eaLnBrk="1" fontAlgn="base" hangingPunct="1">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9pPr>
          </a:lstStyle>
          <a:p>
            <a:pPr>
              <a:defRPr/>
            </a:pPr>
            <a:r>
              <a:rPr lang="el-GR" altLang="el-GR" sz="2400" b="1" kern="0" dirty="0">
                <a:latin typeface="Arial" panose="020B0604020202020204" pitchFamily="34" charset="0"/>
                <a:cs typeface="Arial" panose="020B0604020202020204" pitchFamily="34" charset="0"/>
              </a:rPr>
              <a:t>Η τοποθέτηση στην ανταγωνιστική αγορά</a:t>
            </a:r>
          </a:p>
        </p:txBody>
      </p:sp>
      <p:sp>
        <p:nvSpPr>
          <p:cNvPr id="3" name="Θέση περιεχομένου 2"/>
          <p:cNvSpPr txBox="1">
            <a:spLocks/>
          </p:cNvSpPr>
          <p:nvPr/>
        </p:nvSpPr>
        <p:spPr>
          <a:xfrm>
            <a:off x="1847851" y="2205039"/>
            <a:ext cx="8424863" cy="3095625"/>
          </a:xfrm>
          <a:prstGeom prst="rect">
            <a:avLst/>
          </a:prstGeom>
        </p:spPr>
        <p:txBody>
          <a:bodyPr/>
          <a:lst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292929"/>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292929"/>
                </a:solidFill>
                <a:latin typeface="+mn-lt"/>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292929"/>
                </a:solidFill>
                <a:latin typeface="+mn-lt"/>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292929"/>
                </a:solidFill>
                <a:latin typeface="+mn-lt"/>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292929"/>
                </a:solidFill>
                <a:latin typeface="+mn-lt"/>
                <a:cs typeface="+mn-cs"/>
              </a:defRPr>
            </a:lvl5pPr>
            <a:lvl6pPr marL="2514600" indent="-228600" algn="l" defTabSz="449263" rtl="0" eaLnBrk="1" fontAlgn="base" hangingPunct="1">
              <a:spcBef>
                <a:spcPts val="500"/>
              </a:spcBef>
              <a:spcAft>
                <a:spcPct val="0"/>
              </a:spcAft>
              <a:buClr>
                <a:srgbClr val="000000"/>
              </a:buClr>
              <a:buSzPct val="100000"/>
              <a:buFont typeface="Times New Roman" pitchFamily="18" charset="0"/>
              <a:defRPr sz="2000">
                <a:solidFill>
                  <a:srgbClr val="292929"/>
                </a:solidFill>
                <a:latin typeface="+mn-lt"/>
                <a:cs typeface="+mn-cs"/>
              </a:defRPr>
            </a:lvl6pPr>
            <a:lvl7pPr marL="2971800" indent="-228600" algn="l" defTabSz="449263" rtl="0" eaLnBrk="1" fontAlgn="base" hangingPunct="1">
              <a:spcBef>
                <a:spcPts val="500"/>
              </a:spcBef>
              <a:spcAft>
                <a:spcPct val="0"/>
              </a:spcAft>
              <a:buClr>
                <a:srgbClr val="000000"/>
              </a:buClr>
              <a:buSzPct val="100000"/>
              <a:buFont typeface="Times New Roman" pitchFamily="18" charset="0"/>
              <a:defRPr sz="2000">
                <a:solidFill>
                  <a:srgbClr val="292929"/>
                </a:solidFill>
                <a:latin typeface="+mn-lt"/>
                <a:cs typeface="+mn-cs"/>
              </a:defRPr>
            </a:lvl7pPr>
            <a:lvl8pPr marL="3429000" indent="-228600" algn="l" defTabSz="449263" rtl="0" eaLnBrk="1" fontAlgn="base" hangingPunct="1">
              <a:spcBef>
                <a:spcPts val="500"/>
              </a:spcBef>
              <a:spcAft>
                <a:spcPct val="0"/>
              </a:spcAft>
              <a:buClr>
                <a:srgbClr val="000000"/>
              </a:buClr>
              <a:buSzPct val="100000"/>
              <a:buFont typeface="Times New Roman" pitchFamily="18" charset="0"/>
              <a:defRPr sz="2000">
                <a:solidFill>
                  <a:srgbClr val="292929"/>
                </a:solidFill>
                <a:latin typeface="+mn-lt"/>
                <a:cs typeface="+mn-cs"/>
              </a:defRPr>
            </a:lvl8pPr>
            <a:lvl9pPr marL="3886200" indent="-228600" algn="l" defTabSz="449263" rtl="0" eaLnBrk="1" fontAlgn="base" hangingPunct="1">
              <a:spcBef>
                <a:spcPts val="500"/>
              </a:spcBef>
              <a:spcAft>
                <a:spcPct val="0"/>
              </a:spcAft>
              <a:buClr>
                <a:srgbClr val="000000"/>
              </a:buClr>
              <a:buSzPct val="100000"/>
              <a:buFont typeface="Times New Roman" pitchFamily="18" charset="0"/>
              <a:defRPr sz="2000">
                <a:solidFill>
                  <a:srgbClr val="292929"/>
                </a:solidFill>
                <a:latin typeface="+mn-lt"/>
                <a:cs typeface="+mn-cs"/>
              </a:defRPr>
            </a:lvl9pPr>
          </a:lstStyle>
          <a:p>
            <a:pPr marL="84138" indent="15875" algn="just">
              <a:defRPr/>
            </a:pPr>
            <a:r>
              <a:rPr lang="el-GR" altLang="el-GR" sz="2400" b="1" kern="0" dirty="0"/>
              <a:t>Η έννοια της τοποθέτησης στην ανταγωνιστική αγορά ,</a:t>
            </a:r>
            <a:r>
              <a:rPr lang="el-GR" altLang="el-GR" sz="2400" kern="0" dirty="0"/>
              <a:t> </a:t>
            </a:r>
            <a:r>
              <a:rPr lang="el-GR" altLang="el-GR" sz="2000" kern="0" dirty="0"/>
              <a:t>από την άλλη πλευρά, αναφέρεται στην μοναδική, διαφοροποιημένη, σχετική και αξιόπιστη πρόταση αξίας (υπόσχεσης του </a:t>
            </a:r>
            <a:r>
              <a:rPr lang="el-GR" altLang="el-GR" sz="2000" kern="0" dirty="0" err="1"/>
              <a:t>brand</a:t>
            </a:r>
            <a:r>
              <a:rPr lang="el-GR" altLang="el-GR" sz="2000" kern="0" dirty="0"/>
              <a:t> </a:t>
            </a:r>
            <a:r>
              <a:rPr lang="el-GR" altLang="el-GR" sz="2000" kern="0" dirty="0" err="1"/>
              <a:t>name</a:t>
            </a:r>
            <a:r>
              <a:rPr lang="el-GR" altLang="el-GR" sz="2000" kern="0" dirty="0"/>
              <a:t>) ότι η πόλη κάνει ή προσφέρει αυτό που υπόσχεται στις διαφορετικές ομάδες-στόχους της, που την καθιστά ένα ελκυστικό μέρος για να ζήσεις, να επισκεφθείς, να σπουδάσεις, να εργάζεσαι</a:t>
            </a:r>
          </a:p>
        </p:txBody>
      </p:sp>
      <p:pic>
        <p:nvPicPr>
          <p:cNvPr id="4" name="Εικόνα 3"/>
          <p:cNvPicPr>
            <a:picLocks noChangeAspect="1"/>
          </p:cNvPicPr>
          <p:nvPr/>
        </p:nvPicPr>
        <p:blipFill>
          <a:blip r:embed="rId2"/>
          <a:stretch>
            <a:fillRect/>
          </a:stretch>
        </p:blipFill>
        <p:spPr>
          <a:xfrm>
            <a:off x="1516980" y="1154113"/>
            <a:ext cx="9589839" cy="97544"/>
          </a:xfrm>
          <a:prstGeom prst="rect">
            <a:avLst/>
          </a:prstGeom>
        </p:spPr>
      </p:pic>
    </p:spTree>
    <p:extLst>
      <p:ext uri="{BB962C8B-B14F-4D97-AF65-F5344CB8AC3E}">
        <p14:creationId xmlns:p14="http://schemas.microsoft.com/office/powerpoint/2010/main" val="3947779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2492375"/>
            <a:ext cx="3101975"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p:cNvSpPr txBox="1">
            <a:spLocks noChangeArrowheads="1"/>
          </p:cNvSpPr>
          <p:nvPr/>
        </p:nvSpPr>
        <p:spPr bwMode="auto">
          <a:xfrm>
            <a:off x="4937126" y="2740025"/>
            <a:ext cx="266382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a:solidFill>
                  <a:schemeClr val="tx1"/>
                </a:solidFill>
              </a:rPr>
              <a:t>1. Διακυβέρνηση</a:t>
            </a:r>
          </a:p>
          <a:p>
            <a:r>
              <a:rPr lang="el-GR" altLang="el-GR">
                <a:solidFill>
                  <a:schemeClr val="tx1"/>
                </a:solidFill>
              </a:rPr>
              <a:t>2. Δημόσια Διοίκηση</a:t>
            </a:r>
          </a:p>
          <a:p>
            <a:r>
              <a:rPr lang="el-GR" altLang="el-GR">
                <a:solidFill>
                  <a:schemeClr val="tx1"/>
                </a:solidFill>
              </a:rPr>
              <a:t>3. Πολεοδομικός Σχεδιασμός</a:t>
            </a:r>
          </a:p>
          <a:p>
            <a:r>
              <a:rPr lang="el-GR" altLang="el-GR">
                <a:solidFill>
                  <a:schemeClr val="tx1"/>
                </a:solidFill>
              </a:rPr>
              <a:t>4. Τεχνολογία</a:t>
            </a:r>
          </a:p>
          <a:p>
            <a:r>
              <a:rPr lang="el-GR" altLang="el-GR">
                <a:solidFill>
                  <a:schemeClr val="tx1"/>
                </a:solidFill>
              </a:rPr>
              <a:t>5. Περιβάλλον</a:t>
            </a:r>
          </a:p>
          <a:p>
            <a:r>
              <a:rPr lang="el-GR" altLang="el-GR">
                <a:solidFill>
                  <a:schemeClr val="tx1"/>
                </a:solidFill>
              </a:rPr>
              <a:t>6. Διεθνής Εμβέλεια</a:t>
            </a:r>
          </a:p>
          <a:p>
            <a:r>
              <a:rPr lang="el-GR" altLang="el-GR">
                <a:solidFill>
                  <a:schemeClr val="tx1"/>
                </a:solidFill>
              </a:rPr>
              <a:t>7. Κοινωνική Συνοχή</a:t>
            </a:r>
          </a:p>
          <a:p>
            <a:r>
              <a:rPr lang="el-GR" altLang="el-GR">
                <a:solidFill>
                  <a:schemeClr val="tx1"/>
                </a:solidFill>
              </a:rPr>
              <a:t>8. Κινητικότητα και Μεταφορές</a:t>
            </a:r>
          </a:p>
          <a:p>
            <a:r>
              <a:rPr lang="el-GR" altLang="el-GR">
                <a:solidFill>
                  <a:schemeClr val="tx1"/>
                </a:solidFill>
              </a:rPr>
              <a:t>9. Ανθρώπινο Δυναμικό. </a:t>
            </a:r>
          </a:p>
          <a:p>
            <a:r>
              <a:rPr lang="el-GR" altLang="el-GR">
                <a:solidFill>
                  <a:schemeClr val="tx1"/>
                </a:solidFill>
              </a:rPr>
              <a:t>10. Η Οικονομία</a:t>
            </a:r>
          </a:p>
          <a:p>
            <a:endParaRPr lang="el-GR" altLang="el-GR">
              <a:solidFill>
                <a:schemeClr val="tx1"/>
              </a:solidFill>
            </a:endParaRPr>
          </a:p>
        </p:txBody>
      </p:sp>
      <p:pic>
        <p:nvPicPr>
          <p:cNvPr id="20484" name="Εικόνα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15225" y="2852739"/>
            <a:ext cx="2851150"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4"/>
          <p:cNvSpPr txBox="1">
            <a:spLocks noChangeArrowheads="1"/>
          </p:cNvSpPr>
          <p:nvPr/>
        </p:nvSpPr>
        <p:spPr bwMode="auto">
          <a:xfrm>
            <a:off x="1922464" y="1709739"/>
            <a:ext cx="28082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l-GR" sz="1400" b="1">
                <a:solidFill>
                  <a:srgbClr val="FF0000"/>
                </a:solidFill>
              </a:rPr>
              <a:t>Cities in motion index 2014</a:t>
            </a:r>
            <a:endParaRPr lang="el-GR" altLang="el-GR" sz="1400" b="1">
              <a:solidFill>
                <a:srgbClr val="FF0000"/>
              </a:solidFill>
            </a:endParaRPr>
          </a:p>
        </p:txBody>
      </p:sp>
      <p:sp>
        <p:nvSpPr>
          <p:cNvPr id="20486" name="TextBox 6"/>
          <p:cNvSpPr txBox="1">
            <a:spLocks noChangeArrowheads="1"/>
          </p:cNvSpPr>
          <p:nvPr/>
        </p:nvSpPr>
        <p:spPr bwMode="auto">
          <a:xfrm>
            <a:off x="4730750" y="1700214"/>
            <a:ext cx="2382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sz="1400" b="1">
                <a:solidFill>
                  <a:srgbClr val="FF0000"/>
                </a:solidFill>
              </a:rPr>
              <a:t>Κριτήρια αξιολόγησης</a:t>
            </a:r>
          </a:p>
        </p:txBody>
      </p:sp>
      <p:sp>
        <p:nvSpPr>
          <p:cNvPr id="20487" name="TextBox 7"/>
          <p:cNvSpPr txBox="1">
            <a:spLocks noChangeArrowheads="1"/>
          </p:cNvSpPr>
          <p:nvPr/>
        </p:nvSpPr>
        <p:spPr bwMode="auto">
          <a:xfrm>
            <a:off x="8040689" y="1709739"/>
            <a:ext cx="20161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sz="1400" b="1">
                <a:solidFill>
                  <a:srgbClr val="FF0000"/>
                </a:solidFill>
              </a:rPr>
              <a:t>Αξιολόγηση Αθήνας</a:t>
            </a:r>
          </a:p>
        </p:txBody>
      </p:sp>
      <p:sp>
        <p:nvSpPr>
          <p:cNvPr id="20488" name="TextBox 8"/>
          <p:cNvSpPr txBox="1">
            <a:spLocks noChangeArrowheads="1"/>
          </p:cNvSpPr>
          <p:nvPr/>
        </p:nvSpPr>
        <p:spPr bwMode="auto">
          <a:xfrm>
            <a:off x="1982789" y="383383"/>
            <a:ext cx="56181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sz="2800" b="1" dirty="0"/>
              <a:t>Λίστες κατατάξεων, κριτήρια</a:t>
            </a:r>
          </a:p>
        </p:txBody>
      </p:sp>
      <p:pic>
        <p:nvPicPr>
          <p:cNvPr id="2" name="Εικόνα 1"/>
          <p:cNvPicPr>
            <a:picLocks noChangeAspect="1"/>
          </p:cNvPicPr>
          <p:nvPr/>
        </p:nvPicPr>
        <p:blipFill>
          <a:blip r:embed="rId4"/>
          <a:stretch>
            <a:fillRect/>
          </a:stretch>
        </p:blipFill>
        <p:spPr>
          <a:xfrm>
            <a:off x="1558533" y="896146"/>
            <a:ext cx="9589839" cy="97544"/>
          </a:xfrm>
          <a:prstGeom prst="rect">
            <a:avLst/>
          </a:prstGeom>
        </p:spPr>
      </p:pic>
    </p:spTree>
    <p:extLst>
      <p:ext uri="{BB962C8B-B14F-4D97-AF65-F5344CB8AC3E}">
        <p14:creationId xmlns:p14="http://schemas.microsoft.com/office/powerpoint/2010/main" val="475219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2"/>
          <p:cNvSpPr txBox="1">
            <a:spLocks noChangeArrowheads="1"/>
          </p:cNvSpPr>
          <p:nvPr/>
        </p:nvSpPr>
        <p:spPr bwMode="auto">
          <a:xfrm>
            <a:off x="1954213" y="1263650"/>
            <a:ext cx="77946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l-GR" altLang="el-GR" dirty="0">
                <a:solidFill>
                  <a:prstClr val="black"/>
                </a:solidFill>
              </a:rPr>
              <a:t>Έξυπνες είναι οι πόλεις που χρησιμοποιούν τις νέες τεχνολογίες για να επιτύχουν τους στρατηγικούς τους στόχους</a:t>
            </a:r>
          </a:p>
          <a:p>
            <a:pPr algn="ctr" eaLnBrk="1" hangingPunct="1"/>
            <a:endParaRPr lang="el-GR" altLang="el-GR" dirty="0">
              <a:solidFill>
                <a:prstClr val="black"/>
              </a:solidFill>
            </a:endParaRP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357563"/>
            <a:ext cx="8497888"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Text Box 8"/>
          <p:cNvSpPr txBox="1">
            <a:spLocks noChangeArrowheads="1"/>
          </p:cNvSpPr>
          <p:nvPr/>
        </p:nvSpPr>
        <p:spPr bwMode="auto">
          <a:xfrm>
            <a:off x="1841500" y="336550"/>
            <a:ext cx="61928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 typeface="Times New Roman" panose="02020603050405020304" pitchFamily="18" charset="0"/>
              <a:buNone/>
            </a:pPr>
            <a:r>
              <a:rPr lang="el-GR" altLang="el-GR" sz="2400" b="1">
                <a:solidFill>
                  <a:prstClr val="black"/>
                </a:solidFill>
                <a:latin typeface="Arial" panose="020B0604020202020204" pitchFamily="34" charset="0"/>
                <a:cs typeface="Arial" panose="020B0604020202020204" pitchFamily="34" charset="0"/>
              </a:rPr>
              <a:t>ΤΙ ΕΙΝΑΙ η έξυπνη πόλη</a:t>
            </a:r>
            <a:endParaRPr lang="en-GB" altLang="el-GR" sz="2400" b="1">
              <a:solidFill>
                <a:prstClr val="black"/>
              </a:solidFill>
              <a:latin typeface="Arial" panose="020B0604020202020204" pitchFamily="34" charset="0"/>
              <a:cs typeface="Arial" panose="020B0604020202020204" pitchFamily="34" charset="0"/>
            </a:endParaRPr>
          </a:p>
        </p:txBody>
      </p:sp>
      <p:pic>
        <p:nvPicPr>
          <p:cNvPr id="37893" name="Εικόνα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4213" y="915988"/>
            <a:ext cx="855345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9043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671638" y="249238"/>
            <a:ext cx="7129462" cy="600075"/>
          </a:xfrm>
        </p:spPr>
        <p:txBody>
          <a:bodyPr/>
          <a:lstStyle/>
          <a:p>
            <a:r>
              <a:rPr lang="el-GR" altLang="el-GR" sz="2400" b="1" dirty="0" smtClean="0">
                <a:latin typeface="Arial" panose="020B0604020202020204" pitchFamily="34" charset="0"/>
                <a:cs typeface="Arial" panose="020B0604020202020204" pitchFamily="34" charset="0"/>
              </a:rPr>
              <a:t>Η διατύπωση του στρατηγικού στόχου</a:t>
            </a:r>
            <a:endParaRPr lang="en-GB" altLang="el-GR" sz="2400" b="1" dirty="0" smtClean="0">
              <a:latin typeface="Arial" panose="020B0604020202020204" pitchFamily="34" charset="0"/>
              <a:cs typeface="Arial" panose="020B0604020202020204" pitchFamily="34" charset="0"/>
            </a:endParaRPr>
          </a:p>
        </p:txBody>
      </p:sp>
      <p:sp>
        <p:nvSpPr>
          <p:cNvPr id="11267" name="Rectangle 3"/>
          <p:cNvSpPr>
            <a:spLocks noGrp="1" noChangeArrowheads="1"/>
          </p:cNvSpPr>
          <p:nvPr>
            <p:ph type="body" idx="1"/>
          </p:nvPr>
        </p:nvSpPr>
        <p:spPr/>
        <p:txBody>
          <a:bodyPr rtlCol="0">
            <a:normAutofit/>
          </a:bodyPr>
          <a:lstStyle/>
          <a:p>
            <a:pPr marL="0" indent="0" fontAlgn="auto">
              <a:lnSpc>
                <a:spcPct val="80000"/>
              </a:lnSpc>
              <a:spcAft>
                <a:spcPts val="0"/>
              </a:spcAft>
              <a:buFont typeface="Arial" panose="020B0604020202020204" pitchFamily="34" charset="0"/>
              <a:buNone/>
              <a:defRPr/>
            </a:pPr>
            <a:r>
              <a:rPr lang="el-GR" altLang="el-GR" sz="1800" b="1" dirty="0">
                <a:latin typeface="Arial" panose="020B0604020202020204" pitchFamily="34" charset="0"/>
                <a:cs typeface="Arial" panose="020B0604020202020204" pitchFamily="34" charset="0"/>
              </a:rPr>
              <a:t>ΚΑΤΑΣΤΑΤΙΚΟΣ ΧΑΡΤΗΣ ΥΠΟΧΡΕΩΣΕΩΝ ΤΩΝ ΔΗΜΟΤΙΚΩΝ ΑΡΧΩΝ ΕΝΑΝΤΙ ΤΩΝ ΠΟΛΙΤΩΝ ΣΤΗΝ «ΚΟΙΝΩΝΙΑ ΤΗΣ</a:t>
            </a:r>
            <a:r>
              <a:rPr lang="en-US" altLang="el-GR" sz="1800" b="1" dirty="0">
                <a:latin typeface="Arial" panose="020B0604020202020204" pitchFamily="34" charset="0"/>
                <a:cs typeface="Arial" panose="020B0604020202020204" pitchFamily="34" charset="0"/>
              </a:rPr>
              <a:t> </a:t>
            </a:r>
            <a:r>
              <a:rPr lang="el-GR" altLang="el-GR" sz="1800" b="1" dirty="0">
                <a:latin typeface="Arial" panose="020B0604020202020204" pitchFamily="34" charset="0"/>
                <a:cs typeface="Arial" panose="020B0604020202020204" pitchFamily="34" charset="0"/>
              </a:rPr>
              <a:t>ΓΝΩΣΗΣ </a:t>
            </a:r>
            <a:r>
              <a:rPr lang="el-GR" altLang="el-GR" sz="1800" dirty="0">
                <a:latin typeface="Arial" panose="020B0604020202020204" pitchFamily="34" charset="0"/>
                <a:cs typeface="Arial" panose="020B0604020202020204" pitchFamily="34" charset="0"/>
              </a:rPr>
              <a:t>	</a:t>
            </a:r>
          </a:p>
          <a:p>
            <a:pPr fontAlgn="auto">
              <a:lnSpc>
                <a:spcPct val="80000"/>
              </a:lnSpc>
              <a:spcAft>
                <a:spcPts val="0"/>
              </a:spcAft>
              <a:defRPr/>
            </a:pPr>
            <a:r>
              <a:rPr lang="el-GR" altLang="el-GR" sz="1800" dirty="0">
                <a:latin typeface="Arial" panose="020B0604020202020204" pitchFamily="34" charset="0"/>
                <a:cs typeface="Arial" panose="020B0604020202020204" pitchFamily="34" charset="0"/>
              </a:rPr>
              <a:t>	</a:t>
            </a:r>
          </a:p>
          <a:p>
            <a:pPr fontAlgn="auto">
              <a:lnSpc>
                <a:spcPct val="80000"/>
              </a:lnSpc>
              <a:spcAft>
                <a:spcPts val="0"/>
              </a:spcAft>
              <a:defRPr/>
            </a:pPr>
            <a:r>
              <a:rPr lang="el-GR" altLang="el-GR" sz="1800" dirty="0" err="1">
                <a:latin typeface="Arial" panose="020B0604020202020204" pitchFamily="34" charset="0"/>
                <a:cs typeface="Arial" panose="020B0604020202020204" pitchFamily="34" charset="0"/>
              </a:rPr>
              <a:t>Ι.Υποχρέωση</a:t>
            </a:r>
            <a:r>
              <a:rPr lang="el-GR" altLang="el-GR" sz="1800" dirty="0">
                <a:latin typeface="Arial" panose="020B0604020202020204" pitchFamily="34" charset="0"/>
                <a:cs typeface="Arial" panose="020B0604020202020204" pitchFamily="34" charset="0"/>
              </a:rPr>
              <a:t> για παροχή ελεύθερης πρόσβασης στο διαδίκτυο και ασφάλειας των προσωπικών δεδομένων.		</a:t>
            </a:r>
          </a:p>
          <a:p>
            <a:pPr fontAlgn="auto">
              <a:lnSpc>
                <a:spcPct val="80000"/>
              </a:lnSpc>
              <a:spcAft>
                <a:spcPts val="0"/>
              </a:spcAft>
              <a:defRPr/>
            </a:pPr>
            <a:r>
              <a:rPr lang="el-GR" altLang="el-GR" sz="1800" dirty="0">
                <a:latin typeface="Arial" panose="020B0604020202020204" pitchFamily="34" charset="0"/>
                <a:cs typeface="Arial" panose="020B0604020202020204" pitchFamily="34" charset="0"/>
              </a:rPr>
              <a:t>ΙΙ: Υποχρέωση παροχής ψηφιακών υπηρεσιών και περιεχομένου.		</a:t>
            </a:r>
          </a:p>
          <a:p>
            <a:pPr fontAlgn="auto">
              <a:lnSpc>
                <a:spcPct val="80000"/>
              </a:lnSpc>
              <a:spcAft>
                <a:spcPts val="0"/>
              </a:spcAft>
              <a:defRPr/>
            </a:pPr>
            <a:r>
              <a:rPr lang="el-GR" altLang="el-GR" sz="1800" dirty="0">
                <a:latin typeface="Arial" panose="020B0604020202020204" pitchFamily="34" charset="0"/>
                <a:cs typeface="Arial" panose="020B0604020202020204" pitchFamily="34" charset="0"/>
              </a:rPr>
              <a:t>ΙΙΙ: Υποχρέωση υιοθέτησης ανοικτών προτύπων.		</a:t>
            </a:r>
          </a:p>
          <a:p>
            <a:pPr fontAlgn="auto">
              <a:lnSpc>
                <a:spcPct val="80000"/>
              </a:lnSpc>
              <a:spcAft>
                <a:spcPts val="0"/>
              </a:spcAft>
              <a:defRPr/>
            </a:pPr>
            <a:r>
              <a:rPr lang="el-GR" altLang="el-GR" sz="1800" dirty="0" err="1">
                <a:latin typeface="Arial" panose="020B0604020202020204" pitchFamily="34" charset="0"/>
                <a:cs typeface="Arial" panose="020B0604020202020204" pitchFamily="34" charset="0"/>
              </a:rPr>
              <a:t>IV:Υποχρέωση</a:t>
            </a:r>
            <a:r>
              <a:rPr lang="el-GR" altLang="el-GR" sz="1800" dirty="0">
                <a:latin typeface="Arial" panose="020B0604020202020204" pitchFamily="34" charset="0"/>
                <a:cs typeface="Arial" panose="020B0604020202020204" pitchFamily="34" charset="0"/>
              </a:rPr>
              <a:t> υιοθέτησης πολιτικών πράσινων τεχνολογιών πληροφορικής και 	επικοινωνιών.</a:t>
            </a:r>
          </a:p>
          <a:p>
            <a:pPr fontAlgn="auto">
              <a:lnSpc>
                <a:spcPct val="80000"/>
              </a:lnSpc>
              <a:spcAft>
                <a:spcPts val="0"/>
              </a:spcAft>
              <a:defRPr/>
            </a:pPr>
            <a:r>
              <a:rPr lang="el-GR" altLang="el-GR" sz="1800" dirty="0">
                <a:latin typeface="Arial" panose="020B0604020202020204" pitchFamily="34" charset="0"/>
                <a:cs typeface="Arial" panose="020B0604020202020204" pitchFamily="34" charset="0"/>
              </a:rPr>
              <a:t>V:Υποχρέωση διευκόλυνσης της , με ψηφιακό τρόπο , συμμετοχής.		</a:t>
            </a:r>
          </a:p>
          <a:p>
            <a:pPr fontAlgn="auto">
              <a:lnSpc>
                <a:spcPct val="80000"/>
              </a:lnSpc>
              <a:spcAft>
                <a:spcPts val="0"/>
              </a:spcAft>
              <a:defRPr/>
            </a:pPr>
            <a:r>
              <a:rPr lang="el-GR" altLang="el-GR" sz="1800" dirty="0">
                <a:latin typeface="Arial" panose="020B0604020202020204" pitchFamily="34" charset="0"/>
                <a:cs typeface="Arial" panose="020B0604020202020204" pitchFamily="34" charset="0"/>
              </a:rPr>
              <a:t>VI: Υποχρέωση για κατάρτιση στη χρήση νέων τεχνολογιών</a:t>
            </a:r>
          </a:p>
          <a:p>
            <a:pPr fontAlgn="auto">
              <a:lnSpc>
                <a:spcPct val="80000"/>
              </a:lnSpc>
              <a:spcAft>
                <a:spcPts val="0"/>
              </a:spcAft>
              <a:defRPr/>
            </a:pPr>
            <a:endParaRPr lang="en-GB" altLang="el-GR" sz="1800" dirty="0"/>
          </a:p>
        </p:txBody>
      </p:sp>
      <p:pic>
        <p:nvPicPr>
          <p:cNvPr id="2" name="Εικόνα 1"/>
          <p:cNvPicPr>
            <a:picLocks noChangeAspect="1"/>
          </p:cNvPicPr>
          <p:nvPr/>
        </p:nvPicPr>
        <p:blipFill>
          <a:blip r:embed="rId2"/>
          <a:stretch>
            <a:fillRect/>
          </a:stretch>
        </p:blipFill>
        <p:spPr>
          <a:xfrm>
            <a:off x="985223" y="762383"/>
            <a:ext cx="9333785" cy="2438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2"/>
          <p:cNvSpPr txBox="1">
            <a:spLocks noChangeArrowheads="1"/>
          </p:cNvSpPr>
          <p:nvPr/>
        </p:nvSpPr>
        <p:spPr bwMode="auto">
          <a:xfrm>
            <a:off x="1822450" y="1195388"/>
            <a:ext cx="95535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l-GR" altLang="el-GR" b="1"/>
              <a:t>Ηράκλειο:Έξυπνη πόλη</a:t>
            </a:r>
            <a:r>
              <a:rPr lang="el-GR" altLang="el-GR"/>
              <a:t> (Στρατηγικό σχέδιο – Συνεργασίες των τοπικών φορέων – Συμμετοχή των πολιτών  )</a:t>
            </a:r>
          </a:p>
        </p:txBody>
      </p:sp>
      <p:pic>
        <p:nvPicPr>
          <p:cNvPr id="4198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450" y="2239963"/>
            <a:ext cx="8547100"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TextBox 1"/>
          <p:cNvSpPr txBox="1">
            <a:spLocks noChangeArrowheads="1"/>
          </p:cNvSpPr>
          <p:nvPr/>
        </p:nvSpPr>
        <p:spPr bwMode="auto">
          <a:xfrm>
            <a:off x="2066925" y="174625"/>
            <a:ext cx="5903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l-GR" altLang="el-GR" sz="2400" b="1" dirty="0">
                <a:latin typeface="Arial" panose="020B0604020202020204" pitchFamily="34" charset="0"/>
                <a:cs typeface="Arial" panose="020B0604020202020204" pitchFamily="34" charset="0"/>
              </a:rPr>
              <a:t>Συλλογική διαχείριση των στόχων</a:t>
            </a:r>
          </a:p>
        </p:txBody>
      </p:sp>
      <p:pic>
        <p:nvPicPr>
          <p:cNvPr id="41989" name="Εικόνα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6925" y="706438"/>
            <a:ext cx="855345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2"/>
          <p:cNvSpPr txBox="1">
            <a:spLocks noChangeArrowheads="1"/>
          </p:cNvSpPr>
          <p:nvPr/>
        </p:nvSpPr>
        <p:spPr bwMode="auto">
          <a:xfrm>
            <a:off x="1525588" y="1368319"/>
            <a:ext cx="64817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l-GR" altLang="el-GR" b="1" dirty="0"/>
              <a:t>Το ΜΑΝ Ηρακλείου 75 </a:t>
            </a:r>
            <a:r>
              <a:rPr lang="el-GR" altLang="el-GR" b="1" dirty="0" err="1"/>
              <a:t>χιλ</a:t>
            </a:r>
            <a:endParaRPr lang="el-GR" altLang="el-GR" b="1" dirty="0"/>
          </a:p>
          <a:p>
            <a:pPr eaLnBrk="1" hangingPunct="1"/>
            <a:r>
              <a:rPr lang="el-GR" altLang="el-GR" dirty="0" smtClean="0"/>
              <a:t>Διασυνδέει </a:t>
            </a:r>
            <a:r>
              <a:rPr lang="el-GR" altLang="el-GR" dirty="0"/>
              <a:t>μέχρι τώρα </a:t>
            </a:r>
            <a:r>
              <a:rPr lang="el-GR" altLang="el-GR" dirty="0" smtClean="0"/>
              <a:t>70 σημεία δημοσίου </a:t>
            </a:r>
            <a:r>
              <a:rPr lang="el-GR" altLang="el-GR" dirty="0" smtClean="0"/>
              <a:t>ενδιαφέροντος</a:t>
            </a:r>
            <a:endParaRPr lang="el-GR" altLang="el-GR" dirty="0"/>
          </a:p>
        </p:txBody>
      </p:sp>
      <p:sp>
        <p:nvSpPr>
          <p:cNvPr id="43011" name="TextBox 3"/>
          <p:cNvSpPr txBox="1">
            <a:spLocks noChangeArrowheads="1"/>
          </p:cNvSpPr>
          <p:nvPr/>
        </p:nvSpPr>
        <p:spPr bwMode="auto">
          <a:xfrm>
            <a:off x="1517373" y="2242562"/>
            <a:ext cx="522128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l-GR" altLang="el-GR" b="1" dirty="0"/>
          </a:p>
          <a:p>
            <a:pPr eaLnBrk="1" hangingPunct="1"/>
            <a:r>
              <a:rPr lang="el-GR" altLang="el-GR" b="1" dirty="0"/>
              <a:t>Ασύρματο δίκτυο Δήμου Ηρακλείου</a:t>
            </a:r>
          </a:p>
          <a:p>
            <a:pPr eaLnBrk="1" hangingPunct="1"/>
            <a:r>
              <a:rPr lang="el-GR" altLang="el-GR" dirty="0"/>
              <a:t>Διασυνδέει :</a:t>
            </a:r>
          </a:p>
          <a:p>
            <a:pPr eaLnBrk="1" hangingPunct="1">
              <a:buFontTx/>
              <a:buChar char="•"/>
            </a:pPr>
            <a:r>
              <a:rPr lang="el-GR" altLang="el-GR" dirty="0"/>
              <a:t>1</a:t>
            </a:r>
            <a:r>
              <a:rPr lang="en-US" altLang="el-GR" dirty="0"/>
              <a:t>22</a:t>
            </a:r>
            <a:r>
              <a:rPr lang="el-GR" altLang="el-GR" dirty="0"/>
              <a:t> κόμβους</a:t>
            </a:r>
          </a:p>
        </p:txBody>
      </p:sp>
      <p:sp>
        <p:nvSpPr>
          <p:cNvPr id="43012" name="TextBox 4"/>
          <p:cNvSpPr txBox="1">
            <a:spLocks noChangeArrowheads="1"/>
          </p:cNvSpPr>
          <p:nvPr/>
        </p:nvSpPr>
        <p:spPr bwMode="auto">
          <a:xfrm>
            <a:off x="1903413" y="255588"/>
            <a:ext cx="7200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l-GR" altLang="el-GR" sz="2400" b="1" dirty="0">
                <a:latin typeface="Arial" panose="020B0604020202020204" pitchFamily="34" charset="0"/>
                <a:cs typeface="Arial" panose="020B0604020202020204" pitchFamily="34" charset="0"/>
              </a:rPr>
              <a:t>Οδικός χάρτης έργων :Οι υποδομές</a:t>
            </a:r>
          </a:p>
        </p:txBody>
      </p:sp>
      <p:pic>
        <p:nvPicPr>
          <p:cNvPr id="430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9008" y="3667310"/>
            <a:ext cx="2792412" cy="276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Εικόνα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5588" y="3667310"/>
            <a:ext cx="3978275"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Εικόνα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830263"/>
            <a:ext cx="855345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219200" y="776288"/>
            <a:ext cx="10491788" cy="1081087"/>
          </a:xfrm>
        </p:spPr>
        <p:txBody>
          <a:bodyPr/>
          <a:lstStyle/>
          <a:p>
            <a:r>
              <a:rPr lang="el-GR" altLang="el-GR" sz="2400" b="1" dirty="0" smtClean="0">
                <a:latin typeface="Arial" panose="020B0604020202020204" pitchFamily="34" charset="0"/>
                <a:cs typeface="Arial" panose="020B0604020202020204" pitchFamily="34" charset="0"/>
              </a:rPr>
              <a:t>Οικονομική κρίση ;</a:t>
            </a:r>
            <a:br>
              <a:rPr lang="el-GR" altLang="el-GR" sz="2400" b="1" dirty="0" smtClean="0">
                <a:latin typeface="Arial" panose="020B0604020202020204" pitchFamily="34" charset="0"/>
                <a:cs typeface="Arial" panose="020B0604020202020204" pitchFamily="34" charset="0"/>
              </a:rPr>
            </a:br>
            <a:r>
              <a:rPr lang="el-GR" altLang="el-GR" sz="2400" b="1" dirty="0" smtClean="0">
                <a:latin typeface="Arial" panose="020B0604020202020204" pitchFamily="34" charset="0"/>
                <a:cs typeface="Arial" panose="020B0604020202020204" pitchFamily="34" charset="0"/>
              </a:rPr>
              <a:t>Απαντάμε με την αύξηση της ανταγωνιστικότητας των Ελληνικών πόλεων</a:t>
            </a:r>
            <a:r>
              <a:rPr lang="en-GB" altLang="el-GR" sz="2400" b="1" dirty="0" smtClean="0">
                <a:latin typeface="Arial" panose="020B0604020202020204" pitchFamily="34" charset="0"/>
                <a:cs typeface="Arial" panose="020B0604020202020204" pitchFamily="34" charset="0"/>
              </a:rPr>
              <a:t/>
            </a:r>
            <a:br>
              <a:rPr lang="en-GB" altLang="el-GR" sz="2400" b="1" dirty="0" smtClean="0">
                <a:latin typeface="Arial" panose="020B0604020202020204" pitchFamily="34" charset="0"/>
                <a:cs typeface="Arial" panose="020B0604020202020204" pitchFamily="34" charset="0"/>
              </a:rPr>
            </a:br>
            <a:endParaRPr lang="en-GB" altLang="el-GR" sz="2400" b="1" dirty="0" smtClean="0">
              <a:latin typeface="Arial" panose="020B0604020202020204" pitchFamily="34" charset="0"/>
              <a:cs typeface="Arial" panose="020B0604020202020204" pitchFamily="34" charset="0"/>
            </a:endParaRPr>
          </a:p>
        </p:txBody>
      </p:sp>
      <p:sp>
        <p:nvSpPr>
          <p:cNvPr id="45059" name="Rectangle 3"/>
          <p:cNvSpPr>
            <a:spLocks noGrp="1" noChangeArrowheads="1"/>
          </p:cNvSpPr>
          <p:nvPr>
            <p:ph type="body" idx="1"/>
          </p:nvPr>
        </p:nvSpPr>
        <p:spPr>
          <a:xfrm>
            <a:off x="1852613" y="2073275"/>
            <a:ext cx="8228012" cy="3527425"/>
          </a:xfrm>
        </p:spPr>
        <p:txBody>
          <a:bodyPr rtlCol="0">
            <a:normAutofit fontScale="85000" lnSpcReduction="20000"/>
          </a:bodyPr>
          <a:lstStyle/>
          <a:p>
            <a:pPr marL="0" indent="0" fontAlgn="auto">
              <a:spcAft>
                <a:spcPts val="0"/>
              </a:spcAft>
              <a:buFont typeface="Arial" panose="020B0604020202020204" pitchFamily="34" charset="0"/>
              <a:buNone/>
              <a:defRPr/>
            </a:pPr>
            <a:endParaRPr lang="el-GR" altLang="el-GR" sz="2400" dirty="0"/>
          </a:p>
          <a:p>
            <a:pPr marL="631825" indent="-631825" fontAlgn="auto">
              <a:spcAft>
                <a:spcPts val="0"/>
              </a:spcAft>
              <a:buFont typeface="Times New Roman" panose="02020603050405020304" pitchFamily="18" charset="0"/>
              <a:buChar char="•"/>
              <a:defRPr/>
            </a:pPr>
            <a:r>
              <a:rPr lang="el-GR" altLang="el-GR" sz="2400" dirty="0"/>
              <a:t>Οι πόλεις χρειάζονται ταυτότητα, εξειδικεύσεις</a:t>
            </a:r>
          </a:p>
          <a:p>
            <a:pPr marL="631825" indent="-631825" fontAlgn="auto">
              <a:spcAft>
                <a:spcPts val="0"/>
              </a:spcAft>
              <a:buFont typeface="Times New Roman" panose="02020603050405020304" pitchFamily="18" charset="0"/>
              <a:buChar char="•"/>
              <a:defRPr/>
            </a:pPr>
            <a:r>
              <a:rPr lang="el-GR" altLang="el-GR" sz="2400" dirty="0"/>
              <a:t>Επιτυχημένη οικονομία είναι η εξειδικευμένη οικονομία</a:t>
            </a:r>
          </a:p>
          <a:p>
            <a:pPr marL="631825" indent="-631825" fontAlgn="auto">
              <a:spcAft>
                <a:spcPts val="0"/>
              </a:spcAft>
              <a:buFont typeface="Times New Roman" panose="02020603050405020304" pitchFamily="18" charset="0"/>
              <a:buChar char="•"/>
              <a:defRPr/>
            </a:pPr>
            <a:r>
              <a:rPr lang="el-GR" altLang="el-GR" sz="2400" dirty="0"/>
              <a:t>Καμιά πόλη δεν μπορεί να είναι καλή σε όλα τα θέματα</a:t>
            </a:r>
          </a:p>
          <a:p>
            <a:pPr marL="631825" indent="-631825" algn="just" fontAlgn="auto">
              <a:spcAft>
                <a:spcPts val="0"/>
              </a:spcAft>
              <a:buFont typeface="Times New Roman" panose="02020603050405020304" pitchFamily="18" charset="0"/>
              <a:buChar char="•"/>
              <a:defRPr/>
            </a:pPr>
            <a:r>
              <a:rPr lang="el-GR" altLang="el-GR" sz="2400" dirty="0"/>
              <a:t>η στρατηγικά σχεδιασμένη εξειδίκευση των πόλεων χρησιμοποιείται ως εργαλείο οικονομικής ανάπτυξης και βελτίωσης της ανταγωνιστικότητας της πόλης με στόχο </a:t>
            </a:r>
          </a:p>
          <a:p>
            <a:pPr fontAlgn="auto">
              <a:spcAft>
                <a:spcPts val="0"/>
              </a:spcAft>
              <a:buFont typeface="Wingdings" panose="05000000000000000000" pitchFamily="2" charset="2"/>
              <a:buChar char="ü"/>
              <a:defRPr/>
            </a:pPr>
            <a:r>
              <a:rPr lang="el-GR" altLang="el-GR" sz="2400" dirty="0"/>
              <a:t>		τη βελτίωση της ζωής των πολιτών, </a:t>
            </a:r>
          </a:p>
          <a:p>
            <a:pPr fontAlgn="auto">
              <a:spcAft>
                <a:spcPts val="0"/>
              </a:spcAft>
              <a:buFont typeface="Wingdings" panose="05000000000000000000" pitchFamily="2" charset="2"/>
              <a:buChar char="ü"/>
              <a:defRPr/>
            </a:pPr>
            <a:r>
              <a:rPr lang="el-GR" altLang="el-GR" sz="2400" dirty="0"/>
              <a:t>		την προσέλκυση κεφαλαίων, </a:t>
            </a:r>
          </a:p>
          <a:p>
            <a:pPr fontAlgn="auto">
              <a:spcAft>
                <a:spcPts val="0"/>
              </a:spcAft>
              <a:buFont typeface="Wingdings" panose="05000000000000000000" pitchFamily="2" charset="2"/>
              <a:buChar char="ü"/>
              <a:defRPr/>
            </a:pPr>
            <a:r>
              <a:rPr lang="el-GR" altLang="el-GR" sz="2400" dirty="0"/>
              <a:t>		επιχειρήσεων και </a:t>
            </a:r>
          </a:p>
          <a:p>
            <a:pPr fontAlgn="auto">
              <a:spcAft>
                <a:spcPts val="0"/>
              </a:spcAft>
              <a:buFont typeface="Wingdings" panose="05000000000000000000" pitchFamily="2" charset="2"/>
              <a:buChar char="ü"/>
              <a:defRPr/>
            </a:pPr>
            <a:r>
              <a:rPr lang="el-GR" altLang="el-GR" sz="2400" dirty="0"/>
              <a:t>		εξειδικευμένου προσωπικού.</a:t>
            </a:r>
          </a:p>
          <a:p>
            <a:pPr marL="631825" indent="-631825" fontAlgn="auto">
              <a:spcAft>
                <a:spcPts val="0"/>
              </a:spcAft>
              <a:defRPr/>
            </a:pPr>
            <a:endParaRPr lang="en-GB" altLang="el-GR" sz="1200" dirty="0"/>
          </a:p>
        </p:txBody>
      </p:sp>
      <p:pic>
        <p:nvPicPr>
          <p:cNvPr id="24580"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9050" y="1739900"/>
            <a:ext cx="9585325"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3"/>
          <p:cNvSpPr txBox="1">
            <a:spLocks noChangeArrowheads="1"/>
          </p:cNvSpPr>
          <p:nvPr/>
        </p:nvSpPr>
        <p:spPr bwMode="auto">
          <a:xfrm>
            <a:off x="1903413" y="825500"/>
            <a:ext cx="7559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l-GR" altLang="el-GR" sz="2400" b="1">
                <a:latin typeface="Arial" panose="020B0604020202020204" pitchFamily="34" charset="0"/>
                <a:cs typeface="Arial" panose="020B0604020202020204" pitchFamily="34" charset="0"/>
              </a:rPr>
              <a:t>Οδικός χάρτης έργων : Ηλεκτρονική διακυβέρνηση</a:t>
            </a:r>
          </a:p>
        </p:txBody>
      </p:sp>
      <p:sp>
        <p:nvSpPr>
          <p:cNvPr id="44035" name="TextBox 4"/>
          <p:cNvSpPr txBox="1">
            <a:spLocks noChangeArrowheads="1"/>
          </p:cNvSpPr>
          <p:nvPr/>
        </p:nvSpPr>
        <p:spPr bwMode="auto">
          <a:xfrm>
            <a:off x="1992313" y="2279650"/>
            <a:ext cx="4695825"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l-GR" altLang="el-GR" b="1"/>
              <a:t>Η Δημοτική πύλη Ηρακλείου</a:t>
            </a:r>
          </a:p>
          <a:p>
            <a:pPr eaLnBrk="1" hangingPunct="1"/>
            <a:endParaRPr lang="el-GR" altLang="el-GR"/>
          </a:p>
          <a:p>
            <a:pPr eaLnBrk="1" hangingPunct="1">
              <a:lnSpc>
                <a:spcPct val="80000"/>
              </a:lnSpc>
              <a:buFont typeface="Wingdings" panose="05000000000000000000" pitchFamily="2" charset="2"/>
              <a:buChar char="ü"/>
            </a:pPr>
            <a:r>
              <a:rPr lang="el-GR" altLang="el-GR" sz="2800"/>
              <a:t>  Υπηρεσίες σε πολίτες</a:t>
            </a:r>
          </a:p>
          <a:p>
            <a:pPr eaLnBrk="1" hangingPunct="1">
              <a:lnSpc>
                <a:spcPct val="80000"/>
              </a:lnSpc>
              <a:buFont typeface="Wingdings" panose="05000000000000000000" pitchFamily="2" charset="2"/>
              <a:buChar char="§"/>
            </a:pPr>
            <a:r>
              <a:rPr lang="el-GR" altLang="el-GR"/>
              <a:t>163 πρώτου επιπέδου</a:t>
            </a:r>
          </a:p>
          <a:p>
            <a:pPr eaLnBrk="1" hangingPunct="1">
              <a:lnSpc>
                <a:spcPct val="80000"/>
              </a:lnSpc>
              <a:buFont typeface="Wingdings" panose="05000000000000000000" pitchFamily="2" charset="2"/>
              <a:buChar char="§"/>
            </a:pPr>
            <a:r>
              <a:rPr lang="el-GR" altLang="el-GR"/>
              <a:t>163 δευτέρου επιπέδου</a:t>
            </a:r>
          </a:p>
          <a:p>
            <a:pPr eaLnBrk="1" hangingPunct="1">
              <a:lnSpc>
                <a:spcPct val="80000"/>
              </a:lnSpc>
              <a:buFont typeface="Wingdings" panose="05000000000000000000" pitchFamily="2" charset="2"/>
              <a:buChar char="§"/>
            </a:pPr>
            <a:r>
              <a:rPr lang="el-GR" altLang="el-GR"/>
              <a:t>29 τρίτου επιπέδου</a:t>
            </a:r>
          </a:p>
          <a:p>
            <a:pPr eaLnBrk="1" hangingPunct="1">
              <a:lnSpc>
                <a:spcPct val="80000"/>
              </a:lnSpc>
              <a:buFont typeface="Wingdings" panose="05000000000000000000" pitchFamily="2" charset="2"/>
              <a:buChar char="§"/>
            </a:pPr>
            <a:r>
              <a:rPr lang="el-GR" altLang="el-GR"/>
              <a:t>1 τετάρτου επιπέδου (ηλεκτρ. πληρωμές)</a:t>
            </a:r>
          </a:p>
          <a:p>
            <a:pPr eaLnBrk="1" hangingPunct="1">
              <a:lnSpc>
                <a:spcPct val="80000"/>
              </a:lnSpc>
            </a:pPr>
            <a:endParaRPr lang="el-GR" altLang="el-GR"/>
          </a:p>
          <a:p>
            <a:pPr eaLnBrk="1" hangingPunct="1">
              <a:lnSpc>
                <a:spcPct val="90000"/>
              </a:lnSpc>
              <a:buFont typeface="Wingdings" panose="05000000000000000000" pitchFamily="2" charset="2"/>
              <a:buChar char="ü"/>
            </a:pPr>
            <a:r>
              <a:rPr lang="el-GR" altLang="el-GR"/>
              <a:t>  </a:t>
            </a:r>
            <a:r>
              <a:rPr lang="el-GR" altLang="el-GR" sz="2800"/>
              <a:t>Υπηρεσίες σε επιχειρήσεις</a:t>
            </a:r>
          </a:p>
          <a:p>
            <a:pPr eaLnBrk="1" hangingPunct="1">
              <a:lnSpc>
                <a:spcPct val="90000"/>
              </a:lnSpc>
              <a:buFontTx/>
              <a:buChar char="•"/>
            </a:pPr>
            <a:r>
              <a:rPr lang="el-GR" altLang="el-GR"/>
              <a:t>27 πρώτου επιπέδου</a:t>
            </a:r>
          </a:p>
          <a:p>
            <a:pPr eaLnBrk="1" hangingPunct="1">
              <a:lnSpc>
                <a:spcPct val="90000"/>
              </a:lnSpc>
              <a:buFontTx/>
              <a:buChar char="•"/>
            </a:pPr>
            <a:r>
              <a:rPr lang="el-GR" altLang="el-GR"/>
              <a:t>27 δευτέρου επιπέδου</a:t>
            </a:r>
          </a:p>
          <a:p>
            <a:pPr eaLnBrk="1" hangingPunct="1">
              <a:lnSpc>
                <a:spcPct val="90000"/>
              </a:lnSpc>
              <a:buFontTx/>
              <a:buChar char="•"/>
            </a:pPr>
            <a:r>
              <a:rPr lang="el-GR" altLang="el-GR"/>
              <a:t>1 τρίτου επιπέδου</a:t>
            </a:r>
          </a:p>
          <a:p>
            <a:pPr eaLnBrk="1" hangingPunct="1">
              <a:lnSpc>
                <a:spcPct val="90000"/>
              </a:lnSpc>
              <a:buFontTx/>
              <a:buChar char="•"/>
            </a:pPr>
            <a:r>
              <a:rPr lang="el-GR" altLang="el-GR"/>
              <a:t>1 τετάρτου επιπέδου</a:t>
            </a:r>
          </a:p>
          <a:p>
            <a:pPr eaLnBrk="1" hangingPunct="1"/>
            <a:endParaRPr lang="el-GR" altLang="el-GR"/>
          </a:p>
        </p:txBody>
      </p:sp>
      <p:pic>
        <p:nvPicPr>
          <p:cNvPr id="440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1773238"/>
            <a:ext cx="2268538"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7" name="TextBox 5"/>
          <p:cNvSpPr txBox="1">
            <a:spLocks noChangeArrowheads="1"/>
          </p:cNvSpPr>
          <p:nvPr/>
        </p:nvSpPr>
        <p:spPr bwMode="auto">
          <a:xfrm>
            <a:off x="2208213" y="5949950"/>
            <a:ext cx="7740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l-GR" altLang="el-GR" b="1"/>
              <a:t>Δεύτερη ή Τρίτη δημοτική πύλη σε επισκεψιμότητα στην Ελλάδα</a:t>
            </a:r>
          </a:p>
        </p:txBody>
      </p:sp>
      <p:pic>
        <p:nvPicPr>
          <p:cNvPr id="2" name="Εικόνα 1"/>
          <p:cNvPicPr>
            <a:picLocks noChangeAspect="1"/>
          </p:cNvPicPr>
          <p:nvPr/>
        </p:nvPicPr>
        <p:blipFill>
          <a:blip r:embed="rId3"/>
          <a:stretch>
            <a:fillRect/>
          </a:stretch>
        </p:blipFill>
        <p:spPr>
          <a:xfrm>
            <a:off x="1903413" y="1331339"/>
            <a:ext cx="9333785" cy="2438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1557338"/>
            <a:ext cx="6985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2"/>
          <p:cNvSpPr txBox="1">
            <a:spLocks noChangeArrowheads="1"/>
          </p:cNvSpPr>
          <p:nvPr/>
        </p:nvSpPr>
        <p:spPr bwMode="auto">
          <a:xfrm>
            <a:off x="2135188" y="328613"/>
            <a:ext cx="7218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l-GR" altLang="el-GR" sz="2400" b="1">
                <a:latin typeface="Arial" panose="020B0604020202020204" pitchFamily="34" charset="0"/>
                <a:cs typeface="Arial" panose="020B0604020202020204" pitchFamily="34" charset="0"/>
              </a:rPr>
              <a:t>Δήλωση προβλημάτων</a:t>
            </a:r>
          </a:p>
        </p:txBody>
      </p:sp>
      <p:pic>
        <p:nvPicPr>
          <p:cNvPr id="45060" name="Εικόνα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873125"/>
            <a:ext cx="7218362"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Τίτλος 1"/>
          <p:cNvSpPr>
            <a:spLocks noGrp="1"/>
          </p:cNvSpPr>
          <p:nvPr>
            <p:ph type="title"/>
          </p:nvPr>
        </p:nvSpPr>
        <p:spPr>
          <a:xfrm>
            <a:off x="1836738" y="243912"/>
            <a:ext cx="7156450" cy="817562"/>
          </a:xfrm>
        </p:spPr>
        <p:txBody>
          <a:bodyPr/>
          <a:lstStyle/>
          <a:p>
            <a:r>
              <a:rPr lang="en-US" altLang="el-GR" sz="2400" b="1" dirty="0" smtClean="0">
                <a:latin typeface="Arial" panose="020B0604020202020204" pitchFamily="34" charset="0"/>
                <a:cs typeface="Arial" panose="020B0604020202020204" pitchFamily="34" charset="0"/>
              </a:rPr>
              <a:t>Heraklionopencity.gr</a:t>
            </a:r>
            <a:endParaRPr lang="el-GR" altLang="el-GR" sz="2400" b="1" dirty="0" smtClean="0">
              <a:latin typeface="Arial" panose="020B0604020202020204" pitchFamily="34" charset="0"/>
              <a:cs typeface="Arial" panose="020B0604020202020204" pitchFamily="34" charset="0"/>
            </a:endParaRPr>
          </a:p>
        </p:txBody>
      </p:sp>
      <p:pic>
        <p:nvPicPr>
          <p:cNvPr id="48131" name="Θέση περιεχομένου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84450" y="1211108"/>
            <a:ext cx="6408738" cy="5133975"/>
          </a:xfrm>
        </p:spPr>
      </p:pic>
      <p:pic>
        <p:nvPicPr>
          <p:cNvPr id="3" name="Εικόνα 2"/>
          <p:cNvPicPr>
            <a:picLocks noChangeAspect="1"/>
          </p:cNvPicPr>
          <p:nvPr/>
        </p:nvPicPr>
        <p:blipFill>
          <a:blip r:embed="rId3"/>
          <a:stretch>
            <a:fillRect/>
          </a:stretch>
        </p:blipFill>
        <p:spPr>
          <a:xfrm>
            <a:off x="1836738" y="877794"/>
            <a:ext cx="9333785" cy="24386"/>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1"/>
          <p:cNvSpPr txBox="1">
            <a:spLocks noChangeArrowheads="1"/>
          </p:cNvSpPr>
          <p:nvPr/>
        </p:nvSpPr>
        <p:spPr bwMode="auto">
          <a:xfrm>
            <a:off x="1150213" y="2258081"/>
            <a:ext cx="352901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dirty="0" err="1"/>
              <a:t>CommonFest</a:t>
            </a:r>
            <a:endParaRPr lang="en-US" altLang="el-GR" dirty="0"/>
          </a:p>
          <a:p>
            <a:pPr eaLnBrk="1" hangingPunct="1"/>
            <a:r>
              <a:rPr lang="en-US" altLang="el-GR" dirty="0" err="1"/>
              <a:t>Opencoffe</a:t>
            </a:r>
            <a:endParaRPr lang="en-US" altLang="el-GR" dirty="0"/>
          </a:p>
          <a:p>
            <a:pPr eaLnBrk="1" hangingPunct="1"/>
            <a:r>
              <a:rPr lang="el-GR" altLang="el-GR" dirty="0"/>
              <a:t>Μαθητικό Φεστιβάλ ψηφιακής δημιουργίας</a:t>
            </a:r>
          </a:p>
          <a:p>
            <a:pPr eaLnBrk="1" hangingPunct="1"/>
            <a:r>
              <a:rPr lang="el-GR" altLang="el-GR" dirty="0"/>
              <a:t>Κοινότητες Ανοικτού Λογισμικού</a:t>
            </a:r>
          </a:p>
          <a:p>
            <a:pPr eaLnBrk="1" hangingPunct="1"/>
            <a:endParaRPr lang="el-GR" altLang="el-GR" dirty="0"/>
          </a:p>
        </p:txBody>
      </p:sp>
      <p:sp>
        <p:nvSpPr>
          <p:cNvPr id="49155" name="TextBox 2"/>
          <p:cNvSpPr txBox="1">
            <a:spLocks noChangeArrowheads="1"/>
          </p:cNvSpPr>
          <p:nvPr/>
        </p:nvSpPr>
        <p:spPr bwMode="auto">
          <a:xfrm>
            <a:off x="1888308" y="270539"/>
            <a:ext cx="72009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l-GR" altLang="el-GR" sz="2400" b="1" dirty="0">
                <a:latin typeface="Arial" panose="020B0604020202020204" pitchFamily="34" charset="0"/>
                <a:cs typeface="Arial" panose="020B0604020202020204" pitchFamily="34" charset="0"/>
              </a:rPr>
              <a:t>Η κοινωνία των πολιτών.</a:t>
            </a:r>
          </a:p>
          <a:p>
            <a:pPr eaLnBrk="1" hangingPunct="1"/>
            <a:r>
              <a:rPr lang="el-GR" altLang="el-GR" sz="2400" b="1" dirty="0">
                <a:latin typeface="Arial" panose="020B0604020202020204" pitchFamily="34" charset="0"/>
                <a:cs typeface="Arial" panose="020B0604020202020204" pitchFamily="34" charset="0"/>
              </a:rPr>
              <a:t>Ο από τα κάτω σχεδιασμός</a:t>
            </a:r>
            <a:r>
              <a:rPr lang="en-US" altLang="el-GR" sz="2400" b="1" dirty="0">
                <a:latin typeface="Arial" panose="020B0604020202020204" pitchFamily="34" charset="0"/>
                <a:cs typeface="Arial" panose="020B0604020202020204" pitchFamily="34" charset="0"/>
              </a:rPr>
              <a:t> </a:t>
            </a:r>
            <a:r>
              <a:rPr lang="el-GR" altLang="el-GR" sz="2400" b="1" dirty="0">
                <a:latin typeface="Arial" panose="020B0604020202020204" pitchFamily="34" charset="0"/>
                <a:cs typeface="Arial" panose="020B0604020202020204" pitchFamily="34" charset="0"/>
              </a:rPr>
              <a:t>και η συμμετοχή</a:t>
            </a:r>
          </a:p>
        </p:txBody>
      </p:sp>
      <p:sp>
        <p:nvSpPr>
          <p:cNvPr id="49156" name="TextBox 3"/>
          <p:cNvSpPr txBox="1">
            <a:spLocks noChangeArrowheads="1"/>
          </p:cNvSpPr>
          <p:nvPr/>
        </p:nvSpPr>
        <p:spPr bwMode="auto">
          <a:xfrm>
            <a:off x="1150213" y="1774826"/>
            <a:ext cx="3889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l-GR" altLang="el-GR" b="1" dirty="0"/>
              <a:t>Η κοινωνία των πολιτών</a:t>
            </a:r>
          </a:p>
          <a:p>
            <a:pPr eaLnBrk="1" hangingPunct="1"/>
            <a:endParaRPr lang="el-GR" altLang="el-GR" dirty="0"/>
          </a:p>
        </p:txBody>
      </p:sp>
      <p:pic>
        <p:nvPicPr>
          <p:cNvPr id="491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3938" y="4065588"/>
            <a:ext cx="7620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5589588"/>
            <a:ext cx="796131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0328" y="2421731"/>
            <a:ext cx="2090738"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Εικόνα 1"/>
          <p:cNvPicPr>
            <a:picLocks noChangeAspect="1"/>
          </p:cNvPicPr>
          <p:nvPr/>
        </p:nvPicPr>
        <p:blipFill>
          <a:blip r:embed="rId5"/>
          <a:stretch>
            <a:fillRect/>
          </a:stretch>
        </p:blipFill>
        <p:spPr>
          <a:xfrm>
            <a:off x="7052168" y="1549271"/>
            <a:ext cx="3414056" cy="2462997"/>
          </a:xfrm>
          <a:prstGeom prst="rect">
            <a:avLst/>
          </a:prstGeom>
        </p:spPr>
      </p:pic>
      <p:pic>
        <p:nvPicPr>
          <p:cNvPr id="5" name="Εικόνα 4"/>
          <p:cNvPicPr>
            <a:picLocks noChangeAspect="1"/>
          </p:cNvPicPr>
          <p:nvPr/>
        </p:nvPicPr>
        <p:blipFill>
          <a:blip r:embed="rId6"/>
          <a:stretch>
            <a:fillRect/>
          </a:stretch>
        </p:blipFill>
        <p:spPr>
          <a:xfrm>
            <a:off x="1299726" y="1175680"/>
            <a:ext cx="9333785" cy="2438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
          <p:cNvSpPr txBox="1">
            <a:spLocks noChangeArrowheads="1"/>
          </p:cNvSpPr>
          <p:nvPr/>
        </p:nvSpPr>
        <p:spPr bwMode="auto">
          <a:xfrm>
            <a:off x="825623" y="279827"/>
            <a:ext cx="104578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l-GR" altLang="el-GR" sz="2400" b="1" dirty="0">
                <a:latin typeface="Arial" panose="020B0604020202020204" pitchFamily="34" charset="0"/>
                <a:cs typeface="Arial" panose="020B0604020202020204" pitchFamily="34" charset="0"/>
              </a:rPr>
              <a:t>Η κοινωνία των </a:t>
            </a:r>
            <a:r>
              <a:rPr lang="el-GR" altLang="el-GR" sz="2400" b="1" dirty="0" err="1" smtClean="0">
                <a:latin typeface="Arial" panose="020B0604020202020204" pitchFamily="34" charset="0"/>
                <a:cs typeface="Arial" panose="020B0604020202020204" pitchFamily="34" charset="0"/>
              </a:rPr>
              <a:t>πολιτών.Ο</a:t>
            </a:r>
            <a:r>
              <a:rPr lang="el-GR" altLang="el-GR" sz="2400" b="1" dirty="0" smtClean="0">
                <a:latin typeface="Arial" panose="020B0604020202020204" pitchFamily="34" charset="0"/>
                <a:cs typeface="Arial" panose="020B0604020202020204" pitchFamily="34" charset="0"/>
              </a:rPr>
              <a:t> </a:t>
            </a:r>
            <a:r>
              <a:rPr lang="el-GR" altLang="el-GR" sz="2400" b="1" dirty="0">
                <a:latin typeface="Arial" panose="020B0604020202020204" pitchFamily="34" charset="0"/>
                <a:cs typeface="Arial" panose="020B0604020202020204" pitchFamily="34" charset="0"/>
              </a:rPr>
              <a:t>από τα κάτω σχεδιασμός</a:t>
            </a:r>
            <a:r>
              <a:rPr lang="en-US" altLang="el-GR" sz="2400" b="1" dirty="0">
                <a:latin typeface="Arial" panose="020B0604020202020204" pitchFamily="34" charset="0"/>
                <a:cs typeface="Arial" panose="020B0604020202020204" pitchFamily="34" charset="0"/>
              </a:rPr>
              <a:t> </a:t>
            </a:r>
            <a:r>
              <a:rPr lang="el-GR" altLang="el-GR" sz="2400" b="1" dirty="0">
                <a:latin typeface="Arial" panose="020B0604020202020204" pitchFamily="34" charset="0"/>
                <a:cs typeface="Arial" panose="020B0604020202020204" pitchFamily="34" charset="0"/>
              </a:rPr>
              <a:t>και η συμμετοχή</a:t>
            </a:r>
          </a:p>
          <a:p>
            <a:pPr eaLnBrk="1" hangingPunct="1"/>
            <a:r>
              <a:rPr lang="en-US" altLang="el-GR" sz="2400" b="1" dirty="0" smtClean="0">
                <a:latin typeface="Arial" panose="020B0604020202020204" pitchFamily="34" charset="0"/>
                <a:cs typeface="Arial" panose="020B0604020202020204" pitchFamily="34" charset="0"/>
              </a:rPr>
              <a:t>Hack4MedCrete </a:t>
            </a:r>
            <a:r>
              <a:rPr lang="en-US" altLang="el-GR" sz="2400" b="1" dirty="0">
                <a:latin typeface="Arial" panose="020B0604020202020204" pitchFamily="34" charset="0"/>
                <a:cs typeface="Arial" panose="020B0604020202020204" pitchFamily="34" charset="0"/>
              </a:rPr>
              <a:t>HOMER project</a:t>
            </a:r>
            <a:endParaRPr lang="el-GR" altLang="el-GR" sz="2400" b="1" dirty="0">
              <a:latin typeface="Arial" panose="020B0604020202020204" pitchFamily="34" charset="0"/>
              <a:cs typeface="Arial" panose="020B0604020202020204" pitchFamily="34" charset="0"/>
            </a:endParaRPr>
          </a:p>
        </p:txBody>
      </p:sp>
      <p:pic>
        <p:nvPicPr>
          <p:cNvPr id="50179"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6750" y="1844675"/>
            <a:ext cx="8461375"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a:stretch>
            <a:fillRect/>
          </a:stretch>
        </p:blipFill>
        <p:spPr>
          <a:xfrm>
            <a:off x="937494" y="1110824"/>
            <a:ext cx="9333785" cy="24386"/>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988" y="2497138"/>
            <a:ext cx="2732087"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Text Box 9"/>
          <p:cNvSpPr txBox="1">
            <a:spLocks noChangeArrowheads="1"/>
          </p:cNvSpPr>
          <p:nvPr/>
        </p:nvSpPr>
        <p:spPr bwMode="auto">
          <a:xfrm>
            <a:off x="1376363" y="442913"/>
            <a:ext cx="850582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Times New Roman" panose="02020603050405020304" pitchFamily="18" charset="0"/>
              <a:buNone/>
            </a:pPr>
            <a:r>
              <a:rPr lang="el-GR" altLang="el-GR" sz="2400" b="1">
                <a:latin typeface="Arial" panose="020B0604020202020204" pitchFamily="34" charset="0"/>
                <a:cs typeface="Arial" panose="020B0604020202020204" pitchFamily="34" charset="0"/>
              </a:rPr>
              <a:t>Η τοποθέτηση στην ανταγωνιστική αγορά.</a:t>
            </a:r>
          </a:p>
          <a:p>
            <a:pPr eaLnBrk="1" hangingPunct="1">
              <a:lnSpc>
                <a:spcPct val="100000"/>
              </a:lnSpc>
              <a:spcBef>
                <a:spcPct val="0"/>
              </a:spcBef>
              <a:buFont typeface="Times New Roman" panose="02020603050405020304" pitchFamily="18" charset="0"/>
              <a:buNone/>
            </a:pPr>
            <a:r>
              <a:rPr lang="el-GR" altLang="el-GR" sz="2400" b="1">
                <a:latin typeface="Arial" panose="020B0604020202020204" pitchFamily="34" charset="0"/>
                <a:cs typeface="Arial" panose="020B0604020202020204" pitchFamily="34" charset="0"/>
              </a:rPr>
              <a:t>Δημιουργία </a:t>
            </a:r>
            <a:r>
              <a:rPr lang="en-US" altLang="el-GR" sz="2400" b="1">
                <a:latin typeface="Arial" panose="020B0604020202020204" pitchFamily="34" charset="0"/>
                <a:cs typeface="Arial" panose="020B0604020202020204" pitchFamily="34" charset="0"/>
              </a:rPr>
              <a:t>Brandname</a:t>
            </a:r>
            <a:endParaRPr lang="en-GB" altLang="el-GR" sz="2400" b="1">
              <a:latin typeface="Arial" panose="020B0604020202020204" pitchFamily="34" charset="0"/>
              <a:cs typeface="Arial" panose="020B0604020202020204" pitchFamily="34" charset="0"/>
            </a:endParaRPr>
          </a:p>
        </p:txBody>
      </p:sp>
      <p:sp>
        <p:nvSpPr>
          <p:cNvPr id="52228" name="TextBox 3"/>
          <p:cNvSpPr txBox="1">
            <a:spLocks noChangeArrowheads="1"/>
          </p:cNvSpPr>
          <p:nvPr/>
        </p:nvSpPr>
        <p:spPr bwMode="auto">
          <a:xfrm>
            <a:off x="1847850" y="1700213"/>
            <a:ext cx="59769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CA" altLang="el-GR" b="1"/>
              <a:t>INTELLIGENT COMMUNITY FORUM , NEW YORK</a:t>
            </a:r>
          </a:p>
          <a:p>
            <a:pPr eaLnBrk="1" hangingPunct="1"/>
            <a:r>
              <a:rPr lang="en-CA" altLang="el-GR" b="1"/>
              <a:t>The Smart 21 Communities 2014, 2013, 2012</a:t>
            </a:r>
          </a:p>
        </p:txBody>
      </p:sp>
      <p:sp>
        <p:nvSpPr>
          <p:cNvPr id="52229" name="TextBox 4"/>
          <p:cNvSpPr txBox="1">
            <a:spLocks noChangeArrowheads="1"/>
          </p:cNvSpPr>
          <p:nvPr/>
        </p:nvSpPr>
        <p:spPr bwMode="auto">
          <a:xfrm>
            <a:off x="7673975" y="3860800"/>
            <a:ext cx="280828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a:t>EUROPEAN COMMISION</a:t>
            </a:r>
            <a:endParaRPr lang="el-GR" altLang="el-GR"/>
          </a:p>
          <a:p>
            <a:pPr eaLnBrk="1" hangingPunct="1"/>
            <a:r>
              <a:rPr lang="en-US" altLang="el-GR" b="1">
                <a:solidFill>
                  <a:srgbClr val="FF0000"/>
                </a:solidFill>
              </a:rPr>
              <a:t>iCapital of Europe 2014</a:t>
            </a:r>
          </a:p>
          <a:p>
            <a:pPr eaLnBrk="1" hangingPunct="1"/>
            <a:endParaRPr lang="en-US" altLang="el-GR"/>
          </a:p>
          <a:p>
            <a:pPr eaLnBrk="1" hangingPunct="1"/>
            <a:r>
              <a:rPr lang="el-GR" altLang="el-GR"/>
              <a:t>Το Ηράκλειο στις 58 πόλεις που αξιολογήθηκαν</a:t>
            </a:r>
          </a:p>
        </p:txBody>
      </p:sp>
      <p:pic>
        <p:nvPicPr>
          <p:cNvPr id="52230" name="Εικόνα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23075" y="5902325"/>
            <a:ext cx="51133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Εικόνα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76363" y="1354138"/>
            <a:ext cx="864235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cf heraklionsmartci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1388" y="2608263"/>
            <a:ext cx="6507163" cy="3657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444625"/>
            <a:ext cx="7980362" cy="525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19" name="TextBox 1"/>
          <p:cNvSpPr txBox="1">
            <a:spLocks noChangeArrowheads="1"/>
          </p:cNvSpPr>
          <p:nvPr/>
        </p:nvSpPr>
        <p:spPr bwMode="auto">
          <a:xfrm>
            <a:off x="2640013" y="765175"/>
            <a:ext cx="7200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l-GR" altLang="el-GR" sz="2400" b="1" dirty="0">
                <a:latin typeface="Arial" panose="020B0604020202020204" pitchFamily="34" charset="0"/>
                <a:cs typeface="Arial" panose="020B0604020202020204" pitchFamily="34" charset="0"/>
              </a:rPr>
              <a:t>Ευχαριστώ για την προσοχή σας</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44713" y="495300"/>
            <a:ext cx="7085012" cy="647700"/>
          </a:xfrm>
        </p:spPr>
        <p:txBody>
          <a:bodyPr/>
          <a:lstStyle/>
          <a:p>
            <a:r>
              <a:rPr lang="el-GR" altLang="el-GR" sz="2400" b="1" dirty="0" smtClean="0">
                <a:latin typeface="Arial" panose="020B0604020202020204" pitchFamily="34" charset="0"/>
                <a:cs typeface="Arial" panose="020B0604020202020204" pitchFamily="34" charset="0"/>
              </a:rPr>
              <a:t>Η βάση του αστικού σχεδιασμού</a:t>
            </a:r>
            <a:endParaRPr lang="en-GB" altLang="el-GR" sz="2400" b="1" dirty="0" smtClean="0">
              <a:latin typeface="Arial" panose="020B0604020202020204" pitchFamily="34" charset="0"/>
              <a:cs typeface="Arial" panose="020B0604020202020204" pitchFamily="34" charset="0"/>
            </a:endParaRPr>
          </a:p>
        </p:txBody>
      </p:sp>
      <p:sp>
        <p:nvSpPr>
          <p:cNvPr id="25603" name="Rectangle 3"/>
          <p:cNvSpPr>
            <a:spLocks noGrp="1" noChangeArrowheads="1"/>
          </p:cNvSpPr>
          <p:nvPr>
            <p:ph type="body" idx="1"/>
          </p:nvPr>
        </p:nvSpPr>
        <p:spPr>
          <a:xfrm>
            <a:off x="1919288" y="1568450"/>
            <a:ext cx="8413750" cy="4960938"/>
          </a:xfrm>
        </p:spPr>
        <p:txBody>
          <a:bodyPr/>
          <a:lstStyle/>
          <a:p>
            <a:pPr marL="0" indent="0">
              <a:lnSpc>
                <a:spcPct val="80000"/>
              </a:lnSpc>
              <a:buNone/>
            </a:pPr>
            <a:r>
              <a:rPr lang="el-GR" altLang="el-GR" sz="2400" dirty="0" smtClean="0"/>
              <a:t>Η αναπτυξιακή πολιτική μιας πόλης θεωρείται ότι στηρίζεται στην αλληλεπίδραση πέντε κρίσιμων παραγόντων ( </a:t>
            </a:r>
            <a:r>
              <a:rPr lang="en-US" altLang="el-GR" sz="2400" dirty="0" smtClean="0"/>
              <a:t>CEC</a:t>
            </a:r>
            <a:r>
              <a:rPr lang="el-GR" altLang="el-GR" sz="2400" dirty="0" smtClean="0"/>
              <a:t>,1992: 22.Σημαιοφορίδης, 1998: 145).</a:t>
            </a:r>
          </a:p>
          <a:p>
            <a:pPr marL="0" indent="0">
              <a:lnSpc>
                <a:spcPct val="80000"/>
              </a:lnSpc>
              <a:buNone/>
            </a:pPr>
            <a:endParaRPr lang="el-GR" altLang="el-GR" sz="2400" dirty="0" smtClean="0"/>
          </a:p>
          <a:p>
            <a:pPr marL="0" indent="0" algn="just">
              <a:lnSpc>
                <a:spcPct val="80000"/>
              </a:lnSpc>
              <a:buNone/>
            </a:pPr>
            <a:r>
              <a:rPr lang="el-GR" altLang="el-GR" sz="2400" dirty="0" smtClean="0"/>
              <a:t>1.Τον βαθμό διαφοροποίησης της οικονομικής βάσης και την ύπαρξη εξειδικευμένου ανθρώπινου δυναμικού.</a:t>
            </a:r>
          </a:p>
          <a:p>
            <a:pPr marL="0" indent="0" algn="just">
              <a:lnSpc>
                <a:spcPct val="80000"/>
              </a:lnSpc>
              <a:buNone/>
            </a:pPr>
            <a:r>
              <a:rPr lang="el-GR" altLang="el-GR" sz="2400" dirty="0" smtClean="0"/>
              <a:t>2.Την θεσμική ικανότητα για την χάραξη και την εφαρμογή αναπτυξιακών στρατηγικών.</a:t>
            </a:r>
          </a:p>
          <a:p>
            <a:pPr marL="0" indent="0" algn="just">
              <a:lnSpc>
                <a:spcPct val="80000"/>
              </a:lnSpc>
              <a:buNone/>
            </a:pPr>
            <a:r>
              <a:rPr lang="el-GR" altLang="el-GR" sz="2400" dirty="0" smtClean="0"/>
              <a:t>3.Την ύπαρξη υπηρεσιών υψηλής τεχνολογίας και τοπική διασύνδεση με εκπαιδευτικά και ερευνητικά ιδρύματα.</a:t>
            </a:r>
          </a:p>
          <a:p>
            <a:pPr marL="0" indent="0" algn="just">
              <a:lnSpc>
                <a:spcPct val="80000"/>
              </a:lnSpc>
              <a:buNone/>
            </a:pPr>
            <a:r>
              <a:rPr lang="el-GR" altLang="el-GR" sz="2400" dirty="0" smtClean="0"/>
              <a:t>4.Την ποιότητα του αστικού περιβάλλοντος και η ποιότητα της αστικής ζωής</a:t>
            </a:r>
          </a:p>
          <a:p>
            <a:pPr marL="0" indent="0" algn="just">
              <a:lnSpc>
                <a:spcPct val="80000"/>
              </a:lnSpc>
              <a:buNone/>
            </a:pPr>
            <a:r>
              <a:rPr lang="el-GR" altLang="el-GR" sz="2400" dirty="0" smtClean="0"/>
              <a:t>5.Ο βαθμός ανάπτυξης ή/και εκσυγχρονισμού των υποδομών μεταφορών και τηλεπικοινωνιών.</a:t>
            </a:r>
            <a:endParaRPr lang="en-GB" altLang="el-GR" sz="2400" dirty="0" smtClean="0"/>
          </a:p>
        </p:txBody>
      </p:sp>
      <p:pic>
        <p:nvPicPr>
          <p:cNvPr id="2" name="Εικόνα 1"/>
          <p:cNvPicPr>
            <a:picLocks noChangeAspect="1"/>
          </p:cNvPicPr>
          <p:nvPr/>
        </p:nvPicPr>
        <p:blipFill>
          <a:blip r:embed="rId2"/>
          <a:stretch>
            <a:fillRect/>
          </a:stretch>
        </p:blipFill>
        <p:spPr>
          <a:xfrm>
            <a:off x="1919288" y="1118614"/>
            <a:ext cx="9333785" cy="2438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Τίτλος 1"/>
          <p:cNvSpPr>
            <a:spLocks noGrp="1"/>
          </p:cNvSpPr>
          <p:nvPr>
            <p:ph type="title"/>
          </p:nvPr>
        </p:nvSpPr>
        <p:spPr>
          <a:xfrm>
            <a:off x="1012825" y="109538"/>
            <a:ext cx="8567738" cy="1393825"/>
          </a:xfrm>
        </p:spPr>
        <p:txBody>
          <a:bodyPr/>
          <a:lstStyle/>
          <a:p>
            <a:r>
              <a:rPr lang="el-GR" altLang="el-GR" sz="2400" b="1" smtClean="0">
                <a:latin typeface="Arial" panose="020B0604020202020204" pitchFamily="34" charset="0"/>
                <a:cs typeface="Arial" panose="020B0604020202020204" pitchFamily="34" charset="0"/>
              </a:rPr>
              <a:t>Ο Δήμαρχος οραματιστής.Ο Δήμαρχος που θα ξεχωρίσει</a:t>
            </a:r>
          </a:p>
        </p:txBody>
      </p:sp>
      <p:sp>
        <p:nvSpPr>
          <p:cNvPr id="3" name="TextBox 2"/>
          <p:cNvSpPr txBox="1"/>
          <p:nvPr/>
        </p:nvSpPr>
        <p:spPr>
          <a:xfrm>
            <a:off x="1012825" y="1503363"/>
            <a:ext cx="9404350" cy="4524375"/>
          </a:xfrm>
          <a:prstGeom prst="rect">
            <a:avLst/>
          </a:prstGeom>
          <a:noFill/>
        </p:spPr>
        <p:txBody>
          <a:bodyPr>
            <a:spAutoFit/>
          </a:bodyPr>
          <a:lstStyle/>
          <a:p>
            <a:pPr algn="ctr" eaLnBrk="1" fontAlgn="auto" hangingPunct="1">
              <a:spcBef>
                <a:spcPts val="0"/>
              </a:spcBef>
              <a:spcAft>
                <a:spcPts val="0"/>
              </a:spcAft>
              <a:buClr>
                <a:srgbClr val="000000"/>
              </a:buClr>
              <a:buSzPct val="100000"/>
              <a:buFont typeface="Times New Roman" pitchFamily="18" charset="0"/>
              <a:buNone/>
              <a:defRPr/>
            </a:pPr>
            <a:r>
              <a:rPr lang="el-GR" b="1" dirty="0">
                <a:latin typeface="Arial" charset="0"/>
                <a:cs typeface="Arial" charset="0"/>
              </a:rPr>
              <a:t>Αναπτυξιακές επιλογές</a:t>
            </a:r>
          </a:p>
          <a:p>
            <a:pPr algn="ctr" eaLnBrk="1" fontAlgn="auto" hangingPunct="1">
              <a:spcBef>
                <a:spcPts val="0"/>
              </a:spcBef>
              <a:spcAft>
                <a:spcPts val="0"/>
              </a:spcAft>
              <a:buClr>
                <a:srgbClr val="000000"/>
              </a:buClr>
              <a:buSzPct val="100000"/>
              <a:buFont typeface="Times New Roman" pitchFamily="18" charset="0"/>
              <a:buNone/>
              <a:defRPr/>
            </a:pPr>
            <a:endParaRPr lang="el-GR" b="1" dirty="0">
              <a:latin typeface="Arial" charset="0"/>
              <a:cs typeface="Arial" charset="0"/>
            </a:endParaRPr>
          </a:p>
          <a:p>
            <a:pPr eaLnBrk="1" fontAlgn="auto" hangingPunct="1">
              <a:spcBef>
                <a:spcPts val="0"/>
              </a:spcBef>
              <a:spcAft>
                <a:spcPts val="0"/>
              </a:spcAft>
              <a:buClr>
                <a:srgbClr val="000000"/>
              </a:buClr>
              <a:buSzPct val="100000"/>
              <a:buFont typeface="Times New Roman" pitchFamily="18" charset="0"/>
              <a:buNone/>
              <a:defRPr/>
            </a:pPr>
            <a:r>
              <a:rPr lang="el-GR" dirty="0">
                <a:latin typeface="Arial" charset="0"/>
                <a:cs typeface="Arial" charset="0"/>
              </a:rPr>
              <a:t>Στρατηγικός σχεδιασμός της ανάπτυξης</a:t>
            </a:r>
          </a:p>
          <a:p>
            <a:pPr eaLnBrk="1" fontAlgn="auto" hangingPunct="1">
              <a:spcBef>
                <a:spcPts val="0"/>
              </a:spcBef>
              <a:spcAft>
                <a:spcPts val="0"/>
              </a:spcAft>
              <a:buClr>
                <a:srgbClr val="000000"/>
              </a:buClr>
              <a:buSzPct val="100000"/>
              <a:buFont typeface="Times New Roman" pitchFamily="18" charset="0"/>
              <a:buNone/>
              <a:defRPr/>
            </a:pPr>
            <a:r>
              <a:rPr lang="el-GR" dirty="0">
                <a:latin typeface="Arial" charset="0"/>
                <a:cs typeface="Arial" charset="0"/>
              </a:rPr>
              <a:t>Από την ταυτότητα στην επωνυμία και την εισροή αποτελεσμάτων</a:t>
            </a:r>
          </a:p>
          <a:p>
            <a:pPr eaLnBrk="1" fontAlgn="auto" hangingPunct="1">
              <a:spcBef>
                <a:spcPts val="0"/>
              </a:spcBef>
              <a:spcAft>
                <a:spcPts val="0"/>
              </a:spcAft>
              <a:buClr>
                <a:srgbClr val="000000"/>
              </a:buClr>
              <a:buSzPct val="100000"/>
              <a:buFont typeface="Times New Roman" pitchFamily="18" charset="0"/>
              <a:buNone/>
              <a:defRPr/>
            </a:pPr>
            <a:r>
              <a:rPr lang="el-GR" dirty="0">
                <a:latin typeface="Arial" charset="0"/>
                <a:cs typeface="Arial" charset="0"/>
              </a:rPr>
              <a:t>	</a:t>
            </a:r>
          </a:p>
          <a:p>
            <a:pPr marL="285750" indent="-285750" algn="just" eaLnBrk="1" fontAlgn="auto" hangingPunct="1">
              <a:spcBef>
                <a:spcPts val="0"/>
              </a:spcBef>
              <a:spcAft>
                <a:spcPts val="0"/>
              </a:spcAft>
              <a:buClr>
                <a:srgbClr val="000000"/>
              </a:buClr>
              <a:buSzPct val="100000"/>
              <a:buFont typeface="Arial" pitchFamily="34" charset="0"/>
              <a:buChar char="•"/>
              <a:defRPr/>
            </a:pPr>
            <a:r>
              <a:rPr lang="el-GR" dirty="0">
                <a:latin typeface="Arial" charset="0"/>
                <a:cs typeface="Arial" charset="0"/>
              </a:rPr>
              <a:t>Οικοδόμηση της ταυτότητας της </a:t>
            </a:r>
            <a:r>
              <a:rPr lang="el-GR" dirty="0" err="1">
                <a:latin typeface="Arial" charset="0"/>
                <a:cs typeface="Arial" charset="0"/>
              </a:rPr>
              <a:t>πόλης.Επιλογή</a:t>
            </a:r>
            <a:r>
              <a:rPr lang="el-GR" dirty="0">
                <a:latin typeface="Arial" charset="0"/>
                <a:cs typeface="Arial" charset="0"/>
              </a:rPr>
              <a:t> </a:t>
            </a:r>
            <a:r>
              <a:rPr lang="el-GR" b="1" dirty="0">
                <a:latin typeface="Arial" charset="0"/>
                <a:cs typeface="Arial" charset="0"/>
              </a:rPr>
              <a:t>ενός, το πολύ δύο </a:t>
            </a:r>
            <a:r>
              <a:rPr lang="el-GR" dirty="0">
                <a:latin typeface="Arial" charset="0"/>
                <a:cs typeface="Arial" charset="0"/>
              </a:rPr>
              <a:t>αξόνων ταυτότητας στηριγμένους στην </a:t>
            </a:r>
            <a:r>
              <a:rPr lang="el-GR" b="1" dirty="0">
                <a:latin typeface="Arial" charset="0"/>
                <a:cs typeface="Arial" charset="0"/>
              </a:rPr>
              <a:t>μοναδικότητα</a:t>
            </a:r>
            <a:r>
              <a:rPr lang="el-GR" dirty="0">
                <a:latin typeface="Arial" charset="0"/>
                <a:cs typeface="Arial" charset="0"/>
              </a:rPr>
              <a:t> των στοιχείων της πόλης.</a:t>
            </a:r>
          </a:p>
          <a:p>
            <a:pPr marL="285750" indent="-285750" algn="just" eaLnBrk="1" fontAlgn="auto" hangingPunct="1">
              <a:spcBef>
                <a:spcPts val="0"/>
              </a:spcBef>
              <a:spcAft>
                <a:spcPts val="0"/>
              </a:spcAft>
              <a:buClr>
                <a:srgbClr val="000000"/>
              </a:buClr>
              <a:buSzPct val="100000"/>
              <a:buFont typeface="Arial" pitchFamily="34" charset="0"/>
              <a:buChar char="•"/>
              <a:defRPr/>
            </a:pPr>
            <a:r>
              <a:rPr lang="el-GR" dirty="0">
                <a:latin typeface="Arial" charset="0"/>
                <a:cs typeface="Arial" charset="0"/>
              </a:rPr>
              <a:t>Ύπαρξη συστήματος διαχείρισης της ταυτότητας με κύριο στόχο να την πουλάει</a:t>
            </a:r>
          </a:p>
          <a:p>
            <a:pPr marL="285750" indent="-285750" algn="just" eaLnBrk="1" fontAlgn="auto" hangingPunct="1">
              <a:spcBef>
                <a:spcPts val="0"/>
              </a:spcBef>
              <a:spcAft>
                <a:spcPts val="0"/>
              </a:spcAft>
              <a:buClr>
                <a:srgbClr val="000000"/>
              </a:buClr>
              <a:buSzPct val="100000"/>
              <a:buFont typeface="Arial" pitchFamily="34" charset="0"/>
              <a:buChar char="•"/>
              <a:defRPr/>
            </a:pPr>
            <a:r>
              <a:rPr lang="el-GR" dirty="0">
                <a:latin typeface="Arial" charset="0"/>
                <a:cs typeface="Arial" charset="0"/>
              </a:rPr>
              <a:t>Τα δημοτικά συμβούλια πρέπει να υπερβαίνουν την αποξένωσή τους από την οικονομία και να λειτουργούν σαν μια “επιχειρηματική” μονάδα η οποία κινητοποιεί το ανθρώπινο και υλικό κεφάλαιο μιας περιοχής για να επιτύχουν το μέγιστο δυνατό αποτέλεσμα σε προστιθέμενη κοινωνική αξία, σε νέο κοινωνικό πλούτο, σε εισοδήματα και απασχόληση, σε ποιότητα ζωής για τους πολίτες τους.</a:t>
            </a:r>
          </a:p>
          <a:p>
            <a:pPr marL="285750" indent="-285750" algn="just" eaLnBrk="1" fontAlgn="auto" hangingPunct="1">
              <a:spcBef>
                <a:spcPts val="0"/>
              </a:spcBef>
              <a:spcAft>
                <a:spcPts val="0"/>
              </a:spcAft>
              <a:buClr>
                <a:srgbClr val="000000"/>
              </a:buClr>
              <a:buSzPct val="100000"/>
              <a:buFont typeface="Arial" pitchFamily="34" charset="0"/>
              <a:buChar char="•"/>
              <a:defRPr/>
            </a:pPr>
            <a:r>
              <a:rPr lang="el-GR" dirty="0">
                <a:latin typeface="Arial" charset="0"/>
                <a:cs typeface="Arial" charset="0"/>
              </a:rPr>
              <a:t>Αποτελέσματα:</a:t>
            </a:r>
          </a:p>
          <a:p>
            <a:pPr algn="just" eaLnBrk="1" fontAlgn="auto" hangingPunct="1">
              <a:spcBef>
                <a:spcPts val="0"/>
              </a:spcBef>
              <a:spcAft>
                <a:spcPts val="0"/>
              </a:spcAft>
              <a:buClr>
                <a:srgbClr val="000000"/>
              </a:buClr>
              <a:buSzPct val="100000"/>
              <a:buFont typeface="Times New Roman" pitchFamily="18" charset="0"/>
              <a:buNone/>
              <a:defRPr/>
            </a:pPr>
            <a:r>
              <a:rPr lang="el-GR" dirty="0">
                <a:latin typeface="Arial" charset="0"/>
                <a:cs typeface="Arial" charset="0"/>
              </a:rPr>
              <a:t>Αύξηση της ανταγωνιστικότητας της πόλης, οικονομική ανάπτυξη στηριγμένη στα ανταγωνιστικά στοιχεία, προσέλκυση κατοίκων με συγκεκριμένες απαιτήσεις και προσόντα</a:t>
            </a:r>
            <a:endParaRPr lang="el-GR" sz="1400" b="1" dirty="0">
              <a:latin typeface="Arial" charset="0"/>
              <a:cs typeface="Arial" charset="0"/>
            </a:endParaRPr>
          </a:p>
        </p:txBody>
      </p:sp>
      <p:pic>
        <p:nvPicPr>
          <p:cNvPr id="4" name="Εικόνα 3"/>
          <p:cNvPicPr>
            <a:picLocks noChangeAspect="1"/>
          </p:cNvPicPr>
          <p:nvPr/>
        </p:nvPicPr>
        <p:blipFill>
          <a:blip r:embed="rId2"/>
          <a:stretch>
            <a:fillRect/>
          </a:stretch>
        </p:blipFill>
        <p:spPr>
          <a:xfrm>
            <a:off x="1083390" y="1117491"/>
            <a:ext cx="9333785" cy="2438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p:cNvSpPr>
          <p:nvPr/>
        </p:nvSpPr>
        <p:spPr>
          <a:xfrm>
            <a:off x="1296140" y="476250"/>
            <a:ext cx="9357064" cy="1200150"/>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Arial" charset="0"/>
                <a:cs typeface="Arial" charset="0"/>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Arial" charset="0"/>
                <a:cs typeface="Arial" charset="0"/>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Arial" charset="0"/>
                <a:cs typeface="Arial" charset="0"/>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Arial" charset="0"/>
                <a:cs typeface="Arial" charset="0"/>
              </a:defRPr>
            </a:lvl5pPr>
            <a:lvl6pPr marL="2514600" indent="-228600" algn="l" defTabSz="449263" rtl="0" eaLnBrk="1" fontAlgn="base" hangingPunct="1">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6pPr>
            <a:lvl7pPr marL="2971800" indent="-228600" algn="l" defTabSz="449263" rtl="0" eaLnBrk="1" fontAlgn="base" hangingPunct="1">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7pPr>
            <a:lvl8pPr marL="3429000" indent="-228600" algn="l" defTabSz="449263" rtl="0" eaLnBrk="1" fontAlgn="base" hangingPunct="1">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8pPr>
            <a:lvl9pPr marL="3886200" indent="-228600" algn="l" defTabSz="449263" rtl="0" eaLnBrk="1" fontAlgn="base" hangingPunct="1">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9pPr>
          </a:lstStyle>
          <a:p>
            <a:pPr>
              <a:defRPr/>
            </a:pPr>
            <a:r>
              <a:rPr lang="el-GR" altLang="el-GR" sz="2400" b="1" kern="0" dirty="0" smtClean="0">
                <a:latin typeface="Arial" panose="020B0604020202020204" pitchFamily="34" charset="0"/>
                <a:cs typeface="Arial" panose="020B0604020202020204" pitchFamily="34" charset="0"/>
              </a:rPr>
              <a:t>Αστικός σχεδιασμός + </a:t>
            </a:r>
            <a:r>
              <a:rPr lang="en-US" altLang="el-GR" sz="2400" b="1" kern="0" dirty="0" smtClean="0">
                <a:latin typeface="Arial" panose="020B0604020202020204" pitchFamily="34" charset="0"/>
                <a:cs typeface="Arial" panose="020B0604020202020204" pitchFamily="34" charset="0"/>
              </a:rPr>
              <a:t>marketing </a:t>
            </a:r>
            <a:r>
              <a:rPr lang="el-GR" altLang="el-GR" sz="2400" b="1" kern="0" dirty="0" smtClean="0">
                <a:latin typeface="Arial" panose="020B0604020202020204" pitchFamily="34" charset="0"/>
                <a:cs typeface="Arial" panose="020B0604020202020204" pitchFamily="34" charset="0"/>
              </a:rPr>
              <a:t>με στόχο τα αποτελέσματα Τρεις </a:t>
            </a:r>
            <a:r>
              <a:rPr lang="el-GR" altLang="el-GR" sz="2400" b="1" kern="0" dirty="0">
                <a:latin typeface="Arial" panose="020B0604020202020204" pitchFamily="34" charset="0"/>
                <a:cs typeface="Arial" panose="020B0604020202020204" pitchFamily="34" charset="0"/>
              </a:rPr>
              <a:t>έννοιες </a:t>
            </a:r>
            <a:r>
              <a:rPr lang="el-GR" altLang="el-GR" sz="2400" b="1" kern="0" dirty="0" smtClean="0">
                <a:latin typeface="Arial" panose="020B0604020202020204" pitchFamily="34" charset="0"/>
                <a:cs typeface="Arial" panose="020B0604020202020204" pitchFamily="34" charset="0"/>
              </a:rPr>
              <a:t>κλειδί</a:t>
            </a:r>
            <a:endParaRPr lang="el-GR" altLang="el-GR" sz="2400" b="1" kern="0" dirty="0">
              <a:latin typeface="Arial" panose="020B0604020202020204" pitchFamily="34" charset="0"/>
              <a:cs typeface="Arial" panose="020B0604020202020204" pitchFamily="34" charset="0"/>
            </a:endParaRPr>
          </a:p>
        </p:txBody>
      </p:sp>
      <p:sp>
        <p:nvSpPr>
          <p:cNvPr id="3" name="Θέση περιεχομένου 2"/>
          <p:cNvSpPr txBox="1">
            <a:spLocks/>
          </p:cNvSpPr>
          <p:nvPr/>
        </p:nvSpPr>
        <p:spPr>
          <a:xfrm>
            <a:off x="2135188" y="2349500"/>
            <a:ext cx="7416800" cy="1944688"/>
          </a:xfrm>
          <a:prstGeom prst="rect">
            <a:avLst/>
          </a:prstGeom>
        </p:spPr>
        <p:txBody>
          <a:bodyPr/>
          <a:lst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292929"/>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292929"/>
                </a:solidFill>
                <a:latin typeface="+mn-lt"/>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292929"/>
                </a:solidFill>
                <a:latin typeface="+mn-lt"/>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292929"/>
                </a:solidFill>
                <a:latin typeface="+mn-lt"/>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292929"/>
                </a:solidFill>
                <a:latin typeface="+mn-lt"/>
                <a:cs typeface="+mn-cs"/>
              </a:defRPr>
            </a:lvl5pPr>
            <a:lvl6pPr marL="2514600" indent="-228600" algn="l" defTabSz="449263" rtl="0" eaLnBrk="1" fontAlgn="base" hangingPunct="1">
              <a:spcBef>
                <a:spcPts val="500"/>
              </a:spcBef>
              <a:spcAft>
                <a:spcPct val="0"/>
              </a:spcAft>
              <a:buClr>
                <a:srgbClr val="000000"/>
              </a:buClr>
              <a:buSzPct val="100000"/>
              <a:buFont typeface="Times New Roman" pitchFamily="18" charset="0"/>
              <a:defRPr sz="2000">
                <a:solidFill>
                  <a:srgbClr val="292929"/>
                </a:solidFill>
                <a:latin typeface="+mn-lt"/>
                <a:cs typeface="+mn-cs"/>
              </a:defRPr>
            </a:lvl6pPr>
            <a:lvl7pPr marL="2971800" indent="-228600" algn="l" defTabSz="449263" rtl="0" eaLnBrk="1" fontAlgn="base" hangingPunct="1">
              <a:spcBef>
                <a:spcPts val="500"/>
              </a:spcBef>
              <a:spcAft>
                <a:spcPct val="0"/>
              </a:spcAft>
              <a:buClr>
                <a:srgbClr val="000000"/>
              </a:buClr>
              <a:buSzPct val="100000"/>
              <a:buFont typeface="Times New Roman" pitchFamily="18" charset="0"/>
              <a:defRPr sz="2000">
                <a:solidFill>
                  <a:srgbClr val="292929"/>
                </a:solidFill>
                <a:latin typeface="+mn-lt"/>
                <a:cs typeface="+mn-cs"/>
              </a:defRPr>
            </a:lvl7pPr>
            <a:lvl8pPr marL="3429000" indent="-228600" algn="l" defTabSz="449263" rtl="0" eaLnBrk="1" fontAlgn="base" hangingPunct="1">
              <a:spcBef>
                <a:spcPts val="500"/>
              </a:spcBef>
              <a:spcAft>
                <a:spcPct val="0"/>
              </a:spcAft>
              <a:buClr>
                <a:srgbClr val="000000"/>
              </a:buClr>
              <a:buSzPct val="100000"/>
              <a:buFont typeface="Times New Roman" pitchFamily="18" charset="0"/>
              <a:defRPr sz="2000">
                <a:solidFill>
                  <a:srgbClr val="292929"/>
                </a:solidFill>
                <a:latin typeface="+mn-lt"/>
                <a:cs typeface="+mn-cs"/>
              </a:defRPr>
            </a:lvl8pPr>
            <a:lvl9pPr marL="3886200" indent="-228600" algn="l" defTabSz="449263" rtl="0" eaLnBrk="1" fontAlgn="base" hangingPunct="1">
              <a:spcBef>
                <a:spcPts val="500"/>
              </a:spcBef>
              <a:spcAft>
                <a:spcPct val="0"/>
              </a:spcAft>
              <a:buClr>
                <a:srgbClr val="000000"/>
              </a:buClr>
              <a:buSzPct val="100000"/>
              <a:buFont typeface="Times New Roman" pitchFamily="18" charset="0"/>
              <a:defRPr sz="2000">
                <a:solidFill>
                  <a:srgbClr val="292929"/>
                </a:solidFill>
                <a:latin typeface="+mn-lt"/>
                <a:cs typeface="+mn-cs"/>
              </a:defRPr>
            </a:lvl9pPr>
          </a:lstStyle>
          <a:p>
            <a:pPr marL="457200" indent="-457200">
              <a:buFont typeface="Arial" panose="020B0604020202020204" pitchFamily="34" charset="0"/>
              <a:buChar char="•"/>
              <a:defRPr/>
            </a:pPr>
            <a:r>
              <a:rPr lang="el-GR" altLang="el-GR" sz="2400" kern="0" dirty="0"/>
              <a:t>Η ταυτότητα του τόπου ( </a:t>
            </a:r>
            <a:r>
              <a:rPr lang="en-US" altLang="el-GR" sz="2400" kern="0" dirty="0"/>
              <a:t>place identity )</a:t>
            </a:r>
            <a:endParaRPr lang="el-GR" altLang="el-GR" sz="2400" kern="0" dirty="0"/>
          </a:p>
          <a:p>
            <a:pPr marL="457200" indent="-457200">
              <a:buFont typeface="Arial" panose="020B0604020202020204" pitchFamily="34" charset="0"/>
              <a:buChar char="•"/>
              <a:defRPr/>
            </a:pPr>
            <a:r>
              <a:rPr lang="el-GR" altLang="el-GR" sz="2400" kern="0" dirty="0"/>
              <a:t>Η εικόνα του τόπου</a:t>
            </a:r>
            <a:r>
              <a:rPr lang="en-US" altLang="el-GR" sz="2400" kern="0" dirty="0"/>
              <a:t>( place image )</a:t>
            </a:r>
            <a:endParaRPr lang="el-GR" altLang="el-GR" sz="2400" kern="0" dirty="0"/>
          </a:p>
          <a:p>
            <a:pPr marL="457200" indent="-457200">
              <a:buFont typeface="Arial" panose="020B0604020202020204" pitchFamily="34" charset="0"/>
              <a:buChar char="•"/>
              <a:defRPr/>
            </a:pPr>
            <a:r>
              <a:rPr lang="el-GR" altLang="el-GR" sz="2400" kern="0" dirty="0"/>
              <a:t>Η τοποθέτηση στην ανταγωνιστική αγορά</a:t>
            </a:r>
            <a:r>
              <a:rPr lang="en-US" altLang="el-GR" sz="2400" kern="0" dirty="0"/>
              <a:t>  ( place  positioning )</a:t>
            </a:r>
            <a:endParaRPr lang="el-GR" altLang="el-GR" sz="2400" kern="0" dirty="0"/>
          </a:p>
        </p:txBody>
      </p:sp>
      <p:pic>
        <p:nvPicPr>
          <p:cNvPr id="4" name="Εικόνα 3"/>
          <p:cNvPicPr>
            <a:picLocks noChangeAspect="1"/>
          </p:cNvPicPr>
          <p:nvPr/>
        </p:nvPicPr>
        <p:blipFill>
          <a:blip r:embed="rId2"/>
          <a:stretch>
            <a:fillRect/>
          </a:stretch>
        </p:blipFill>
        <p:spPr>
          <a:xfrm>
            <a:off x="1179752" y="1458175"/>
            <a:ext cx="9589839" cy="97544"/>
          </a:xfrm>
          <a:prstGeom prst="rect">
            <a:avLst/>
          </a:prstGeom>
        </p:spPr>
      </p:pic>
    </p:spTree>
    <p:extLst>
      <p:ext uri="{BB962C8B-B14F-4D97-AF65-F5344CB8AC3E}">
        <p14:creationId xmlns:p14="http://schemas.microsoft.com/office/powerpoint/2010/main" val="3194123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1350500" y="390216"/>
            <a:ext cx="8778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l-GR" altLang="el-GR" sz="2400" b="1" dirty="0">
                <a:latin typeface="Arial" panose="020B0604020202020204" pitchFamily="34" charset="0"/>
                <a:cs typeface="Arial" panose="020B0604020202020204" pitchFamily="34" charset="0"/>
              </a:rPr>
              <a:t>Τα τέσσερα βήματα </a:t>
            </a:r>
            <a:r>
              <a:rPr lang="el-GR" altLang="el-GR" sz="2400" b="1" dirty="0" smtClean="0">
                <a:latin typeface="Arial" panose="020B0604020202020204" pitchFamily="34" charset="0"/>
                <a:cs typeface="Arial" panose="020B0604020202020204" pitchFamily="34" charset="0"/>
              </a:rPr>
              <a:t>οργάνωσης για την επιτυχία </a:t>
            </a:r>
            <a:endParaRPr lang="el-GR" altLang="el-GR" sz="2400" b="1" dirty="0">
              <a:latin typeface="Arial" panose="020B0604020202020204" pitchFamily="34" charset="0"/>
              <a:cs typeface="Arial" panose="020B0604020202020204" pitchFamily="34" charset="0"/>
            </a:endParaRPr>
          </a:p>
        </p:txBody>
      </p:sp>
      <p:graphicFrame>
        <p:nvGraphicFramePr>
          <p:cNvPr id="5" name="Διάγραμμα 4"/>
          <p:cNvGraphicFramePr/>
          <p:nvPr>
            <p:extLst>
              <p:ext uri="{D42A27DB-BD31-4B8C-83A1-F6EECF244321}">
                <p14:modId xmlns:p14="http://schemas.microsoft.com/office/powerpoint/2010/main" val="2706642264"/>
              </p:ext>
            </p:extLst>
          </p:nvPr>
        </p:nvGraphicFramePr>
        <p:xfrm>
          <a:off x="1631504" y="2348880"/>
          <a:ext cx="8712968" cy="38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8916" name="TextBox 5"/>
          <p:cNvSpPr txBox="1">
            <a:spLocks noChangeArrowheads="1"/>
          </p:cNvSpPr>
          <p:nvPr/>
        </p:nvSpPr>
        <p:spPr bwMode="auto">
          <a:xfrm>
            <a:off x="2640013" y="2060575"/>
            <a:ext cx="5543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l-GR" altLang="el-GR"/>
              <a:t>Τα τέσσερα βήματα που πρέπει να κάνουμε</a:t>
            </a:r>
          </a:p>
        </p:txBody>
      </p:sp>
      <p:pic>
        <p:nvPicPr>
          <p:cNvPr id="2" name="Εικόνα 1"/>
          <p:cNvPicPr>
            <a:picLocks noChangeAspect="1"/>
          </p:cNvPicPr>
          <p:nvPr/>
        </p:nvPicPr>
        <p:blipFill>
          <a:blip r:embed="rId7"/>
          <a:stretch>
            <a:fillRect/>
          </a:stretch>
        </p:blipFill>
        <p:spPr>
          <a:xfrm>
            <a:off x="1287065" y="1003100"/>
            <a:ext cx="9333785" cy="2438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p:cNvSpPr>
          <p:nvPr/>
        </p:nvSpPr>
        <p:spPr>
          <a:xfrm>
            <a:off x="2107353" y="368299"/>
            <a:ext cx="7085012" cy="781050"/>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Arial" charset="0"/>
                <a:cs typeface="Arial" charset="0"/>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Arial" charset="0"/>
                <a:cs typeface="Arial" charset="0"/>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Arial" charset="0"/>
                <a:cs typeface="Arial" charset="0"/>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Arial" charset="0"/>
                <a:cs typeface="Arial" charset="0"/>
              </a:defRPr>
            </a:lvl5pPr>
            <a:lvl6pPr marL="2514600" indent="-228600" algn="l" defTabSz="449263" rtl="0" eaLnBrk="1" fontAlgn="base" hangingPunct="1">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6pPr>
            <a:lvl7pPr marL="2971800" indent="-228600" algn="l" defTabSz="449263" rtl="0" eaLnBrk="1" fontAlgn="base" hangingPunct="1">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7pPr>
            <a:lvl8pPr marL="3429000" indent="-228600" algn="l" defTabSz="449263" rtl="0" eaLnBrk="1" fontAlgn="base" hangingPunct="1">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8pPr>
            <a:lvl9pPr marL="3886200" indent="-228600" algn="l" defTabSz="449263" rtl="0" eaLnBrk="1" fontAlgn="base" hangingPunct="1">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9pPr>
          </a:lstStyle>
          <a:p>
            <a:pPr>
              <a:defRPr/>
            </a:pPr>
            <a:r>
              <a:rPr lang="el-GR" altLang="el-GR" sz="2400" b="1" kern="0" dirty="0">
                <a:latin typeface="Arial" panose="020B0604020202020204" pitchFamily="34" charset="0"/>
                <a:cs typeface="Arial" panose="020B0604020202020204" pitchFamily="34" charset="0"/>
              </a:rPr>
              <a:t>Η ταυτότητα του τόπου</a:t>
            </a:r>
          </a:p>
        </p:txBody>
      </p:sp>
      <p:sp>
        <p:nvSpPr>
          <p:cNvPr id="3" name="Θέση περιεχομένου 2"/>
          <p:cNvSpPr txBox="1">
            <a:spLocks/>
          </p:cNvSpPr>
          <p:nvPr/>
        </p:nvSpPr>
        <p:spPr>
          <a:xfrm>
            <a:off x="1314711" y="1471612"/>
            <a:ext cx="5278438" cy="5386388"/>
          </a:xfrm>
          <a:prstGeom prst="rect">
            <a:avLst/>
          </a:prstGeom>
        </p:spPr>
        <p:txBody>
          <a:bodyPr/>
          <a:lst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292929"/>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292929"/>
                </a:solidFill>
                <a:latin typeface="+mn-lt"/>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292929"/>
                </a:solidFill>
                <a:latin typeface="+mn-lt"/>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292929"/>
                </a:solidFill>
                <a:latin typeface="+mn-lt"/>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292929"/>
                </a:solidFill>
                <a:latin typeface="+mn-lt"/>
                <a:cs typeface="+mn-cs"/>
              </a:defRPr>
            </a:lvl5pPr>
            <a:lvl6pPr marL="2514600" indent="-228600" algn="l" defTabSz="449263" rtl="0" eaLnBrk="1" fontAlgn="base" hangingPunct="1">
              <a:spcBef>
                <a:spcPts val="500"/>
              </a:spcBef>
              <a:spcAft>
                <a:spcPct val="0"/>
              </a:spcAft>
              <a:buClr>
                <a:srgbClr val="000000"/>
              </a:buClr>
              <a:buSzPct val="100000"/>
              <a:buFont typeface="Times New Roman" pitchFamily="18" charset="0"/>
              <a:defRPr sz="2000">
                <a:solidFill>
                  <a:srgbClr val="292929"/>
                </a:solidFill>
                <a:latin typeface="+mn-lt"/>
                <a:cs typeface="+mn-cs"/>
              </a:defRPr>
            </a:lvl6pPr>
            <a:lvl7pPr marL="2971800" indent="-228600" algn="l" defTabSz="449263" rtl="0" eaLnBrk="1" fontAlgn="base" hangingPunct="1">
              <a:spcBef>
                <a:spcPts val="500"/>
              </a:spcBef>
              <a:spcAft>
                <a:spcPct val="0"/>
              </a:spcAft>
              <a:buClr>
                <a:srgbClr val="000000"/>
              </a:buClr>
              <a:buSzPct val="100000"/>
              <a:buFont typeface="Times New Roman" pitchFamily="18" charset="0"/>
              <a:defRPr sz="2000">
                <a:solidFill>
                  <a:srgbClr val="292929"/>
                </a:solidFill>
                <a:latin typeface="+mn-lt"/>
                <a:cs typeface="+mn-cs"/>
              </a:defRPr>
            </a:lvl7pPr>
            <a:lvl8pPr marL="3429000" indent="-228600" algn="l" defTabSz="449263" rtl="0" eaLnBrk="1" fontAlgn="base" hangingPunct="1">
              <a:spcBef>
                <a:spcPts val="500"/>
              </a:spcBef>
              <a:spcAft>
                <a:spcPct val="0"/>
              </a:spcAft>
              <a:buClr>
                <a:srgbClr val="000000"/>
              </a:buClr>
              <a:buSzPct val="100000"/>
              <a:buFont typeface="Times New Roman" pitchFamily="18" charset="0"/>
              <a:defRPr sz="2000">
                <a:solidFill>
                  <a:srgbClr val="292929"/>
                </a:solidFill>
                <a:latin typeface="+mn-lt"/>
                <a:cs typeface="+mn-cs"/>
              </a:defRPr>
            </a:lvl8pPr>
            <a:lvl9pPr marL="3886200" indent="-228600" algn="l" defTabSz="449263" rtl="0" eaLnBrk="1" fontAlgn="base" hangingPunct="1">
              <a:spcBef>
                <a:spcPts val="500"/>
              </a:spcBef>
              <a:spcAft>
                <a:spcPct val="0"/>
              </a:spcAft>
              <a:buClr>
                <a:srgbClr val="000000"/>
              </a:buClr>
              <a:buSzPct val="100000"/>
              <a:buFont typeface="Times New Roman" pitchFamily="18" charset="0"/>
              <a:defRPr sz="2000">
                <a:solidFill>
                  <a:srgbClr val="292929"/>
                </a:solidFill>
                <a:latin typeface="+mn-lt"/>
                <a:cs typeface="+mn-cs"/>
              </a:defRPr>
            </a:lvl9pPr>
          </a:lstStyle>
          <a:p>
            <a:pPr marL="84138" indent="15875" algn="just">
              <a:defRPr/>
            </a:pPr>
            <a:r>
              <a:rPr lang="el-GR" altLang="el-GR" sz="2200" b="1" kern="0" dirty="0"/>
              <a:t>Η ταυτότητα του τόπου</a:t>
            </a:r>
            <a:r>
              <a:rPr lang="el-GR" altLang="el-GR" sz="2200" kern="0" dirty="0"/>
              <a:t> </a:t>
            </a:r>
            <a:r>
              <a:rPr lang="el-GR" altLang="el-GR" sz="2000" kern="0" dirty="0"/>
              <a:t>αναλύει τι πραγματικά είναι ένας τόπος, στην ουσία δηλαδή την πραγματικότητα του τόπου. </a:t>
            </a:r>
            <a:endParaRPr lang="en-US" altLang="el-GR" sz="2000" kern="0" dirty="0"/>
          </a:p>
          <a:p>
            <a:pPr marL="84138" indent="15875" algn="just">
              <a:defRPr/>
            </a:pPr>
            <a:r>
              <a:rPr lang="el-GR" altLang="el-GR" sz="2000" kern="0" dirty="0"/>
              <a:t>Έχει να κάνει με το μοναδικό σύνολο των ιδιοτήτων και των αξιών που καθορίζουν και χαρακτηρίζουν τον τόπο και τι τον διαφοροποιούν από τα άλλα μέρη, με τα περισσότερα από αυτά να συνδέονται με μοναδικά φυσικά, πολιτιστικά και ιστορικά χαρακτηριστικά. </a:t>
            </a:r>
            <a:endParaRPr lang="en-US" altLang="el-GR" sz="2000" kern="0" dirty="0"/>
          </a:p>
          <a:p>
            <a:pPr marL="84138" indent="15875" algn="just">
              <a:defRPr/>
            </a:pPr>
            <a:r>
              <a:rPr lang="el-GR" altLang="el-GR" sz="2000" kern="0" dirty="0"/>
              <a:t>Επιπλέον έχει να κάνει και με τις αξίες που είναι συνήθως οι πιο σημαντικές πτυχές για τη διαφοροποίηση των τόπων. </a:t>
            </a:r>
          </a:p>
        </p:txBody>
      </p:sp>
      <p:pic>
        <p:nvPicPr>
          <p:cNvPr id="4" name="Εικόνα 3"/>
          <p:cNvPicPr>
            <a:picLocks noChangeAspect="1"/>
          </p:cNvPicPr>
          <p:nvPr/>
        </p:nvPicPr>
        <p:blipFill>
          <a:blip r:embed="rId2"/>
          <a:stretch>
            <a:fillRect/>
          </a:stretch>
        </p:blipFill>
        <p:spPr>
          <a:xfrm>
            <a:off x="1798230" y="1051805"/>
            <a:ext cx="9589839" cy="97544"/>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358" y="1180037"/>
            <a:ext cx="3957560" cy="2849443"/>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6358" y="3870664"/>
            <a:ext cx="3983115" cy="2987336"/>
          </a:xfrm>
          <a:prstGeom prst="rect">
            <a:avLst/>
          </a:prstGeom>
        </p:spPr>
      </p:pic>
    </p:spTree>
    <p:extLst>
      <p:ext uri="{BB962C8B-B14F-4D97-AF65-F5344CB8AC3E}">
        <p14:creationId xmlns:p14="http://schemas.microsoft.com/office/powerpoint/2010/main" val="3262786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1983481" y="516026"/>
            <a:ext cx="6769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sz="2800" b="1" dirty="0"/>
              <a:t>Το όραμα και η στρατηγική</a:t>
            </a:r>
          </a:p>
        </p:txBody>
      </p:sp>
      <p:sp>
        <p:nvSpPr>
          <p:cNvPr id="11267" name="TextBox 3"/>
          <p:cNvSpPr txBox="1">
            <a:spLocks noChangeArrowheads="1"/>
          </p:cNvSpPr>
          <p:nvPr/>
        </p:nvSpPr>
        <p:spPr bwMode="auto">
          <a:xfrm>
            <a:off x="1919289" y="1844676"/>
            <a:ext cx="79216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b="1">
                <a:solidFill>
                  <a:schemeClr val="tx1"/>
                </a:solidFill>
              </a:rPr>
              <a:t>ΠΟΙΟΙ ΕΙΜΑΣΤΕ ΤΙ ΘΕΛΟΥΜΕ</a:t>
            </a:r>
          </a:p>
          <a:p>
            <a:r>
              <a:rPr lang="el-GR" altLang="el-GR">
                <a:solidFill>
                  <a:schemeClr val="tx1"/>
                </a:solidFill>
              </a:rPr>
              <a:t>Η υπάρχουσα κατάσταση (</a:t>
            </a:r>
            <a:r>
              <a:rPr lang="en-US" altLang="el-GR">
                <a:solidFill>
                  <a:schemeClr val="tx1"/>
                </a:solidFill>
              </a:rPr>
              <a:t>SWOT)</a:t>
            </a:r>
          </a:p>
          <a:p>
            <a:r>
              <a:rPr lang="el-GR" altLang="el-GR">
                <a:solidFill>
                  <a:schemeClr val="tx1"/>
                </a:solidFill>
              </a:rPr>
              <a:t>Δημόσια συζήτηση για το παρόν και το μέλλον του τόπου, ομάδες εργασίας</a:t>
            </a:r>
          </a:p>
          <a:p>
            <a:r>
              <a:rPr lang="el-GR" altLang="el-GR">
                <a:solidFill>
                  <a:schemeClr val="tx1"/>
                </a:solidFill>
              </a:rPr>
              <a:t>Επιλογές οράματος, κυριότεροι στόχοι</a:t>
            </a:r>
          </a:p>
          <a:p>
            <a:r>
              <a:rPr lang="el-GR" altLang="el-GR">
                <a:solidFill>
                  <a:schemeClr val="tx1"/>
                </a:solidFill>
              </a:rPr>
              <a:t>Έρευνα αγοράς, επιλογή ομάδων στόχων</a:t>
            </a:r>
          </a:p>
        </p:txBody>
      </p:sp>
      <p:pic>
        <p:nvPicPr>
          <p:cNvPr id="11268" name="Εικόνα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3378200"/>
            <a:ext cx="2468563"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Εικόνα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1813" y="3573464"/>
            <a:ext cx="17145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7"/>
          <p:cNvSpPr txBox="1">
            <a:spLocks noChangeArrowheads="1"/>
          </p:cNvSpPr>
          <p:nvPr/>
        </p:nvSpPr>
        <p:spPr bwMode="auto">
          <a:xfrm>
            <a:off x="6915151" y="5692776"/>
            <a:ext cx="16811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l-GR" sz="1600" b="1"/>
              <a:t>Karlstade logo</a:t>
            </a:r>
            <a:endParaRPr lang="el-GR" altLang="el-GR" sz="1600" b="1"/>
          </a:p>
        </p:txBody>
      </p:sp>
      <p:pic>
        <p:nvPicPr>
          <p:cNvPr id="2" name="Εικόνα 1"/>
          <p:cNvPicPr>
            <a:picLocks noChangeAspect="1"/>
          </p:cNvPicPr>
          <p:nvPr/>
        </p:nvPicPr>
        <p:blipFill>
          <a:blip r:embed="rId4"/>
          <a:stretch>
            <a:fillRect/>
          </a:stretch>
        </p:blipFill>
        <p:spPr>
          <a:xfrm>
            <a:off x="1602921" y="1290726"/>
            <a:ext cx="9589839" cy="97544"/>
          </a:xfrm>
          <a:prstGeom prst="rect">
            <a:avLst/>
          </a:prstGeom>
        </p:spPr>
      </p:pic>
    </p:spTree>
    <p:extLst>
      <p:ext uri="{BB962C8B-B14F-4D97-AF65-F5344CB8AC3E}">
        <p14:creationId xmlns:p14="http://schemas.microsoft.com/office/powerpoint/2010/main" val="608393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2208214" y="1844675"/>
            <a:ext cx="8135937"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b="1">
                <a:solidFill>
                  <a:schemeClr val="tx1"/>
                </a:solidFill>
              </a:rPr>
              <a:t>ΑΝΑΠΤΥΞΗ ΕΣΩΤΕΡΙΚΗΣ ΚΟΥΛΤΟΥΡΑΣ – ΟΙ ΤΟΠΙΚΕΣ ΚΟΙΝΩΝΙΕΣ</a:t>
            </a:r>
          </a:p>
          <a:p>
            <a:pPr lvl="1">
              <a:buFont typeface="Arial" panose="020B0604020202020204" pitchFamily="34" charset="0"/>
              <a:buChar char="•"/>
            </a:pPr>
            <a:r>
              <a:rPr lang="el-GR" altLang="el-GR">
                <a:solidFill>
                  <a:schemeClr val="tx1"/>
                </a:solidFill>
              </a:rPr>
              <a:t>Εσωτερικός διάλογος για το όραμα και τη στρατηγική</a:t>
            </a:r>
          </a:p>
          <a:p>
            <a:pPr lvl="1">
              <a:buFont typeface="Arial" panose="020B0604020202020204" pitchFamily="34" charset="0"/>
              <a:buChar char="•"/>
            </a:pPr>
            <a:r>
              <a:rPr lang="el-GR" altLang="el-GR">
                <a:solidFill>
                  <a:schemeClr val="tx1"/>
                </a:solidFill>
              </a:rPr>
              <a:t>Συμφιλίωση αντικρουόμενων συμφερόντων</a:t>
            </a:r>
          </a:p>
          <a:p>
            <a:pPr lvl="1">
              <a:buFont typeface="Arial" panose="020B0604020202020204" pitchFamily="34" charset="0"/>
              <a:buChar char="•"/>
            </a:pPr>
            <a:r>
              <a:rPr lang="el-GR" altLang="el-GR">
                <a:solidFill>
                  <a:schemeClr val="tx1"/>
                </a:solidFill>
              </a:rPr>
              <a:t>Ενδυνάμωση της έννοιας του ανήκειν</a:t>
            </a:r>
          </a:p>
          <a:p>
            <a:pPr lvl="1">
              <a:buFont typeface="Arial" panose="020B0604020202020204" pitchFamily="34" charset="0"/>
              <a:buChar char="•"/>
            </a:pPr>
            <a:r>
              <a:rPr lang="el-GR" altLang="el-GR">
                <a:solidFill>
                  <a:schemeClr val="tx1"/>
                </a:solidFill>
              </a:rPr>
              <a:t>Ενσωμάτωση των συμφερόντων των πολιτών στην αναπτυξιακή πολιτική</a:t>
            </a:r>
          </a:p>
          <a:p>
            <a:r>
              <a:rPr lang="el-GR" altLang="el-GR" b="1">
                <a:solidFill>
                  <a:schemeClr val="tx1"/>
                </a:solidFill>
              </a:rPr>
              <a:t>Η ΣΥΛΛΟΓΙΚΗ ΔΙΑΧΕΙΡΙΣΗ</a:t>
            </a:r>
          </a:p>
          <a:p>
            <a:pPr lvl="1">
              <a:buFont typeface="Arial" panose="020B0604020202020204" pitchFamily="34" charset="0"/>
              <a:buChar char="•"/>
            </a:pPr>
            <a:r>
              <a:rPr lang="el-GR" altLang="el-GR">
                <a:solidFill>
                  <a:schemeClr val="tx1"/>
                </a:solidFill>
              </a:rPr>
              <a:t>Συνεργατικά  σχήματα διαχείρισης του σχεδίου</a:t>
            </a:r>
          </a:p>
          <a:p>
            <a:pPr lvl="1">
              <a:buFont typeface="Arial" panose="020B0604020202020204" pitchFamily="34" charset="0"/>
              <a:buChar char="•"/>
            </a:pPr>
            <a:r>
              <a:rPr lang="el-GR" altLang="el-GR">
                <a:solidFill>
                  <a:schemeClr val="tx1"/>
                </a:solidFill>
              </a:rPr>
              <a:t>Εναρμονισμός των επιχειρησιακών προγραμμάτων κάθε φορέα στο συλλογικό σχέδιο</a:t>
            </a:r>
          </a:p>
          <a:p>
            <a:pPr lvl="1">
              <a:buFont typeface="Arial" panose="020B0604020202020204" pitchFamily="34" charset="0"/>
              <a:buChar char="•"/>
            </a:pPr>
            <a:r>
              <a:rPr lang="el-GR" altLang="el-GR">
                <a:solidFill>
                  <a:schemeClr val="tx1"/>
                </a:solidFill>
              </a:rPr>
              <a:t>Αναζήτηση εξωτερικών φορέων συνεργασίας, ανταλλαγή τεχνογνωσίας </a:t>
            </a:r>
          </a:p>
          <a:p>
            <a:pPr lvl="1">
              <a:buFont typeface="Arial" panose="020B0604020202020204" pitchFamily="34" charset="0"/>
              <a:buChar char="•"/>
            </a:pPr>
            <a:r>
              <a:rPr lang="el-GR" altLang="el-GR">
                <a:solidFill>
                  <a:schemeClr val="tx1"/>
                </a:solidFill>
              </a:rPr>
              <a:t>Συνεργασία Δημόσιου , ιδιωτικού φορέα</a:t>
            </a:r>
          </a:p>
          <a:p>
            <a:pPr lvl="1">
              <a:buFont typeface="Arial" panose="020B0604020202020204" pitchFamily="34" charset="0"/>
              <a:buChar char="•"/>
            </a:pPr>
            <a:r>
              <a:rPr lang="el-GR" altLang="el-GR">
                <a:solidFill>
                  <a:schemeClr val="tx1"/>
                </a:solidFill>
              </a:rPr>
              <a:t>Σχεδιασμός έργων συνεργασίας</a:t>
            </a:r>
          </a:p>
          <a:p>
            <a:endParaRPr lang="el-GR" altLang="el-GR">
              <a:solidFill>
                <a:schemeClr val="tx1"/>
              </a:solidFill>
            </a:endParaRPr>
          </a:p>
        </p:txBody>
      </p:sp>
      <p:sp>
        <p:nvSpPr>
          <p:cNvPr id="12291" name="TextBox 2"/>
          <p:cNvSpPr txBox="1">
            <a:spLocks noChangeArrowheads="1"/>
          </p:cNvSpPr>
          <p:nvPr/>
        </p:nvSpPr>
        <p:spPr bwMode="auto">
          <a:xfrm>
            <a:off x="1491450" y="476250"/>
            <a:ext cx="91173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l-GR" altLang="el-GR" sz="2800" b="1" dirty="0"/>
              <a:t>Η θεσμική ικανότητα εσωτερικής διαχείρισης των στόχων</a:t>
            </a:r>
          </a:p>
        </p:txBody>
      </p:sp>
      <p:pic>
        <p:nvPicPr>
          <p:cNvPr id="12292" name="Εικόνα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3251" y="5589588"/>
            <a:ext cx="52101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a:stretch>
            <a:fillRect/>
          </a:stretch>
        </p:blipFill>
        <p:spPr>
          <a:xfrm>
            <a:off x="1481262" y="1002292"/>
            <a:ext cx="9589839" cy="97544"/>
          </a:xfrm>
          <a:prstGeom prst="rect">
            <a:avLst/>
          </a:prstGeom>
        </p:spPr>
      </p:pic>
    </p:spTree>
    <p:extLst>
      <p:ext uri="{BB962C8B-B14F-4D97-AF65-F5344CB8AC3E}">
        <p14:creationId xmlns:p14="http://schemas.microsoft.com/office/powerpoint/2010/main" val="1450008763"/>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490</TotalTime>
  <Words>843</Words>
  <Application>Microsoft Office PowerPoint</Application>
  <PresentationFormat>Ευρεία οθόνη</PresentationFormat>
  <Paragraphs>159</Paragraphs>
  <Slides>26</Slides>
  <Notes>1</Notes>
  <HiddenSlides>0</HiddenSlides>
  <MMClips>1</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26</vt:i4>
      </vt:variant>
    </vt:vector>
  </HeadingPairs>
  <TitlesOfParts>
    <vt:vector size="33" baseType="lpstr">
      <vt:lpstr>Arial</vt:lpstr>
      <vt:lpstr>Calibri</vt:lpstr>
      <vt:lpstr>Calibri Light</vt:lpstr>
      <vt:lpstr>Georgia</vt:lpstr>
      <vt:lpstr>Times New Roman</vt:lpstr>
      <vt:lpstr>Wingdings</vt:lpstr>
      <vt:lpstr>Θέμα του Office</vt:lpstr>
      <vt:lpstr>Αστικές ταυτότητες και Τοπική ανάπτυξη Το παράδειγμα «Ηράκλειο:Έξυπνη πόλη»</vt:lpstr>
      <vt:lpstr>Οικονομική κρίση ; Απαντάμε με την αύξηση της ανταγωνιστικότητας των Ελληνικών πόλεων </vt:lpstr>
      <vt:lpstr>Η βάση του αστικού σχεδιασμού</vt:lpstr>
      <vt:lpstr>Ο Δήμαρχος οραματιστής.Ο Δήμαρχος που θα ξεχωρίσει</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διατύπωση του στρατηγικού στόχου</vt:lpstr>
      <vt:lpstr>Παρουσίαση του PowerPoint</vt:lpstr>
      <vt:lpstr>Παρουσίαση του PowerPoint</vt:lpstr>
      <vt:lpstr>Παρουσίαση του PowerPoint</vt:lpstr>
      <vt:lpstr>Παρουσίαση του PowerPoint</vt:lpstr>
      <vt:lpstr>Heraklionopencity.gr</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Τοπική Αυτοδιοίκηση και νέες τεχνολογίες : Παροχή υπηρεσιών στους πολίτες και τους επισκέπτες</dc:title>
  <dc:creator>Konstantinos Mochianakis</dc:creator>
  <cp:lastModifiedBy>Konstantinos Mochianakis</cp:lastModifiedBy>
  <cp:revision>37</cp:revision>
  <dcterms:created xsi:type="dcterms:W3CDTF">2014-11-05T17:02:53Z</dcterms:created>
  <dcterms:modified xsi:type="dcterms:W3CDTF">2015-02-25T06:17:22Z</dcterms:modified>
</cp:coreProperties>
</file>