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87" r:id="rId3"/>
  </p:sldMasterIdLst>
  <p:notesMasterIdLst>
    <p:notesMasterId r:id="rId22"/>
  </p:notesMasterIdLst>
  <p:handoutMasterIdLst>
    <p:handoutMasterId r:id="rId23"/>
  </p:handoutMasterIdLst>
  <p:sldIdLst>
    <p:sldId id="1108" r:id="rId4"/>
    <p:sldId id="1336" r:id="rId5"/>
    <p:sldId id="1337" r:id="rId6"/>
    <p:sldId id="1316" r:id="rId7"/>
    <p:sldId id="1324" r:id="rId8"/>
    <p:sldId id="1317" r:id="rId9"/>
    <p:sldId id="1319" r:id="rId10"/>
    <p:sldId id="1338" r:id="rId11"/>
    <p:sldId id="1342" r:id="rId12"/>
    <p:sldId id="1343" r:id="rId13"/>
    <p:sldId id="1346" r:id="rId14"/>
    <p:sldId id="1321" r:id="rId15"/>
    <p:sldId id="1322" r:id="rId16"/>
    <p:sldId id="1326" r:id="rId17"/>
    <p:sldId id="1330" r:id="rId18"/>
    <p:sldId id="1331" r:id="rId19"/>
    <p:sldId id="1332" r:id="rId20"/>
    <p:sldId id="1334" r:id="rId21"/>
  </p:sldIdLst>
  <p:sldSz cx="9144000" cy="6858000" type="screen4x3"/>
  <p:notesSz cx="6797675" cy="987425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xx" initials="xxx" lastIdx="0" clrIdx="0"/>
  <p:cmAuthor id="1" name="GF" initials="GF" lastIdx="11" clrIdx="1"/>
  <p:cmAuthor id="2" name="Karousos, Thanasis" initials="KT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1F7"/>
    <a:srgbClr val="FFFFFF"/>
    <a:srgbClr val="2139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5" autoAdjust="0"/>
    <p:restoredTop sz="98224" autoAdjust="0"/>
  </p:normalViewPr>
  <p:slideViewPr>
    <p:cSldViewPr>
      <p:cViewPr>
        <p:scale>
          <a:sx n="80" d="100"/>
          <a:sy n="80" d="100"/>
        </p:scale>
        <p:origin x="-1482" y="-312"/>
      </p:cViewPr>
      <p:guideLst>
        <p:guide orient="horz" pos="754"/>
        <p:guide orient="horz" pos="3385"/>
        <p:guide orient="horz" pos="2750"/>
        <p:guide orient="horz" pos="255"/>
        <p:guide orient="horz" pos="4247"/>
        <p:guide orient="horz" pos="935"/>
        <p:guide pos="295"/>
        <p:guide pos="3152"/>
        <p:guide pos="3923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378" y="-96"/>
      </p:cViewPr>
      <p:guideLst>
        <p:guide orient="horz" pos="310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0C812-E953-4797-8954-7A81C1808A6E}" type="datetimeFigureOut">
              <a:rPr lang="el-GR" smtClean="0"/>
              <a:pPr/>
              <a:t>11/12/2014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8407"/>
            <a:ext cx="2946400" cy="494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407"/>
            <a:ext cx="2946400" cy="494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F6706-2F23-4553-B50A-F46E27E17140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966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60621-B4FC-448A-8AC8-FB08B7249233}" type="datetimeFigureOut">
              <a:rPr lang="en-US" smtClean="0"/>
              <a:pPr/>
              <a:t>12/11/2014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4CBF3-44BE-4444-B51F-9F69BE0E4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217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Objekt 4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113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AutoShape 5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637" y="4035921"/>
            <a:ext cx="4753386" cy="6477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/>
            </a:lvl1pPr>
          </a:lstStyle>
          <a:p>
            <a:r>
              <a:rPr lang="en-US" dirty="0" smtClean="0"/>
              <a:t>Athens, Month Day, Year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31637" y="2600644"/>
            <a:ext cx="4753386" cy="380682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algn="l">
              <a:lnSpc>
                <a:spcPct val="100000"/>
              </a:lnSpc>
              <a:defRPr lang="en-GB" sz="2400" b="1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Project Name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31637" y="2981326"/>
            <a:ext cx="4753386" cy="761999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17160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pline &amp; Subjec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17700" y="1256856"/>
            <a:ext cx="8280000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176213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1600" b="1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en-US" noProof="0" dirty="0" smtClean="0"/>
              <a:t>Subject</a:t>
            </a:r>
            <a:r>
              <a:rPr lang="de-DE" dirty="0" smtClean="0"/>
              <a:t> Title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20907" y="182880"/>
            <a:ext cx="8284464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sz="2000" b="1" i="0" u="none" strike="noStrike" kern="1200" baseline="0" dirty="0" smtClean="0">
                <a:solidFill>
                  <a:srgbClr val="6688BB"/>
                </a:solidFill>
                <a:latin typeface="+mj-lt"/>
              </a:rPr>
              <a:t>Strapline: 2 lines maximum with single message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17700" y="6452072"/>
            <a:ext cx="4824000" cy="1384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Source: Source</a:t>
            </a:r>
            <a:endParaRPr lang="en-GB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17700" y="6260837"/>
            <a:ext cx="4824000" cy="138499"/>
          </a:xfrm>
        </p:spPr>
        <p:txBody>
          <a:bodyPr lIns="0" tIns="0" rIns="0" bIns="0">
            <a:spAutoFit/>
          </a:bodyPr>
          <a:lstStyle>
            <a:lvl1pPr marL="180975" indent="-180975">
              <a:buFont typeface="+mj-lt"/>
              <a:buAutoNum type="arabicPeriod"/>
              <a:defRPr sz="900" i="0"/>
            </a:lvl1pPr>
          </a:lstStyle>
          <a:p>
            <a:pPr lvl="0"/>
            <a:r>
              <a:rPr lang="en-US" dirty="0" smtClean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5072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Graph in 1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17700" y="1256862"/>
            <a:ext cx="8280000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1600" b="1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en-US" noProof="0" dirty="0" smtClean="0"/>
              <a:t>Graph Title</a:t>
            </a:r>
            <a:endParaRPr lang="de-DE" noProof="0" dirty="0" smtClean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20907" y="182880"/>
            <a:ext cx="8284464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sz="2000" b="1" i="0" u="none" strike="noStrike" kern="1200" baseline="0" dirty="0" smtClean="0">
                <a:solidFill>
                  <a:srgbClr val="6688BB"/>
                </a:solidFill>
                <a:latin typeface="+mj-lt"/>
              </a:rPr>
              <a:t>Strapline: 2 lines maximum with single message</a:t>
            </a:r>
            <a:endParaRPr lang="en-GB" dirty="0"/>
          </a:p>
        </p:txBody>
      </p:sp>
      <p:sp>
        <p:nvSpPr>
          <p:cNvPr id="6" name="Textplatzhalter 2"/>
          <p:cNvSpPr>
            <a:spLocks noGrp="1"/>
          </p:cNvSpPr>
          <p:nvPr>
            <p:ph type="body" idx="15" hasCustomPrompt="1"/>
          </p:nvPr>
        </p:nvSpPr>
        <p:spPr>
          <a:xfrm>
            <a:off x="417700" y="1503083"/>
            <a:ext cx="8280000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1600" b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de-DE" noProof="0" dirty="0" smtClean="0"/>
              <a:t>Unit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52820" y="6452072"/>
            <a:ext cx="4824000" cy="1384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Source: Source</a:t>
            </a:r>
            <a:endParaRPr lang="en-GB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52820" y="6260837"/>
            <a:ext cx="4824000" cy="138499"/>
          </a:xfrm>
        </p:spPr>
        <p:txBody>
          <a:bodyPr lIns="0" tIns="0" rIns="0" bIns="0">
            <a:spAutoFit/>
          </a:bodyPr>
          <a:lstStyle>
            <a:lvl1pPr marL="180975" indent="-180975">
              <a:buFont typeface="+mj-lt"/>
              <a:buAutoNum type="arabicPeriod"/>
              <a:defRPr sz="900" i="0"/>
            </a:lvl1pPr>
          </a:lstStyle>
          <a:p>
            <a:pPr lvl="0"/>
            <a:r>
              <a:rPr lang="en-US" dirty="0" smtClean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9824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Graphs in 1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17704" y="1256862"/>
            <a:ext cx="3407539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176213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1600" b="1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de-DE" dirty="0" smtClean="0"/>
              <a:t>Graph Title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5" hasCustomPrompt="1"/>
          </p:nvPr>
        </p:nvSpPr>
        <p:spPr>
          <a:xfrm>
            <a:off x="4665704" y="1256862"/>
            <a:ext cx="3407539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176213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de-DE" dirty="0" smtClean="0"/>
              <a:t>Graph 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20907" y="182880"/>
            <a:ext cx="8284464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z="2000" b="1" i="0" u="none" strike="noStrike" kern="1200" baseline="0" dirty="0" smtClean="0">
                <a:solidFill>
                  <a:srgbClr val="6688BB"/>
                </a:solidFill>
                <a:latin typeface="+mj-lt"/>
              </a:rPr>
              <a:t>Strapline: 2 lines maximum with single message</a:t>
            </a:r>
            <a:endParaRPr lang="en-GB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6" hasCustomPrompt="1"/>
          </p:nvPr>
        </p:nvSpPr>
        <p:spPr>
          <a:xfrm>
            <a:off x="417704" y="1503083"/>
            <a:ext cx="3407539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176213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1600" b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de-DE" dirty="0" smtClean="0"/>
              <a:t>Unit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7" hasCustomPrompt="1"/>
          </p:nvPr>
        </p:nvSpPr>
        <p:spPr>
          <a:xfrm>
            <a:off x="4665704" y="1503083"/>
            <a:ext cx="3407539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176213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de-DE" dirty="0" smtClean="0"/>
              <a:t>Unit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52820" y="6452072"/>
            <a:ext cx="4824000" cy="1384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Source: Source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52820" y="6260837"/>
            <a:ext cx="4824000" cy="138499"/>
          </a:xfrm>
        </p:spPr>
        <p:txBody>
          <a:bodyPr lIns="0" tIns="0" rIns="0" bIns="0">
            <a:spAutoFit/>
          </a:bodyPr>
          <a:lstStyle>
            <a:lvl1pPr marL="180975" indent="-180975">
              <a:buFont typeface="+mj-lt"/>
              <a:buAutoNum type="arabicPeriod"/>
              <a:defRPr sz="900" i="0"/>
            </a:lvl1pPr>
          </a:lstStyle>
          <a:p>
            <a:pPr lvl="0"/>
            <a:r>
              <a:rPr lang="en-US" dirty="0" smtClean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441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pline &amp; Subjec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17700" y="1256856"/>
            <a:ext cx="8280000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176213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1600" b="1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en-US" noProof="0" dirty="0" smtClean="0"/>
              <a:t>Subject</a:t>
            </a:r>
            <a:r>
              <a:rPr lang="de-DE" dirty="0" smtClean="0"/>
              <a:t> Title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20907" y="182880"/>
            <a:ext cx="8284464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sz="2000" b="1" i="0" u="none" strike="noStrike" kern="1200" baseline="0" dirty="0" smtClean="0">
                <a:solidFill>
                  <a:srgbClr val="6688BB"/>
                </a:solidFill>
                <a:latin typeface="+mj-lt"/>
              </a:rPr>
              <a:t>Strapline: 2 lines maximum with single message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17700" y="6452072"/>
            <a:ext cx="4824000" cy="1384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Source: Source</a:t>
            </a:r>
            <a:endParaRPr lang="en-GB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17700" y="6260837"/>
            <a:ext cx="4824000" cy="138499"/>
          </a:xfrm>
        </p:spPr>
        <p:txBody>
          <a:bodyPr lIns="0" tIns="0" rIns="0" bIns="0">
            <a:spAutoFit/>
          </a:bodyPr>
          <a:lstStyle>
            <a:lvl1pPr marL="180975" indent="-180975">
              <a:buFont typeface="+mj-lt"/>
              <a:buAutoNum type="arabicPeriod"/>
              <a:defRPr sz="900" i="0"/>
            </a:lvl1pPr>
          </a:lstStyle>
          <a:p>
            <a:pPr lvl="0"/>
            <a:r>
              <a:rPr lang="en-US" dirty="0" smtClean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5072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Graph in 1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17700" y="1256862"/>
            <a:ext cx="8280000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1600" b="1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en-US" noProof="0" dirty="0" smtClean="0"/>
              <a:t>Graph Title</a:t>
            </a:r>
            <a:endParaRPr lang="de-DE" noProof="0" dirty="0" smtClean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20907" y="182880"/>
            <a:ext cx="8284464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sz="2000" b="1" i="0" u="none" strike="noStrike" kern="1200" baseline="0" dirty="0" smtClean="0">
                <a:solidFill>
                  <a:srgbClr val="6688BB"/>
                </a:solidFill>
                <a:latin typeface="+mj-lt"/>
              </a:rPr>
              <a:t>Strapline: 2 lines maximum with single message</a:t>
            </a:r>
            <a:endParaRPr lang="en-GB" dirty="0"/>
          </a:p>
        </p:txBody>
      </p:sp>
      <p:sp>
        <p:nvSpPr>
          <p:cNvPr id="6" name="Textplatzhalter 2"/>
          <p:cNvSpPr>
            <a:spLocks noGrp="1"/>
          </p:cNvSpPr>
          <p:nvPr>
            <p:ph type="body" idx="15" hasCustomPrompt="1"/>
          </p:nvPr>
        </p:nvSpPr>
        <p:spPr>
          <a:xfrm>
            <a:off x="417700" y="1503083"/>
            <a:ext cx="8280000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1600" b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de-DE" noProof="0" dirty="0" smtClean="0"/>
              <a:t>Unit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52820" y="6452072"/>
            <a:ext cx="4824000" cy="1384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Source: Source</a:t>
            </a:r>
            <a:endParaRPr lang="en-GB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52820" y="6260837"/>
            <a:ext cx="4824000" cy="138499"/>
          </a:xfrm>
        </p:spPr>
        <p:txBody>
          <a:bodyPr lIns="0" tIns="0" rIns="0" bIns="0">
            <a:spAutoFit/>
          </a:bodyPr>
          <a:lstStyle>
            <a:lvl1pPr marL="180975" indent="-180975">
              <a:buFont typeface="+mj-lt"/>
              <a:buAutoNum type="arabicPeriod"/>
              <a:defRPr sz="900" i="0"/>
            </a:lvl1pPr>
          </a:lstStyle>
          <a:p>
            <a:pPr lvl="0"/>
            <a:r>
              <a:rPr lang="en-US" dirty="0" smtClean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9824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Graphs in 1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17704" y="1256862"/>
            <a:ext cx="3407539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176213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1600" b="1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de-DE" dirty="0" smtClean="0"/>
              <a:t>Graph Title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5" hasCustomPrompt="1"/>
          </p:nvPr>
        </p:nvSpPr>
        <p:spPr>
          <a:xfrm>
            <a:off x="4665704" y="1256862"/>
            <a:ext cx="3407539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176213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de-DE" dirty="0" smtClean="0"/>
              <a:t>Graph 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20907" y="182880"/>
            <a:ext cx="8284464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z="2000" b="1" i="0" u="none" strike="noStrike" kern="1200" baseline="0" dirty="0" smtClean="0">
                <a:solidFill>
                  <a:srgbClr val="6688BB"/>
                </a:solidFill>
                <a:latin typeface="+mj-lt"/>
              </a:rPr>
              <a:t>Strapline: 2 lines maximum with single message</a:t>
            </a:r>
            <a:endParaRPr lang="en-GB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6" hasCustomPrompt="1"/>
          </p:nvPr>
        </p:nvSpPr>
        <p:spPr>
          <a:xfrm>
            <a:off x="417704" y="1503083"/>
            <a:ext cx="3407539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176213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1600" b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de-DE" dirty="0" smtClean="0"/>
              <a:t>Unit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7" hasCustomPrompt="1"/>
          </p:nvPr>
        </p:nvSpPr>
        <p:spPr>
          <a:xfrm>
            <a:off x="4665704" y="1503083"/>
            <a:ext cx="3407539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176213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de-DE" dirty="0" smtClean="0"/>
              <a:t>Unit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52820" y="6452072"/>
            <a:ext cx="4824000" cy="1384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Source: Source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52820" y="6260837"/>
            <a:ext cx="4824000" cy="138499"/>
          </a:xfrm>
        </p:spPr>
        <p:txBody>
          <a:bodyPr lIns="0" tIns="0" rIns="0" bIns="0">
            <a:spAutoFit/>
          </a:bodyPr>
          <a:lstStyle>
            <a:lvl1pPr marL="180975" indent="-180975">
              <a:buFont typeface="+mj-lt"/>
              <a:buAutoNum type="arabicPeriod"/>
              <a:defRPr sz="900" i="0"/>
            </a:lvl1pPr>
          </a:lstStyle>
          <a:p>
            <a:pPr lvl="0"/>
            <a:r>
              <a:rPr lang="en-US" dirty="0" smtClean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441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Objekt 4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470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AutoShape 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637" y="4035921"/>
            <a:ext cx="4753386" cy="6477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/>
            </a:lvl1pPr>
          </a:lstStyle>
          <a:p>
            <a:r>
              <a:rPr lang="en-US" dirty="0" smtClean="0"/>
              <a:t>Athens, Month Day, Year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31637" y="2600644"/>
            <a:ext cx="4753386" cy="380682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algn="l">
              <a:lnSpc>
                <a:spcPct val="100000"/>
              </a:lnSpc>
              <a:defRPr lang="en-GB" sz="2400" b="1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Project Name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31637" y="2981326"/>
            <a:ext cx="4753386" cy="761999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17160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pline &amp; Subjec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17700" y="1256856"/>
            <a:ext cx="8280000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176213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1600" b="1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en-US" noProof="0" dirty="0" smtClean="0"/>
              <a:t>Subject</a:t>
            </a:r>
            <a:r>
              <a:rPr lang="de-DE" dirty="0" smtClean="0"/>
              <a:t> Title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20907" y="182880"/>
            <a:ext cx="8284464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sz="2000" b="1" i="0" u="none" strike="noStrike" kern="1200" baseline="0" dirty="0" smtClean="0">
                <a:solidFill>
                  <a:srgbClr val="6688BB"/>
                </a:solidFill>
                <a:latin typeface="+mj-lt"/>
              </a:rPr>
              <a:t>Strapline: 2 lines maximum with single message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17700" y="6452072"/>
            <a:ext cx="4824000" cy="1384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Source: Source</a:t>
            </a:r>
            <a:endParaRPr lang="en-GB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17700" y="6260837"/>
            <a:ext cx="4824000" cy="138499"/>
          </a:xfrm>
        </p:spPr>
        <p:txBody>
          <a:bodyPr lIns="0" tIns="0" rIns="0" bIns="0">
            <a:spAutoFit/>
          </a:bodyPr>
          <a:lstStyle>
            <a:lvl1pPr marL="180975" indent="-180975">
              <a:buFont typeface="+mj-lt"/>
              <a:buAutoNum type="arabicPeriod"/>
              <a:defRPr sz="900" i="0"/>
            </a:lvl1pPr>
          </a:lstStyle>
          <a:p>
            <a:pPr lvl="0"/>
            <a:r>
              <a:rPr lang="en-US" dirty="0" smtClean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5072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Graph in 1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17700" y="1256862"/>
            <a:ext cx="8280000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1600" b="1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en-US" noProof="0" dirty="0" smtClean="0"/>
              <a:t>Graph Title</a:t>
            </a:r>
            <a:endParaRPr lang="de-DE" noProof="0" dirty="0" smtClean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20907" y="182880"/>
            <a:ext cx="8284464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sz="2000" b="1" i="0" u="none" strike="noStrike" kern="1200" baseline="0" dirty="0" smtClean="0">
                <a:solidFill>
                  <a:srgbClr val="6688BB"/>
                </a:solidFill>
                <a:latin typeface="+mj-lt"/>
              </a:rPr>
              <a:t>Strapline: 2 lines maximum with single message</a:t>
            </a:r>
            <a:endParaRPr lang="en-GB" dirty="0"/>
          </a:p>
        </p:txBody>
      </p:sp>
      <p:sp>
        <p:nvSpPr>
          <p:cNvPr id="6" name="Textplatzhalter 2"/>
          <p:cNvSpPr>
            <a:spLocks noGrp="1"/>
          </p:cNvSpPr>
          <p:nvPr>
            <p:ph type="body" idx="15" hasCustomPrompt="1"/>
          </p:nvPr>
        </p:nvSpPr>
        <p:spPr>
          <a:xfrm>
            <a:off x="417700" y="1503083"/>
            <a:ext cx="8280000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1600" b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de-DE" noProof="0" dirty="0" smtClean="0"/>
              <a:t>Unit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52820" y="6452072"/>
            <a:ext cx="4824000" cy="1384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Source: Source</a:t>
            </a:r>
            <a:endParaRPr lang="en-GB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52820" y="6260837"/>
            <a:ext cx="4824000" cy="138499"/>
          </a:xfrm>
        </p:spPr>
        <p:txBody>
          <a:bodyPr lIns="0" tIns="0" rIns="0" bIns="0">
            <a:spAutoFit/>
          </a:bodyPr>
          <a:lstStyle>
            <a:lvl1pPr marL="180975" indent="-180975">
              <a:buFont typeface="+mj-lt"/>
              <a:buAutoNum type="arabicPeriod"/>
              <a:defRPr sz="900" i="0"/>
            </a:lvl1pPr>
          </a:lstStyle>
          <a:p>
            <a:pPr lvl="0"/>
            <a:r>
              <a:rPr lang="en-US" dirty="0" smtClean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9824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Graphs in 1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17704" y="1256862"/>
            <a:ext cx="3407539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176213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1600" b="1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de-DE" dirty="0" smtClean="0"/>
              <a:t>Graph Title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5" hasCustomPrompt="1"/>
          </p:nvPr>
        </p:nvSpPr>
        <p:spPr>
          <a:xfrm>
            <a:off x="4665704" y="1256862"/>
            <a:ext cx="3407539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176213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de-DE" dirty="0" smtClean="0"/>
              <a:t>Graph 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20907" y="182880"/>
            <a:ext cx="8284464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z="2000" b="1" i="0" u="none" strike="noStrike" kern="1200" baseline="0" dirty="0" smtClean="0">
                <a:solidFill>
                  <a:srgbClr val="6688BB"/>
                </a:solidFill>
                <a:latin typeface="+mj-lt"/>
              </a:rPr>
              <a:t>Strapline: 2 lines maximum with single message</a:t>
            </a:r>
            <a:endParaRPr lang="en-GB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6" hasCustomPrompt="1"/>
          </p:nvPr>
        </p:nvSpPr>
        <p:spPr>
          <a:xfrm>
            <a:off x="417704" y="1503083"/>
            <a:ext cx="3407539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176213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1600" b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de-DE" dirty="0" smtClean="0"/>
              <a:t>Unit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7" hasCustomPrompt="1"/>
          </p:nvPr>
        </p:nvSpPr>
        <p:spPr>
          <a:xfrm>
            <a:off x="4665704" y="1503083"/>
            <a:ext cx="3407539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176213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de-DE" dirty="0" smtClean="0"/>
              <a:t>Unit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52820" y="6452072"/>
            <a:ext cx="4824000" cy="1384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Source: Source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52820" y="6260837"/>
            <a:ext cx="4824000" cy="138499"/>
          </a:xfrm>
        </p:spPr>
        <p:txBody>
          <a:bodyPr lIns="0" tIns="0" rIns="0" bIns="0">
            <a:spAutoFit/>
          </a:bodyPr>
          <a:lstStyle>
            <a:lvl1pPr marL="180975" indent="-180975">
              <a:buFont typeface="+mj-lt"/>
              <a:buAutoNum type="arabicPeriod"/>
              <a:defRPr sz="900" i="0"/>
            </a:lvl1pPr>
          </a:lstStyle>
          <a:p>
            <a:pPr lvl="0"/>
            <a:r>
              <a:rPr lang="en-US" dirty="0" smtClean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441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Objekt 4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518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AutoShape 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637" y="4035921"/>
            <a:ext cx="4753386" cy="6477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/>
            </a:lvl1pPr>
          </a:lstStyle>
          <a:p>
            <a:r>
              <a:rPr lang="en-US" dirty="0" smtClean="0"/>
              <a:t>Athens, Month Day, Year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31637" y="2600644"/>
            <a:ext cx="4753386" cy="380682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algn="l">
              <a:lnSpc>
                <a:spcPct val="100000"/>
              </a:lnSpc>
              <a:defRPr lang="en-GB" sz="2400" b="1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Project Name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31637" y="2981326"/>
            <a:ext cx="4753386" cy="761999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17160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7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vmlDrawing" Target="../drawings/vmlDrawing3.v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11.xml"/><Relationship Id="rId7" Type="http://schemas.openxmlformats.org/officeDocument/2006/relationships/tags" Target="../tags/tag6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vmlDrawing" Target="../drawings/vmlDrawing5.v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2690017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07" name="think-cell Slide" r:id="rId8" imgW="6350000" imgH="6350000" progId="">
                  <p:embed/>
                </p:oleObj>
              </mc:Choice>
              <mc:Fallback>
                <p:oleObj name="think-cell Slide" r:id="rId8" imgW="6350000" imgH="6350000" progId="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31800" y="1628775"/>
            <a:ext cx="8229340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Text (18pt)</a:t>
            </a:r>
          </a:p>
          <a:p>
            <a:pPr lvl="1"/>
            <a:r>
              <a:rPr lang="en-US" dirty="0" smtClean="0"/>
              <a:t>Text level 1 (16pt)</a:t>
            </a:r>
          </a:p>
          <a:p>
            <a:pPr lvl="2"/>
            <a:r>
              <a:rPr lang="en-US" dirty="0" smtClean="0"/>
              <a:t>Text level 2 (14pt)</a:t>
            </a:r>
          </a:p>
          <a:p>
            <a:pPr lvl="3"/>
            <a:r>
              <a:rPr lang="en-US" dirty="0" smtClean="0"/>
              <a:t>Text level 3 (12pt)</a:t>
            </a:r>
          </a:p>
          <a:p>
            <a:pPr lvl="4"/>
            <a:r>
              <a:rPr lang="en-US" dirty="0" smtClean="0"/>
              <a:t>Text level 4 (11pt)</a:t>
            </a:r>
            <a:endParaRPr lang="en-GB" dirty="0" smtClean="0"/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431540" y="1127852"/>
            <a:ext cx="8707698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Inhaltsplatzhalter 13"/>
          <p:cNvSpPr txBox="1">
            <a:spLocks/>
          </p:cNvSpPr>
          <p:nvPr userDrawn="1"/>
        </p:nvSpPr>
        <p:spPr>
          <a:xfrm>
            <a:off x="8496436" y="6569075"/>
            <a:ext cx="396739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>
              <a:defRPr/>
            </a:pPr>
            <a:fld id="{EB578BD5-E3A8-4354-91BC-79CE4598B8D1}" type="slidenum">
              <a:rPr lang="en-US" sz="800" smtClean="0">
                <a:solidFill>
                  <a:prstClr val="black"/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20907" y="182880"/>
            <a:ext cx="8284464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z="2000" b="1" i="0" u="none" strike="noStrike" kern="1200" baseline="0" dirty="0" smtClean="0">
                <a:solidFill>
                  <a:srgbClr val="6688BB"/>
                </a:solidFill>
                <a:latin typeface="+mj-lt"/>
              </a:rPr>
              <a:t>Strapline: 2 lines maximum with single message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59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0" r:id="rId3"/>
    <p:sldLayoutId id="2147483681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000" b="1" kern="1200" dirty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300"/>
        </a:spcBef>
        <a:spcAft>
          <a:spcPts val="300"/>
        </a:spcAft>
        <a:buFont typeface="Wingdings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88913" algn="l" rtl="0" eaLnBrk="1" fontAlgn="base" hangingPunct="1">
        <a:spcBef>
          <a:spcPts val="300"/>
        </a:spcBef>
        <a:spcAft>
          <a:spcPts val="30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74625" algn="l" rtl="0" eaLnBrk="1" fontAlgn="base" hangingPunct="1">
        <a:spcBef>
          <a:spcPts val="300"/>
        </a:spcBef>
        <a:spcAft>
          <a:spcPts val="3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indent="-174625" algn="l" rtl="0" eaLnBrk="1" fontAlgn="base" hangingPunct="1">
        <a:spcBef>
          <a:spcPts val="300"/>
        </a:spcBef>
        <a:spcAft>
          <a:spcPts val="300"/>
        </a:spcAft>
        <a:buFont typeface="Arial" charset="0"/>
        <a:buChar char="–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01700" indent="-188913" algn="l" rtl="0" eaLnBrk="1" fontAlgn="base" hangingPunct="1">
        <a:spcBef>
          <a:spcPts val="300"/>
        </a:spcBef>
        <a:spcAft>
          <a:spcPts val="300"/>
        </a:spcAft>
        <a:buFont typeface="Arial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2690017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446" name="think-cell Slide" r:id="rId8" imgW="6350000" imgH="6350000" progId="">
                  <p:embed/>
                </p:oleObj>
              </mc:Choice>
              <mc:Fallback>
                <p:oleObj name="think-cell Slide" r:id="rId8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31800" y="1628775"/>
            <a:ext cx="8229340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Text (18pt)</a:t>
            </a:r>
          </a:p>
          <a:p>
            <a:pPr lvl="1"/>
            <a:r>
              <a:rPr lang="en-US" dirty="0" smtClean="0"/>
              <a:t>Text level 1 (16pt)</a:t>
            </a:r>
          </a:p>
          <a:p>
            <a:pPr lvl="2"/>
            <a:r>
              <a:rPr lang="en-US" dirty="0" smtClean="0"/>
              <a:t>Text level 2 (14pt)</a:t>
            </a:r>
          </a:p>
          <a:p>
            <a:pPr lvl="3"/>
            <a:r>
              <a:rPr lang="en-US" dirty="0" smtClean="0"/>
              <a:t>Text level 3 (12pt)</a:t>
            </a:r>
          </a:p>
          <a:p>
            <a:pPr lvl="4"/>
            <a:r>
              <a:rPr lang="en-US" dirty="0" smtClean="0"/>
              <a:t>Text level 4 (11pt)</a:t>
            </a:r>
            <a:endParaRPr lang="en-GB" dirty="0" smtClean="0"/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431540" y="1127852"/>
            <a:ext cx="8707698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Inhaltsplatzhalter 13"/>
          <p:cNvSpPr txBox="1">
            <a:spLocks/>
          </p:cNvSpPr>
          <p:nvPr userDrawn="1"/>
        </p:nvSpPr>
        <p:spPr>
          <a:xfrm>
            <a:off x="8496436" y="6569075"/>
            <a:ext cx="396739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>
              <a:defRPr/>
            </a:pPr>
            <a:fld id="{EB578BD5-E3A8-4354-91BC-79CE4598B8D1}" type="slidenum">
              <a:rPr lang="en-US" sz="800" smtClean="0">
                <a:solidFill>
                  <a:prstClr val="black"/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20907" y="182880"/>
            <a:ext cx="8284464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z="2000" b="1" i="0" u="none" strike="noStrike" kern="1200" baseline="0" dirty="0" smtClean="0">
                <a:solidFill>
                  <a:srgbClr val="6688BB"/>
                </a:solidFill>
                <a:latin typeface="+mj-lt"/>
              </a:rPr>
              <a:t>Strapline: 2 lines maximum with single message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59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000" b="1" kern="1200" dirty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300"/>
        </a:spcBef>
        <a:spcAft>
          <a:spcPts val="300"/>
        </a:spcAft>
        <a:buFont typeface="Wingdings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88913" algn="l" rtl="0" eaLnBrk="1" fontAlgn="base" hangingPunct="1">
        <a:spcBef>
          <a:spcPts val="300"/>
        </a:spcBef>
        <a:spcAft>
          <a:spcPts val="30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74625" algn="l" rtl="0" eaLnBrk="1" fontAlgn="base" hangingPunct="1">
        <a:spcBef>
          <a:spcPts val="300"/>
        </a:spcBef>
        <a:spcAft>
          <a:spcPts val="3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indent="-174625" algn="l" rtl="0" eaLnBrk="1" fontAlgn="base" hangingPunct="1">
        <a:spcBef>
          <a:spcPts val="300"/>
        </a:spcBef>
        <a:spcAft>
          <a:spcPts val="300"/>
        </a:spcAft>
        <a:buFont typeface="Arial" charset="0"/>
        <a:buChar char="–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01700" indent="-188913" algn="l" rtl="0" eaLnBrk="1" fontAlgn="base" hangingPunct="1">
        <a:spcBef>
          <a:spcPts val="300"/>
        </a:spcBef>
        <a:spcAft>
          <a:spcPts val="300"/>
        </a:spcAft>
        <a:buFont typeface="Arial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2690017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494" name="think-cell Slide" r:id="rId8" imgW="6350000" imgH="6350000" progId="">
                  <p:embed/>
                </p:oleObj>
              </mc:Choice>
              <mc:Fallback>
                <p:oleObj name="think-cell Slide" r:id="rId8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31800" y="1628775"/>
            <a:ext cx="8229340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Text (18pt)</a:t>
            </a:r>
          </a:p>
          <a:p>
            <a:pPr lvl="1"/>
            <a:r>
              <a:rPr lang="en-US" dirty="0" smtClean="0"/>
              <a:t>Text level 1 (16pt)</a:t>
            </a:r>
          </a:p>
          <a:p>
            <a:pPr lvl="2"/>
            <a:r>
              <a:rPr lang="en-US" dirty="0" smtClean="0"/>
              <a:t>Text level 2 (14pt)</a:t>
            </a:r>
          </a:p>
          <a:p>
            <a:pPr lvl="3"/>
            <a:r>
              <a:rPr lang="en-US" dirty="0" smtClean="0"/>
              <a:t>Text level 3 (12pt)</a:t>
            </a:r>
          </a:p>
          <a:p>
            <a:pPr lvl="4"/>
            <a:r>
              <a:rPr lang="en-US" dirty="0" smtClean="0"/>
              <a:t>Text level 4 (11pt)</a:t>
            </a:r>
            <a:endParaRPr lang="en-GB" dirty="0" smtClean="0"/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431540" y="1127852"/>
            <a:ext cx="8707698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Inhaltsplatzhalter 13"/>
          <p:cNvSpPr txBox="1">
            <a:spLocks/>
          </p:cNvSpPr>
          <p:nvPr userDrawn="1"/>
        </p:nvSpPr>
        <p:spPr>
          <a:xfrm>
            <a:off x="8496436" y="6569075"/>
            <a:ext cx="396739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>
              <a:defRPr/>
            </a:pPr>
            <a:fld id="{EB578BD5-E3A8-4354-91BC-79CE4598B8D1}" type="slidenum">
              <a:rPr lang="en-US" sz="800" smtClean="0">
                <a:solidFill>
                  <a:prstClr val="black"/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20907" y="182880"/>
            <a:ext cx="8284464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z="2000" b="1" i="0" u="none" strike="noStrike" kern="1200" baseline="0" dirty="0" smtClean="0">
                <a:solidFill>
                  <a:srgbClr val="6688BB"/>
                </a:solidFill>
                <a:latin typeface="+mj-lt"/>
              </a:rPr>
              <a:t>Strapline: 2 lines maximum with single message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59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000" b="1" kern="1200" dirty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300"/>
        </a:spcBef>
        <a:spcAft>
          <a:spcPts val="300"/>
        </a:spcAft>
        <a:buFont typeface="Wingdings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88913" algn="l" rtl="0" eaLnBrk="1" fontAlgn="base" hangingPunct="1">
        <a:spcBef>
          <a:spcPts val="300"/>
        </a:spcBef>
        <a:spcAft>
          <a:spcPts val="30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74625" algn="l" rtl="0" eaLnBrk="1" fontAlgn="base" hangingPunct="1">
        <a:spcBef>
          <a:spcPts val="300"/>
        </a:spcBef>
        <a:spcAft>
          <a:spcPts val="3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indent="-174625" algn="l" rtl="0" eaLnBrk="1" fontAlgn="base" hangingPunct="1">
        <a:spcBef>
          <a:spcPts val="300"/>
        </a:spcBef>
        <a:spcAft>
          <a:spcPts val="300"/>
        </a:spcAft>
        <a:buFont typeface="Arial" charset="0"/>
        <a:buChar char="–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01700" indent="-188913" algn="l" rtl="0" eaLnBrk="1" fontAlgn="base" hangingPunct="1">
        <a:spcBef>
          <a:spcPts val="300"/>
        </a:spcBef>
        <a:spcAft>
          <a:spcPts val="300"/>
        </a:spcAft>
        <a:buFont typeface="Arial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9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64088" y="4725143"/>
            <a:ext cx="3581277" cy="527621"/>
          </a:xfrm>
        </p:spPr>
        <p:txBody>
          <a:bodyPr/>
          <a:lstStyle/>
          <a:p>
            <a:pPr algn="ctr"/>
            <a:r>
              <a:rPr lang="el-GR" sz="2200" dirty="0">
                <a:solidFill>
                  <a:schemeClr val="bg1"/>
                </a:solidFill>
              </a:rPr>
              <a:t>Αθήνα</a:t>
            </a:r>
            <a:r>
              <a:rPr lang="en-US" sz="2200" dirty="0" smtClean="0">
                <a:solidFill>
                  <a:schemeClr val="bg1"/>
                </a:solidFill>
              </a:rPr>
              <a:t>, </a:t>
            </a:r>
            <a:r>
              <a:rPr lang="el-GR" sz="2200" dirty="0" smtClean="0">
                <a:solidFill>
                  <a:schemeClr val="bg1"/>
                </a:solidFill>
              </a:rPr>
              <a:t>Δεκέμβριος</a:t>
            </a:r>
            <a:r>
              <a:rPr lang="en-US" sz="2200" dirty="0" smtClean="0">
                <a:solidFill>
                  <a:schemeClr val="bg1"/>
                </a:solidFill>
              </a:rPr>
              <a:t> 2014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816749" y="2204864"/>
            <a:ext cx="7655377" cy="761999"/>
          </a:xfrm>
        </p:spPr>
        <p:txBody>
          <a:bodyPr/>
          <a:lstStyle/>
          <a:p>
            <a:pPr algn="ctr"/>
            <a:r>
              <a:rPr lang="el-GR" sz="4000" dirty="0" smtClean="0">
                <a:solidFill>
                  <a:schemeClr val="bg1"/>
                </a:solidFill>
              </a:rPr>
              <a:t>Σύστημα Αξιολόγησης της Απόδοσης και Εξέλιξης των Υπαλλήλων του Δημοσίου Τομέα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5252766"/>
            <a:ext cx="3613150" cy="160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Εικόνα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5252767"/>
            <a:ext cx="5616576" cy="160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27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82880"/>
            <a:ext cx="8892480" cy="868680"/>
          </a:xfrm>
        </p:spPr>
        <p:txBody>
          <a:bodyPr/>
          <a:lstStyle/>
          <a:p>
            <a:r>
              <a:rPr lang="el-GR" dirty="0" smtClean="0"/>
              <a:t>Παράδειγμα διαβάθμισης δεξιοτήτων: Προσανατολισμός στον Πολίτη</a:t>
            </a:r>
            <a:endParaRPr lang="el-GR" dirty="0"/>
          </a:p>
        </p:txBody>
      </p:sp>
      <p:sp>
        <p:nvSpPr>
          <p:cNvPr id="16" name="Rectangle 15"/>
          <p:cNvSpPr/>
          <p:nvPr/>
        </p:nvSpPr>
        <p:spPr bwMode="gray">
          <a:xfrm>
            <a:off x="107504" y="5869709"/>
            <a:ext cx="1224000" cy="9077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108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1200" b="1" dirty="0" smtClean="0">
                <a:solidFill>
                  <a:prstClr val="black"/>
                </a:solidFill>
              </a:rPr>
              <a:t>Προϊστάμενοι</a:t>
            </a:r>
            <a:endParaRPr lang="el-GR" sz="1200" b="1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gray">
          <a:xfrm>
            <a:off x="107503" y="1484784"/>
            <a:ext cx="1224201" cy="136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108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</a:rPr>
              <a:t>YE</a:t>
            </a:r>
            <a:endParaRPr lang="el-GR" sz="1200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gray">
          <a:xfrm>
            <a:off x="107504" y="2924944"/>
            <a:ext cx="1224136" cy="2879067"/>
          </a:xfrm>
          <a:prstGeom prst="rect">
            <a:avLst/>
          </a:prstGeom>
          <a:solidFill>
            <a:schemeClr val="accent1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108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1200" b="1" dirty="0" smtClean="0">
                <a:solidFill>
                  <a:prstClr val="white"/>
                </a:solidFill>
              </a:rPr>
              <a:t>Υπάλληλοι</a:t>
            </a:r>
          </a:p>
          <a:p>
            <a:pPr algn="ctr"/>
            <a:endParaRPr lang="el-GR" sz="800" b="1" dirty="0" smtClean="0">
              <a:solidFill>
                <a:prstClr val="white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800" b="1" dirty="0" smtClean="0">
                <a:solidFill>
                  <a:prstClr val="white"/>
                </a:solidFill>
              </a:rPr>
              <a:t>Εξυπηρέτηση</a:t>
            </a:r>
          </a:p>
          <a:p>
            <a:pPr>
              <a:buFont typeface="Arial" pitchFamily="34" charset="0"/>
              <a:buChar char="•"/>
            </a:pPr>
            <a:r>
              <a:rPr lang="el-GR" sz="800" b="1" dirty="0" smtClean="0">
                <a:solidFill>
                  <a:prstClr val="white"/>
                </a:solidFill>
              </a:rPr>
              <a:t>Συμπεριφορά </a:t>
            </a:r>
            <a:endParaRPr lang="el-GR" sz="700" b="1" dirty="0" smtClean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4" name="Rectangle 23"/>
          <p:cNvSpPr/>
          <p:nvPr/>
        </p:nvSpPr>
        <p:spPr bwMode="gray">
          <a:xfrm>
            <a:off x="7596504" y="1152128"/>
            <a:ext cx="1512000" cy="332656"/>
          </a:xfrm>
          <a:prstGeom prst="rect">
            <a:avLst/>
          </a:prstGeom>
          <a:solidFill>
            <a:schemeClr val="bg1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82550" lvl="1" indent="-82550" algn="ctr" fontAlgn="base">
              <a:defRPr/>
            </a:pPr>
            <a:r>
              <a:rPr lang="el-GR" altLang="el-GR" sz="900" b="1" dirty="0">
                <a:solidFill>
                  <a:srgbClr val="AA1133"/>
                </a:solidFill>
                <a:ea typeface="Times New Roman" pitchFamily="4" charset="0"/>
              </a:rPr>
              <a:t>Σταθερά υπερβαίνει </a:t>
            </a:r>
            <a:endParaRPr lang="el-GR" sz="900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gray">
          <a:xfrm>
            <a:off x="6004968" y="1152128"/>
            <a:ext cx="1512168" cy="332656"/>
          </a:xfrm>
          <a:prstGeom prst="rect">
            <a:avLst/>
          </a:prstGeom>
          <a:solidFill>
            <a:schemeClr val="bg1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82550" lvl="1" indent="-82550" algn="ctr" fontAlgn="base">
              <a:defRPr/>
            </a:pPr>
            <a:r>
              <a:rPr lang="el-GR" altLang="el-GR" sz="900" b="1" dirty="0">
                <a:solidFill>
                  <a:srgbClr val="AA1133"/>
                </a:solidFill>
                <a:ea typeface="Times New Roman" pitchFamily="4" charset="0"/>
              </a:rPr>
              <a:t>Καλύπτει πλήρως &amp; ενίοτε υπερβαίνει</a:t>
            </a:r>
            <a:endParaRPr lang="el-GR" sz="9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gray">
          <a:xfrm>
            <a:off x="4485602" y="1152128"/>
            <a:ext cx="1440000" cy="332656"/>
          </a:xfrm>
          <a:prstGeom prst="rect">
            <a:avLst/>
          </a:prstGeom>
          <a:solidFill>
            <a:schemeClr val="bg1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82550" lvl="1" indent="-82550" algn="ctr" fontAlgn="base">
              <a:defRPr/>
            </a:pPr>
            <a:r>
              <a:rPr lang="el-GR" altLang="el-GR" sz="900" b="1" dirty="0">
                <a:solidFill>
                  <a:srgbClr val="AA1133"/>
                </a:solidFill>
                <a:ea typeface="Times New Roman" pitchFamily="4" charset="0"/>
              </a:rPr>
              <a:t>Καλύπτει</a:t>
            </a:r>
            <a:endParaRPr lang="el-GR" altLang="el-GR" sz="900" dirty="0">
              <a:solidFill>
                <a:prstClr val="black"/>
              </a:solidFill>
              <a:ea typeface="Times New Roman" pitchFamily="4" charset="0"/>
            </a:endParaRPr>
          </a:p>
        </p:txBody>
      </p:sp>
      <p:sp>
        <p:nvSpPr>
          <p:cNvPr id="29" name="Rectangle 28"/>
          <p:cNvSpPr/>
          <p:nvPr/>
        </p:nvSpPr>
        <p:spPr bwMode="gray">
          <a:xfrm>
            <a:off x="2966236" y="1152128"/>
            <a:ext cx="1440000" cy="332656"/>
          </a:xfrm>
          <a:prstGeom prst="rect">
            <a:avLst/>
          </a:prstGeom>
          <a:solidFill>
            <a:schemeClr val="bg1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altLang="el-GR" sz="900" b="1" dirty="0">
                <a:solidFill>
                  <a:srgbClr val="AA1133"/>
                </a:solidFill>
                <a:ea typeface="Times New Roman" pitchFamily="4" charset="0"/>
              </a:rPr>
              <a:t>Χρειάζεται βελτίωση</a:t>
            </a:r>
            <a:endParaRPr lang="el-GR" altLang="el-GR" sz="900" dirty="0">
              <a:solidFill>
                <a:prstClr val="black"/>
              </a:solidFill>
              <a:ea typeface="Times New Roman" pitchFamily="4" charset="0"/>
            </a:endParaRPr>
          </a:p>
        </p:txBody>
      </p:sp>
      <p:sp>
        <p:nvSpPr>
          <p:cNvPr id="32" name="Rectangle 31"/>
          <p:cNvSpPr/>
          <p:nvPr/>
        </p:nvSpPr>
        <p:spPr bwMode="gray">
          <a:xfrm>
            <a:off x="1446870" y="1152128"/>
            <a:ext cx="1440000" cy="332656"/>
          </a:xfrm>
          <a:prstGeom prst="rect">
            <a:avLst/>
          </a:prstGeom>
          <a:solidFill>
            <a:schemeClr val="bg1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82550" lvl="1" indent="-82550" algn="ctr" fontAlgn="base">
              <a:defRPr/>
            </a:pPr>
            <a:r>
              <a:rPr lang="el-GR" altLang="el-GR" sz="900" b="1" dirty="0">
                <a:solidFill>
                  <a:srgbClr val="AA1133"/>
                </a:solidFill>
                <a:ea typeface="Times New Roman" pitchFamily="4" charset="0"/>
              </a:rPr>
              <a:t>Υπολείπεται</a:t>
            </a:r>
            <a:endParaRPr lang="el-GR" altLang="el-GR" sz="900" dirty="0">
              <a:solidFill>
                <a:prstClr val="black"/>
              </a:solidFill>
              <a:ea typeface="Times New Roman" pitchFamily="4" charset="0"/>
            </a:endParaRPr>
          </a:p>
        </p:txBody>
      </p:sp>
      <p:sp>
        <p:nvSpPr>
          <p:cNvPr id="33" name="Rectangle 32"/>
          <p:cNvSpPr/>
          <p:nvPr/>
        </p:nvSpPr>
        <p:spPr bwMode="gray">
          <a:xfrm>
            <a:off x="7596496" y="2926616"/>
            <a:ext cx="1512000" cy="2878648"/>
          </a:xfrm>
          <a:prstGeom prst="rect">
            <a:avLst/>
          </a:prstGeom>
          <a:solidFill>
            <a:schemeClr val="bg1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 indent="-82550" fontAlgn="base">
              <a:buFont typeface="Wingdings" pitchFamily="2" charset="2"/>
              <a:buChar char="§"/>
              <a:defRPr/>
            </a:pPr>
            <a:r>
              <a:rPr lang="el-GR" altLang="el-GR" sz="800" dirty="0" smtClean="0">
                <a:solidFill>
                  <a:prstClr val="black"/>
                </a:solidFill>
                <a:ea typeface="Times New Roman" pitchFamily="4" charset="0"/>
              </a:rPr>
              <a:t>Εξυπηρετεί ποιοτικά τον πολίτη όχι μόνο σε θέματα αρμοδιότητας της μονάδας που υπηρετεί, αλλά και  όλης της Υπηρεσίας.</a:t>
            </a:r>
          </a:p>
          <a:p>
            <a:pPr marL="0" lvl="1" indent="-82550" fontAlgn="base">
              <a:buFont typeface="Wingdings" pitchFamily="2" charset="2"/>
              <a:buChar char="§"/>
              <a:defRPr/>
            </a:pPr>
            <a:r>
              <a:rPr lang="el-GR" altLang="el-GR" sz="800" dirty="0" smtClean="0">
                <a:solidFill>
                  <a:prstClr val="black"/>
                </a:solidFill>
                <a:ea typeface="Times New Roman" pitchFamily="4" charset="0"/>
              </a:rPr>
              <a:t>Αντιμετωπίζει έγκαιρα και αποτελεσματικά τις ανάγκες των πολιτών, αναζητώντας εναλλακτικές πρακτικές και βέλτιστες λύσεις με γνώμονα πάντα τους κανόνες δικαίου και την αρχή της χρηστής διοίκησης.</a:t>
            </a:r>
          </a:p>
          <a:p>
            <a:pPr marL="0" lvl="1" indent="-82550" fontAlgn="base">
              <a:buFont typeface="Wingdings" pitchFamily="2" charset="2"/>
              <a:buChar char="§"/>
              <a:defRPr/>
            </a:pPr>
            <a:r>
              <a:rPr lang="el-GR" altLang="el-GR" sz="800" dirty="0" smtClean="0">
                <a:solidFill>
                  <a:prstClr val="black"/>
                </a:solidFill>
                <a:ea typeface="Times New Roman" pitchFamily="4" charset="0"/>
              </a:rPr>
              <a:t>Διασφαλίζει τη δίκαιη αντιμετώπιση των πολιτών και την  ουσιαστική προστασία των δικαιωμάτων τους. </a:t>
            </a:r>
          </a:p>
          <a:p>
            <a:pPr marL="0" lvl="1" indent="-82550" fontAlgn="base">
              <a:buFont typeface="Wingdings" pitchFamily="2" charset="2"/>
              <a:buChar char="§"/>
              <a:defRPr/>
            </a:pPr>
            <a:r>
              <a:rPr lang="el-GR" altLang="el-GR" sz="800" dirty="0" smtClean="0">
                <a:solidFill>
                  <a:prstClr val="black"/>
                </a:solidFill>
                <a:ea typeface="Times New Roman" pitchFamily="4" charset="0"/>
              </a:rPr>
              <a:t>Έχει, αναμφισβήτητα, σαφή και έμπρακτο προσανατολισμό προς το κοινωνικό σύνολο.</a:t>
            </a:r>
          </a:p>
          <a:p>
            <a:pPr marL="0" lvl="1" indent="-82550" fontAlgn="base">
              <a:buFont typeface="Wingdings" pitchFamily="2" charset="2"/>
              <a:buChar char="§"/>
              <a:defRPr/>
            </a:pPr>
            <a:r>
              <a:rPr lang="el-GR" altLang="el-GR" sz="800" dirty="0" smtClean="0">
                <a:solidFill>
                  <a:prstClr val="black"/>
                </a:solidFill>
                <a:ea typeface="Times New Roman" pitchFamily="4" charset="0"/>
              </a:rPr>
              <a:t>Αναγνωρίζεται ως πρότυπο συμπεριφοράς</a:t>
            </a:r>
            <a:endParaRPr lang="el-GR" altLang="el-GR" sz="800" dirty="0">
              <a:solidFill>
                <a:prstClr val="black"/>
              </a:solidFill>
              <a:ea typeface="Times New Roman" pitchFamily="4" charset="0"/>
            </a:endParaRPr>
          </a:p>
        </p:txBody>
      </p:sp>
      <p:sp>
        <p:nvSpPr>
          <p:cNvPr id="37" name="Rectangle 36"/>
          <p:cNvSpPr/>
          <p:nvPr/>
        </p:nvSpPr>
        <p:spPr bwMode="gray">
          <a:xfrm>
            <a:off x="6004960" y="2925771"/>
            <a:ext cx="1512168" cy="2878648"/>
          </a:xfrm>
          <a:prstGeom prst="rect">
            <a:avLst/>
          </a:prstGeom>
          <a:solidFill>
            <a:schemeClr val="bg1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 indent="-82550" fontAlgn="base">
              <a:buFont typeface="Wingdings" pitchFamily="2" charset="2"/>
              <a:buChar char="§"/>
              <a:defRPr/>
            </a:pPr>
            <a:r>
              <a:rPr lang="el-GR" altLang="el-GR" sz="800" dirty="0" smtClean="0">
                <a:solidFill>
                  <a:prstClr val="black"/>
                </a:solidFill>
                <a:ea typeface="Times New Roman" pitchFamily="4" charset="0"/>
              </a:rPr>
              <a:t>Επικεντρώνεται στην ποιοτική εξυπηρέτηση του πολίτη. </a:t>
            </a:r>
          </a:p>
          <a:p>
            <a:pPr marL="0" lvl="1" indent="-82550" fontAlgn="base">
              <a:buFont typeface="Wingdings" pitchFamily="2" charset="2"/>
              <a:buChar char="§"/>
              <a:defRPr/>
            </a:pPr>
            <a:r>
              <a:rPr lang="el-GR" altLang="el-GR" sz="800" dirty="0" smtClean="0">
                <a:solidFill>
                  <a:prstClr val="black"/>
                </a:solidFill>
                <a:ea typeface="Times New Roman" pitchFamily="4" charset="0"/>
              </a:rPr>
              <a:t>Συμβάλλει στην έγκαιρη διάγνωση , επίλυση και  έγκαιρη αντιμετώπιση των αιτήματα των πολιτών με γνώμονα τους κανόνες δικαίου και την αρχή της χρηστής διοίκησης.</a:t>
            </a:r>
          </a:p>
          <a:p>
            <a:pPr marL="0" lvl="1" indent="-82550" fontAlgn="base">
              <a:buFont typeface="Wingdings" pitchFamily="2" charset="2"/>
              <a:buChar char="§"/>
              <a:defRPr/>
            </a:pPr>
            <a:r>
              <a:rPr lang="el-GR" altLang="el-GR" sz="800" dirty="0" smtClean="0">
                <a:solidFill>
                  <a:prstClr val="black"/>
                </a:solidFill>
                <a:ea typeface="Times New Roman" pitchFamily="4" charset="0"/>
              </a:rPr>
              <a:t>Ανταποκρίνεται πάντα με σεβασμό στους πολίτες μεριμνώντας για την ουσιαστική προστασία των δικαιωμάτων τους</a:t>
            </a:r>
          </a:p>
          <a:p>
            <a:pPr marL="0" lvl="1" indent="-82550" fontAlgn="base">
              <a:buFont typeface="Wingdings" pitchFamily="2" charset="2"/>
              <a:buChar char="§"/>
              <a:defRPr/>
            </a:pPr>
            <a:r>
              <a:rPr lang="el-GR" altLang="el-GR" sz="800" dirty="0" smtClean="0">
                <a:solidFill>
                  <a:prstClr val="black"/>
                </a:solidFill>
                <a:ea typeface="Times New Roman" pitchFamily="4" charset="0"/>
              </a:rPr>
              <a:t>'</a:t>
            </a:r>
            <a:r>
              <a:rPr lang="el-GR" altLang="el-GR" sz="800" dirty="0" err="1" smtClean="0">
                <a:solidFill>
                  <a:prstClr val="black"/>
                </a:solidFill>
                <a:ea typeface="Times New Roman" pitchFamily="4" charset="0"/>
              </a:rPr>
              <a:t>Εχει</a:t>
            </a:r>
            <a:r>
              <a:rPr lang="el-GR" altLang="el-GR" sz="800" dirty="0" smtClean="0">
                <a:solidFill>
                  <a:prstClr val="black"/>
                </a:solidFill>
                <a:ea typeface="Times New Roman" pitchFamily="4" charset="0"/>
              </a:rPr>
              <a:t> σαφή και έμπρακτο προσανατολισμό προς το κοινωνικό σύνολο.</a:t>
            </a:r>
            <a:endParaRPr lang="el-GR" altLang="el-GR" sz="800" dirty="0">
              <a:solidFill>
                <a:prstClr val="black"/>
              </a:solidFill>
              <a:ea typeface="Times New Roman" pitchFamily="4" charset="0"/>
            </a:endParaRPr>
          </a:p>
        </p:txBody>
      </p:sp>
      <p:sp>
        <p:nvSpPr>
          <p:cNvPr id="38" name="Rectangle 37"/>
          <p:cNvSpPr/>
          <p:nvPr/>
        </p:nvSpPr>
        <p:spPr bwMode="gray">
          <a:xfrm>
            <a:off x="4485594" y="2924995"/>
            <a:ext cx="1440000" cy="2878648"/>
          </a:xfrm>
          <a:prstGeom prst="rect">
            <a:avLst/>
          </a:prstGeom>
          <a:solidFill>
            <a:schemeClr val="bg1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 indent="-82550" fontAlgn="base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l-GR" sz="800" dirty="0" smtClean="0">
                <a:solidFill>
                  <a:prstClr val="black"/>
                </a:solidFill>
              </a:rPr>
              <a:t>Στοχεύει στην ποιοτική εξυπηρέτηση του πολίτη και στην έγκαιρη διάγνωση και ικανοποίηση των αναγκών του, στο πλαίσιο του αντικειμένου της εργασίας του.</a:t>
            </a:r>
          </a:p>
          <a:p>
            <a:pPr marL="0" lvl="1" indent="-82550" fontAlgn="base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l-GR" sz="800" dirty="0" smtClean="0">
                <a:solidFill>
                  <a:prstClr val="black"/>
                </a:solidFill>
              </a:rPr>
              <a:t>Διαχειρίζεται ικανοποιητικά και ορθολογικά τα αιτήματα των πολιτών έχοντας πάντα γνώμονα τους κανόνες δικαίου και την αρχή της χρηστής διοίκησης.</a:t>
            </a:r>
          </a:p>
          <a:p>
            <a:pPr marL="0" lvl="1" indent="-82550" fontAlgn="base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l-GR" sz="800" dirty="0" smtClean="0">
                <a:solidFill>
                  <a:prstClr val="black"/>
                </a:solidFill>
              </a:rPr>
              <a:t>Συμπεριφέρεται με τον αρμόζοντα επαγγελματισμό και ευγένεια στους πολίτες</a:t>
            </a:r>
          </a:p>
          <a:p>
            <a:pPr marL="0" lvl="1" indent="-82550" fontAlgn="base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l-GR" sz="800" dirty="0" smtClean="0">
                <a:solidFill>
                  <a:prstClr val="black"/>
                </a:solidFill>
              </a:rPr>
              <a:t>Λαμβάνει υπόψη τα δικαιώματα των πολιτών και έχει σαφή και έμπρακτο προσανατολισμό προς το κοινωνικό σύνολο.</a:t>
            </a:r>
            <a:endParaRPr lang="el-GR" altLang="el-GR" sz="800" dirty="0" smtClean="0">
              <a:solidFill>
                <a:prstClr val="black"/>
              </a:solidFill>
              <a:ea typeface="Times New Roman" pitchFamily="4" charset="0"/>
            </a:endParaRPr>
          </a:p>
        </p:txBody>
      </p:sp>
      <p:sp>
        <p:nvSpPr>
          <p:cNvPr id="39" name="Rectangle 38"/>
          <p:cNvSpPr/>
          <p:nvPr/>
        </p:nvSpPr>
        <p:spPr bwMode="gray">
          <a:xfrm>
            <a:off x="2966228" y="2924994"/>
            <a:ext cx="1440000" cy="2878648"/>
          </a:xfrm>
          <a:prstGeom prst="rect">
            <a:avLst/>
          </a:prstGeom>
          <a:solidFill>
            <a:schemeClr val="bg1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 fontAlgn="base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l-GR" altLang="el-GR" sz="800" dirty="0" smtClean="0">
                <a:solidFill>
                  <a:prstClr val="black"/>
                </a:solidFill>
                <a:ea typeface="Times New Roman" pitchFamily="4" charset="0"/>
              </a:rPr>
              <a:t>Σπανίως ανταποκρίνεται στις ανάγκες των πολιτών και το επίπεδο των υπηρεσιών είναι χαμηλό. </a:t>
            </a:r>
          </a:p>
          <a:p>
            <a:pPr marL="0" lvl="1" fontAlgn="base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l-GR" altLang="el-GR" sz="800" dirty="0" smtClean="0">
                <a:solidFill>
                  <a:prstClr val="black"/>
                </a:solidFill>
                <a:ea typeface="Times New Roman" pitchFamily="4" charset="0"/>
              </a:rPr>
              <a:t>Δυσκολεύεται, τις περισσότερες φορές, να αντιμετωπίσει επιτυχώς ακόμη και τα απλά και  συνήθη αιτήματα των πολιτών</a:t>
            </a:r>
            <a:endParaRPr lang="el-GR" sz="800" dirty="0" smtClean="0">
              <a:solidFill>
                <a:prstClr val="black"/>
              </a:solidFill>
            </a:endParaRPr>
          </a:p>
          <a:p>
            <a:pPr marL="0" lvl="1" fontAlgn="base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l-GR" sz="800" dirty="0" smtClean="0">
                <a:solidFill>
                  <a:prstClr val="black"/>
                </a:solidFill>
              </a:rPr>
              <a:t>Συχνά ανταποκρίνεται απρόθυμα και δεν σέβεται τα δικαιώματα των πολιτών.</a:t>
            </a:r>
          </a:p>
          <a:p>
            <a:pPr marL="0" lvl="1" fontAlgn="base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l-GR" sz="800" dirty="0" smtClean="0">
                <a:solidFill>
                  <a:prstClr val="black"/>
                </a:solidFill>
              </a:rPr>
              <a:t>Τις περισσότερες φορές δεν έχει σαφή και έμπρακτο προσανατολισμό προς το κοινωνικό σύνολο.</a:t>
            </a:r>
          </a:p>
          <a:p>
            <a:pPr marL="0" lvl="1" fontAlgn="base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l-GR" sz="800" dirty="0" smtClean="0">
                <a:solidFill>
                  <a:prstClr val="black"/>
                </a:solidFill>
              </a:rPr>
              <a:t>Η συμπεριφορά του τις περισσότερες φορές δεν είναι η προσήκουσα. </a:t>
            </a:r>
            <a:endParaRPr lang="el-GR" sz="800" dirty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gray">
          <a:xfrm>
            <a:off x="1446862" y="2924994"/>
            <a:ext cx="1440000" cy="2878648"/>
          </a:xfrm>
          <a:prstGeom prst="rect">
            <a:avLst/>
          </a:prstGeom>
          <a:solidFill>
            <a:schemeClr val="bg1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 fontAlgn="base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l-GR" altLang="el-GR" sz="800" dirty="0" smtClean="0">
                <a:solidFill>
                  <a:prstClr val="black"/>
                </a:solidFill>
                <a:ea typeface="Times New Roman" pitchFamily="4" charset="0"/>
              </a:rPr>
              <a:t>Δεν επιδιώκει να κατανοήσει και  να ανταποκριθεί στις ανάγκες του πολίτη.</a:t>
            </a:r>
          </a:p>
          <a:p>
            <a:pPr marL="0" lvl="1" fontAlgn="base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l-GR" altLang="el-GR" sz="800" dirty="0" smtClean="0">
                <a:solidFill>
                  <a:prstClr val="black"/>
                </a:solidFill>
                <a:ea typeface="Times New Roman" pitchFamily="4" charset="0"/>
              </a:rPr>
              <a:t>Αδυνατεί να αντιμετωπίσει ακόμη και τα πιο απλά αιτήματα των πολιτών.</a:t>
            </a:r>
          </a:p>
          <a:p>
            <a:pPr marL="0" lvl="1" fontAlgn="base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l-GR" sz="800" dirty="0" smtClean="0">
                <a:solidFill>
                  <a:prstClr val="black"/>
                </a:solidFill>
              </a:rPr>
              <a:t>Αδιαφορεί πλήρως για τα δικαιώματα του πολίτη και δεν έχει σαφή και έμπρακτο προσανατολισμό προς το κοινωνικό σύνολο.</a:t>
            </a:r>
          </a:p>
          <a:p>
            <a:pPr marL="0" lvl="1" fontAlgn="base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l-GR" sz="800" dirty="0" smtClean="0">
                <a:solidFill>
                  <a:prstClr val="black"/>
                </a:solidFill>
              </a:rPr>
              <a:t>Συμπεριφέρεται αγενώς και δημιουργεί προβλήματα και προστριβές κατά την επικοινωνία του με τον πολίτη. </a:t>
            </a:r>
            <a:endParaRPr lang="el-GR" sz="800" dirty="0">
              <a:solidFill>
                <a:prstClr val="black"/>
              </a:solidFill>
            </a:endParaRPr>
          </a:p>
        </p:txBody>
      </p:sp>
      <p:sp>
        <p:nvSpPr>
          <p:cNvPr id="41" name="Rectangle 40"/>
          <p:cNvSpPr/>
          <p:nvPr/>
        </p:nvSpPr>
        <p:spPr bwMode="gray">
          <a:xfrm>
            <a:off x="7589794" y="5877272"/>
            <a:ext cx="1512000" cy="907735"/>
          </a:xfrm>
          <a:prstGeom prst="rect">
            <a:avLst/>
          </a:prstGeom>
          <a:solidFill>
            <a:schemeClr val="bg1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92075" lvl="1" indent="-92075" fontAlgn="base">
              <a:buFont typeface="Wingdings" pitchFamily="2" charset="2"/>
              <a:buChar char="§"/>
              <a:defRPr/>
            </a:pPr>
            <a:r>
              <a:rPr lang="el-GR" sz="800" dirty="0" smtClean="0">
                <a:solidFill>
                  <a:prstClr val="black"/>
                </a:solidFill>
              </a:rPr>
              <a:t>Σχεδιάζει και εφαρμόζει λύσεις που θεωρούνται βέλτιστες πρακτικές στην εξυπηρέτηση των πολιτών </a:t>
            </a:r>
          </a:p>
          <a:p>
            <a:pPr marL="0" lvl="1" indent="-82550" fontAlgn="base">
              <a:buFont typeface="Wingdings" pitchFamily="2" charset="2"/>
              <a:buChar char="§"/>
              <a:defRPr/>
            </a:pPr>
            <a:r>
              <a:rPr lang="el-GR" altLang="el-GR" sz="800" dirty="0" smtClean="0">
                <a:solidFill>
                  <a:prstClr val="black"/>
                </a:solidFill>
                <a:ea typeface="Times New Roman" pitchFamily="4" charset="0"/>
              </a:rPr>
              <a:t>Αναγνωρίζεται ως πρότυπο συμπεριφοράς</a:t>
            </a:r>
            <a:endParaRPr lang="el-GR" altLang="el-GR" sz="800" dirty="0">
              <a:solidFill>
                <a:prstClr val="black"/>
              </a:solidFill>
              <a:ea typeface="Times New Roman" pitchFamily="4" charset="0"/>
            </a:endParaRPr>
          </a:p>
        </p:txBody>
      </p:sp>
      <p:sp>
        <p:nvSpPr>
          <p:cNvPr id="42" name="Rectangle 41"/>
          <p:cNvSpPr/>
          <p:nvPr/>
        </p:nvSpPr>
        <p:spPr bwMode="gray">
          <a:xfrm>
            <a:off x="5998258" y="5873273"/>
            <a:ext cx="1512168" cy="907735"/>
          </a:xfrm>
          <a:prstGeom prst="rect">
            <a:avLst/>
          </a:prstGeom>
          <a:solidFill>
            <a:schemeClr val="bg1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92075" lvl="1" indent="-92075" fontAlgn="base">
              <a:buFont typeface="Wingdings" pitchFamily="2" charset="2"/>
              <a:buChar char="§"/>
              <a:defRPr/>
            </a:pPr>
            <a:r>
              <a:rPr lang="el-GR" sz="800" dirty="0" smtClean="0">
                <a:solidFill>
                  <a:prstClr val="black"/>
                </a:solidFill>
              </a:rPr>
              <a:t>Δρα πέρα από τα πλαίσια των αρμοδιοτήτων του για των εξυπηρέτηση των αναγκών </a:t>
            </a:r>
          </a:p>
          <a:p>
            <a:pPr marL="92075" lvl="1" indent="-92075" fontAlgn="base">
              <a:buFont typeface="Wingdings" pitchFamily="2" charset="2"/>
              <a:buChar char="§"/>
              <a:defRPr/>
            </a:pPr>
            <a:r>
              <a:rPr lang="el-GR" sz="800" dirty="0" smtClean="0">
                <a:solidFill>
                  <a:prstClr val="black"/>
                </a:solidFill>
              </a:rPr>
              <a:t>Σαφή και έμπρακτο προσανατολισμό στο κοινωνικό σύνολο </a:t>
            </a:r>
          </a:p>
        </p:txBody>
      </p:sp>
      <p:sp>
        <p:nvSpPr>
          <p:cNvPr id="43" name="Rectangle 42"/>
          <p:cNvSpPr/>
          <p:nvPr/>
        </p:nvSpPr>
        <p:spPr bwMode="gray">
          <a:xfrm>
            <a:off x="4478892" y="5869605"/>
            <a:ext cx="1440000" cy="907735"/>
          </a:xfrm>
          <a:prstGeom prst="rect">
            <a:avLst/>
          </a:prstGeom>
          <a:solidFill>
            <a:schemeClr val="bg1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92075" lvl="1" indent="-92075" fontAlgn="base">
              <a:buFont typeface="Wingdings" pitchFamily="2" charset="2"/>
              <a:buChar char="§"/>
              <a:defRPr/>
            </a:pPr>
            <a:r>
              <a:rPr lang="el-GR" sz="800" dirty="0" smtClean="0">
                <a:solidFill>
                  <a:prstClr val="black"/>
                </a:solidFill>
              </a:rPr>
              <a:t>Παρέχει ποιοτική εξυπηρέτηση και έγκαιρη διάγνωση των αναγκών </a:t>
            </a:r>
          </a:p>
          <a:p>
            <a:pPr marL="92075" lvl="1" indent="-92075" fontAlgn="base">
              <a:buFont typeface="Wingdings" pitchFamily="2" charset="2"/>
              <a:buChar char="§"/>
              <a:defRPr/>
            </a:pPr>
            <a:r>
              <a:rPr lang="el-GR" sz="800" dirty="0" smtClean="0">
                <a:solidFill>
                  <a:prstClr val="black"/>
                </a:solidFill>
              </a:rPr>
              <a:t>Συμπεριφορά που διακρίνεται πάντα από σεβασμό, επαγγελματισμό και ακεραιότητα. </a:t>
            </a:r>
          </a:p>
        </p:txBody>
      </p:sp>
      <p:sp>
        <p:nvSpPr>
          <p:cNvPr id="44" name="Rectangle 43"/>
          <p:cNvSpPr/>
          <p:nvPr/>
        </p:nvSpPr>
        <p:spPr bwMode="gray">
          <a:xfrm>
            <a:off x="2959526" y="5869606"/>
            <a:ext cx="1440000" cy="907735"/>
          </a:xfrm>
          <a:prstGeom prst="rect">
            <a:avLst/>
          </a:prstGeom>
          <a:solidFill>
            <a:schemeClr val="bg1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92075" lvl="1" indent="-92075" fontAlgn="base">
              <a:buFont typeface="Wingdings" pitchFamily="2" charset="2"/>
              <a:buChar char="§"/>
              <a:defRPr/>
            </a:pPr>
            <a:r>
              <a:rPr lang="el-GR" sz="800" dirty="0" smtClean="0">
                <a:solidFill>
                  <a:prstClr val="black"/>
                </a:solidFill>
              </a:rPr>
              <a:t>Ανταποκρίνεται στις ανάγκες των πολιτών  όπως προκύπτουν. </a:t>
            </a:r>
          </a:p>
          <a:p>
            <a:pPr marL="92075" lvl="1" indent="-92075" fontAlgn="base">
              <a:buFont typeface="Wingdings" pitchFamily="2" charset="2"/>
              <a:buChar char="§"/>
              <a:defRPr/>
            </a:pPr>
            <a:r>
              <a:rPr lang="el-GR" sz="800" dirty="0" smtClean="0">
                <a:solidFill>
                  <a:prstClr val="black"/>
                </a:solidFill>
              </a:rPr>
              <a:t>Συμπεριφορά όχι πάντα η προσήκουσα. </a:t>
            </a:r>
          </a:p>
        </p:txBody>
      </p:sp>
      <p:sp>
        <p:nvSpPr>
          <p:cNvPr id="45" name="Rectangle 44"/>
          <p:cNvSpPr/>
          <p:nvPr/>
        </p:nvSpPr>
        <p:spPr bwMode="gray">
          <a:xfrm>
            <a:off x="1440160" y="5869606"/>
            <a:ext cx="1440000" cy="907735"/>
          </a:xfrm>
          <a:prstGeom prst="rect">
            <a:avLst/>
          </a:prstGeom>
          <a:solidFill>
            <a:schemeClr val="bg1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92075" lvl="1" indent="-92075" fontAlgn="base">
              <a:buFont typeface="Wingdings" pitchFamily="2" charset="2"/>
              <a:buChar char="§"/>
              <a:defRPr/>
            </a:pPr>
            <a:r>
              <a:rPr lang="el-GR" sz="800" dirty="0" smtClean="0">
                <a:solidFill>
                  <a:prstClr val="black"/>
                </a:solidFill>
              </a:rPr>
              <a:t>Περιορισμένο ενδιαφέρον για τις ανάγκες και τα δικαιώματα των πολιτών </a:t>
            </a:r>
          </a:p>
          <a:p>
            <a:pPr marL="92075" lvl="1" indent="-92075" fontAlgn="base">
              <a:buFont typeface="Wingdings" pitchFamily="2" charset="2"/>
              <a:buChar char="§"/>
              <a:defRPr/>
            </a:pPr>
            <a:r>
              <a:rPr lang="el-GR" sz="800" dirty="0" smtClean="0">
                <a:solidFill>
                  <a:prstClr val="black"/>
                </a:solidFill>
              </a:rPr>
              <a:t>Συμπεριφορά μη αποδεκτή από το εργασιακό περιβάλλον </a:t>
            </a:r>
          </a:p>
        </p:txBody>
      </p:sp>
      <p:sp>
        <p:nvSpPr>
          <p:cNvPr id="46" name="Rectangle 45"/>
          <p:cNvSpPr/>
          <p:nvPr/>
        </p:nvSpPr>
        <p:spPr bwMode="gray">
          <a:xfrm>
            <a:off x="7596504" y="1552832"/>
            <a:ext cx="1512000" cy="1332000"/>
          </a:xfrm>
          <a:prstGeom prst="rect">
            <a:avLst/>
          </a:prstGeom>
          <a:solidFill>
            <a:schemeClr val="bg1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 indent="-82550" fontAlgn="base">
              <a:buFont typeface="Wingdings" pitchFamily="2" charset="2"/>
              <a:buChar char="§"/>
              <a:defRPr/>
            </a:pPr>
            <a:r>
              <a:rPr lang="el-GR" sz="800" dirty="0" smtClean="0">
                <a:solidFill>
                  <a:prstClr val="black"/>
                </a:solidFill>
              </a:rPr>
              <a:t>Εντοπίζει και προβλέπει τις ανάγκες του πολίτη εγκαίρως και φροντίζει για την άμεση ικανοποίησή τους. </a:t>
            </a:r>
          </a:p>
          <a:p>
            <a:pPr marL="0" lvl="1" indent="-82550" fontAlgn="base">
              <a:buFont typeface="Wingdings" pitchFamily="2" charset="2"/>
              <a:buChar char="§"/>
              <a:defRPr/>
            </a:pPr>
            <a:r>
              <a:rPr lang="el-GR" sz="800" dirty="0" smtClean="0">
                <a:solidFill>
                  <a:prstClr val="black"/>
                </a:solidFill>
              </a:rPr>
              <a:t>Ξεχωρίζει για τη συμπεριφορά του, η οποία χαρακτηρίζεται από επαγγελματισμό, ευγένεια, σεμνότητα και προθυμία. </a:t>
            </a:r>
            <a:endParaRPr lang="el-GR" altLang="el-GR" sz="800" dirty="0">
              <a:solidFill>
                <a:prstClr val="black"/>
              </a:solidFill>
              <a:ea typeface="Times New Roman" pitchFamily="4" charset="0"/>
            </a:endParaRPr>
          </a:p>
        </p:txBody>
      </p:sp>
      <p:sp>
        <p:nvSpPr>
          <p:cNvPr id="47" name="Rectangle 46"/>
          <p:cNvSpPr/>
          <p:nvPr/>
        </p:nvSpPr>
        <p:spPr bwMode="gray">
          <a:xfrm>
            <a:off x="6004968" y="1548832"/>
            <a:ext cx="1512168" cy="1332000"/>
          </a:xfrm>
          <a:prstGeom prst="rect">
            <a:avLst/>
          </a:prstGeom>
          <a:solidFill>
            <a:schemeClr val="bg1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 indent="-82550" fontAlgn="base">
              <a:buFont typeface="Wingdings" pitchFamily="2" charset="2"/>
              <a:buChar char="§"/>
              <a:defRPr/>
            </a:pPr>
            <a:r>
              <a:rPr lang="el-GR" sz="800" dirty="0" smtClean="0">
                <a:solidFill>
                  <a:prstClr val="black"/>
                </a:solidFill>
              </a:rPr>
              <a:t>Λαμβάνει υπόψη του τα σχόλια των πολιτών και ενημερώνει έγκαιρα τους ανωτέρους του όπου διαβλέπει ευκαιρία για βελτίωση των παρεχόμενων υπηρεσιών.</a:t>
            </a:r>
          </a:p>
          <a:p>
            <a:pPr marL="0" lvl="1" indent="-82550" fontAlgn="base">
              <a:buFont typeface="Wingdings" pitchFamily="2" charset="2"/>
              <a:buChar char="§"/>
              <a:defRPr/>
            </a:pPr>
            <a:r>
              <a:rPr lang="el-GR" altLang="el-GR" sz="800" dirty="0" smtClean="0">
                <a:solidFill>
                  <a:prstClr val="black"/>
                </a:solidFill>
                <a:ea typeface="Times New Roman" pitchFamily="4" charset="0"/>
              </a:rPr>
              <a:t>Διακρίνεται για τον επαγγελματισμό και την ευγένειά του και εκτελεί πρόθυμα </a:t>
            </a:r>
            <a:r>
              <a:rPr lang="el-GR" altLang="el-GR" sz="800" dirty="0" err="1" smtClean="0">
                <a:solidFill>
                  <a:prstClr val="black"/>
                </a:solidFill>
                <a:ea typeface="Times New Roman" pitchFamily="4" charset="0"/>
              </a:rPr>
              <a:t>ό,τι</a:t>
            </a:r>
            <a:r>
              <a:rPr lang="el-GR" altLang="el-GR" sz="800" dirty="0" smtClean="0">
                <a:solidFill>
                  <a:prstClr val="black"/>
                </a:solidFill>
                <a:ea typeface="Times New Roman" pitchFamily="4" charset="0"/>
              </a:rPr>
              <a:t> του ανατίθεται.</a:t>
            </a:r>
            <a:endParaRPr lang="el-GR" altLang="el-GR" sz="800" dirty="0">
              <a:solidFill>
                <a:prstClr val="black"/>
              </a:solidFill>
              <a:ea typeface="Times New Roman" pitchFamily="4" charset="0"/>
            </a:endParaRPr>
          </a:p>
        </p:txBody>
      </p:sp>
      <p:sp>
        <p:nvSpPr>
          <p:cNvPr id="48" name="Rectangle 47"/>
          <p:cNvSpPr/>
          <p:nvPr/>
        </p:nvSpPr>
        <p:spPr bwMode="gray">
          <a:xfrm>
            <a:off x="4485602" y="1545164"/>
            <a:ext cx="1440000" cy="1332000"/>
          </a:xfrm>
          <a:prstGeom prst="rect">
            <a:avLst/>
          </a:prstGeom>
          <a:solidFill>
            <a:schemeClr val="bg1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 indent="-82550" fontAlgn="base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l-GR" sz="800" dirty="0" smtClean="0">
                <a:solidFill>
                  <a:prstClr val="black"/>
                </a:solidFill>
              </a:rPr>
              <a:t>Φροντίζει ώστε η εργασία του να ανταποκρίνεται στις ανάγκες των πολιτών και παρέχει ποιοτική εξυπηρέτηση στο πλαίσιο του αντικειμένου της εργασίας του</a:t>
            </a:r>
          </a:p>
          <a:p>
            <a:pPr marL="0" lvl="1" indent="-82550" fontAlgn="base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l-GR" altLang="el-GR" sz="800" dirty="0" smtClean="0">
                <a:solidFill>
                  <a:prstClr val="black"/>
                </a:solidFill>
                <a:ea typeface="Times New Roman" pitchFamily="4" charset="0"/>
              </a:rPr>
              <a:t>Συμπεριφέρεται με τον αρμόζοντα επαγγελματισμό και ευγένεια. </a:t>
            </a:r>
            <a:endParaRPr lang="el-GR" altLang="el-GR" sz="800" dirty="0">
              <a:solidFill>
                <a:prstClr val="black"/>
              </a:solidFill>
              <a:ea typeface="Times New Roman" pitchFamily="4" charset="0"/>
            </a:endParaRPr>
          </a:p>
        </p:txBody>
      </p:sp>
      <p:sp>
        <p:nvSpPr>
          <p:cNvPr id="49" name="Rectangle 48"/>
          <p:cNvSpPr/>
          <p:nvPr/>
        </p:nvSpPr>
        <p:spPr bwMode="gray">
          <a:xfrm>
            <a:off x="2966236" y="1545165"/>
            <a:ext cx="1440000" cy="1332000"/>
          </a:xfrm>
          <a:prstGeom prst="rect">
            <a:avLst/>
          </a:prstGeom>
          <a:solidFill>
            <a:schemeClr val="bg1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92075" lvl="1" indent="-92075" fontAlgn="base">
              <a:buFont typeface="Wingdings" pitchFamily="2" charset="2"/>
              <a:buChar char="§"/>
              <a:defRPr/>
            </a:pPr>
            <a:r>
              <a:rPr lang="el-GR" sz="800" dirty="0" smtClean="0">
                <a:solidFill>
                  <a:prstClr val="black"/>
                </a:solidFill>
              </a:rPr>
              <a:t>Η εργασία του δεν  ανταποκρίνεται πάντα στις ανάγκες των πολιτών </a:t>
            </a:r>
          </a:p>
          <a:p>
            <a:pPr marL="92075" lvl="1" indent="-92075" fontAlgn="base">
              <a:buFont typeface="Wingdings" pitchFamily="2" charset="2"/>
              <a:buChar char="§"/>
              <a:defRPr/>
            </a:pPr>
            <a:r>
              <a:rPr lang="el-GR" sz="800" dirty="0" smtClean="0">
                <a:solidFill>
                  <a:prstClr val="black"/>
                </a:solidFill>
              </a:rPr>
              <a:t>Είναι απρόθυμος να εξυπηρετήσει. </a:t>
            </a:r>
          </a:p>
          <a:p>
            <a:pPr marL="92075" lvl="1" indent="-92075" fontAlgn="base">
              <a:buFont typeface="Wingdings" pitchFamily="2" charset="2"/>
              <a:buChar char="§"/>
              <a:defRPr/>
            </a:pPr>
            <a:r>
              <a:rPr lang="el-GR" sz="800" dirty="0" smtClean="0">
                <a:solidFill>
                  <a:prstClr val="black"/>
                </a:solidFill>
              </a:rPr>
              <a:t>Συχνά υπάρχουν παράπονα για τη συμπεριφορά του προς τους πολίτες</a:t>
            </a:r>
          </a:p>
        </p:txBody>
      </p:sp>
      <p:sp>
        <p:nvSpPr>
          <p:cNvPr id="50" name="Rectangle 49"/>
          <p:cNvSpPr/>
          <p:nvPr/>
        </p:nvSpPr>
        <p:spPr bwMode="gray">
          <a:xfrm>
            <a:off x="1446870" y="1545165"/>
            <a:ext cx="1440000" cy="1332000"/>
          </a:xfrm>
          <a:prstGeom prst="rect">
            <a:avLst/>
          </a:prstGeom>
          <a:solidFill>
            <a:schemeClr val="bg1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92075" lvl="1" indent="-92075" fontAlgn="base">
              <a:buFont typeface="Wingdings" pitchFamily="2" charset="2"/>
              <a:buChar char="§"/>
              <a:defRPr/>
            </a:pPr>
            <a:r>
              <a:rPr lang="el-GR" sz="800" dirty="0" smtClean="0">
                <a:solidFill>
                  <a:prstClr val="black"/>
                </a:solidFill>
              </a:rPr>
              <a:t>Αδυνατεί αν αντιμετωπίσει και τα πιο απλά αιτήματα των πολιτών</a:t>
            </a:r>
          </a:p>
          <a:p>
            <a:pPr marL="92075" lvl="1" indent="-92075" fontAlgn="base">
              <a:buFont typeface="Wingdings" pitchFamily="2" charset="2"/>
              <a:buChar char="§"/>
              <a:defRPr/>
            </a:pPr>
            <a:r>
              <a:rPr lang="el-GR" sz="800" dirty="0" smtClean="0">
                <a:solidFill>
                  <a:prstClr val="black"/>
                </a:solidFill>
              </a:rPr>
              <a:t>Συμπεριφέρεται με αγένεια, είναι απρόθυμος, απειθάρχητος και δημιουργεί προστριβές με πολίτες και συναδέλφους</a:t>
            </a:r>
          </a:p>
          <a:p>
            <a:pPr marL="92075" lvl="1" indent="-92075" fontAlgn="base">
              <a:buFont typeface="Wingdings" pitchFamily="2" charset="2"/>
              <a:buChar char="§"/>
              <a:defRPr/>
            </a:pPr>
            <a:r>
              <a:rPr lang="el-GR" sz="800" dirty="0" smtClean="0">
                <a:solidFill>
                  <a:prstClr val="black"/>
                </a:solidFill>
              </a:rPr>
              <a:t> Δεν λαμβάνει υπόψη του τα σχόλια των πολιτών</a:t>
            </a:r>
          </a:p>
          <a:p>
            <a:pPr marL="171450" lvl="1" indent="-171450" fontAlgn="base">
              <a:defRPr/>
            </a:pPr>
            <a:endParaRPr lang="el-GR" altLang="el-GR" sz="800" dirty="0">
              <a:solidFill>
                <a:prstClr val="black"/>
              </a:solidFill>
              <a:ea typeface="Times New Roman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Ενδεικτικά έντυπα αξιολόγησης </a:t>
            </a:r>
            <a:endParaRPr lang="el-GR" dirty="0"/>
          </a:p>
        </p:txBody>
      </p:sp>
      <p:pic>
        <p:nvPicPr>
          <p:cNvPr id="6" name="Picture 5" descr="SXOL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3083357" cy="4356000"/>
          </a:xfrm>
          <a:prstGeom prst="rect">
            <a:avLst/>
          </a:prstGeom>
        </p:spPr>
      </p:pic>
      <p:pic>
        <p:nvPicPr>
          <p:cNvPr id="7" name="Picture 6" descr="AXIOLOGISI_APODO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484313"/>
            <a:ext cx="3083357" cy="4356000"/>
          </a:xfrm>
          <a:prstGeom prst="rect">
            <a:avLst/>
          </a:prstGeom>
        </p:spPr>
      </p:pic>
      <p:pic>
        <p:nvPicPr>
          <p:cNvPr id="8" name="Picture 7" descr="AXIOLOGISI_EFTHYN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01606" y="1484313"/>
            <a:ext cx="3006898" cy="42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96399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1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διαδικασία της ετήσιας αξιολόγησης </a:t>
            </a:r>
            <a:r>
              <a:rPr lang="el-GR" dirty="0" smtClean="0"/>
              <a:t>καθορίζει με σαφήνεια </a:t>
            </a:r>
            <a:r>
              <a:rPr lang="el-GR" dirty="0"/>
              <a:t>την ακολουθία των </a:t>
            </a:r>
            <a:r>
              <a:rPr lang="el-GR" dirty="0" smtClean="0"/>
              <a:t>αρμοδιοτήτων</a:t>
            </a:r>
            <a:endParaRPr lang="el-GR" dirty="0"/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gray">
          <a:xfrm rot="16200000">
            <a:off x="-118269" y="1566416"/>
            <a:ext cx="1052512" cy="457200"/>
          </a:xfrm>
          <a:prstGeom prst="rect">
            <a:avLst/>
          </a:prstGeom>
          <a:solidFill>
            <a:srgbClr val="4F81BD"/>
          </a:solidFill>
          <a:ln w="6350">
            <a:solidFill>
              <a:srgbClr val="E4E7E7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Υπάλληλος</a:t>
            </a:r>
          </a:p>
        </p:txBody>
      </p:sp>
      <p:sp>
        <p:nvSpPr>
          <p:cNvPr id="32" name="Rectangle 66"/>
          <p:cNvSpPr>
            <a:spLocks noChangeArrowheads="1"/>
          </p:cNvSpPr>
          <p:nvPr/>
        </p:nvSpPr>
        <p:spPr bwMode="gray">
          <a:xfrm rot="16200000">
            <a:off x="-118269" y="2775752"/>
            <a:ext cx="1052512" cy="457200"/>
          </a:xfrm>
          <a:prstGeom prst="rect">
            <a:avLst/>
          </a:prstGeom>
          <a:solidFill>
            <a:srgbClr val="4F81BD"/>
          </a:solidFill>
          <a:ln w="6350">
            <a:solidFill>
              <a:srgbClr val="E4E7E7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1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Αξιολογητής</a:t>
            </a:r>
          </a:p>
        </p:txBody>
      </p:sp>
      <p:sp>
        <p:nvSpPr>
          <p:cNvPr id="33" name="Rectangle 67"/>
          <p:cNvSpPr>
            <a:spLocks noChangeArrowheads="1"/>
          </p:cNvSpPr>
          <p:nvPr/>
        </p:nvSpPr>
        <p:spPr bwMode="gray">
          <a:xfrm rot="16200000">
            <a:off x="-118268" y="5194424"/>
            <a:ext cx="1052512" cy="457200"/>
          </a:xfrm>
          <a:prstGeom prst="rect">
            <a:avLst/>
          </a:prstGeom>
          <a:solidFill>
            <a:srgbClr val="4F81BD"/>
          </a:solidFill>
          <a:ln w="6350">
            <a:solidFill>
              <a:srgbClr val="E4E7E7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ΔΑΔ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23888" y="3573463"/>
            <a:ext cx="8132762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dash"/>
          </a:ln>
          <a:effectLst/>
        </p:spPr>
      </p:cxnSp>
      <p:cxnSp>
        <p:nvCxnSpPr>
          <p:cNvPr id="35" name="Straight Connector 34"/>
          <p:cNvCxnSpPr/>
          <p:nvPr/>
        </p:nvCxnSpPr>
        <p:spPr>
          <a:xfrm>
            <a:off x="623888" y="4724400"/>
            <a:ext cx="8132762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dash"/>
          </a:ln>
          <a:effectLst/>
        </p:spPr>
      </p:cxnSp>
      <p:sp>
        <p:nvSpPr>
          <p:cNvPr id="36" name="Rectangle 35"/>
          <p:cNvSpPr/>
          <p:nvPr/>
        </p:nvSpPr>
        <p:spPr bwMode="gray">
          <a:xfrm>
            <a:off x="2062163" y="1270000"/>
            <a:ext cx="1141412" cy="10064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lIns="72000" tIns="72000" rIns="72000" bIns="720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Παρέχει τα σχόλια σχετικά με τα βασικά επιτεύγματα του προηγούμενου έτους και τις φιλοδοξίες σταδιοδρομίας</a:t>
            </a:r>
            <a:endParaRPr kumimoji="0" lang="el-GR" altLang="el-GR" sz="800" b="0" i="0" u="none" strike="noStrike" kern="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7" name="Rectangle 76"/>
          <p:cNvSpPr>
            <a:spLocks noChangeArrowheads="1"/>
          </p:cNvSpPr>
          <p:nvPr/>
        </p:nvSpPr>
        <p:spPr bwMode="gray">
          <a:xfrm rot="16200000">
            <a:off x="-118268" y="3985088"/>
            <a:ext cx="1052512" cy="457200"/>
          </a:xfrm>
          <a:prstGeom prst="rect">
            <a:avLst/>
          </a:prstGeom>
          <a:solidFill>
            <a:srgbClr val="4F81BD"/>
          </a:solidFill>
          <a:ln w="6350">
            <a:solidFill>
              <a:srgbClr val="E4E7E7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1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Έμμεσος αξιολογητής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623888" y="2425700"/>
            <a:ext cx="8132762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dash"/>
          </a:ln>
          <a:effectLst/>
        </p:spPr>
      </p:cxnSp>
      <p:sp>
        <p:nvSpPr>
          <p:cNvPr id="39" name="Rectangle 7"/>
          <p:cNvSpPr>
            <a:spLocks noChangeArrowheads="1"/>
          </p:cNvSpPr>
          <p:nvPr/>
        </p:nvSpPr>
        <p:spPr bwMode="gray">
          <a:xfrm>
            <a:off x="763588" y="2514600"/>
            <a:ext cx="1141412" cy="1006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72000" tIns="72000" rIns="72000" bIns="720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Έχει θέσει τους στόχους για την προηγούμενη περίοδο αξιολόγησης </a:t>
            </a:r>
            <a:endParaRPr kumimoji="0" lang="el-GR" altLang="el-GR" sz="800" b="0" i="0" u="none" strike="noStrike" kern="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1" name="Rectangle 7"/>
          <p:cNvSpPr/>
          <p:nvPr/>
        </p:nvSpPr>
        <p:spPr bwMode="gray">
          <a:xfrm>
            <a:off x="3419475" y="1916833"/>
            <a:ext cx="1141412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lIns="72000" tIns="72000" rIns="72000" bIns="720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Διεξάγουν</a:t>
            </a:r>
            <a:r>
              <a:rPr kumimoji="0" lang="el-GR" altLang="el-GR" sz="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δομημένο διάλογο</a:t>
            </a:r>
            <a:endParaRPr kumimoji="0" lang="el-GR" altLang="el-GR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3" name="Rectangle 7"/>
          <p:cNvSpPr/>
          <p:nvPr/>
        </p:nvSpPr>
        <p:spPr bwMode="gray">
          <a:xfrm>
            <a:off x="4951413" y="1270000"/>
            <a:ext cx="1141412" cy="10064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lIns="72000" tIns="72000" rIns="72000" bIns="720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Συμφωνεί και δεσμεύεται για τα αποτελέσματα του επόμενου έτους και το πλάνο ανάπτυξης</a:t>
            </a:r>
            <a:endParaRPr kumimoji="0" lang="el-GR" altLang="el-GR" sz="800" b="0" i="0" u="none" strike="noStrike" kern="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5" name="Rectangle 7"/>
          <p:cNvSpPr/>
          <p:nvPr/>
        </p:nvSpPr>
        <p:spPr bwMode="gray">
          <a:xfrm>
            <a:off x="4951413" y="3646488"/>
            <a:ext cx="1141412" cy="10064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lIns="72000" tIns="72000" rIns="72000" bIns="720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Επιλαμβάνεται τυχόν ενστάσεως του αξιολογούμενου </a:t>
            </a:r>
          </a:p>
        </p:txBody>
      </p:sp>
      <p:sp>
        <p:nvSpPr>
          <p:cNvPr id="47" name="Rectangle 7"/>
          <p:cNvSpPr/>
          <p:nvPr/>
        </p:nvSpPr>
        <p:spPr bwMode="gray">
          <a:xfrm>
            <a:off x="6372225" y="2492375"/>
            <a:ext cx="1141412" cy="10064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lIns="72000" tIns="72000" rIns="72000" bIns="720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800" kern="0" dirty="0" smtClean="0">
                <a:solidFill>
                  <a:prstClr val="black"/>
                </a:solidFill>
              </a:rPr>
              <a:t>Η α</a:t>
            </a:r>
            <a:r>
              <a:rPr kumimoji="0" lang="el-GR" altLang="el-GR" sz="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ξιολόγηση</a:t>
            </a:r>
            <a:r>
              <a:rPr kumimoji="0" lang="el-GR" altLang="el-GR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 οριστικοποιείται.</a:t>
            </a:r>
            <a:r>
              <a:rPr kumimoji="0" lang="el-GR" altLang="el-GR" sz="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 Περιλαμβάνει: την </a:t>
            </a:r>
            <a:r>
              <a:rPr kumimoji="0" lang="el-GR" altLang="el-GR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αξιολόγηση προηγούμενου έτους, το πλάνο ανάπτυξης, και τους στόχους για το επόμενο έτος</a:t>
            </a:r>
            <a:endParaRPr kumimoji="0" lang="el-GR" altLang="el-GR" sz="800" b="0" i="0" u="none" strike="noStrike" kern="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gray">
          <a:xfrm>
            <a:off x="7751763" y="1268413"/>
            <a:ext cx="1141412" cy="1006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lIns="72000" tIns="72000" rIns="72000" bIns="720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Ακολουθεί το πλάνο ανάπτυξης</a:t>
            </a:r>
            <a:endParaRPr kumimoji="0" lang="el-GR" altLang="el-GR" sz="800" b="0" i="0" u="none" strike="noStrike" kern="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gray">
          <a:xfrm>
            <a:off x="7751763" y="4869160"/>
            <a:ext cx="1141412" cy="1006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lIns="72000" tIns="72000" rIns="72000" bIns="720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Παραλαμβάνει</a:t>
            </a:r>
            <a:r>
              <a:rPr kumimoji="0" lang="el-GR" altLang="el-GR" sz="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lang="el-GR" altLang="el-GR" sz="800" kern="0" dirty="0" smtClean="0">
                <a:solidFill>
                  <a:srgbClr val="000000"/>
                </a:solidFill>
                <a:cs typeface="Arial" charset="0"/>
              </a:rPr>
              <a:t>, επεξεργάζεται </a:t>
            </a:r>
            <a:r>
              <a:rPr kumimoji="0" lang="el-GR" altLang="el-GR" sz="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και αρχειοθετεί τις φόρμες.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Δημοσιεύει τα συγκεντρωτικά αποτελέσματα.</a:t>
            </a:r>
            <a:endParaRPr kumimoji="0" lang="el-GR" altLang="el-GR" sz="800" b="0" i="0" u="none" strike="noStrike" kern="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cxnSp>
        <p:nvCxnSpPr>
          <p:cNvPr id="57" name="Elbow Connector 56"/>
          <p:cNvCxnSpPr>
            <a:stCxn id="39" idx="3"/>
            <a:endCxn id="36" idx="1"/>
          </p:cNvCxnSpPr>
          <p:nvPr/>
        </p:nvCxnSpPr>
        <p:spPr>
          <a:xfrm flipV="1">
            <a:off x="1905000" y="1773238"/>
            <a:ext cx="157163" cy="1244600"/>
          </a:xfrm>
          <a:prstGeom prst="bentConnector3">
            <a:avLst/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36" idx="3"/>
            <a:endCxn id="41" idx="1"/>
          </p:cNvCxnSpPr>
          <p:nvPr/>
        </p:nvCxnSpPr>
        <p:spPr>
          <a:xfrm>
            <a:off x="3203575" y="1773238"/>
            <a:ext cx="215900" cy="575643"/>
          </a:xfrm>
          <a:prstGeom prst="bentConnector3">
            <a:avLst/>
          </a:prstGeom>
          <a:ln w="952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43" idx="3"/>
            <a:endCxn id="47" idx="1"/>
          </p:cNvCxnSpPr>
          <p:nvPr/>
        </p:nvCxnSpPr>
        <p:spPr>
          <a:xfrm>
            <a:off x="6092825" y="1773238"/>
            <a:ext cx="279400" cy="1222375"/>
          </a:xfrm>
          <a:prstGeom prst="bentConnector3">
            <a:avLst/>
          </a:prstGeom>
          <a:ln w="952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45" idx="3"/>
            <a:endCxn id="47" idx="1"/>
          </p:cNvCxnSpPr>
          <p:nvPr/>
        </p:nvCxnSpPr>
        <p:spPr>
          <a:xfrm flipV="1">
            <a:off x="6092825" y="2995613"/>
            <a:ext cx="279400" cy="1154113"/>
          </a:xfrm>
          <a:prstGeom prst="bentConnector3">
            <a:avLst/>
          </a:prstGeom>
          <a:ln w="952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51" idx="1"/>
            <a:endCxn id="47" idx="3"/>
          </p:cNvCxnSpPr>
          <p:nvPr/>
        </p:nvCxnSpPr>
        <p:spPr>
          <a:xfrm rot="10800000" flipV="1">
            <a:off x="7513637" y="1771651"/>
            <a:ext cx="238126" cy="1223962"/>
          </a:xfrm>
          <a:prstGeom prst="bentConnector3">
            <a:avLst/>
          </a:prstGeom>
          <a:ln w="952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endCxn id="47" idx="3"/>
          </p:cNvCxnSpPr>
          <p:nvPr/>
        </p:nvCxnSpPr>
        <p:spPr>
          <a:xfrm rot="10800000">
            <a:off x="7513637" y="2995613"/>
            <a:ext cx="238126" cy="2234406"/>
          </a:xfrm>
          <a:prstGeom prst="bentConnector3">
            <a:avLst/>
          </a:prstGeom>
          <a:ln w="952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"/>
          <p:cNvSpPr/>
          <p:nvPr/>
        </p:nvSpPr>
        <p:spPr bwMode="gray">
          <a:xfrm>
            <a:off x="3419475" y="2996952"/>
            <a:ext cx="1141412" cy="5551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lIns="72000" tIns="72000" rIns="72000" bIns="720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Συμπληρώνει το έντυπο αξιολόγησης</a:t>
            </a:r>
          </a:p>
        </p:txBody>
      </p:sp>
      <p:cxnSp>
        <p:nvCxnSpPr>
          <p:cNvPr id="78" name="Straight Arrow Connector 77"/>
          <p:cNvCxnSpPr>
            <a:stCxn id="41" idx="2"/>
            <a:endCxn id="76" idx="0"/>
          </p:cNvCxnSpPr>
          <p:nvPr/>
        </p:nvCxnSpPr>
        <p:spPr>
          <a:xfrm>
            <a:off x="3990181" y="2780929"/>
            <a:ext cx="0" cy="216023"/>
          </a:xfrm>
          <a:prstGeom prst="straightConnector1">
            <a:avLst/>
          </a:prstGeom>
          <a:ln w="952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76" idx="3"/>
            <a:endCxn id="43" idx="1"/>
          </p:cNvCxnSpPr>
          <p:nvPr/>
        </p:nvCxnSpPr>
        <p:spPr>
          <a:xfrm flipV="1">
            <a:off x="4560887" y="1773238"/>
            <a:ext cx="390526" cy="1501303"/>
          </a:xfrm>
          <a:prstGeom prst="bentConnector3">
            <a:avLst/>
          </a:prstGeom>
          <a:ln w="952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76" idx="3"/>
            <a:endCxn id="45" idx="1"/>
          </p:cNvCxnSpPr>
          <p:nvPr/>
        </p:nvCxnSpPr>
        <p:spPr>
          <a:xfrm>
            <a:off x="4560887" y="3274541"/>
            <a:ext cx="390526" cy="875185"/>
          </a:xfrm>
          <a:prstGeom prst="bentConnector3">
            <a:avLst/>
          </a:prstGeom>
          <a:ln w="952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7"/>
          <p:cNvSpPr/>
          <p:nvPr/>
        </p:nvSpPr>
        <p:spPr bwMode="gray">
          <a:xfrm>
            <a:off x="6361327" y="3646488"/>
            <a:ext cx="1141412" cy="10064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lIns="72000" tIns="72000" rIns="72000" bIns="720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800" kern="0" dirty="0" smtClean="0">
                <a:solidFill>
                  <a:prstClr val="black"/>
                </a:solidFill>
                <a:ea typeface="MS PGothic" pitchFamily="34" charset="-128"/>
              </a:rPr>
              <a:t>Ενημερώνεται για την οριστική αξιολόγηση</a:t>
            </a:r>
            <a:endParaRPr kumimoji="0" lang="el-GR" altLang="el-GR" sz="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pitchFamily="34" charset="-128"/>
            </a:endParaRPr>
          </a:p>
        </p:txBody>
      </p:sp>
      <p:cxnSp>
        <p:nvCxnSpPr>
          <p:cNvPr id="4" name="Straight Arrow Connector 3"/>
          <p:cNvCxnSpPr>
            <a:stCxn id="47" idx="2"/>
            <a:endCxn id="29" idx="0"/>
          </p:cNvCxnSpPr>
          <p:nvPr/>
        </p:nvCxnSpPr>
        <p:spPr>
          <a:xfrm flipH="1">
            <a:off x="6932033" y="3498850"/>
            <a:ext cx="10898" cy="147638"/>
          </a:xfrm>
          <a:prstGeom prst="straightConnector1">
            <a:avLst/>
          </a:prstGeom>
          <a:ln w="952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>
            <a:endCxn id="39" idx="2"/>
          </p:cNvCxnSpPr>
          <p:nvPr/>
        </p:nvCxnSpPr>
        <p:spPr>
          <a:xfrm rot="10800000" flipV="1">
            <a:off x="1334295" y="3004351"/>
            <a:ext cx="6298405" cy="516723"/>
          </a:xfrm>
          <a:prstGeom prst="bentConnector4">
            <a:avLst>
              <a:gd name="adj1" fmla="val -252"/>
              <a:gd name="adj2" fmla="val 376666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 bwMode="gray">
          <a:xfrm>
            <a:off x="1907704" y="1208384"/>
            <a:ext cx="5724000" cy="3888000"/>
          </a:xfrm>
          <a:prstGeom prst="rect">
            <a:avLst/>
          </a:prstGeom>
          <a:noFill/>
          <a:ln w="6350">
            <a:solidFill>
              <a:schemeClr val="accent5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ular Callout 43"/>
          <p:cNvSpPr/>
          <p:nvPr/>
        </p:nvSpPr>
        <p:spPr bwMode="gray">
          <a:xfrm>
            <a:off x="4788024" y="5517232"/>
            <a:ext cx="2538524" cy="1222378"/>
          </a:xfrm>
          <a:prstGeom prst="wedgeRectCallout">
            <a:avLst>
              <a:gd name="adj1" fmla="val -40575"/>
              <a:gd name="adj2" fmla="val -76018"/>
            </a:avLst>
          </a:prstGeom>
          <a:noFill/>
          <a:ln w="6350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l-GR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Η ετήσια διαδικασία αξιολόγησης ξεκινά κάθε χρόνο με την παροχή σχολίων για τα επιτεύγματα του</a:t>
            </a:r>
            <a:r>
              <a:rPr kumimoji="0" lang="el-GR" sz="11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προηγούμενου έτους και ολοκληρώνεται με την οριστικοποίηση της αξιολόγησης και τη δημοσίευση των συγκεντρωτικών αποτελεσμάτων.</a:t>
            </a:r>
            <a:endParaRPr kumimoji="0" lang="el-GR" sz="11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ular Callout 45"/>
          <p:cNvSpPr/>
          <p:nvPr/>
        </p:nvSpPr>
        <p:spPr bwMode="gray">
          <a:xfrm>
            <a:off x="2051720" y="3757734"/>
            <a:ext cx="2063533" cy="862326"/>
          </a:xfrm>
          <a:prstGeom prst="wedgeRectCallout">
            <a:avLst>
              <a:gd name="adj1" fmla="val -53585"/>
              <a:gd name="adj2" fmla="val -79266"/>
            </a:avLst>
          </a:prstGeom>
          <a:noFill/>
          <a:ln w="6350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l-GR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Με το </a:t>
            </a:r>
            <a:r>
              <a:rPr lang="el-GR" sz="1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πέρας της χρονιάς </a:t>
            </a:r>
            <a:r>
              <a:rPr lang="el-GR" sz="1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ο</a:t>
            </a:r>
            <a:r>
              <a:rPr kumimoji="0" lang="el-GR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αξιολογητής</a:t>
            </a:r>
            <a:r>
              <a:rPr kumimoji="0" lang="el-GR" sz="1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θέτει τους στόχους που θα χρησιμοποιηθούν ως βάση για την αξιολόγηση της επόμενης χρονιάς</a:t>
            </a:r>
            <a:endParaRPr kumimoji="0" lang="el-GR" sz="1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79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4"/>
          <p:cNvSpPr>
            <a:spLocks noChangeArrowheads="1"/>
          </p:cNvSpPr>
          <p:nvPr/>
        </p:nvSpPr>
        <p:spPr bwMode="auto">
          <a:xfrm>
            <a:off x="6156176" y="2852936"/>
            <a:ext cx="2489200" cy="720000"/>
          </a:xfrm>
          <a:prstGeom prst="homePlate">
            <a:avLst>
              <a:gd name="adj" fmla="val 5931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 hangingPunct="1"/>
            <a:r>
              <a:rPr lang="el-GR" altLang="el-GR" sz="140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eaLnBrk="1" hangingPunct="1"/>
            <a:endParaRPr lang="en-US" altLang="el-GR" sz="1400" dirty="0">
              <a:solidFill>
                <a:srgbClr val="000000"/>
              </a:solidFill>
              <a:latin typeface="+mn-lt"/>
            </a:endParaRPr>
          </a:p>
          <a:p>
            <a:pPr eaLnBrk="1" hangingPunct="1"/>
            <a:endParaRPr lang="en-US" altLang="el-GR" sz="1400" dirty="0" smtClean="0">
              <a:solidFill>
                <a:srgbClr val="000000"/>
              </a:solidFill>
              <a:latin typeface="+mn-lt"/>
            </a:endParaRPr>
          </a:p>
          <a:p>
            <a:pPr eaLnBrk="1" hangingPunct="1"/>
            <a:endParaRPr lang="en-US" altLang="el-GR" sz="140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ετήσια αξιολόγηση οδηγεί σε </a:t>
            </a:r>
            <a:r>
              <a:rPr lang="el-GR" dirty="0" smtClean="0"/>
              <a:t>ολοκληρωμένα Ατομικά Πλάνα Ανάπτυξης </a:t>
            </a:r>
            <a:endParaRPr lang="el-GR" dirty="0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 rot="10803103">
            <a:off x="5382420" y="1989081"/>
            <a:ext cx="533400" cy="33667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/>
            <a:r>
              <a:rPr lang="el-GR" altLang="el-GR" sz="1400" b="1" dirty="0" smtClean="0">
                <a:latin typeface="+mn-lt"/>
              </a:rPr>
              <a:t>Ατομικό Πλάνο Ανάπτυξης</a:t>
            </a:r>
            <a:endParaRPr lang="en-GB" altLang="el-GR" sz="1400" b="1" dirty="0">
              <a:latin typeface="+mn-lt"/>
            </a:endParaRPr>
          </a:p>
        </p:txBody>
      </p:sp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468312" y="2420888"/>
            <a:ext cx="2174875" cy="1116000"/>
          </a:xfrm>
          <a:prstGeom prst="homePlate">
            <a:avLst>
              <a:gd name="adj" fmla="val 46056"/>
            </a:avLst>
          </a:prstGeom>
          <a:solidFill>
            <a:schemeClr val="accent1"/>
          </a:solidFill>
          <a:ln w="381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 smtClean="0">
                <a:solidFill>
                  <a:schemeClr val="bg1"/>
                </a:solidFill>
              </a:rPr>
              <a:t>Ποσοτικοί και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 smtClean="0">
                <a:solidFill>
                  <a:schemeClr val="bg1"/>
                </a:solidFill>
              </a:rPr>
              <a:t>ποιοτικοί στόχοι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>
            <a:off x="2779713" y="1988840"/>
            <a:ext cx="2363788" cy="982800"/>
          </a:xfrm>
          <a:prstGeom prst="homePlate">
            <a:avLst>
              <a:gd name="adj" fmla="val 55772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 smtClean="0">
                <a:solidFill>
                  <a:schemeClr val="bg1"/>
                </a:solidFill>
              </a:rPr>
              <a:t>Αξιολόγηση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30" name="AutoShape 18"/>
          <p:cNvSpPr>
            <a:spLocks noChangeArrowheads="1"/>
          </p:cNvSpPr>
          <p:nvPr/>
        </p:nvSpPr>
        <p:spPr bwMode="auto">
          <a:xfrm>
            <a:off x="2771800" y="3140968"/>
            <a:ext cx="2363788" cy="982800"/>
          </a:xfrm>
          <a:prstGeom prst="homePlate">
            <a:avLst>
              <a:gd name="adj" fmla="val 53576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 smtClean="0">
                <a:solidFill>
                  <a:schemeClr val="bg1"/>
                </a:solidFill>
              </a:rPr>
              <a:t>Προτιμήσεις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bg1"/>
                </a:solidFill>
              </a:rPr>
              <a:t>ε</a:t>
            </a:r>
            <a:r>
              <a:rPr lang="el-GR" sz="1400" b="1" dirty="0" smtClean="0">
                <a:solidFill>
                  <a:schemeClr val="bg1"/>
                </a:solidFill>
              </a:rPr>
              <a:t>παγγελματικής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 smtClean="0">
                <a:solidFill>
                  <a:schemeClr val="bg1"/>
                </a:solidFill>
              </a:rPr>
              <a:t>εξέλιξης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33" name="AutoShape 22"/>
          <p:cNvSpPr>
            <a:spLocks noChangeArrowheads="1"/>
          </p:cNvSpPr>
          <p:nvPr/>
        </p:nvSpPr>
        <p:spPr bwMode="auto">
          <a:xfrm>
            <a:off x="6154738" y="1988840"/>
            <a:ext cx="2489200" cy="720000"/>
          </a:xfrm>
          <a:prstGeom prst="homePlate">
            <a:avLst>
              <a:gd name="adj" fmla="val 62240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 smtClean="0">
                <a:solidFill>
                  <a:prstClr val="black"/>
                </a:solidFill>
              </a:rPr>
              <a:t>Κατάρτιση</a:t>
            </a:r>
            <a:endParaRPr lang="el-GR" sz="1400" b="1" dirty="0">
              <a:solidFill>
                <a:prstClr val="black"/>
              </a:solidFill>
            </a:endParaRPr>
          </a:p>
        </p:txBody>
      </p:sp>
      <p:sp>
        <p:nvSpPr>
          <p:cNvPr id="34" name="AutoShape 23"/>
          <p:cNvSpPr>
            <a:spLocks noChangeArrowheads="1"/>
          </p:cNvSpPr>
          <p:nvPr/>
        </p:nvSpPr>
        <p:spPr bwMode="auto">
          <a:xfrm>
            <a:off x="6156176" y="4581128"/>
            <a:ext cx="2489200" cy="720000"/>
          </a:xfrm>
          <a:prstGeom prst="homePlate">
            <a:avLst>
              <a:gd name="adj" fmla="val 62240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 smtClean="0">
                <a:solidFill>
                  <a:prstClr val="black"/>
                </a:solidFill>
              </a:rPr>
              <a:t>Εσωτερική Μετακίνηση</a:t>
            </a:r>
            <a:endParaRPr lang="el-GR" sz="1400" b="1" dirty="0">
              <a:solidFill>
                <a:prstClr val="black"/>
              </a:solidFill>
            </a:endParaRPr>
          </a:p>
        </p:txBody>
      </p:sp>
      <p:sp>
        <p:nvSpPr>
          <p:cNvPr id="35" name="AutoShape 24"/>
          <p:cNvSpPr>
            <a:spLocks noChangeArrowheads="1"/>
          </p:cNvSpPr>
          <p:nvPr/>
        </p:nvSpPr>
        <p:spPr bwMode="auto">
          <a:xfrm>
            <a:off x="6154738" y="3717032"/>
            <a:ext cx="2489200" cy="720000"/>
          </a:xfrm>
          <a:prstGeom prst="homePlate">
            <a:avLst>
              <a:gd name="adj" fmla="val 5488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 hangingPunct="1"/>
            <a:r>
              <a:rPr lang="el-GR" altLang="el-GR" sz="140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eaLnBrk="1" hangingPunct="1"/>
            <a:endParaRPr lang="en-US" altLang="el-GR" sz="1400" dirty="0">
              <a:solidFill>
                <a:srgbClr val="000000"/>
              </a:solidFill>
              <a:latin typeface="+mn-lt"/>
            </a:endParaRPr>
          </a:p>
          <a:p>
            <a:pPr eaLnBrk="1" hangingPunct="1"/>
            <a:endParaRPr lang="en-US" altLang="el-GR" sz="1400" dirty="0" smtClean="0">
              <a:solidFill>
                <a:srgbClr val="000000"/>
              </a:solidFill>
              <a:latin typeface="+mn-lt"/>
            </a:endParaRPr>
          </a:p>
          <a:p>
            <a:pPr eaLnBrk="1" hangingPunct="1"/>
            <a:endParaRPr lang="en-US" altLang="el-GR" sz="140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87256" y="2924675"/>
            <a:ext cx="2489200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l-GR" altLang="el-GR" sz="1400" b="1" dirty="0">
                <a:solidFill>
                  <a:srgbClr val="000000"/>
                </a:solidFill>
              </a:rPr>
              <a:t>Εκπαίδευση </a:t>
            </a:r>
            <a:endParaRPr lang="el-GR" altLang="el-GR" sz="1400" b="1" dirty="0" smtClean="0">
              <a:solidFill>
                <a:srgbClr val="000000"/>
              </a:solidFill>
            </a:endParaRPr>
          </a:p>
          <a:p>
            <a:r>
              <a:rPr lang="el-GR" altLang="el-GR" sz="1400" b="1" dirty="0" smtClean="0">
                <a:solidFill>
                  <a:srgbClr val="000000"/>
                </a:solidFill>
              </a:rPr>
              <a:t>(</a:t>
            </a:r>
            <a:r>
              <a:rPr lang="el-GR" altLang="el-GR" sz="1400" b="1" dirty="0">
                <a:solidFill>
                  <a:srgbClr val="000000"/>
                </a:solidFill>
              </a:rPr>
              <a:t>στη </a:t>
            </a:r>
            <a:r>
              <a:rPr lang="el-GR" altLang="el-GR" sz="1400" b="1" dirty="0" smtClean="0">
                <a:solidFill>
                  <a:srgbClr val="000000"/>
                </a:solidFill>
              </a:rPr>
              <a:t>Θέση Εργασίας)</a:t>
            </a:r>
            <a:endParaRPr lang="en-US" altLang="el-GR" sz="1400" b="1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87256" y="3861426"/>
            <a:ext cx="2489200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l-GR" altLang="el-GR" sz="1400" b="1" dirty="0" smtClean="0">
                <a:solidFill>
                  <a:srgbClr val="000000"/>
                </a:solidFill>
              </a:rPr>
              <a:t>Συμμετοχή σε ομάδες </a:t>
            </a:r>
          </a:p>
          <a:p>
            <a:r>
              <a:rPr lang="el-GR" altLang="el-GR" sz="1400" b="1" dirty="0" smtClean="0">
                <a:solidFill>
                  <a:srgbClr val="000000"/>
                </a:solidFill>
              </a:rPr>
              <a:t>έργων</a:t>
            </a:r>
            <a:endParaRPr lang="en-US" altLang="el-GR" sz="1400" b="1" dirty="0">
              <a:solidFill>
                <a:srgbClr val="000000"/>
              </a:solidFill>
            </a:endParaRPr>
          </a:p>
        </p:txBody>
      </p:sp>
      <p:sp>
        <p:nvSpPr>
          <p:cNvPr id="13" name="AutoShape 18"/>
          <p:cNvSpPr>
            <a:spLocks noChangeArrowheads="1"/>
          </p:cNvSpPr>
          <p:nvPr/>
        </p:nvSpPr>
        <p:spPr bwMode="auto">
          <a:xfrm>
            <a:off x="2771800" y="4365104"/>
            <a:ext cx="2363788" cy="982800"/>
          </a:xfrm>
          <a:prstGeom prst="homePlate">
            <a:avLst>
              <a:gd name="adj" fmla="val 53576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 smtClean="0">
                <a:solidFill>
                  <a:schemeClr val="bg1"/>
                </a:solidFill>
              </a:rPr>
              <a:t>Διαβατήριο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 smtClean="0">
                <a:solidFill>
                  <a:schemeClr val="bg1"/>
                </a:solidFill>
              </a:rPr>
              <a:t>Κατάρτισης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 smtClean="0">
                <a:solidFill>
                  <a:schemeClr val="bg1"/>
                </a:solidFill>
              </a:rPr>
              <a:t>(ΕΚΔΔΑ) 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467544" y="3771205"/>
            <a:ext cx="2174875" cy="1116000"/>
          </a:xfrm>
          <a:prstGeom prst="homePlate">
            <a:avLst>
              <a:gd name="adj" fmla="val 46056"/>
            </a:avLst>
          </a:prstGeom>
          <a:solidFill>
            <a:schemeClr val="accent1"/>
          </a:solidFill>
          <a:ln w="381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 smtClean="0">
                <a:solidFill>
                  <a:schemeClr val="bg1"/>
                </a:solidFill>
              </a:rPr>
              <a:t>Πλαίσιο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 smtClean="0">
                <a:solidFill>
                  <a:schemeClr val="bg1"/>
                </a:solidFill>
              </a:rPr>
              <a:t>Δεξιοτήτων </a:t>
            </a:r>
            <a:endParaRPr lang="el-G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28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06039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07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σύστημα αξιολόγησης της απόδοσης και εξέλιξης παράγει αποτελέσματα για υπαλλήλους και διοίκηση</a:t>
            </a:r>
            <a:endParaRPr lang="el-GR" dirty="0"/>
          </a:p>
        </p:txBody>
      </p:sp>
      <p:grpSp>
        <p:nvGrpSpPr>
          <p:cNvPr id="13" name="Group 50"/>
          <p:cNvGrpSpPr>
            <a:grpSpLocks/>
          </p:cNvGrpSpPr>
          <p:nvPr/>
        </p:nvGrpSpPr>
        <p:grpSpPr bwMode="auto">
          <a:xfrm>
            <a:off x="2863968" y="1858341"/>
            <a:ext cx="3478567" cy="4032424"/>
            <a:chOff x="2411413" y="2763838"/>
            <a:chExt cx="3429000" cy="3735387"/>
          </a:xfrm>
        </p:grpSpPr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546350" y="2763838"/>
              <a:ext cx="1716088" cy="1655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endParaRPr lang="en-US" altLang="el-GR">
                <a:solidFill>
                  <a:srgbClr val="002060"/>
                </a:solidFill>
                <a:latin typeface="Calibri" pitchFamily="34" charset="0"/>
                <a:ea typeface="DejaVu Sans"/>
                <a:cs typeface="DejaVu Sans"/>
              </a:endParaRPr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2546350" y="2763838"/>
              <a:ext cx="1716088" cy="1655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endParaRPr lang="el-GR" altLang="el-GR">
                <a:solidFill>
                  <a:srgbClr val="000000"/>
                </a:solidFill>
                <a:ea typeface="DejaVu Sans"/>
                <a:cs typeface="DejaVu Sans"/>
              </a:endParaRP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2411413" y="4559300"/>
              <a:ext cx="1716088" cy="163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endParaRPr lang="el-GR" altLang="el-GR">
                <a:solidFill>
                  <a:srgbClr val="000000"/>
                </a:solidFill>
                <a:ea typeface="DejaVu Sans"/>
                <a:cs typeface="DejaVu Sans"/>
              </a:endParaRPr>
            </a:p>
          </p:txBody>
        </p:sp>
        <p:sp>
          <p:nvSpPr>
            <p:cNvPr id="21" name="AutoShape 14"/>
            <p:cNvSpPr>
              <a:spLocks noChangeArrowheads="1"/>
            </p:cNvSpPr>
            <p:nvPr/>
          </p:nvSpPr>
          <p:spPr bwMode="auto">
            <a:xfrm>
              <a:off x="2544763" y="3206750"/>
              <a:ext cx="3270250" cy="3243263"/>
            </a:xfrm>
            <a:custGeom>
              <a:avLst/>
              <a:gdLst>
                <a:gd name="T0" fmla="*/ 222559 w 21600"/>
                <a:gd name="T1" fmla="*/ 804509 h 21600"/>
                <a:gd name="T2" fmla="*/ 408478 w 21600"/>
                <a:gd name="T3" fmla="*/ 1740851 h 21600"/>
                <a:gd name="T4" fmla="*/ 918395 w 21600"/>
                <a:gd name="T5" fmla="*/ 1207064 h 21600"/>
                <a:gd name="T6" fmla="*/ 807116 w 21600"/>
                <a:gd name="T7" fmla="*/ -231683 h 21600"/>
                <a:gd name="T8" fmla="*/ 1877820 w 21600"/>
                <a:gd name="T9" fmla="*/ 178079 h 21600"/>
                <a:gd name="T10" fmla="*/ 1464497 w 21600"/>
                <a:gd name="T11" fmla="*/ 1239948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8580" y="5789"/>
                  </a:moveTo>
                  <a:cubicBezTo>
                    <a:pt x="6598" y="6667"/>
                    <a:pt x="5320" y="8632"/>
                    <a:pt x="5320" y="10799"/>
                  </a:cubicBezTo>
                  <a:cubicBezTo>
                    <a:pt x="5319" y="10978"/>
                    <a:pt x="5328" y="11157"/>
                    <a:pt x="5346" y="11334"/>
                  </a:cubicBezTo>
                  <a:lnTo>
                    <a:pt x="51" y="11853"/>
                  </a:lnTo>
                  <a:cubicBezTo>
                    <a:pt x="17" y="11503"/>
                    <a:pt x="0" y="11151"/>
                    <a:pt x="0" y="10800"/>
                  </a:cubicBezTo>
                  <a:cubicBezTo>
                    <a:pt x="-1" y="6527"/>
                    <a:pt x="2518" y="2656"/>
                    <a:pt x="6425" y="925"/>
                  </a:cubicBezTo>
                  <a:lnTo>
                    <a:pt x="5331" y="-1543"/>
                  </a:lnTo>
                  <a:lnTo>
                    <a:pt x="12403" y="1186"/>
                  </a:lnTo>
                  <a:lnTo>
                    <a:pt x="9673" y="8258"/>
                  </a:lnTo>
                  <a:lnTo>
                    <a:pt x="8580" y="5789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66700" indent="-2667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SzPct val="85000"/>
                <a:buFont typeface="Wingdings" pitchFamily="2" charset="2"/>
                <a:buNone/>
              </a:pPr>
              <a:endParaRPr lang="en-GB" altLang="el-GR" b="1">
                <a:solidFill>
                  <a:srgbClr val="FFFFFF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SzPct val="85000"/>
                <a:buFont typeface="Wingdings" pitchFamily="2" charset="2"/>
                <a:buAutoNum type="arabicPeriod"/>
              </a:pPr>
              <a:endParaRPr lang="en-GB" altLang="el-GR" b="1">
                <a:solidFill>
                  <a:srgbClr val="FFFFFF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SzPct val="85000"/>
                <a:buFont typeface="Wingdings" pitchFamily="2" charset="2"/>
                <a:buAutoNum type="arabicPeriod"/>
              </a:pPr>
              <a:endParaRPr lang="en-GB" altLang="el-GR" b="1">
                <a:solidFill>
                  <a:srgbClr val="FFFFFF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SzPct val="85000"/>
                <a:buFont typeface="Wingdings" pitchFamily="2" charset="2"/>
                <a:buNone/>
              </a:pPr>
              <a:endParaRPr lang="en-GB" altLang="el-GR" b="1">
                <a:solidFill>
                  <a:srgbClr val="FFFFFF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SzPct val="85000"/>
                <a:buFont typeface="Wingdings" pitchFamily="2" charset="2"/>
                <a:buNone/>
              </a:pPr>
              <a:endParaRPr lang="el-GR" altLang="el-GR" b="1">
                <a:solidFill>
                  <a:srgbClr val="FFFFFF"/>
                </a:solidFill>
                <a:latin typeface="Times New Roman" pitchFamily="18" charset="0"/>
                <a:ea typeface="DejaVu Sans"/>
                <a:cs typeface="DejaVu Sans"/>
              </a:endParaRPr>
            </a:p>
          </p:txBody>
        </p:sp>
        <p:sp>
          <p:nvSpPr>
            <p:cNvPr id="22" name="AutoShape 15"/>
            <p:cNvSpPr>
              <a:spLocks noChangeArrowheads="1"/>
            </p:cNvSpPr>
            <p:nvPr/>
          </p:nvSpPr>
          <p:spPr bwMode="auto">
            <a:xfrm rot="-5400000">
              <a:off x="2660651" y="3114675"/>
              <a:ext cx="3140075" cy="3217863"/>
            </a:xfrm>
            <a:custGeom>
              <a:avLst/>
              <a:gdLst>
                <a:gd name="T0" fmla="*/ 159911 w 21600"/>
                <a:gd name="T1" fmla="*/ 901300 h 21600"/>
                <a:gd name="T2" fmla="*/ 444408 w 21600"/>
                <a:gd name="T3" fmla="*/ 1887813 h 21600"/>
                <a:gd name="T4" fmla="*/ 899864 w 21600"/>
                <a:gd name="T5" fmla="*/ 1272546 h 21600"/>
                <a:gd name="T6" fmla="*/ 764812 w 21600"/>
                <a:gd name="T7" fmla="*/ -225250 h 21600"/>
                <a:gd name="T8" fmla="*/ 1828512 w 21600"/>
                <a:gd name="T9" fmla="*/ 188305 h 21600"/>
                <a:gd name="T10" fmla="*/ 1424954 w 21600"/>
                <a:gd name="T11" fmla="*/ 1278505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8694" y="6119"/>
                  </a:moveTo>
                  <a:cubicBezTo>
                    <a:pt x="6852" y="6948"/>
                    <a:pt x="5668" y="8780"/>
                    <a:pt x="5668" y="10799"/>
                  </a:cubicBezTo>
                  <a:cubicBezTo>
                    <a:pt x="5667" y="11206"/>
                    <a:pt x="5716" y="11611"/>
                    <a:pt x="5811" y="12006"/>
                  </a:cubicBezTo>
                  <a:lnTo>
                    <a:pt x="302" y="13338"/>
                  </a:lnTo>
                  <a:cubicBezTo>
                    <a:pt x="101" y="12507"/>
                    <a:pt x="0" y="11655"/>
                    <a:pt x="0" y="10800"/>
                  </a:cubicBezTo>
                  <a:cubicBezTo>
                    <a:pt x="-1" y="6549"/>
                    <a:pt x="2492" y="2694"/>
                    <a:pt x="6368" y="950"/>
                  </a:cubicBezTo>
                  <a:lnTo>
                    <a:pt x="5261" y="-1512"/>
                  </a:lnTo>
                  <a:lnTo>
                    <a:pt x="12578" y="1264"/>
                  </a:lnTo>
                  <a:lnTo>
                    <a:pt x="9802" y="8582"/>
                  </a:lnTo>
                  <a:lnTo>
                    <a:pt x="8694" y="6119"/>
                  </a:lnTo>
                  <a:close/>
                </a:path>
              </a:pathLst>
            </a:custGeom>
            <a:solidFill>
              <a:srgbClr val="00206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66700" indent="-2667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SzPct val="85000"/>
                <a:buFont typeface="Wingdings" pitchFamily="2" charset="2"/>
                <a:buNone/>
              </a:pPr>
              <a:endParaRPr lang="en-GB" altLang="el-GR" b="1">
                <a:solidFill>
                  <a:srgbClr val="666699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SzPct val="85000"/>
                <a:buFont typeface="Wingdings" pitchFamily="2" charset="2"/>
                <a:buAutoNum type="arabicPeriod"/>
              </a:pPr>
              <a:endParaRPr lang="en-GB" altLang="el-GR" b="1">
                <a:solidFill>
                  <a:srgbClr val="666699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SzPct val="85000"/>
                <a:buFont typeface="Wingdings" pitchFamily="2" charset="2"/>
                <a:buAutoNum type="arabicPeriod"/>
              </a:pPr>
              <a:endParaRPr lang="en-GB" altLang="el-GR" b="1">
                <a:solidFill>
                  <a:srgbClr val="666699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SzPct val="85000"/>
                <a:buFont typeface="Wingdings" pitchFamily="2" charset="2"/>
                <a:buNone/>
              </a:pPr>
              <a:endParaRPr lang="en-GB" altLang="el-GR" b="1">
                <a:solidFill>
                  <a:srgbClr val="666699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SzPct val="85000"/>
                <a:buFont typeface="Wingdings" pitchFamily="2" charset="2"/>
                <a:buNone/>
              </a:pPr>
              <a:endParaRPr lang="el-GR" altLang="el-GR" b="1">
                <a:solidFill>
                  <a:srgbClr val="666699"/>
                </a:solidFill>
                <a:latin typeface="Times New Roman" pitchFamily="18" charset="0"/>
                <a:ea typeface="DejaVu Sans"/>
                <a:cs typeface="DejaVu Sans"/>
              </a:endParaRPr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4125913" y="3051175"/>
              <a:ext cx="1714500" cy="160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endParaRPr lang="el-GR" altLang="el-GR">
                <a:solidFill>
                  <a:srgbClr val="000000"/>
                </a:solidFill>
                <a:ea typeface="DejaVu Sans"/>
                <a:cs typeface="DejaVu Sans"/>
              </a:endParaRPr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4125913" y="4656138"/>
              <a:ext cx="1714500" cy="163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endParaRPr lang="el-GR" altLang="el-GR">
                <a:solidFill>
                  <a:srgbClr val="000000"/>
                </a:solidFill>
                <a:ea typeface="DejaVu Sans"/>
                <a:cs typeface="DejaVu Sans"/>
              </a:endParaRPr>
            </a:p>
          </p:txBody>
        </p:sp>
        <p:sp>
          <p:nvSpPr>
            <p:cNvPr id="25" name="AutoShape 18"/>
            <p:cNvSpPr>
              <a:spLocks noChangeArrowheads="1"/>
            </p:cNvSpPr>
            <p:nvPr/>
          </p:nvSpPr>
          <p:spPr bwMode="auto">
            <a:xfrm rot="10800000">
              <a:off x="2490788" y="2997200"/>
              <a:ext cx="3270250" cy="3244850"/>
            </a:xfrm>
            <a:custGeom>
              <a:avLst/>
              <a:gdLst>
                <a:gd name="T0" fmla="*/ 217108 w 21600"/>
                <a:gd name="T1" fmla="*/ 814517 h 21600"/>
                <a:gd name="T2" fmla="*/ 388342 w 21600"/>
                <a:gd name="T3" fmla="*/ 1639551 h 21600"/>
                <a:gd name="T4" fmla="*/ 890689 w 21600"/>
                <a:gd name="T5" fmla="*/ 1198341 h 21600"/>
                <a:gd name="T6" fmla="*/ 629372 w 21600"/>
                <a:gd name="T7" fmla="*/ -143164 h 21600"/>
                <a:gd name="T8" fmla="*/ 1715670 w 21600"/>
                <a:gd name="T9" fmla="*/ 155933 h 21600"/>
                <a:gd name="T10" fmla="*/ 1413929 w 21600"/>
                <a:gd name="T11" fmla="*/ 1234095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8010" y="5864"/>
                  </a:moveTo>
                  <a:cubicBezTo>
                    <a:pt x="6231" y="6870"/>
                    <a:pt x="5131" y="8756"/>
                    <a:pt x="5131" y="10799"/>
                  </a:cubicBezTo>
                  <a:cubicBezTo>
                    <a:pt x="5130" y="10826"/>
                    <a:pt x="5131" y="10852"/>
                    <a:pt x="5131" y="10878"/>
                  </a:cubicBezTo>
                  <a:lnTo>
                    <a:pt x="1" y="10949"/>
                  </a:lnTo>
                  <a:cubicBezTo>
                    <a:pt x="0" y="10899"/>
                    <a:pt x="0" y="10849"/>
                    <a:pt x="0" y="10800"/>
                  </a:cubicBezTo>
                  <a:cubicBezTo>
                    <a:pt x="-1" y="6906"/>
                    <a:pt x="2095" y="3313"/>
                    <a:pt x="5485" y="1397"/>
                  </a:cubicBezTo>
                  <a:lnTo>
                    <a:pt x="4157" y="-953"/>
                  </a:lnTo>
                  <a:lnTo>
                    <a:pt x="11332" y="1038"/>
                  </a:lnTo>
                  <a:lnTo>
                    <a:pt x="9339" y="8215"/>
                  </a:lnTo>
                  <a:lnTo>
                    <a:pt x="8010" y="586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66700" indent="-2667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SzPct val="85000"/>
                <a:buFont typeface="Wingdings" pitchFamily="2" charset="2"/>
                <a:buNone/>
              </a:pPr>
              <a:endParaRPr lang="en-GB" altLang="el-GR" b="1">
                <a:solidFill>
                  <a:srgbClr val="666699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SzPct val="85000"/>
                <a:buFont typeface="Wingdings" pitchFamily="2" charset="2"/>
                <a:buAutoNum type="arabicPeriod"/>
              </a:pPr>
              <a:endParaRPr lang="en-GB" altLang="el-GR" b="1">
                <a:solidFill>
                  <a:srgbClr val="666699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SzPct val="85000"/>
                <a:buFont typeface="Wingdings" pitchFamily="2" charset="2"/>
                <a:buAutoNum type="arabicPeriod"/>
              </a:pPr>
              <a:endParaRPr lang="en-GB" altLang="el-GR" b="1">
                <a:solidFill>
                  <a:srgbClr val="666699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SzPct val="85000"/>
                <a:buFont typeface="Wingdings" pitchFamily="2" charset="2"/>
                <a:buNone/>
              </a:pPr>
              <a:endParaRPr lang="en-GB" altLang="el-GR" b="1">
                <a:solidFill>
                  <a:srgbClr val="666699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SzPct val="85000"/>
                <a:buFont typeface="Wingdings" pitchFamily="2" charset="2"/>
                <a:buNone/>
              </a:pPr>
              <a:endParaRPr lang="el-GR" altLang="el-GR" b="1">
                <a:solidFill>
                  <a:srgbClr val="666699"/>
                </a:solidFill>
                <a:latin typeface="Times New Roman" pitchFamily="18" charset="0"/>
                <a:ea typeface="DejaVu Sans"/>
                <a:cs typeface="DejaVu Sans"/>
              </a:endParaRPr>
            </a:p>
          </p:txBody>
        </p:sp>
        <p:sp>
          <p:nvSpPr>
            <p:cNvPr id="26" name="WordArt 19"/>
            <p:cNvSpPr>
              <a:spLocks noChangeArrowheads="1" noChangeShapeType="1" noTextEdit="1"/>
            </p:cNvSpPr>
            <p:nvPr/>
          </p:nvSpPr>
          <p:spPr bwMode="auto">
            <a:xfrm rot="-2640000">
              <a:off x="4165601" y="5194300"/>
              <a:ext cx="1323975" cy="54927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l-GR" sz="1400" kern="10">
                  <a:solidFill>
                    <a:srgbClr val="003366"/>
                  </a:solidFill>
                  <a:latin typeface="+mn-lt"/>
                  <a:ea typeface="+mn-lt"/>
                  <a:cs typeface="+mn-lt"/>
                </a:rPr>
                <a:t>2.Ανασκόπηση</a:t>
              </a:r>
            </a:p>
          </p:txBody>
        </p:sp>
        <p:sp>
          <p:nvSpPr>
            <p:cNvPr id="27" name="WordArt 20"/>
            <p:cNvSpPr>
              <a:spLocks noChangeArrowheads="1" noChangeShapeType="1" noTextEdit="1"/>
            </p:cNvSpPr>
            <p:nvPr/>
          </p:nvSpPr>
          <p:spPr bwMode="auto">
            <a:xfrm rot="2640000">
              <a:off x="2643188" y="5186363"/>
              <a:ext cx="1544638" cy="36353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l-GR" sz="1400" kern="10">
                  <a:solidFill>
                    <a:srgbClr val="C0C0C0"/>
                  </a:solidFill>
                  <a:latin typeface="+mn-lt"/>
                  <a:ea typeface="+mn-lt"/>
                  <a:cs typeface="+mn-lt"/>
                </a:rPr>
                <a:t>3.Αξιολόγηση</a:t>
              </a:r>
            </a:p>
          </p:txBody>
        </p:sp>
        <p:sp>
          <p:nvSpPr>
            <p:cNvPr id="28" name="AutoShape 21"/>
            <p:cNvSpPr>
              <a:spLocks noChangeArrowheads="1"/>
            </p:cNvSpPr>
            <p:nvPr/>
          </p:nvSpPr>
          <p:spPr bwMode="auto">
            <a:xfrm rot="5400000">
              <a:off x="2582888" y="3084013"/>
              <a:ext cx="3190498" cy="3324554"/>
            </a:xfrm>
            <a:custGeom>
              <a:avLst/>
              <a:gdLst>
                <a:gd name="G0" fmla="+- -7247272 0 0"/>
                <a:gd name="G1" fmla="+- 11192014 0 0"/>
                <a:gd name="G2" fmla="+- -7247272 0 11192014"/>
                <a:gd name="G3" fmla="+- 10800 0 0"/>
                <a:gd name="G4" fmla="+- 0 0 -724727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4 0 0"/>
                <a:gd name="G9" fmla="+- 0 0 11192014"/>
                <a:gd name="G10" fmla="+- 5404 0 2700"/>
                <a:gd name="G11" fmla="cos G10 -7247272"/>
                <a:gd name="G12" fmla="sin G10 -7247272"/>
                <a:gd name="G13" fmla="cos 13500 -7247272"/>
                <a:gd name="G14" fmla="sin 13500 -7247272"/>
                <a:gd name="G15" fmla="+- G11 10800 0"/>
                <a:gd name="G16" fmla="+- G12 10800 0"/>
                <a:gd name="G17" fmla="+- G13 10800 0"/>
                <a:gd name="G18" fmla="+- G14 10800 0"/>
                <a:gd name="G19" fmla="*/ 5404 1 2"/>
                <a:gd name="G20" fmla="+- G19 5400 0"/>
                <a:gd name="G21" fmla="cos G20 -7247272"/>
                <a:gd name="G22" fmla="sin G20 -7247272"/>
                <a:gd name="G23" fmla="+- G21 10800 0"/>
                <a:gd name="G24" fmla="+- G12 G23 G22"/>
                <a:gd name="G25" fmla="+- G22 G23 G11"/>
                <a:gd name="G26" fmla="cos 10800 -7247272"/>
                <a:gd name="G27" fmla="sin 10800 -7247272"/>
                <a:gd name="G28" fmla="cos 5404 -7247272"/>
                <a:gd name="G29" fmla="sin 5404 -724727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11192014"/>
                <a:gd name="G36" fmla="sin G34 11192014"/>
                <a:gd name="G37" fmla="+/ 11192014 -724727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4 G39"/>
                <a:gd name="G43" fmla="sin 540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455 w 21600"/>
                <a:gd name="T5" fmla="*/ 5384 h 21600"/>
                <a:gd name="T6" fmla="*/ 2802 w 21600"/>
                <a:gd name="T7" fmla="*/ 12098 h 21600"/>
                <a:gd name="T8" fmla="*/ 6124 w 21600"/>
                <a:gd name="T9" fmla="*/ 8090 h 21600"/>
                <a:gd name="T10" fmla="*/ 6053 w 21600"/>
                <a:gd name="T11" fmla="*/ -1839 h 21600"/>
                <a:gd name="T12" fmla="*/ 13004 w 21600"/>
                <a:gd name="T13" fmla="*/ 1317 h 21600"/>
                <a:gd name="T14" fmla="*/ 9849 w 21600"/>
                <a:gd name="T15" fmla="*/ 82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8900" y="5741"/>
                  </a:moveTo>
                  <a:cubicBezTo>
                    <a:pt x="6792" y="6532"/>
                    <a:pt x="5396" y="8548"/>
                    <a:pt x="5396" y="10799"/>
                  </a:cubicBezTo>
                  <a:cubicBezTo>
                    <a:pt x="5395" y="11090"/>
                    <a:pt x="5419" y="11379"/>
                    <a:pt x="5465" y="11666"/>
                  </a:cubicBezTo>
                  <a:lnTo>
                    <a:pt x="139" y="12531"/>
                  </a:lnTo>
                  <a:cubicBezTo>
                    <a:pt x="46" y="11958"/>
                    <a:pt x="0" y="11379"/>
                    <a:pt x="0" y="10800"/>
                  </a:cubicBezTo>
                  <a:cubicBezTo>
                    <a:pt x="-1" y="6300"/>
                    <a:pt x="2790" y="2271"/>
                    <a:pt x="7002" y="689"/>
                  </a:cubicBezTo>
                  <a:lnTo>
                    <a:pt x="6053" y="-1839"/>
                  </a:lnTo>
                  <a:lnTo>
                    <a:pt x="13004" y="1317"/>
                  </a:lnTo>
                  <a:lnTo>
                    <a:pt x="9849" y="8268"/>
                  </a:lnTo>
                  <a:lnTo>
                    <a:pt x="8900" y="574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266700" indent="-266700"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SzPct val="85000"/>
                <a:buFont typeface="Wingdings" pitchFamily="2" charset="2"/>
                <a:buNone/>
                <a:defRPr/>
              </a:pPr>
              <a:endParaRPr lang="en-GB" b="1">
                <a:solidFill>
                  <a:srgbClr val="666699"/>
                </a:solidFill>
                <a:latin typeface="Times New Roman" pitchFamily="18" charset="0"/>
                <a:cs typeface="+mn-cs"/>
              </a:endParaRPr>
            </a:p>
            <a:p>
              <a:pPr marL="266700" indent="-266700"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SzPct val="85000"/>
                <a:buFont typeface="Wingdings" pitchFamily="2" charset="2"/>
                <a:buAutoNum type="arabicPeriod"/>
                <a:defRPr/>
              </a:pPr>
              <a:endParaRPr lang="en-GB" b="1">
                <a:solidFill>
                  <a:srgbClr val="666699"/>
                </a:solidFill>
                <a:latin typeface="Times New Roman" pitchFamily="18" charset="0"/>
                <a:cs typeface="+mn-cs"/>
              </a:endParaRPr>
            </a:p>
            <a:p>
              <a:pPr marL="266700" indent="-266700"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SzPct val="85000"/>
                <a:buFont typeface="Wingdings" pitchFamily="2" charset="2"/>
                <a:buAutoNum type="arabicPeriod"/>
                <a:defRPr/>
              </a:pPr>
              <a:endParaRPr lang="en-GB" b="1">
                <a:solidFill>
                  <a:srgbClr val="666699"/>
                </a:solidFill>
                <a:latin typeface="Times New Roman" pitchFamily="18" charset="0"/>
                <a:cs typeface="+mn-cs"/>
              </a:endParaRPr>
            </a:p>
            <a:p>
              <a:pPr marL="266700" indent="-266700"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SzPct val="85000"/>
                <a:buFont typeface="Wingdings" pitchFamily="2" charset="2"/>
                <a:buNone/>
                <a:defRPr/>
              </a:pPr>
              <a:endParaRPr lang="en-GB" b="1">
                <a:solidFill>
                  <a:srgbClr val="666699"/>
                </a:solidFill>
                <a:latin typeface="Times New Roman" pitchFamily="18" charset="0"/>
                <a:cs typeface="+mn-cs"/>
              </a:endParaRPr>
            </a:p>
            <a:p>
              <a:pPr marL="266700" indent="-266700"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SzPct val="85000"/>
                <a:buFont typeface="Wingdings" pitchFamily="2" charset="2"/>
                <a:buNone/>
                <a:defRPr/>
              </a:pPr>
              <a:endParaRPr lang="el-GR" b="1">
                <a:solidFill>
                  <a:srgbClr val="666699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29" name="AutoShape 22"/>
            <p:cNvSpPr>
              <a:spLocks noChangeArrowheads="1"/>
            </p:cNvSpPr>
            <p:nvPr/>
          </p:nvSpPr>
          <p:spPr bwMode="auto">
            <a:xfrm>
              <a:off x="2568576" y="3254375"/>
              <a:ext cx="3270250" cy="3244850"/>
            </a:xfrm>
            <a:custGeom>
              <a:avLst/>
              <a:gdLst>
                <a:gd name="T0" fmla="*/ 967449 w 21600"/>
                <a:gd name="T1" fmla="*/ 141361 h 21600"/>
                <a:gd name="T2" fmla="*/ 1127782 w 21600"/>
                <a:gd name="T3" fmla="*/ 507909 h 21600"/>
                <a:gd name="T4" fmla="*/ 1296291 w 21600"/>
                <a:gd name="T5" fmla="*/ 870852 h 21600"/>
                <a:gd name="T6" fmla="*/ 807116 w 21600"/>
                <a:gd name="T7" fmla="*/ -231796 h 21600"/>
                <a:gd name="T8" fmla="*/ 1877820 w 21600"/>
                <a:gd name="T9" fmla="*/ 178166 h 21600"/>
                <a:gd name="T10" fmla="*/ 1464497 w 21600"/>
                <a:gd name="T11" fmla="*/ 124055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8580" y="5789"/>
                  </a:moveTo>
                  <a:cubicBezTo>
                    <a:pt x="8568" y="5794"/>
                    <a:pt x="8556" y="5800"/>
                    <a:pt x="8544" y="5805"/>
                  </a:cubicBezTo>
                  <a:lnTo>
                    <a:pt x="6355" y="957"/>
                  </a:lnTo>
                  <a:cubicBezTo>
                    <a:pt x="6378" y="946"/>
                    <a:pt x="6401" y="936"/>
                    <a:pt x="6425" y="925"/>
                  </a:cubicBezTo>
                  <a:lnTo>
                    <a:pt x="5331" y="-1543"/>
                  </a:lnTo>
                  <a:lnTo>
                    <a:pt x="12403" y="1186"/>
                  </a:lnTo>
                  <a:lnTo>
                    <a:pt x="9673" y="8258"/>
                  </a:lnTo>
                  <a:lnTo>
                    <a:pt x="8580" y="5789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66700" indent="-2667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SzPct val="85000"/>
                <a:buFont typeface="Wingdings" pitchFamily="2" charset="2"/>
                <a:buNone/>
              </a:pPr>
              <a:endParaRPr lang="en-GB" altLang="el-GR" b="1">
                <a:solidFill>
                  <a:srgbClr val="666699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SzPct val="85000"/>
                <a:buFont typeface="Wingdings" pitchFamily="2" charset="2"/>
                <a:buAutoNum type="arabicPeriod"/>
              </a:pPr>
              <a:endParaRPr lang="en-GB" altLang="el-GR" b="1">
                <a:solidFill>
                  <a:srgbClr val="666699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SzPct val="85000"/>
                <a:buFont typeface="Wingdings" pitchFamily="2" charset="2"/>
                <a:buAutoNum type="arabicPeriod"/>
              </a:pPr>
              <a:endParaRPr lang="en-GB" altLang="el-GR" b="1">
                <a:solidFill>
                  <a:srgbClr val="666699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SzPct val="85000"/>
                <a:buFont typeface="Wingdings" pitchFamily="2" charset="2"/>
                <a:buNone/>
              </a:pPr>
              <a:endParaRPr lang="en-GB" altLang="el-GR" b="1">
                <a:solidFill>
                  <a:srgbClr val="666699"/>
                </a:solidFill>
                <a:latin typeface="Times New Roman" pitchFamily="18" charset="0"/>
                <a:ea typeface="DejaVu Sans"/>
                <a:cs typeface="DejaVu Sans"/>
              </a:endParaRPr>
            </a:p>
            <a:p>
              <a:pPr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SzPct val="85000"/>
                <a:buFont typeface="Wingdings" pitchFamily="2" charset="2"/>
                <a:buNone/>
              </a:pPr>
              <a:endParaRPr lang="el-GR" altLang="el-GR" b="1">
                <a:solidFill>
                  <a:srgbClr val="666699"/>
                </a:solidFill>
                <a:latin typeface="Times New Roman" pitchFamily="18" charset="0"/>
                <a:ea typeface="DejaVu Sans"/>
                <a:cs typeface="DejaVu Sans"/>
              </a:endParaRPr>
            </a:p>
          </p:txBody>
        </p:sp>
        <p:sp>
          <p:nvSpPr>
            <p:cNvPr id="30" name="WordArt 23"/>
            <p:cNvSpPr>
              <a:spLocks noChangeArrowheads="1" noChangeShapeType="1" noTextEdit="1"/>
            </p:cNvSpPr>
            <p:nvPr/>
          </p:nvSpPr>
          <p:spPr bwMode="auto">
            <a:xfrm rot="-3249430">
              <a:off x="3299368" y="3823552"/>
              <a:ext cx="1200759" cy="9747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2004132"/>
                </a:avLst>
              </a:prstTxWarp>
            </a:bodyPr>
            <a:lstStyle/>
            <a:p>
              <a:pPr algn="ctr"/>
              <a:r>
                <a:rPr lang="el-GR" sz="1600" kern="10" dirty="0">
                  <a:solidFill>
                    <a:srgbClr val="002060"/>
                  </a:solidFill>
                  <a:latin typeface="+mn-lt"/>
                  <a:ea typeface="+mn-lt"/>
                  <a:cs typeface="+mn-lt"/>
                </a:rPr>
                <a:t>4.Αναγνώριση</a:t>
              </a:r>
            </a:p>
            <a:p>
              <a:pPr algn="ctr"/>
              <a:r>
                <a:rPr lang="el-GR" sz="1600" kern="10" dirty="0">
                  <a:solidFill>
                    <a:srgbClr val="002060"/>
                  </a:solidFill>
                  <a:latin typeface="+mn-lt"/>
                  <a:ea typeface="+mn-lt"/>
                  <a:cs typeface="+mn-lt"/>
                </a:rPr>
                <a:t>  &amp; Ανταμοιβή </a:t>
              </a:r>
            </a:p>
          </p:txBody>
        </p:sp>
        <p:sp>
          <p:nvSpPr>
            <p:cNvPr id="31" name="WordArt 24"/>
            <p:cNvSpPr>
              <a:spLocks noChangeArrowheads="1" noChangeShapeType="1" noTextEdit="1"/>
            </p:cNvSpPr>
            <p:nvPr/>
          </p:nvSpPr>
          <p:spPr bwMode="auto">
            <a:xfrm rot="3077316">
              <a:off x="4197047" y="3744351"/>
              <a:ext cx="1425421" cy="7291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2289548"/>
                </a:avLst>
              </a:prstTxWarp>
            </a:bodyPr>
            <a:lstStyle/>
            <a:p>
              <a:pPr algn="ctr"/>
              <a:r>
                <a:rPr lang="el-GR" sz="1400" kern="10" dirty="0">
                  <a:solidFill>
                    <a:srgbClr val="002060"/>
                  </a:solidFill>
                  <a:latin typeface="+mn-lt"/>
                  <a:ea typeface="+mn-lt"/>
                  <a:cs typeface="+mn-lt"/>
                </a:rPr>
                <a:t>1.Στοχοθέτηση</a:t>
              </a:r>
            </a:p>
          </p:txBody>
        </p:sp>
      </p:grpSp>
      <p:grpSp>
        <p:nvGrpSpPr>
          <p:cNvPr id="33" name="Group 39"/>
          <p:cNvGrpSpPr>
            <a:grpSpLocks/>
          </p:cNvGrpSpPr>
          <p:nvPr/>
        </p:nvGrpSpPr>
        <p:grpSpPr bwMode="auto">
          <a:xfrm>
            <a:off x="4257208" y="5858366"/>
            <a:ext cx="2405632" cy="756000"/>
            <a:chOff x="4417887" y="3442469"/>
            <a:chExt cx="1312925" cy="497175"/>
          </a:xfrm>
        </p:grpSpPr>
        <p:sp>
          <p:nvSpPr>
            <p:cNvPr id="34" name="Cloud"/>
            <p:cNvSpPr>
              <a:spLocks/>
            </p:cNvSpPr>
            <p:nvPr/>
          </p:nvSpPr>
          <p:spPr bwMode="gray">
            <a:xfrm>
              <a:off x="4417887" y="3442469"/>
              <a:ext cx="1312925" cy="497175"/>
            </a:xfrm>
            <a:custGeom>
              <a:avLst/>
              <a:gdLst>
                <a:gd name="T0" fmla="*/ 0 w 13149642"/>
                <a:gd name="T1" fmla="*/ 0 h 6727825"/>
                <a:gd name="T2" fmla="*/ 0 w 13149642"/>
                <a:gd name="T3" fmla="*/ 0 h 6727825"/>
                <a:gd name="T4" fmla="*/ 0 w 13149642"/>
                <a:gd name="T5" fmla="*/ 0 h 6727825"/>
                <a:gd name="T6" fmla="*/ 0 w 13149642"/>
                <a:gd name="T7" fmla="*/ 0 h 6727825"/>
                <a:gd name="T8" fmla="*/ 0 w 13149642"/>
                <a:gd name="T9" fmla="*/ 0 h 6727825"/>
                <a:gd name="T10" fmla="*/ 0 w 13149642"/>
                <a:gd name="T11" fmla="*/ 0 h 6727825"/>
                <a:gd name="T12" fmla="*/ 0 w 13149642"/>
                <a:gd name="T13" fmla="*/ 0 h 6727825"/>
                <a:gd name="T14" fmla="*/ 0 w 13149642"/>
                <a:gd name="T15" fmla="*/ 0 h 6727825"/>
                <a:gd name="T16" fmla="*/ 0 w 13149642"/>
                <a:gd name="T17" fmla="*/ 0 h 6727825"/>
                <a:gd name="T18" fmla="*/ 0 w 13149642"/>
                <a:gd name="T19" fmla="*/ 0 h 6727825"/>
                <a:gd name="T20" fmla="*/ 0 w 13149642"/>
                <a:gd name="T21" fmla="*/ 0 h 6727825"/>
                <a:gd name="T22" fmla="*/ 0 w 13149642"/>
                <a:gd name="T23" fmla="*/ 0 h 6727825"/>
                <a:gd name="T24" fmla="*/ 0 w 13149642"/>
                <a:gd name="T25" fmla="*/ 0 h 6727825"/>
                <a:gd name="T26" fmla="*/ 0 w 13149642"/>
                <a:gd name="T27" fmla="*/ 0 h 6727825"/>
                <a:gd name="T28" fmla="*/ 0 w 13149642"/>
                <a:gd name="T29" fmla="*/ 0 h 6727825"/>
                <a:gd name="T30" fmla="*/ 0 w 13149642"/>
                <a:gd name="T31" fmla="*/ 0 h 6727825"/>
                <a:gd name="T32" fmla="*/ 0 w 13149642"/>
                <a:gd name="T33" fmla="*/ 0 h 6727825"/>
                <a:gd name="T34" fmla="*/ 0 w 13149642"/>
                <a:gd name="T35" fmla="*/ 0 h 6727825"/>
                <a:gd name="T36" fmla="*/ 0 w 13149642"/>
                <a:gd name="T37" fmla="*/ 0 h 6727825"/>
                <a:gd name="T38" fmla="*/ 0 w 13149642"/>
                <a:gd name="T39" fmla="*/ 0 h 6727825"/>
                <a:gd name="T40" fmla="*/ 0 w 13149642"/>
                <a:gd name="T41" fmla="*/ 0 h 6727825"/>
                <a:gd name="T42" fmla="*/ 0 w 13149642"/>
                <a:gd name="T43" fmla="*/ 0 h 6727825"/>
                <a:gd name="T44" fmla="*/ 0 w 13149642"/>
                <a:gd name="T45" fmla="*/ 0 h 6727825"/>
                <a:gd name="T46" fmla="*/ 0 w 13149642"/>
                <a:gd name="T47" fmla="*/ 0 h 6727825"/>
                <a:gd name="T48" fmla="*/ 0 w 13149642"/>
                <a:gd name="T49" fmla="*/ 0 h 6727825"/>
                <a:gd name="T50" fmla="*/ 0 w 13149642"/>
                <a:gd name="T51" fmla="*/ 0 h 6727825"/>
                <a:gd name="T52" fmla="*/ 0 w 13149642"/>
                <a:gd name="T53" fmla="*/ 0 h 6727825"/>
                <a:gd name="T54" fmla="*/ 0 w 13149642"/>
                <a:gd name="T55" fmla="*/ 0 h 6727825"/>
                <a:gd name="T56" fmla="*/ 0 w 13149642"/>
                <a:gd name="T57" fmla="*/ 0 h 6727825"/>
                <a:gd name="T58" fmla="*/ 0 w 13149642"/>
                <a:gd name="T59" fmla="*/ 0 h 6727825"/>
                <a:gd name="T60" fmla="*/ 0 w 13149642"/>
                <a:gd name="T61" fmla="*/ 0 h 6727825"/>
                <a:gd name="T62" fmla="*/ 0 w 13149642"/>
                <a:gd name="T63" fmla="*/ 0 h 6727825"/>
                <a:gd name="T64" fmla="*/ 0 w 13149642"/>
                <a:gd name="T65" fmla="*/ 0 h 6727825"/>
                <a:gd name="T66" fmla="*/ 0 w 13149642"/>
                <a:gd name="T67" fmla="*/ 0 h 6727825"/>
                <a:gd name="T68" fmla="*/ 0 w 13149642"/>
                <a:gd name="T69" fmla="*/ 0 h 6727825"/>
                <a:gd name="T70" fmla="*/ 0 w 13149642"/>
                <a:gd name="T71" fmla="*/ 0 h 6727825"/>
                <a:gd name="T72" fmla="*/ 0 w 13149642"/>
                <a:gd name="T73" fmla="*/ 0 h 6727825"/>
                <a:gd name="T74" fmla="*/ 0 w 13149642"/>
                <a:gd name="T75" fmla="*/ 0 h 6727825"/>
                <a:gd name="T76" fmla="*/ 0 w 13149642"/>
                <a:gd name="T77" fmla="*/ 0 h 6727825"/>
                <a:gd name="T78" fmla="*/ 0 w 13149642"/>
                <a:gd name="T79" fmla="*/ 0 h 6727825"/>
                <a:gd name="T80" fmla="*/ 0 w 13149642"/>
                <a:gd name="T81" fmla="*/ 0 h 6727825"/>
                <a:gd name="T82" fmla="*/ 0 w 13149642"/>
                <a:gd name="T83" fmla="*/ 0 h 6727825"/>
                <a:gd name="T84" fmla="*/ 0 w 13149642"/>
                <a:gd name="T85" fmla="*/ 0 h 6727825"/>
                <a:gd name="T86" fmla="*/ 0 w 13149642"/>
                <a:gd name="T87" fmla="*/ 0 h 6727825"/>
                <a:gd name="T88" fmla="*/ 0 w 13149642"/>
                <a:gd name="T89" fmla="*/ 0 h 6727825"/>
                <a:gd name="T90" fmla="*/ 0 w 13149642"/>
                <a:gd name="T91" fmla="*/ 0 h 67278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149642"/>
                <a:gd name="T139" fmla="*/ 0 h 6727825"/>
                <a:gd name="T140" fmla="*/ 13149642 w 13149642"/>
                <a:gd name="T141" fmla="*/ 6727825 h 672782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149642" h="6727825">
                  <a:moveTo>
                    <a:pt x="6585140" y="346604"/>
                  </a:moveTo>
                  <a:cubicBezTo>
                    <a:pt x="6693619" y="356658"/>
                    <a:pt x="6780678" y="256689"/>
                    <a:pt x="6899465" y="211731"/>
                  </a:cubicBezTo>
                  <a:cubicBezTo>
                    <a:pt x="7018252" y="166773"/>
                    <a:pt x="7147855" y="108077"/>
                    <a:pt x="7297863" y="76856"/>
                  </a:cubicBezTo>
                  <a:cubicBezTo>
                    <a:pt x="7447871" y="45635"/>
                    <a:pt x="7634667" y="6965"/>
                    <a:pt x="7799513" y="24406"/>
                  </a:cubicBezTo>
                  <a:cubicBezTo>
                    <a:pt x="7964359" y="41847"/>
                    <a:pt x="8143261" y="122768"/>
                    <a:pt x="8286940" y="181505"/>
                  </a:cubicBezTo>
                  <a:cubicBezTo>
                    <a:pt x="8430619" y="240242"/>
                    <a:pt x="8548095" y="373106"/>
                    <a:pt x="8661590" y="376831"/>
                  </a:cubicBezTo>
                  <a:cubicBezTo>
                    <a:pt x="8775085" y="380556"/>
                    <a:pt x="8843030" y="258889"/>
                    <a:pt x="8967913" y="203856"/>
                  </a:cubicBezTo>
                  <a:cubicBezTo>
                    <a:pt x="9092796" y="148823"/>
                    <a:pt x="9265898" y="77873"/>
                    <a:pt x="9410890" y="46631"/>
                  </a:cubicBezTo>
                  <a:cubicBezTo>
                    <a:pt x="9555882" y="15389"/>
                    <a:pt x="9697909" y="0"/>
                    <a:pt x="9837863" y="16404"/>
                  </a:cubicBezTo>
                  <a:cubicBezTo>
                    <a:pt x="9977817" y="32808"/>
                    <a:pt x="10125730" y="96373"/>
                    <a:pt x="10250613" y="145056"/>
                  </a:cubicBezTo>
                  <a:cubicBezTo>
                    <a:pt x="10375496" y="193739"/>
                    <a:pt x="10507237" y="257429"/>
                    <a:pt x="10587163" y="308504"/>
                  </a:cubicBezTo>
                  <a:cubicBezTo>
                    <a:pt x="10667089" y="359579"/>
                    <a:pt x="10647616" y="456248"/>
                    <a:pt x="10730166" y="451507"/>
                  </a:cubicBezTo>
                  <a:cubicBezTo>
                    <a:pt x="10812716" y="446766"/>
                    <a:pt x="10938805" y="325057"/>
                    <a:pt x="11082463" y="280057"/>
                  </a:cubicBezTo>
                  <a:cubicBezTo>
                    <a:pt x="11226121" y="235057"/>
                    <a:pt x="11415881" y="180447"/>
                    <a:pt x="11592115" y="181505"/>
                  </a:cubicBezTo>
                  <a:cubicBezTo>
                    <a:pt x="11768349" y="182563"/>
                    <a:pt x="11972374" y="227648"/>
                    <a:pt x="12139866" y="286407"/>
                  </a:cubicBezTo>
                  <a:cubicBezTo>
                    <a:pt x="12307358" y="345166"/>
                    <a:pt x="12473516" y="401511"/>
                    <a:pt x="12597066" y="534057"/>
                  </a:cubicBezTo>
                  <a:cubicBezTo>
                    <a:pt x="12720616" y="666603"/>
                    <a:pt x="12870074" y="904156"/>
                    <a:pt x="12881165" y="1081681"/>
                  </a:cubicBezTo>
                  <a:cubicBezTo>
                    <a:pt x="12892256" y="1259206"/>
                    <a:pt x="12733463" y="1476969"/>
                    <a:pt x="12663613" y="1599206"/>
                  </a:cubicBezTo>
                  <a:cubicBezTo>
                    <a:pt x="12593763" y="1721443"/>
                    <a:pt x="12438231" y="1743923"/>
                    <a:pt x="12462065" y="1815106"/>
                  </a:cubicBezTo>
                  <a:cubicBezTo>
                    <a:pt x="12485899" y="1886289"/>
                    <a:pt x="12701841" y="1933703"/>
                    <a:pt x="12806616" y="2026307"/>
                  </a:cubicBezTo>
                  <a:cubicBezTo>
                    <a:pt x="12911391" y="2118911"/>
                    <a:pt x="13038349" y="2247181"/>
                    <a:pt x="13090715" y="2370731"/>
                  </a:cubicBezTo>
                  <a:cubicBezTo>
                    <a:pt x="13143081" y="2494281"/>
                    <a:pt x="13149388" y="2635314"/>
                    <a:pt x="13120813" y="2767606"/>
                  </a:cubicBezTo>
                  <a:cubicBezTo>
                    <a:pt x="13092238" y="2899898"/>
                    <a:pt x="12995465" y="3063410"/>
                    <a:pt x="12919265" y="3164481"/>
                  </a:cubicBezTo>
                  <a:cubicBezTo>
                    <a:pt x="12843065" y="3265552"/>
                    <a:pt x="12661221" y="3296519"/>
                    <a:pt x="12663613" y="3374031"/>
                  </a:cubicBezTo>
                  <a:cubicBezTo>
                    <a:pt x="12666005" y="3451543"/>
                    <a:pt x="12857416" y="3539596"/>
                    <a:pt x="12933616" y="3629554"/>
                  </a:cubicBezTo>
                  <a:cubicBezTo>
                    <a:pt x="13009816" y="3719512"/>
                    <a:pt x="13091984" y="3806339"/>
                    <a:pt x="13120813" y="3913781"/>
                  </a:cubicBezTo>
                  <a:cubicBezTo>
                    <a:pt x="13149642" y="4021223"/>
                    <a:pt x="13125365" y="4161770"/>
                    <a:pt x="13106590" y="4274207"/>
                  </a:cubicBezTo>
                  <a:cubicBezTo>
                    <a:pt x="13087815" y="4386644"/>
                    <a:pt x="13064511" y="4498446"/>
                    <a:pt x="13008165" y="4588404"/>
                  </a:cubicBezTo>
                  <a:cubicBezTo>
                    <a:pt x="12951819" y="4678362"/>
                    <a:pt x="12857141" y="4755198"/>
                    <a:pt x="12768516" y="4813957"/>
                  </a:cubicBezTo>
                  <a:cubicBezTo>
                    <a:pt x="12679891" y="4872716"/>
                    <a:pt x="12475104" y="4861074"/>
                    <a:pt x="12476416" y="4940957"/>
                  </a:cubicBezTo>
                  <a:cubicBezTo>
                    <a:pt x="12477728" y="5020840"/>
                    <a:pt x="12712636" y="5157004"/>
                    <a:pt x="12776390" y="5293254"/>
                  </a:cubicBezTo>
                  <a:cubicBezTo>
                    <a:pt x="12840144" y="5429504"/>
                    <a:pt x="12888827" y="5613464"/>
                    <a:pt x="12858940" y="5758456"/>
                  </a:cubicBezTo>
                  <a:cubicBezTo>
                    <a:pt x="12829053" y="5903448"/>
                    <a:pt x="12718245" y="6048375"/>
                    <a:pt x="12597066" y="6163204"/>
                  </a:cubicBezTo>
                  <a:cubicBezTo>
                    <a:pt x="12475887" y="6278033"/>
                    <a:pt x="12303061" y="6383656"/>
                    <a:pt x="12131865" y="6447431"/>
                  </a:cubicBezTo>
                  <a:cubicBezTo>
                    <a:pt x="11960669" y="6511206"/>
                    <a:pt x="11753511" y="6545856"/>
                    <a:pt x="11569890" y="6545856"/>
                  </a:cubicBezTo>
                  <a:cubicBezTo>
                    <a:pt x="11386269" y="6545856"/>
                    <a:pt x="11181482" y="6487648"/>
                    <a:pt x="11030140" y="6447431"/>
                  </a:cubicBezTo>
                  <a:cubicBezTo>
                    <a:pt x="10878798" y="6407214"/>
                    <a:pt x="10772965" y="6279410"/>
                    <a:pt x="10661840" y="6304556"/>
                  </a:cubicBezTo>
                  <a:cubicBezTo>
                    <a:pt x="10550715" y="6329702"/>
                    <a:pt x="10500720" y="6530849"/>
                    <a:pt x="10363390" y="6598307"/>
                  </a:cubicBezTo>
                  <a:cubicBezTo>
                    <a:pt x="10226060" y="6665765"/>
                    <a:pt x="10012742" y="6695546"/>
                    <a:pt x="9837863" y="6709304"/>
                  </a:cubicBezTo>
                  <a:cubicBezTo>
                    <a:pt x="9662984" y="6723062"/>
                    <a:pt x="9466516" y="6708098"/>
                    <a:pt x="9314116" y="6680857"/>
                  </a:cubicBezTo>
                  <a:cubicBezTo>
                    <a:pt x="9161716" y="6653616"/>
                    <a:pt x="9029847" y="6593481"/>
                    <a:pt x="8923463" y="6545856"/>
                  </a:cubicBezTo>
                  <a:cubicBezTo>
                    <a:pt x="8817079" y="6498231"/>
                    <a:pt x="8810729" y="6376586"/>
                    <a:pt x="8675813" y="6395107"/>
                  </a:cubicBezTo>
                  <a:cubicBezTo>
                    <a:pt x="8540897" y="6413628"/>
                    <a:pt x="8316362" y="6604615"/>
                    <a:pt x="8113966" y="6656981"/>
                  </a:cubicBezTo>
                  <a:cubicBezTo>
                    <a:pt x="7911571" y="6709347"/>
                    <a:pt x="7662523" y="6727825"/>
                    <a:pt x="7461440" y="6709304"/>
                  </a:cubicBezTo>
                  <a:cubicBezTo>
                    <a:pt x="7260357" y="6690783"/>
                    <a:pt x="7044795" y="6608298"/>
                    <a:pt x="6907466" y="6545856"/>
                  </a:cubicBezTo>
                  <a:cubicBezTo>
                    <a:pt x="6770137" y="6483414"/>
                    <a:pt x="6741180" y="6333596"/>
                    <a:pt x="6637463" y="6334654"/>
                  </a:cubicBezTo>
                  <a:cubicBezTo>
                    <a:pt x="6533746" y="6335712"/>
                    <a:pt x="6438878" y="6493447"/>
                    <a:pt x="6285166" y="6552206"/>
                  </a:cubicBezTo>
                  <a:cubicBezTo>
                    <a:pt x="6131454" y="6610965"/>
                    <a:pt x="5895107" y="6667099"/>
                    <a:pt x="5715190" y="6687207"/>
                  </a:cubicBezTo>
                  <a:cubicBezTo>
                    <a:pt x="5535273" y="6707315"/>
                    <a:pt x="5360437" y="6706469"/>
                    <a:pt x="5205666" y="6672856"/>
                  </a:cubicBezTo>
                  <a:cubicBezTo>
                    <a:pt x="5050895" y="6639243"/>
                    <a:pt x="4901416" y="6537918"/>
                    <a:pt x="4786566" y="6485531"/>
                  </a:cubicBezTo>
                  <a:cubicBezTo>
                    <a:pt x="4671716" y="6433144"/>
                    <a:pt x="4622671" y="6336052"/>
                    <a:pt x="4516563" y="6358531"/>
                  </a:cubicBezTo>
                  <a:cubicBezTo>
                    <a:pt x="4410455" y="6381010"/>
                    <a:pt x="4294907" y="6563000"/>
                    <a:pt x="4149915" y="6620404"/>
                  </a:cubicBezTo>
                  <a:cubicBezTo>
                    <a:pt x="4004923" y="6677808"/>
                    <a:pt x="3811713" y="6697916"/>
                    <a:pt x="3646613" y="6702954"/>
                  </a:cubicBezTo>
                  <a:cubicBezTo>
                    <a:pt x="3481513" y="6707992"/>
                    <a:pt x="3304031" y="6680772"/>
                    <a:pt x="3159315" y="6650631"/>
                  </a:cubicBezTo>
                  <a:cubicBezTo>
                    <a:pt x="3014599" y="6620490"/>
                    <a:pt x="2903198" y="6583490"/>
                    <a:pt x="2778315" y="6522107"/>
                  </a:cubicBezTo>
                  <a:cubicBezTo>
                    <a:pt x="2653432" y="6460724"/>
                    <a:pt x="2536232" y="6287115"/>
                    <a:pt x="2410015" y="6282331"/>
                  </a:cubicBezTo>
                  <a:cubicBezTo>
                    <a:pt x="2283798" y="6277547"/>
                    <a:pt x="2167064" y="6444721"/>
                    <a:pt x="2021014" y="6493404"/>
                  </a:cubicBezTo>
                  <a:cubicBezTo>
                    <a:pt x="1874964" y="6542087"/>
                    <a:pt x="1699873" y="6572039"/>
                    <a:pt x="1533715" y="6574431"/>
                  </a:cubicBezTo>
                  <a:cubicBezTo>
                    <a:pt x="1367557" y="6576823"/>
                    <a:pt x="1202647" y="6579977"/>
                    <a:pt x="1024064" y="6507756"/>
                  </a:cubicBezTo>
                  <a:cubicBezTo>
                    <a:pt x="845481" y="6435535"/>
                    <a:pt x="592116" y="6267324"/>
                    <a:pt x="462216" y="6141107"/>
                  </a:cubicBezTo>
                  <a:cubicBezTo>
                    <a:pt x="332316" y="6014890"/>
                    <a:pt x="280923" y="5880375"/>
                    <a:pt x="244665" y="5750454"/>
                  </a:cubicBezTo>
                  <a:cubicBezTo>
                    <a:pt x="208407" y="5620533"/>
                    <a:pt x="192278" y="5496497"/>
                    <a:pt x="244665" y="5361581"/>
                  </a:cubicBezTo>
                  <a:cubicBezTo>
                    <a:pt x="297052" y="5226665"/>
                    <a:pt x="508973" y="5018469"/>
                    <a:pt x="558990" y="4940957"/>
                  </a:cubicBezTo>
                  <a:cubicBezTo>
                    <a:pt x="609007" y="4863445"/>
                    <a:pt x="612245" y="4958949"/>
                    <a:pt x="544766" y="4896507"/>
                  </a:cubicBezTo>
                  <a:cubicBezTo>
                    <a:pt x="477287" y="4834065"/>
                    <a:pt x="244073" y="4692524"/>
                    <a:pt x="154115" y="4566307"/>
                  </a:cubicBezTo>
                  <a:cubicBezTo>
                    <a:pt x="64157" y="4440090"/>
                    <a:pt x="10034" y="4284198"/>
                    <a:pt x="5017" y="4139206"/>
                  </a:cubicBezTo>
                  <a:cubicBezTo>
                    <a:pt x="0" y="3994214"/>
                    <a:pt x="52853" y="3817536"/>
                    <a:pt x="124015" y="3696357"/>
                  </a:cubicBezTo>
                  <a:cubicBezTo>
                    <a:pt x="195177" y="3575178"/>
                    <a:pt x="433048" y="3519573"/>
                    <a:pt x="431990" y="3412131"/>
                  </a:cubicBezTo>
                  <a:cubicBezTo>
                    <a:pt x="430932" y="3304689"/>
                    <a:pt x="187769" y="3190346"/>
                    <a:pt x="117665" y="3051704"/>
                  </a:cubicBezTo>
                  <a:cubicBezTo>
                    <a:pt x="47561" y="2913062"/>
                    <a:pt x="19050" y="2710181"/>
                    <a:pt x="11367" y="2580281"/>
                  </a:cubicBezTo>
                  <a:cubicBezTo>
                    <a:pt x="3684" y="2450381"/>
                    <a:pt x="13907" y="2364635"/>
                    <a:pt x="71565" y="2272306"/>
                  </a:cubicBezTo>
                  <a:cubicBezTo>
                    <a:pt x="129223" y="2179977"/>
                    <a:pt x="266023" y="2098549"/>
                    <a:pt x="357315" y="2026307"/>
                  </a:cubicBezTo>
                  <a:cubicBezTo>
                    <a:pt x="448607" y="1954065"/>
                    <a:pt x="620627" y="1926442"/>
                    <a:pt x="619315" y="1838854"/>
                  </a:cubicBezTo>
                  <a:cubicBezTo>
                    <a:pt x="618003" y="1751266"/>
                    <a:pt x="409490" y="1626976"/>
                    <a:pt x="349440" y="1500781"/>
                  </a:cubicBezTo>
                  <a:cubicBezTo>
                    <a:pt x="289390" y="1374586"/>
                    <a:pt x="253978" y="1206564"/>
                    <a:pt x="259016" y="1081681"/>
                  </a:cubicBezTo>
                  <a:cubicBezTo>
                    <a:pt x="264054" y="956798"/>
                    <a:pt x="324633" y="844085"/>
                    <a:pt x="379666" y="751481"/>
                  </a:cubicBezTo>
                  <a:cubicBezTo>
                    <a:pt x="434699" y="658877"/>
                    <a:pt x="491849" y="599886"/>
                    <a:pt x="589216" y="526056"/>
                  </a:cubicBezTo>
                  <a:cubicBezTo>
                    <a:pt x="686583" y="452226"/>
                    <a:pt x="844021" y="360891"/>
                    <a:pt x="963867" y="308504"/>
                  </a:cubicBezTo>
                  <a:cubicBezTo>
                    <a:pt x="1083713" y="256117"/>
                    <a:pt x="1188445" y="227860"/>
                    <a:pt x="1308290" y="211731"/>
                  </a:cubicBezTo>
                  <a:cubicBezTo>
                    <a:pt x="1428135" y="195602"/>
                    <a:pt x="1544298" y="189252"/>
                    <a:pt x="1682940" y="211731"/>
                  </a:cubicBezTo>
                  <a:cubicBezTo>
                    <a:pt x="1821582" y="234210"/>
                    <a:pt x="2015257" y="302959"/>
                    <a:pt x="2140140" y="346604"/>
                  </a:cubicBezTo>
                  <a:cubicBezTo>
                    <a:pt x="2265023" y="390249"/>
                    <a:pt x="2332228" y="487362"/>
                    <a:pt x="2432240" y="473604"/>
                  </a:cubicBezTo>
                  <a:cubicBezTo>
                    <a:pt x="2532253" y="459846"/>
                    <a:pt x="2621428" y="322770"/>
                    <a:pt x="2740215" y="264054"/>
                  </a:cubicBezTo>
                  <a:cubicBezTo>
                    <a:pt x="2859002" y="205338"/>
                    <a:pt x="3003677" y="161247"/>
                    <a:pt x="3144964" y="121306"/>
                  </a:cubicBezTo>
                  <a:cubicBezTo>
                    <a:pt x="3286251" y="81365"/>
                    <a:pt x="3439223" y="31814"/>
                    <a:pt x="3587940" y="24406"/>
                  </a:cubicBezTo>
                  <a:cubicBezTo>
                    <a:pt x="3736657" y="16998"/>
                    <a:pt x="3899937" y="38227"/>
                    <a:pt x="4037266" y="76856"/>
                  </a:cubicBezTo>
                  <a:cubicBezTo>
                    <a:pt x="4174595" y="115485"/>
                    <a:pt x="4318275" y="198777"/>
                    <a:pt x="4411916" y="256181"/>
                  </a:cubicBezTo>
                  <a:cubicBezTo>
                    <a:pt x="4505557" y="313585"/>
                    <a:pt x="4532989" y="427377"/>
                    <a:pt x="4599113" y="421281"/>
                  </a:cubicBezTo>
                  <a:cubicBezTo>
                    <a:pt x="4665238" y="415185"/>
                    <a:pt x="4698850" y="280734"/>
                    <a:pt x="4808663" y="219605"/>
                  </a:cubicBezTo>
                  <a:cubicBezTo>
                    <a:pt x="4918476" y="158476"/>
                    <a:pt x="5093144" y="85705"/>
                    <a:pt x="5257990" y="54505"/>
                  </a:cubicBezTo>
                  <a:cubicBezTo>
                    <a:pt x="5422836" y="23305"/>
                    <a:pt x="5632640" y="16257"/>
                    <a:pt x="5797740" y="32407"/>
                  </a:cubicBezTo>
                  <a:cubicBezTo>
                    <a:pt x="5962840" y="48557"/>
                    <a:pt x="6117357" y="99040"/>
                    <a:pt x="6248590" y="151406"/>
                  </a:cubicBezTo>
                  <a:cubicBezTo>
                    <a:pt x="6379823" y="203772"/>
                    <a:pt x="6476661" y="336550"/>
                    <a:pt x="6585140" y="346604"/>
                  </a:cubicBezTo>
                  <a:close/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>
                <a:lnSpc>
                  <a:spcPct val="100000"/>
                </a:lnSpc>
              </a:pPr>
              <a:endParaRPr lang="en-US" sz="1100" i="1">
                <a:solidFill>
                  <a:srgbClr val="FF0000"/>
                </a:solidFill>
              </a:endParaRPr>
            </a:p>
          </p:txBody>
        </p:sp>
        <p:sp>
          <p:nvSpPr>
            <p:cNvPr id="35" name="Cloud_Text"/>
            <p:cNvSpPr txBox="1">
              <a:spLocks noChangeArrowheads="1"/>
            </p:cNvSpPr>
            <p:nvPr/>
          </p:nvSpPr>
          <p:spPr bwMode="gray">
            <a:xfrm>
              <a:off x="4481848" y="3537393"/>
              <a:ext cx="1185578" cy="30592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lnSpc>
                  <a:spcPct val="100000"/>
                </a:lnSpc>
                <a:spcBef>
                  <a:spcPts val="300"/>
                </a:spcBef>
                <a:buSzPct val="100000"/>
              </a:pPr>
              <a:r>
                <a:rPr lang="el-GR" sz="1000" b="1" i="1" dirty="0" smtClean="0">
                  <a:sym typeface="Arial" charset="0"/>
                </a:rPr>
                <a:t>Ανασκόπηση</a:t>
              </a:r>
              <a:r>
                <a:rPr lang="el-GR" sz="1000" b="0" dirty="0" smtClean="0">
                  <a:sym typeface="Arial" charset="0"/>
                </a:rPr>
                <a:t>: </a:t>
              </a:r>
              <a:r>
                <a:rPr lang="el-GR" sz="1000" b="0" dirty="0" err="1" smtClean="0">
                  <a:sym typeface="Arial" charset="0"/>
                </a:rPr>
                <a:t>Καθ’όλη</a:t>
              </a:r>
              <a:r>
                <a:rPr lang="el-GR" sz="1000" b="0" dirty="0" smtClean="0">
                  <a:sym typeface="Arial" charset="0"/>
                </a:rPr>
                <a:t> τη διάρκεια του ετήσιου κύκλου οι προϊστάμενοι παρακολουθούν και αναπροσαρμόζουν τους στόχους.</a:t>
              </a:r>
              <a:endParaRPr lang="en-US" sz="1000" b="0" dirty="0" smtClean="0">
                <a:sym typeface="Arial" charset="0"/>
              </a:endParaRPr>
            </a:p>
          </p:txBody>
        </p:sp>
      </p:grpSp>
      <p:sp>
        <p:nvSpPr>
          <p:cNvPr id="4" name="Rectangle 3"/>
          <p:cNvSpPr/>
          <p:nvPr/>
        </p:nvSpPr>
        <p:spPr bwMode="gray">
          <a:xfrm>
            <a:off x="6938759" y="1512739"/>
            <a:ext cx="1944216" cy="1634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300"/>
              </a:spcAft>
            </a:pPr>
            <a:r>
              <a:rPr lang="el-GR" sz="1200" b="1" kern="0" dirty="0">
                <a:cs typeface="Arial" pitchFamily="34" charset="0"/>
              </a:rPr>
              <a:t>Προαγωγές και Ανταμοιβή</a:t>
            </a:r>
          </a:p>
          <a:p>
            <a:pPr fontAlgn="base">
              <a:spcAft>
                <a:spcPts val="300"/>
              </a:spcAft>
            </a:pPr>
            <a:r>
              <a:rPr lang="el-GR" altLang="el-GR" sz="1000" dirty="0"/>
              <a:t>Το Συμβούλιο προαγωγών αποφασίζει για τις προαγωγές λαμβάνοντας υπόψη τα σχόλια του άμεσου αξιολογητή, την απόδοση του αξιολογούμενου επί σειρά ετών και </a:t>
            </a:r>
            <a:r>
              <a:rPr lang="en-US" altLang="el-GR" sz="1000" dirty="0"/>
              <a:t>τ</a:t>
            </a:r>
            <a:r>
              <a:rPr lang="el-GR" altLang="el-GR" sz="1000" dirty="0" err="1"/>
              <a:t>ις</a:t>
            </a:r>
            <a:r>
              <a:rPr lang="el-GR" altLang="el-GR" sz="1000" dirty="0"/>
              <a:t> ποσοστώσεις προαγωγών</a:t>
            </a:r>
            <a:endParaRPr lang="el-GR" sz="1000" kern="0" dirty="0"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gray">
          <a:xfrm>
            <a:off x="323528" y="4601616"/>
            <a:ext cx="1944216" cy="1634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300"/>
              </a:spcAft>
            </a:pPr>
            <a:r>
              <a:rPr lang="el-GR" sz="1200" b="1" kern="0" dirty="0">
                <a:cs typeface="Arial" pitchFamily="34" charset="0"/>
              </a:rPr>
              <a:t>Εσωτερικές Μετακινήσεις</a:t>
            </a:r>
          </a:p>
          <a:p>
            <a:pPr fontAlgn="base">
              <a:spcAft>
                <a:spcPts val="300"/>
              </a:spcAft>
            </a:pPr>
            <a:r>
              <a:rPr lang="el-GR" sz="1000" kern="0" dirty="0">
                <a:cs typeface="Arial" pitchFamily="34" charset="0"/>
              </a:rPr>
              <a:t>Τα αποτελέσματα της αξιολόγησης και η υλοποίηση του Ατομικού Πλάνου Ανάπτυξης ανοίγουν το δρόμο για εσωτερικές μετακινήσεις</a:t>
            </a:r>
            <a:endParaRPr lang="en-US" sz="1000" kern="0" dirty="0"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gray">
          <a:xfrm>
            <a:off x="323528" y="1512739"/>
            <a:ext cx="1944216" cy="16347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300"/>
              </a:spcAft>
            </a:pPr>
            <a:r>
              <a:rPr lang="el-GR" sz="1200" b="1" kern="0" dirty="0">
                <a:cs typeface="Arial" pitchFamily="34" charset="0"/>
              </a:rPr>
              <a:t>Επιλογή Νεοεισερχομένων Υπαλλήλων</a:t>
            </a:r>
          </a:p>
          <a:p>
            <a:pPr fontAlgn="base">
              <a:spcAft>
                <a:spcPts val="300"/>
              </a:spcAft>
            </a:pPr>
            <a:r>
              <a:rPr lang="el-GR" sz="1000" kern="0" dirty="0">
                <a:cs typeface="Arial" pitchFamily="34" charset="0"/>
              </a:rPr>
              <a:t>Μέσω του νέου συστήματος</a:t>
            </a:r>
            <a:r>
              <a:rPr lang="el-GR" sz="1000" kern="0" dirty="0" smtClean="0">
                <a:cs typeface="Arial" pitchFamily="34" charset="0"/>
              </a:rPr>
              <a:t> θα </a:t>
            </a:r>
            <a:r>
              <a:rPr lang="el-GR" sz="1000" kern="0" dirty="0">
                <a:cs typeface="Arial" pitchFamily="34" charset="0"/>
              </a:rPr>
              <a:t>επιλέγονται οι υπάλληλοι προς μονιμοποίηση μετά την πάροδο της διετούς δοκιμαστικής υπηρεσίας</a:t>
            </a:r>
            <a:endParaRPr lang="en-US" sz="1000" kern="0" dirty="0"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gray">
          <a:xfrm>
            <a:off x="6938759" y="4601616"/>
            <a:ext cx="1944216" cy="16347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300"/>
              </a:spcAft>
            </a:pPr>
            <a:r>
              <a:rPr lang="el-GR" sz="1200" b="1" kern="0" dirty="0" smtClean="0">
                <a:cs typeface="Arial" pitchFamily="34" charset="0"/>
              </a:rPr>
              <a:t>Επιλογή </a:t>
            </a:r>
            <a:r>
              <a:rPr lang="el-GR" sz="1200" b="1" kern="0" dirty="0">
                <a:cs typeface="Arial" pitchFamily="34" charset="0"/>
              </a:rPr>
              <a:t>Προϊσταμένων</a:t>
            </a:r>
          </a:p>
          <a:p>
            <a:pPr fontAlgn="base">
              <a:spcAft>
                <a:spcPts val="300"/>
              </a:spcAft>
            </a:pPr>
            <a:r>
              <a:rPr lang="el-GR" sz="1000" kern="0" dirty="0">
                <a:cs typeface="Arial" pitchFamily="34" charset="0"/>
              </a:rPr>
              <a:t>Τα αποτελέσματα της αξιολόγησης λαμβάνονται υπόψη στο πρώτο στάδιο της διαδικασίας επιλογής προϊσταμένων </a:t>
            </a:r>
            <a:endParaRPr lang="en-US" sz="1000" kern="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22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Βασικά Χαρακτηριστικά του Νέου Συστήματος </a:t>
            </a:r>
            <a:r>
              <a:rPr lang="el-GR" dirty="0" smtClean="0"/>
              <a:t>Προαγωγών</a:t>
            </a:r>
            <a:endParaRPr lang="el-GR" dirty="0"/>
          </a:p>
        </p:txBody>
      </p:sp>
      <p:grpSp>
        <p:nvGrpSpPr>
          <p:cNvPr id="6" name="Group 5"/>
          <p:cNvGrpSpPr/>
          <p:nvPr/>
        </p:nvGrpSpPr>
        <p:grpSpPr>
          <a:xfrm>
            <a:off x="539552" y="1340768"/>
            <a:ext cx="8280920" cy="1368152"/>
            <a:chOff x="539552" y="1628800"/>
            <a:chExt cx="8280920" cy="828374"/>
          </a:xfrm>
        </p:grpSpPr>
        <p:sp>
          <p:nvSpPr>
            <p:cNvPr id="7" name="Rectangle 6"/>
            <p:cNvSpPr/>
            <p:nvPr/>
          </p:nvSpPr>
          <p:spPr bwMode="gray">
            <a:xfrm>
              <a:off x="539552" y="1628800"/>
              <a:ext cx="1656184" cy="828373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rgbClr val="778888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2000" tIns="108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l-GR" sz="1200" b="1" dirty="0" smtClean="0">
                  <a:solidFill>
                    <a:schemeClr val="bg1"/>
                  </a:solidFill>
                </a:rPr>
                <a:t>Καταργεί τις Αυτόματες Προαγωγές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 bwMode="gray">
            <a:xfrm>
              <a:off x="2339752" y="1628801"/>
              <a:ext cx="6480720" cy="82837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778888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l-GR" altLang="el-GR" sz="1200" dirty="0" smtClean="0">
                  <a:latin typeface="Arial" charset="0"/>
                  <a:ea typeface="DejaVu Sans" pitchFamily="34" charset="0"/>
                  <a:cs typeface="DejaVu Sans" pitchFamily="34" charset="0"/>
                </a:rPr>
                <a:t>Βασίζεται στην κρίση </a:t>
              </a:r>
              <a:r>
                <a:rPr lang="el-GR" altLang="el-GR" sz="1200" dirty="0" smtClean="0">
                  <a:latin typeface="Arial" charset="0"/>
                  <a:ea typeface="MS PGothic" pitchFamily="34" charset="-128"/>
                </a:rPr>
                <a:t>της </a:t>
              </a:r>
              <a:r>
                <a:rPr lang="el-GR" altLang="el-GR" sz="1200" dirty="0">
                  <a:latin typeface="Arial" charset="0"/>
                  <a:ea typeface="MS PGothic" pitchFamily="34" charset="-128"/>
                </a:rPr>
                <a:t>Διοίκησης </a:t>
              </a:r>
              <a:r>
                <a:rPr lang="el-GR" altLang="el-GR" sz="1200" dirty="0" smtClean="0">
                  <a:latin typeface="Arial" charset="0"/>
                  <a:ea typeface="MS PGothic" pitchFamily="34" charset="-128"/>
                </a:rPr>
                <a:t>που αποφασίζει με βάση πραγματικά δεδομένα που προκύπτουν από το </a:t>
              </a:r>
              <a:r>
                <a:rPr lang="el-GR" altLang="el-GR" sz="1200" smtClean="0">
                  <a:latin typeface="Arial" charset="0"/>
                  <a:ea typeface="MS PGothic" pitchFamily="34" charset="-128"/>
                </a:rPr>
                <a:t>σύστημα αξιολόγησης της απόδοσης:</a:t>
              </a:r>
              <a:endParaRPr lang="el-GR" altLang="el-GR" sz="1200" dirty="0" smtClean="0">
                <a:latin typeface="Arial" charset="0"/>
                <a:ea typeface="MS PGothic" pitchFamily="34" charset="-128"/>
              </a:endParaRP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l-GR" altLang="el-GR" sz="1200" dirty="0" smtClean="0">
                  <a:latin typeface="Arial" charset="0"/>
                  <a:ea typeface="MS PGothic" pitchFamily="34" charset="-128"/>
                </a:rPr>
                <a:t>Αξιολογήσεις</a:t>
              </a:r>
              <a:r>
                <a:rPr lang="en-US" altLang="el-GR" sz="1200" dirty="0" smtClean="0">
                  <a:latin typeface="Arial" charset="0"/>
                  <a:ea typeface="MS PGothic" pitchFamily="34" charset="-128"/>
                </a:rPr>
                <a:t> </a:t>
              </a:r>
              <a:r>
                <a:rPr lang="en-US" altLang="el-GR" sz="1200" dirty="0" err="1">
                  <a:latin typeface="Arial" charset="0"/>
                  <a:ea typeface="MS PGothic" pitchFamily="34" charset="-128"/>
                </a:rPr>
                <a:t>όλων</a:t>
              </a:r>
              <a:r>
                <a:rPr lang="en-US" altLang="el-GR" sz="1200" dirty="0">
                  <a:latin typeface="Arial" charset="0"/>
                  <a:ea typeface="MS PGothic" pitchFamily="34" charset="-128"/>
                </a:rPr>
                <a:t> </a:t>
              </a:r>
              <a:r>
                <a:rPr lang="en-US" altLang="el-GR" sz="1200" dirty="0" err="1">
                  <a:latin typeface="Arial" charset="0"/>
                  <a:ea typeface="MS PGothic" pitchFamily="34" charset="-128"/>
                </a:rPr>
                <a:t>των</a:t>
              </a:r>
              <a:r>
                <a:rPr lang="en-US" altLang="el-GR" sz="1200" dirty="0">
                  <a:latin typeface="Arial" charset="0"/>
                  <a:ea typeface="MS PGothic" pitchFamily="34" charset="-128"/>
                </a:rPr>
                <a:t> </a:t>
              </a:r>
              <a:r>
                <a:rPr lang="el-GR" altLang="el-GR" sz="1200" dirty="0" smtClean="0">
                  <a:latin typeface="Arial" charset="0"/>
                  <a:ea typeface="MS PGothic" pitchFamily="34" charset="-128"/>
                </a:rPr>
                <a:t>υπαλλήλων</a:t>
              </a:r>
              <a:r>
                <a:rPr lang="en-US" altLang="el-GR" sz="1200" dirty="0" smtClean="0">
                  <a:latin typeface="Arial" charset="0"/>
                  <a:ea typeface="MS PGothic" pitchFamily="34" charset="-128"/>
                </a:rPr>
                <a:t> </a:t>
              </a:r>
              <a:r>
                <a:rPr lang="en-US" altLang="el-GR" sz="1200" dirty="0">
                  <a:latin typeface="Arial" charset="0"/>
                  <a:ea typeface="MS PGothic" pitchFamily="34" charset="-128"/>
                </a:rPr>
                <a:t>για το έτος</a:t>
              </a:r>
              <a:endParaRPr lang="el-GR" altLang="el-GR" sz="1200" dirty="0">
                <a:latin typeface="Arial" charset="0"/>
                <a:ea typeface="MS PGothic" pitchFamily="34" charset="-128"/>
              </a:endParaRP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l-GR" altLang="el-GR" sz="1200" dirty="0">
                  <a:latin typeface="Arial" charset="0"/>
                  <a:ea typeface="MS PGothic" pitchFamily="34" charset="-128"/>
                </a:rPr>
                <a:t>Αξιολογήσεις </a:t>
              </a:r>
              <a:r>
                <a:rPr lang="en-US" altLang="el-GR" sz="1200" dirty="0">
                  <a:latin typeface="Arial" charset="0"/>
                  <a:ea typeface="MS PGothic" pitchFamily="34" charset="-128"/>
                </a:rPr>
                <a:t>π</a:t>
              </a:r>
              <a:r>
                <a:rPr lang="en-US" altLang="el-GR" sz="1200" dirty="0" err="1">
                  <a:latin typeface="Arial" charset="0"/>
                  <a:ea typeface="MS PGothic" pitchFamily="34" charset="-128"/>
                </a:rPr>
                <a:t>ροηγούμεν</a:t>
              </a:r>
              <a:r>
                <a:rPr lang="el-GR" altLang="el-GR" sz="1200" dirty="0">
                  <a:latin typeface="Arial" charset="0"/>
                  <a:ea typeface="MS PGothic" pitchFamily="34" charset="-128"/>
                </a:rPr>
                <a:t>ων ετών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l-GR" altLang="el-GR" sz="1200" dirty="0">
                  <a:latin typeface="Arial" charset="0"/>
                  <a:ea typeface="MS PGothic" pitchFamily="34" charset="-128"/>
                </a:rPr>
                <a:t>Προτάσεις </a:t>
              </a:r>
              <a:r>
                <a:rPr lang="el-GR" altLang="el-GR" sz="1200" dirty="0" smtClean="0">
                  <a:latin typeface="Arial" charset="0"/>
                  <a:ea typeface="MS PGothic" pitchFamily="34" charset="-128"/>
                </a:rPr>
                <a:t>προϊσταμένων </a:t>
              </a:r>
              <a:endParaRPr lang="el-GR" altLang="el-GR" sz="1200" dirty="0">
                <a:latin typeface="Arial" charset="0"/>
                <a:ea typeface="MS PGothic" pitchFamily="34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9552" y="2870939"/>
            <a:ext cx="8280920" cy="792087"/>
            <a:chOff x="611560" y="3464721"/>
            <a:chExt cx="8280920" cy="828375"/>
          </a:xfrm>
        </p:grpSpPr>
        <p:sp>
          <p:nvSpPr>
            <p:cNvPr id="14" name="Rectangle 13"/>
            <p:cNvSpPr/>
            <p:nvPr/>
          </p:nvSpPr>
          <p:spPr bwMode="gray">
            <a:xfrm>
              <a:off x="611560" y="3464721"/>
              <a:ext cx="1656184" cy="828373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rgbClr val="778888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2000" tIns="108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l-GR" sz="1200" b="1" dirty="0" smtClean="0">
                  <a:solidFill>
                    <a:schemeClr val="bg1"/>
                  </a:solidFill>
                </a:rPr>
                <a:t>Συμμορφώνεται στο Πλαίσιο του Μισθολογικού Κόστους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 bwMode="gray">
            <a:xfrm>
              <a:off x="2411760" y="3464723"/>
              <a:ext cx="6480720" cy="82837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778888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lvl="0" fontAlgn="base">
                <a:spcBef>
                  <a:spcPts val="600"/>
                </a:spcBef>
                <a:spcAft>
                  <a:spcPts val="600"/>
                </a:spcAft>
              </a:pPr>
              <a:r>
                <a:rPr lang="el-GR" altLang="el-GR" sz="1200" dirty="0" smtClean="0">
                  <a:latin typeface="Arial" charset="0"/>
                  <a:ea typeface="MS PGothic" pitchFamily="34" charset="-128"/>
                </a:rPr>
                <a:t>Λαμβάνει υπόψη τον ετήσιο προϋπολογισμό και αποτελεί εργαλείο ελέγχου του μισθολογικού κόστους.</a:t>
              </a:r>
              <a:endParaRPr lang="el-GR" altLang="el-GR" sz="1200" dirty="0">
                <a:latin typeface="Arial" charset="0"/>
                <a:ea typeface="MS PGothic" pitchFamily="34" charset="-12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9552" y="3825045"/>
            <a:ext cx="8280920" cy="792087"/>
            <a:chOff x="691952" y="4472834"/>
            <a:chExt cx="8280920" cy="828374"/>
          </a:xfrm>
        </p:grpSpPr>
        <p:sp>
          <p:nvSpPr>
            <p:cNvPr id="17" name="Rectangle 16"/>
            <p:cNvSpPr/>
            <p:nvPr/>
          </p:nvSpPr>
          <p:spPr bwMode="gray">
            <a:xfrm>
              <a:off x="691952" y="4472834"/>
              <a:ext cx="1656184" cy="828373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rgbClr val="778888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2000" tIns="108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l-GR" sz="1200" b="1" dirty="0" smtClean="0">
                  <a:solidFill>
                    <a:schemeClr val="bg1"/>
                  </a:solidFill>
                </a:rPr>
                <a:t>Ανταποκρίνεται στις Ανάγκες του Ανθρώπινου Δυναμικού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gray">
            <a:xfrm>
              <a:off x="2492152" y="4472835"/>
              <a:ext cx="6480720" cy="82837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778888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lvl="0" fontAlgn="base">
                <a:spcBef>
                  <a:spcPts val="600"/>
                </a:spcBef>
                <a:spcAft>
                  <a:spcPts val="600"/>
                </a:spcAft>
              </a:pPr>
              <a:r>
                <a:rPr lang="el-GR" altLang="el-GR" sz="1200" dirty="0" smtClean="0">
                  <a:latin typeface="Arial" charset="0"/>
                  <a:ea typeface="MS PGothic" pitchFamily="34" charset="-128"/>
                </a:rPr>
                <a:t>Ανταποκρίνεται στις ανάγκες του πλάνου στελέχωσης, όπως αυτό ορίζεται από το αρμόδιο Υπουργείο </a:t>
              </a:r>
              <a:r>
                <a:rPr lang="en-US" altLang="el-GR" sz="1200" dirty="0">
                  <a:latin typeface="Arial" charset="0"/>
                  <a:ea typeface="MS PGothic" pitchFamily="34" charset="-128"/>
                </a:rPr>
                <a:t>(</a:t>
              </a:r>
              <a:r>
                <a:rPr lang="el-GR" altLang="el-GR" sz="1200" dirty="0">
                  <a:latin typeface="Arial" charset="0"/>
                  <a:ea typeface="MS PGothic" pitchFamily="34" charset="-128"/>
                </a:rPr>
                <a:t>ΥΔΜΗΔ</a:t>
              </a:r>
              <a:r>
                <a:rPr lang="en-US" altLang="el-GR" sz="1200" dirty="0" smtClean="0">
                  <a:latin typeface="Arial" charset="0"/>
                  <a:ea typeface="MS PGothic" pitchFamily="34" charset="-128"/>
                </a:rPr>
                <a:t>)</a:t>
              </a:r>
              <a:r>
                <a:rPr lang="el-GR" altLang="el-GR" sz="1200" dirty="0" smtClean="0">
                  <a:latin typeface="Arial" charset="0"/>
                  <a:ea typeface="MS PGothic" pitchFamily="34" charset="-128"/>
                </a:rPr>
                <a:t>.</a:t>
              </a:r>
              <a:endParaRPr lang="el-GR" altLang="el-GR" sz="1200" dirty="0">
                <a:latin typeface="Arial" charset="0"/>
                <a:ea typeface="MS PGothic" pitchFamily="34" charset="-128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9552" y="4779151"/>
            <a:ext cx="8280920" cy="792087"/>
            <a:chOff x="691952" y="4472834"/>
            <a:chExt cx="8280920" cy="828374"/>
          </a:xfrm>
        </p:grpSpPr>
        <p:sp>
          <p:nvSpPr>
            <p:cNvPr id="25" name="Rectangle 24"/>
            <p:cNvSpPr/>
            <p:nvPr/>
          </p:nvSpPr>
          <p:spPr bwMode="gray">
            <a:xfrm>
              <a:off x="691952" y="4472834"/>
              <a:ext cx="1656184" cy="828373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rgbClr val="778888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2000" tIns="108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l-GR" sz="1200" b="1" dirty="0" smtClean="0">
                  <a:solidFill>
                    <a:schemeClr val="bg1"/>
                  </a:solidFill>
                </a:rPr>
                <a:t>Επιβραβεύει την Υψηλή Απόδοση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2492152" y="4472835"/>
              <a:ext cx="6480720" cy="82837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778888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lvl="0" fontAlgn="base">
                <a:spcBef>
                  <a:spcPts val="600"/>
                </a:spcBef>
                <a:spcAft>
                  <a:spcPts val="600"/>
                </a:spcAft>
              </a:pPr>
              <a:r>
                <a:rPr lang="el-GR" altLang="el-GR" sz="1200" dirty="0" smtClean="0">
                  <a:latin typeface="Arial" charset="0"/>
                  <a:ea typeface="MS PGothic" pitchFamily="34" charset="-128"/>
                </a:rPr>
                <a:t>Π</a:t>
              </a:r>
              <a:r>
                <a:rPr lang="en-US" altLang="el-GR" sz="1200" dirty="0" smtClean="0">
                  <a:latin typeface="Arial" charset="0"/>
                  <a:ea typeface="MS PGothic" pitchFamily="34" charset="-128"/>
                </a:rPr>
                <a:t>α</a:t>
              </a:r>
              <a:r>
                <a:rPr lang="en-US" altLang="el-GR" sz="1200" dirty="0" err="1" smtClean="0">
                  <a:latin typeface="Arial" charset="0"/>
                  <a:ea typeface="MS PGothic" pitchFamily="34" charset="-128"/>
                </a:rPr>
                <a:t>ρέχει</a:t>
              </a:r>
              <a:r>
                <a:rPr lang="en-US" altLang="el-GR" sz="1200" dirty="0" smtClean="0">
                  <a:latin typeface="Arial" charset="0"/>
                  <a:ea typeface="MS PGothic" pitchFamily="34" charset="-128"/>
                </a:rPr>
                <a:t> </a:t>
              </a:r>
              <a:r>
                <a:rPr lang="en-US" altLang="el-GR" sz="1200" dirty="0" err="1" smtClean="0">
                  <a:latin typeface="Arial" charset="0"/>
                  <a:ea typeface="MS PGothic" pitchFamily="34" charset="-128"/>
                </a:rPr>
                <a:t>έν</a:t>
              </a:r>
              <a:r>
                <a:rPr lang="en-US" altLang="el-GR" sz="1200" dirty="0" smtClean="0">
                  <a:latin typeface="Arial" charset="0"/>
                  <a:ea typeface="MS PGothic" pitchFamily="34" charset="-128"/>
                </a:rPr>
                <a:t>α</a:t>
              </a:r>
              <a:r>
                <a:rPr lang="el-GR" altLang="el-GR" sz="1200" dirty="0" smtClean="0">
                  <a:latin typeface="Arial" charset="0"/>
                  <a:ea typeface="MS PGothic" pitchFamily="34" charset="-128"/>
                </a:rPr>
                <a:t> πλαίσιο ταχείας επαγγελματικής εξέλιξης για τους υπαλλήλους υψηλής απόδοσης.</a:t>
              </a:r>
              <a:endParaRPr lang="el-GR" altLang="el-GR" sz="1200" dirty="0">
                <a:latin typeface="Arial" charset="0"/>
                <a:ea typeface="MS PGothic" pitchFamily="34" charset="-128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39552" y="5733256"/>
            <a:ext cx="8280920" cy="792087"/>
            <a:chOff x="691952" y="4472834"/>
            <a:chExt cx="8280920" cy="828374"/>
          </a:xfrm>
        </p:grpSpPr>
        <p:sp>
          <p:nvSpPr>
            <p:cNvPr id="28" name="Rectangle 27"/>
            <p:cNvSpPr/>
            <p:nvPr/>
          </p:nvSpPr>
          <p:spPr bwMode="gray">
            <a:xfrm>
              <a:off x="691952" y="4472834"/>
              <a:ext cx="1656184" cy="828373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rgbClr val="778888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2000" tIns="108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l-GR" sz="1200" b="1" dirty="0">
                  <a:solidFill>
                    <a:schemeClr val="bg1"/>
                  </a:solidFill>
                </a:rPr>
                <a:t>Διασφαλίζει </a:t>
              </a:r>
              <a:r>
                <a:rPr lang="el-GR" sz="1200" b="1" dirty="0" smtClean="0">
                  <a:solidFill>
                    <a:schemeClr val="bg1"/>
                  </a:solidFill>
                </a:rPr>
                <a:t>την Αξιοκρατία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 bwMode="gray">
            <a:xfrm>
              <a:off x="2492152" y="4472835"/>
              <a:ext cx="6480720" cy="82837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778888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lvl="0" fontAlgn="base">
                <a:spcBef>
                  <a:spcPts val="600"/>
                </a:spcBef>
                <a:spcAft>
                  <a:spcPts val="600"/>
                </a:spcAft>
              </a:pPr>
              <a:r>
                <a:rPr lang="el-GR" altLang="el-GR" sz="1200" dirty="0">
                  <a:latin typeface="Arial" charset="0"/>
                  <a:ea typeface="MS PGothic" pitchFamily="34" charset="-128"/>
                </a:rPr>
                <a:t>Π</a:t>
              </a:r>
              <a:r>
                <a:rPr lang="en-US" altLang="el-GR" sz="1200" dirty="0">
                  <a:latin typeface="Arial" charset="0"/>
                  <a:ea typeface="MS PGothic" pitchFamily="34" charset="-128"/>
                </a:rPr>
                <a:t>α</a:t>
              </a:r>
              <a:r>
                <a:rPr lang="en-US" altLang="el-GR" sz="1200" dirty="0" err="1">
                  <a:latin typeface="Arial" charset="0"/>
                  <a:ea typeface="MS PGothic" pitchFamily="34" charset="-128"/>
                </a:rPr>
                <a:t>ρέχει</a:t>
              </a:r>
              <a:r>
                <a:rPr lang="en-US" altLang="el-GR" sz="1200" dirty="0">
                  <a:latin typeface="Arial" charset="0"/>
                  <a:ea typeface="MS PGothic" pitchFamily="34" charset="-128"/>
                </a:rPr>
                <a:t> </a:t>
              </a:r>
              <a:r>
                <a:rPr lang="en-US" altLang="el-GR" sz="1200" dirty="0" err="1">
                  <a:latin typeface="Arial" charset="0"/>
                  <a:ea typeface="MS PGothic" pitchFamily="34" charset="-128"/>
                </a:rPr>
                <a:t>έν</a:t>
              </a:r>
              <a:r>
                <a:rPr lang="en-US" altLang="el-GR" sz="1200" dirty="0">
                  <a:latin typeface="Arial" charset="0"/>
                  <a:ea typeface="MS PGothic" pitchFamily="34" charset="-128"/>
                </a:rPr>
                <a:t>α αυστηρό πλαίσιο για </a:t>
              </a:r>
              <a:r>
                <a:rPr lang="el-GR" altLang="el-GR" sz="1200" dirty="0">
                  <a:latin typeface="Arial" charset="0"/>
                  <a:ea typeface="MS PGothic" pitchFamily="34" charset="-128"/>
                </a:rPr>
                <a:t>την διασφάλιση της αξιοκρατίας και ακεραιότητας του συστήματος αφού οι βαθμολογικές προαγωγές θα προϋποθέτουν σταθερά υψηλή απόδοση έναντι στόχων.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353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93188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08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0906" y="182880"/>
            <a:ext cx="8615589" cy="868680"/>
          </a:xfrm>
        </p:spPr>
        <p:txBody>
          <a:bodyPr/>
          <a:lstStyle/>
          <a:p>
            <a:r>
              <a:rPr lang="el-GR" dirty="0"/>
              <a:t>Το </a:t>
            </a:r>
            <a:r>
              <a:rPr lang="el-GR" dirty="0" smtClean="0"/>
              <a:t>νέο σύστημα προαγωγών </a:t>
            </a:r>
            <a:r>
              <a:rPr lang="el-GR" dirty="0"/>
              <a:t>υλοποιείται από συγκεκριμένους εμπλεκόμενους με ξεκάθαρους ρόλους και αρμοδιότητες, εξασφαλίζοντας διαφάνεια και λογοδοσία</a:t>
            </a:r>
          </a:p>
        </p:txBody>
      </p:sp>
      <p:graphicFrame>
        <p:nvGraphicFramePr>
          <p:cNvPr id="6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619698"/>
              </p:ext>
            </p:extLst>
          </p:nvPr>
        </p:nvGraphicFramePr>
        <p:xfrm>
          <a:off x="395288" y="1217379"/>
          <a:ext cx="8640762" cy="5207148"/>
        </p:xfrm>
        <a:graphic>
          <a:graphicData uri="http://schemas.openxmlformats.org/drawingml/2006/table">
            <a:tbl>
              <a:tblPr/>
              <a:tblGrid>
                <a:gridCol w="1849437"/>
                <a:gridCol w="2759075"/>
                <a:gridCol w="4032250"/>
              </a:tblGrid>
              <a:tr h="3770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Εμπλεκόμενοι</a:t>
                      </a:r>
                      <a:endParaRPr kumimoji="0" lang="en-US" alt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Ρόλοι </a:t>
                      </a:r>
                      <a:endParaRPr kumimoji="0" lang="en-US" altLang="el-G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Αρμοδιότητες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36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Ο άμεσος αξιολογητής διενεργεί την ετήσια αξιολόγηση και εντοπίζει τους υπαλλήλους υψηλής απόδοσης</a:t>
                      </a:r>
                      <a:endParaRPr kumimoji="0" lang="en-US" altLang="el-G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144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Ηγείται της διαδικασίας ετήσιας αξιολόγησης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Εντοπίζει </a:t>
                      </a:r>
                      <a:r>
                        <a:rPr kumimoji="0" lang="en-US" altLang="el-G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τους</a:t>
                      </a:r>
                      <a:r>
                        <a:rPr kumimoji="0" lang="el-GR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US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υπα</a:t>
                      </a:r>
                      <a:r>
                        <a:rPr kumimoji="0" lang="en-US" altLang="el-G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λλήλους</a:t>
                      </a:r>
                      <a:r>
                        <a:rPr kumimoji="0" lang="en-US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l-GR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υψηλής απόδοσης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Παρέχει στη ΔΑΔ τις απαραίτητες πληροφορίες, όπως απαιτούνται από το Συμβούλιο Προαγωγών</a:t>
                      </a:r>
                    </a:p>
                  </a:txBody>
                  <a:tcPr marL="14400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9999"/>
                      </a:srgbClr>
                    </a:solidFill>
                  </a:tcPr>
                </a:tc>
              </a:tr>
              <a:tr h="1218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Η Διεύθυνση Ανθρώπινου Δυναμικού (ΔΑΔ) συγκεντρώνει, επεξεργάζεται τα στοιχεία των αξιολογήσεων και ενημερώνει το Συμβούλιο Προαγωγών</a:t>
                      </a:r>
                      <a:endParaRPr kumimoji="0" lang="en-US" altLang="el-G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144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95B3D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24161750" indent="-24161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l-GR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Προετοιμάζει για το Συμβούλιο Προαγωγών</a:t>
                      </a:r>
                      <a:r>
                        <a:rPr kumimoji="0" lang="fr-BE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:</a:t>
                      </a:r>
                      <a:r>
                        <a:rPr kumimoji="0" lang="en-US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</a:t>
                      </a:r>
                    </a:p>
                    <a:p>
                      <a:pPr marL="17145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Λίστα υπαλλήλων που πληρούν τα κριτήρια για προαγωγή (μισθολογική και βαθμολογική)</a:t>
                      </a:r>
                      <a:endParaRPr kumimoji="0" lang="fr-BE" altLang="el-G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  <a:p>
                      <a:pPr marL="17145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Σύνοψη των αποτελεσμάτων της ετήσιας αξιολόγησης</a:t>
                      </a:r>
                      <a:endParaRPr kumimoji="0" lang="fr-BE" altLang="el-G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  <a:p>
                      <a:pPr marL="17145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Συγκέντρωση επιπλέον στοιχείων (προηγούμενες αξιολογήσεις, πειθαρχικά, κτλ)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l-GR" altLang="el-G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14400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5B3D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9999"/>
                      </a:srgbClr>
                    </a:solidFill>
                  </a:tcPr>
                </a:tc>
              </a:tr>
              <a:tr h="8953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Το Γενικό Λογιστήριο του Κράτους καθορίζει τις δημοσιονομικές παραμέτρους των προαγωγών βάσει προϋπολογισμού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l-G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144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95B3D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Παρέχει (σε συνεργασία με το ΥΔΜΗΔ) τα ποσοστά προαγωγών ανά μισθολογικό κλιμάκιο και βαθμό</a:t>
                      </a:r>
                      <a:endParaRPr kumimoji="0" lang="en-US" altLang="el-G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14400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5B3D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9999"/>
                      </a:srgbClr>
                    </a:solidFill>
                  </a:tcPr>
                </a:tc>
              </a:tr>
              <a:tr h="8953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Το ΥΔΜΗΔ συμφωνεί με το ΓΛΚ τα ποσοστά προαγωγών</a:t>
                      </a:r>
                      <a:endParaRPr kumimoji="0" lang="en-US" altLang="el-G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144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95B3D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Εκπονεί πλάνο στελέχωσης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Παρέχει </a:t>
                      </a:r>
                      <a:r>
                        <a:rPr kumimoji="0" lang="en-US" altLang="el-G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τις</a:t>
                      </a:r>
                      <a:r>
                        <a:rPr kumimoji="0" lang="en-US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κα</a:t>
                      </a:r>
                      <a:r>
                        <a:rPr kumimoji="0" lang="en-US" altLang="el-G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τευθυντήριες</a:t>
                      </a:r>
                      <a:r>
                        <a:rPr kumimoji="0" lang="en-US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US" altLang="el-G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γρ</a:t>
                      </a:r>
                      <a:r>
                        <a:rPr kumimoji="0" lang="en-US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αμμές </a:t>
                      </a:r>
                      <a:r>
                        <a:rPr kumimoji="0" lang="el-GR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για να υποστηρίξει το Συμβούλιο Προαγωγών σ</a:t>
                      </a:r>
                      <a:r>
                        <a:rPr kumimoji="0" lang="en-US" altLang="el-G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την</a:t>
                      </a:r>
                      <a:r>
                        <a:rPr kumimoji="0" lang="en-US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επ</a:t>
                      </a:r>
                      <a:r>
                        <a:rPr kumimoji="0" lang="en-US" altLang="el-G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ιλογή</a:t>
                      </a:r>
                      <a:r>
                        <a:rPr kumimoji="0" lang="en-US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</a:t>
                      </a:r>
                      <a:endParaRPr kumimoji="0" lang="el-GR" altLang="el-G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Π</a:t>
                      </a:r>
                      <a:r>
                        <a:rPr kumimoji="0" lang="en-US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α</a:t>
                      </a:r>
                      <a:r>
                        <a:rPr kumimoji="0" lang="en-US" altLang="el-G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ρέχει</a:t>
                      </a:r>
                      <a:r>
                        <a:rPr kumimoji="0" lang="en-US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(</a:t>
                      </a:r>
                      <a:r>
                        <a:rPr kumimoji="0" lang="en-US" altLang="el-G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σε</a:t>
                      </a:r>
                      <a:r>
                        <a:rPr kumimoji="0" lang="en-US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US" altLang="el-G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συνεννόηση</a:t>
                      </a:r>
                      <a:r>
                        <a:rPr kumimoji="0" lang="en-US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US" altLang="el-G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με</a:t>
                      </a:r>
                      <a:r>
                        <a:rPr kumimoji="0" lang="en-US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US" altLang="el-G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το</a:t>
                      </a:r>
                      <a:r>
                        <a:rPr kumimoji="0" lang="en-US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l-GR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ΓΛΚ</a:t>
                      </a:r>
                      <a:r>
                        <a:rPr kumimoji="0" lang="en-US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)</a:t>
                      </a:r>
                      <a:r>
                        <a:rPr kumimoji="0" lang="el-GR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τα ποσοστά </a:t>
                      </a:r>
                      <a:r>
                        <a:rPr kumimoji="0" lang="en-US" altLang="el-G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γι</a:t>
                      </a:r>
                      <a:r>
                        <a:rPr kumimoji="0" lang="en-US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α τις προαγωγές </a:t>
                      </a:r>
                      <a:r>
                        <a:rPr kumimoji="0" lang="el-GR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</a:t>
                      </a:r>
                      <a:r>
                        <a:rPr kumimoji="0" lang="en-US" altLang="el-G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μισθολογικά</a:t>
                      </a:r>
                      <a:r>
                        <a:rPr kumimoji="0" lang="en-US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US" altLang="el-G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κλιμάκι</a:t>
                      </a:r>
                      <a:r>
                        <a:rPr kumimoji="0" lang="en-US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α και βαθμοί</a:t>
                      </a:r>
                      <a:r>
                        <a:rPr kumimoji="0" lang="el-GR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)</a:t>
                      </a:r>
                      <a:endParaRPr kumimoji="0" lang="en-US" altLang="el-G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14400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5B3D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9999"/>
                      </a:srgbClr>
                    </a:solidFill>
                  </a:tcPr>
                </a:tc>
              </a:tr>
              <a:tr h="6522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Το Συμβούλιο Προαγωγών αποφασίζει για τις προαγωγές</a:t>
                      </a:r>
                      <a:endParaRPr kumimoji="0" lang="en-US" altLang="el-G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144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95B3D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Τ</a:t>
                      </a:r>
                      <a:r>
                        <a:rPr kumimoji="0" lang="en-US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ο </a:t>
                      </a:r>
                      <a:r>
                        <a:rPr kumimoji="0" lang="en-US" altLang="el-G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Συμ</a:t>
                      </a:r>
                      <a:r>
                        <a:rPr kumimoji="0" lang="en-US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βούλιο Προαγωγών αποφασίζει για τις προαγωγές</a:t>
                      </a:r>
                      <a:r>
                        <a:rPr kumimoji="0" lang="el-GR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(ανά μισθολογικό κλιμάκιο και βαθμό)</a:t>
                      </a:r>
                      <a:endParaRPr kumimoji="0" lang="en-US" altLang="el-G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14400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5B3D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323850" y="1783358"/>
            <a:ext cx="1811338" cy="78105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63500" sx="0" sy="0" algn="tl" rotWithShape="0">
              <a:srgbClr val="000000">
                <a:alpha val="39999"/>
              </a:srgbClr>
            </a:outerShdw>
          </a:effectLst>
        </p:spPr>
        <p:txBody>
          <a:bodyPr lIns="72000" tIns="72000" rIns="72000" bIns="720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el-GR" altLang="el-GR" sz="1200" b="1" dirty="0">
                <a:cs typeface="Arial" charset="0"/>
              </a:rPr>
              <a:t>Άμεσος Αξιολογητής</a:t>
            </a:r>
            <a:endParaRPr lang="en-US" altLang="el-GR" sz="1200" b="1" dirty="0"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312738" y="5699273"/>
            <a:ext cx="1811337" cy="75406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63500" sx="0" sy="0" algn="tl" rotWithShape="0">
              <a:srgbClr val="000000">
                <a:alpha val="39999"/>
              </a:srgbClr>
            </a:outerShdw>
          </a:effectLst>
        </p:spPr>
        <p:txBody>
          <a:bodyPr lIns="72000" tIns="72000" rIns="72000" bIns="720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el-GR" altLang="el-GR" sz="1200" b="1" dirty="0">
                <a:cs typeface="Arial" charset="0"/>
              </a:rPr>
              <a:t>Συμβούλιο </a:t>
            </a:r>
            <a:r>
              <a:rPr lang="el-GR" altLang="el-GR" sz="1200" b="1" dirty="0" smtClean="0">
                <a:cs typeface="Arial" charset="0"/>
              </a:rPr>
              <a:t>Προαγωγών (ένα ανά δομή*)</a:t>
            </a:r>
            <a:endParaRPr lang="en-US" altLang="el-GR" sz="1200" b="1" dirty="0">
              <a:cs typeface="Arial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196850" y="1700808"/>
            <a:ext cx="242888" cy="24288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US" sz="1400" b="1" dirty="0"/>
              <a:t>1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85738" y="5589736"/>
            <a:ext cx="242887" cy="24288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US" sz="1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gray">
          <a:xfrm>
            <a:off x="338138" y="4047356"/>
            <a:ext cx="1785937" cy="60483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63500" sx="0" sy="0" algn="tl" rotWithShape="0">
              <a:srgbClr val="000000">
                <a:alpha val="39999"/>
              </a:srgbClr>
            </a:outerShdw>
          </a:effectLst>
        </p:spPr>
        <p:txBody>
          <a:bodyPr lIns="72000" tIns="72000" rIns="72000" bIns="720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el-GR" altLang="el-GR" sz="1200" b="1" dirty="0" smtClean="0">
                <a:cs typeface="Arial" charset="0"/>
              </a:rPr>
              <a:t>Γενικό Λογιστήριο του Κράτους (ΓΛΚ)</a:t>
            </a:r>
            <a:endParaRPr lang="en-US" altLang="el-GR" sz="1200" b="1" dirty="0">
              <a:cs typeface="Arial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211138" y="3933056"/>
            <a:ext cx="242887" cy="2413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US" sz="14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3" name="Rectangle 40"/>
          <p:cNvSpPr>
            <a:spLocks noChangeArrowheads="1"/>
          </p:cNvSpPr>
          <p:nvPr/>
        </p:nvSpPr>
        <p:spPr bwMode="gray">
          <a:xfrm>
            <a:off x="338138" y="2678931"/>
            <a:ext cx="1785937" cy="1254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63500" sx="0" sy="0" algn="tl" rotWithShape="0">
              <a:srgbClr val="000000">
                <a:alpha val="39999"/>
              </a:srgbClr>
            </a:outerShdw>
          </a:effectLst>
        </p:spPr>
        <p:txBody>
          <a:bodyPr lIns="72000" tIns="72000" rIns="72000" bIns="720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el-GR" altLang="el-GR" sz="1200" b="1" dirty="0" smtClean="0">
                <a:cs typeface="Arial" charset="0"/>
              </a:rPr>
              <a:t>Διεύθυνση Ανθρώπινου Δυναμικού (ΔΑΔ)</a:t>
            </a:r>
            <a:endParaRPr lang="en-US" altLang="el-GR" sz="1200" b="1" dirty="0">
              <a:cs typeface="Arial" charset="0"/>
            </a:endParaRPr>
          </a:p>
        </p:txBody>
      </p:sp>
      <p:sp>
        <p:nvSpPr>
          <p:cNvPr id="14" name="Oval 41"/>
          <p:cNvSpPr>
            <a:spLocks noChangeAspect="1"/>
          </p:cNvSpPr>
          <p:nvPr/>
        </p:nvSpPr>
        <p:spPr bwMode="auto">
          <a:xfrm>
            <a:off x="211138" y="2564631"/>
            <a:ext cx="242887" cy="2413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US" sz="1400" b="1" dirty="0"/>
              <a:t>2</a:t>
            </a:r>
          </a:p>
        </p:txBody>
      </p:sp>
      <p:sp>
        <p:nvSpPr>
          <p:cNvPr id="15" name="Rectangle 40"/>
          <p:cNvSpPr>
            <a:spLocks noChangeArrowheads="1"/>
          </p:cNvSpPr>
          <p:nvPr/>
        </p:nvSpPr>
        <p:spPr bwMode="gray">
          <a:xfrm>
            <a:off x="323850" y="4910807"/>
            <a:ext cx="1785938" cy="60642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63500" sx="0" sy="0" algn="tl" rotWithShape="0">
              <a:srgbClr val="000000">
                <a:alpha val="39999"/>
              </a:srgbClr>
            </a:outerShdw>
          </a:effectLst>
        </p:spPr>
        <p:txBody>
          <a:bodyPr lIns="72000" tIns="72000" rIns="72000" bIns="720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el-GR" altLang="el-GR" sz="1200" b="1" dirty="0" smtClean="0">
                <a:cs typeface="Arial" charset="0"/>
              </a:rPr>
              <a:t>ΥΔΜΗΔ</a:t>
            </a:r>
            <a:endParaRPr lang="en-US" altLang="el-GR" sz="1200" b="1" dirty="0">
              <a:cs typeface="Arial" charset="0"/>
            </a:endParaRPr>
          </a:p>
        </p:txBody>
      </p:sp>
      <p:sp>
        <p:nvSpPr>
          <p:cNvPr id="16" name="Oval 41"/>
          <p:cNvSpPr>
            <a:spLocks noChangeAspect="1"/>
          </p:cNvSpPr>
          <p:nvPr/>
        </p:nvSpPr>
        <p:spPr bwMode="auto">
          <a:xfrm>
            <a:off x="211138" y="4766345"/>
            <a:ext cx="242887" cy="2413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US" sz="1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17700" y="6525344"/>
            <a:ext cx="8402772" cy="415498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* Για πολύ μεγάλες δομές δύνανται να δημιουργηθούν περισσότερα του ενός Συμβούλια Προαγωγών κατόπιν ΚΥΑ με υπογραφές των αρμοδίων Υπουργών και του Υπουργού του ΥΔΜΗΔ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884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</a:t>
            </a:r>
            <a:r>
              <a:rPr lang="el-GR" dirty="0" smtClean="0"/>
              <a:t>ροαγωγές </a:t>
            </a:r>
            <a:r>
              <a:rPr lang="el-GR" dirty="0"/>
              <a:t>υπό προϋποθέσεις: </a:t>
            </a:r>
            <a:r>
              <a:rPr lang="el-GR" dirty="0" smtClean="0"/>
              <a:t>έμφαση </a:t>
            </a:r>
            <a:r>
              <a:rPr lang="el-GR" dirty="0"/>
              <a:t>στον </a:t>
            </a:r>
            <a:r>
              <a:rPr lang="el-GR" dirty="0" smtClean="0"/>
              <a:t>προϋπολογισμό, το πλάνο στελέχωσης και την απόδοση των υπαλλήλων</a:t>
            </a:r>
            <a:endParaRPr lang="el-GR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gray">
          <a:xfrm rot="-5400000">
            <a:off x="-60325" y="1508969"/>
            <a:ext cx="936625" cy="457200"/>
          </a:xfrm>
          <a:prstGeom prst="rect">
            <a:avLst/>
          </a:prstGeom>
          <a:solidFill>
            <a:schemeClr val="accent1"/>
          </a:solidFill>
          <a:ln w="6350">
            <a:solidFill>
              <a:srgbClr val="E4E7E7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el-GR" altLang="el-GR" sz="1100" b="1">
                <a:solidFill>
                  <a:schemeClr val="bg1"/>
                </a:solidFill>
                <a:cs typeface="Arial" charset="0"/>
              </a:rPr>
              <a:t>Άμεσος Αξιολογητής</a:t>
            </a:r>
          </a:p>
        </p:txBody>
      </p:sp>
      <p:sp>
        <p:nvSpPr>
          <p:cNvPr id="7" name="Rectangle 66"/>
          <p:cNvSpPr>
            <a:spLocks noChangeArrowheads="1"/>
          </p:cNvSpPr>
          <p:nvPr/>
        </p:nvSpPr>
        <p:spPr bwMode="gray">
          <a:xfrm rot="-5400000">
            <a:off x="-60325" y="2637681"/>
            <a:ext cx="936625" cy="457200"/>
          </a:xfrm>
          <a:prstGeom prst="rect">
            <a:avLst/>
          </a:prstGeom>
          <a:solidFill>
            <a:schemeClr val="accent1"/>
          </a:solidFill>
          <a:ln w="6350">
            <a:solidFill>
              <a:srgbClr val="E4E7E7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el-GR" altLang="el-GR" sz="1100" b="1">
                <a:solidFill>
                  <a:schemeClr val="bg1"/>
                </a:solidFill>
                <a:cs typeface="Arial" charset="0"/>
              </a:rPr>
              <a:t>ΓΛΚ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23888" y="5590431"/>
            <a:ext cx="813276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23888" y="4509343"/>
            <a:ext cx="813276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7"/>
          <p:cNvSpPr>
            <a:spLocks noChangeArrowheads="1"/>
          </p:cNvSpPr>
          <p:nvPr/>
        </p:nvSpPr>
        <p:spPr bwMode="gray">
          <a:xfrm>
            <a:off x="685800" y="2493218"/>
            <a:ext cx="1584325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  <a:miter lim="800000"/>
            <a:headEnd/>
            <a:tailEnd/>
          </a:ln>
        </p:spPr>
        <p:txBody>
          <a:bodyPr lIns="36000" tIns="72000" rIns="36000" bIns="720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el-GR" altLang="el-GR" sz="900" dirty="0">
                <a:solidFill>
                  <a:srgbClr val="000000"/>
                </a:solidFill>
                <a:cs typeface="Arial" charset="0"/>
              </a:rPr>
              <a:t>Παροχή </a:t>
            </a:r>
            <a:r>
              <a:rPr lang="el-GR" altLang="el-GR" sz="900" dirty="0" err="1">
                <a:solidFill>
                  <a:srgbClr val="000000"/>
                </a:solidFill>
                <a:cs typeface="Arial" charset="0"/>
              </a:rPr>
              <a:t>ποσοστὠσεων</a:t>
            </a:r>
            <a:r>
              <a:rPr lang="el-GR" altLang="el-GR" sz="900" dirty="0">
                <a:solidFill>
                  <a:srgbClr val="000000"/>
                </a:solidFill>
                <a:cs typeface="Arial" charset="0"/>
              </a:rPr>
              <a:t> προαγωγών βάσει προϋπολογισμού σε συνεννόηση με το ΥΔΜΗΔ</a:t>
            </a:r>
            <a:endParaRPr lang="el-GR" altLang="el-GR" sz="900" baseline="30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Rectangle 76"/>
          <p:cNvSpPr>
            <a:spLocks noChangeArrowheads="1"/>
          </p:cNvSpPr>
          <p:nvPr/>
        </p:nvSpPr>
        <p:spPr bwMode="gray">
          <a:xfrm rot="-5400000">
            <a:off x="-59531" y="3716387"/>
            <a:ext cx="935038" cy="457200"/>
          </a:xfrm>
          <a:prstGeom prst="rect">
            <a:avLst/>
          </a:prstGeom>
          <a:solidFill>
            <a:schemeClr val="accent1"/>
          </a:solidFill>
          <a:ln w="6350">
            <a:solidFill>
              <a:srgbClr val="E4E7E7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el-GR" altLang="el-GR" sz="1100" b="1">
                <a:solidFill>
                  <a:schemeClr val="bg1"/>
                </a:solidFill>
                <a:cs typeface="Arial" charset="0"/>
              </a:rPr>
              <a:t>ΥΔΜΗΔ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23888" y="2277318"/>
            <a:ext cx="813276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7"/>
          <p:cNvSpPr>
            <a:spLocks noChangeArrowheads="1"/>
          </p:cNvSpPr>
          <p:nvPr/>
        </p:nvSpPr>
        <p:spPr bwMode="gray">
          <a:xfrm>
            <a:off x="2628900" y="1342281"/>
            <a:ext cx="1584325" cy="6477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36000" tIns="72000" rIns="36000" bIns="720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el-GR" altLang="el-GR" sz="900" dirty="0">
                <a:solidFill>
                  <a:srgbClr val="000000"/>
                </a:solidFill>
                <a:cs typeface="Arial" charset="0"/>
              </a:rPr>
              <a:t>Δ</a:t>
            </a:r>
            <a:r>
              <a:rPr lang="en-US" altLang="el-GR" sz="900" dirty="0" err="1">
                <a:solidFill>
                  <a:srgbClr val="000000"/>
                </a:solidFill>
                <a:cs typeface="Arial" charset="0"/>
              </a:rPr>
              <a:t>ιεξ</a:t>
            </a:r>
            <a:r>
              <a:rPr lang="en-US" altLang="el-GR" sz="900" dirty="0">
                <a:solidFill>
                  <a:srgbClr val="000000"/>
                </a:solidFill>
                <a:cs typeface="Arial" charset="0"/>
              </a:rPr>
              <a:t>αγωγή αξιολόγησης</a:t>
            </a:r>
            <a:endParaRPr lang="el-GR" altLang="el-GR" sz="9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spcAft>
                <a:spcPts val="300"/>
              </a:spcAft>
            </a:pPr>
            <a:r>
              <a:rPr lang="en-US" altLang="el-GR" sz="900" dirty="0">
                <a:solidFill>
                  <a:srgbClr val="000000"/>
                </a:solidFill>
                <a:cs typeface="Arial" charset="0"/>
              </a:rPr>
              <a:t> &amp;</a:t>
            </a:r>
            <a:endParaRPr lang="el-GR" altLang="el-GR" sz="9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spcAft>
                <a:spcPts val="300"/>
              </a:spcAft>
            </a:pPr>
            <a:r>
              <a:rPr lang="el-GR" altLang="el-GR" sz="900" dirty="0" err="1" smtClean="0">
                <a:solidFill>
                  <a:srgbClr val="000000"/>
                </a:solidFill>
                <a:cs typeface="Arial" charset="0"/>
              </a:rPr>
              <a:t>π</a:t>
            </a:r>
            <a:r>
              <a:rPr lang="en-US" altLang="el-GR" sz="900" dirty="0" err="1" smtClean="0">
                <a:solidFill>
                  <a:srgbClr val="000000"/>
                </a:solidFill>
                <a:cs typeface="Arial" charset="0"/>
              </a:rPr>
              <a:t>ροσδιορί</a:t>
            </a:r>
            <a:r>
              <a:rPr lang="el-GR" altLang="el-GR" sz="900" dirty="0" err="1">
                <a:solidFill>
                  <a:srgbClr val="000000"/>
                </a:solidFill>
                <a:cs typeface="Arial" charset="0"/>
              </a:rPr>
              <a:t>σμός</a:t>
            </a:r>
            <a:r>
              <a:rPr lang="el-GR" altLang="el-GR" sz="900" dirty="0">
                <a:solidFill>
                  <a:srgbClr val="000000"/>
                </a:solidFill>
                <a:cs typeface="Arial" charset="0"/>
              </a:rPr>
              <a:t> υπαλλήλων </a:t>
            </a:r>
            <a:r>
              <a:rPr lang="el-GR" altLang="el-GR" sz="900" dirty="0" smtClean="0">
                <a:solidFill>
                  <a:srgbClr val="000000"/>
                </a:solidFill>
                <a:cs typeface="Arial" charset="0"/>
              </a:rPr>
              <a:t>υψηλής απόδοσης</a:t>
            </a:r>
            <a:endParaRPr lang="el-GR" altLang="el-GR" sz="900" baseline="30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Rectangle 76"/>
          <p:cNvSpPr>
            <a:spLocks noChangeArrowheads="1"/>
          </p:cNvSpPr>
          <p:nvPr/>
        </p:nvSpPr>
        <p:spPr bwMode="gray">
          <a:xfrm rot="-5400000">
            <a:off x="-59531" y="4821287"/>
            <a:ext cx="935038" cy="457200"/>
          </a:xfrm>
          <a:prstGeom prst="rect">
            <a:avLst/>
          </a:prstGeom>
          <a:solidFill>
            <a:schemeClr val="accent1"/>
          </a:solidFill>
          <a:ln w="6350">
            <a:solidFill>
              <a:srgbClr val="E4E7E7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el-GR" altLang="el-GR" sz="1100" b="1">
                <a:solidFill>
                  <a:schemeClr val="bg1"/>
                </a:solidFill>
                <a:cs typeface="Arial" charset="0"/>
              </a:rPr>
              <a:t>ΔΑΔ</a:t>
            </a:r>
          </a:p>
        </p:txBody>
      </p:sp>
      <p:sp>
        <p:nvSpPr>
          <p:cNvPr id="17" name="Rectangle 76"/>
          <p:cNvSpPr>
            <a:spLocks noChangeArrowheads="1"/>
          </p:cNvSpPr>
          <p:nvPr/>
        </p:nvSpPr>
        <p:spPr bwMode="gray">
          <a:xfrm rot="-5400000">
            <a:off x="-72231" y="5961112"/>
            <a:ext cx="960438" cy="457200"/>
          </a:xfrm>
          <a:prstGeom prst="rect">
            <a:avLst/>
          </a:prstGeom>
          <a:solidFill>
            <a:schemeClr val="accent1"/>
          </a:solidFill>
          <a:ln w="6350">
            <a:solidFill>
              <a:srgbClr val="E4E7E7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el-GR" altLang="el-GR" sz="1100" b="1">
                <a:solidFill>
                  <a:schemeClr val="bg1"/>
                </a:solidFill>
                <a:cs typeface="Arial" charset="0"/>
              </a:rPr>
              <a:t>Συμβούλιο Προαγωγών</a:t>
            </a:r>
          </a:p>
        </p:txBody>
      </p:sp>
      <p:cxnSp>
        <p:nvCxnSpPr>
          <p:cNvPr id="18" name="Straight Connector 188"/>
          <p:cNvCxnSpPr/>
          <p:nvPr/>
        </p:nvCxnSpPr>
        <p:spPr>
          <a:xfrm>
            <a:off x="611188" y="3404443"/>
            <a:ext cx="813276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7"/>
          <p:cNvSpPr>
            <a:spLocks noChangeArrowheads="1"/>
          </p:cNvSpPr>
          <p:nvPr/>
        </p:nvSpPr>
        <p:spPr bwMode="gray">
          <a:xfrm>
            <a:off x="7164388" y="5805636"/>
            <a:ext cx="1584325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  <a:miter lim="800000"/>
            <a:headEnd/>
            <a:tailEnd/>
          </a:ln>
        </p:spPr>
        <p:txBody>
          <a:bodyPr lIns="36000" tIns="72000" rIns="36000" bIns="720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el-GR" altLang="el-GR" sz="900" dirty="0">
                <a:solidFill>
                  <a:srgbClr val="000000"/>
                </a:solidFill>
                <a:cs typeface="Arial" charset="0"/>
              </a:rPr>
              <a:t>Τελική απόφαση για προαγωγές</a:t>
            </a:r>
            <a:endParaRPr lang="el-GR" altLang="el-GR" sz="900" baseline="30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gray">
          <a:xfrm>
            <a:off x="5003800" y="3645743"/>
            <a:ext cx="1584325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  <a:miter lim="800000"/>
            <a:headEnd/>
            <a:tailEnd/>
          </a:ln>
        </p:spPr>
        <p:txBody>
          <a:bodyPr lIns="36000" tIns="72000" rIns="36000" bIns="720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el-GR" altLang="el-GR" sz="900" dirty="0"/>
              <a:t>Παροχή </a:t>
            </a:r>
            <a:r>
              <a:rPr lang="en-US" altLang="el-GR" sz="900" dirty="0"/>
              <a:t>κα</a:t>
            </a:r>
            <a:r>
              <a:rPr lang="en-US" altLang="el-GR" sz="900" dirty="0" err="1"/>
              <a:t>τευθυντήρι</a:t>
            </a:r>
            <a:r>
              <a:rPr lang="el-GR" altLang="el-GR" sz="900" dirty="0"/>
              <a:t>ων</a:t>
            </a:r>
            <a:r>
              <a:rPr lang="en-US" altLang="el-GR" sz="900" dirty="0"/>
              <a:t> </a:t>
            </a:r>
            <a:r>
              <a:rPr lang="en-US" altLang="el-GR" sz="900" dirty="0" err="1"/>
              <a:t>γρ</a:t>
            </a:r>
            <a:r>
              <a:rPr lang="en-US" altLang="el-GR" sz="900" dirty="0"/>
              <a:t>αμμ</a:t>
            </a:r>
            <a:r>
              <a:rPr lang="el-GR" altLang="el-GR" sz="900" dirty="0" err="1"/>
              <a:t>ών</a:t>
            </a:r>
            <a:r>
              <a:rPr lang="en-US" altLang="el-GR" sz="900" dirty="0"/>
              <a:t> </a:t>
            </a:r>
            <a:r>
              <a:rPr lang="en-US" altLang="el-GR" sz="900" dirty="0" err="1"/>
              <a:t>γι</a:t>
            </a:r>
            <a:r>
              <a:rPr lang="en-US" altLang="el-GR" sz="900" dirty="0"/>
              <a:t>α </a:t>
            </a:r>
            <a:r>
              <a:rPr lang="el-GR" altLang="el-GR" sz="900" dirty="0"/>
              <a:t>τις προαγωγές στο σύνολο της</a:t>
            </a:r>
            <a:r>
              <a:rPr lang="en-US" altLang="el-GR" sz="900" dirty="0"/>
              <a:t> </a:t>
            </a:r>
            <a:r>
              <a:rPr lang="en-US" altLang="el-GR" sz="900" dirty="0" err="1"/>
              <a:t>διοίκηση</a:t>
            </a:r>
            <a:r>
              <a:rPr lang="el-GR" altLang="el-GR" sz="900" dirty="0"/>
              <a:t>ς</a:t>
            </a:r>
            <a:endParaRPr lang="el-GR" altLang="el-GR" sz="900" baseline="30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gray">
          <a:xfrm>
            <a:off x="5003800" y="4726831"/>
            <a:ext cx="1584325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  <a:miter lim="800000"/>
            <a:headEnd/>
            <a:tailEnd/>
          </a:ln>
        </p:spPr>
        <p:txBody>
          <a:bodyPr lIns="36000" tIns="72000" rIns="36000" bIns="720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el-GR" altLang="el-GR" sz="900" dirty="0">
                <a:solidFill>
                  <a:srgbClr val="000000"/>
                </a:solidFill>
                <a:cs typeface="Arial" charset="0"/>
              </a:rPr>
              <a:t>Συλλογή και επεξεργασία των πληροφοριών για </a:t>
            </a:r>
            <a:r>
              <a:rPr lang="el-GR" altLang="el-GR" sz="900" dirty="0" smtClean="0">
                <a:solidFill>
                  <a:srgbClr val="000000"/>
                </a:solidFill>
                <a:cs typeface="Arial" charset="0"/>
              </a:rPr>
              <a:t>τις προαγωγές </a:t>
            </a:r>
            <a:r>
              <a:rPr lang="el-GR" altLang="el-GR" sz="900" dirty="0">
                <a:solidFill>
                  <a:srgbClr val="000000"/>
                </a:solidFill>
                <a:cs typeface="Arial" charset="0"/>
              </a:rPr>
              <a:t>και ενημέρωση του </a:t>
            </a:r>
            <a:r>
              <a:rPr lang="el-GR" altLang="el-GR" sz="900" dirty="0" smtClean="0">
                <a:solidFill>
                  <a:srgbClr val="000000"/>
                </a:solidFill>
                <a:cs typeface="Arial" charset="0"/>
              </a:rPr>
              <a:t>Συμβουλίου</a:t>
            </a:r>
            <a:endParaRPr lang="el-GR" altLang="el-GR" sz="900" baseline="30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gray">
          <a:xfrm>
            <a:off x="684213" y="3574306"/>
            <a:ext cx="1584325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  <a:miter lim="800000"/>
            <a:headEnd/>
            <a:tailEnd/>
          </a:ln>
        </p:spPr>
        <p:txBody>
          <a:bodyPr lIns="36000" tIns="72000" rIns="36000" bIns="720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el-GR" altLang="el-GR" sz="900" dirty="0"/>
              <a:t>Παροχή πλάνου στελέχωσης και </a:t>
            </a:r>
            <a:r>
              <a:rPr lang="el-GR" altLang="el-GR" sz="900" dirty="0" err="1"/>
              <a:t>συναπόφαση</a:t>
            </a:r>
            <a:r>
              <a:rPr lang="el-GR" altLang="el-GR" sz="900" dirty="0"/>
              <a:t> με ΓΛΚ </a:t>
            </a:r>
            <a:r>
              <a:rPr lang="el-GR" altLang="el-GR" sz="900" dirty="0" smtClean="0"/>
              <a:t>για </a:t>
            </a:r>
            <a:r>
              <a:rPr lang="en-US" altLang="el-GR" sz="900" dirty="0" smtClean="0"/>
              <a:t>π</a:t>
            </a:r>
            <a:r>
              <a:rPr lang="en-US" altLang="el-GR" sz="900" dirty="0" err="1" smtClean="0"/>
              <a:t>οσοστώσεις</a:t>
            </a:r>
            <a:r>
              <a:rPr lang="en-US" altLang="el-GR" sz="900" dirty="0" smtClean="0"/>
              <a:t> </a:t>
            </a:r>
            <a:r>
              <a:rPr lang="el-GR" altLang="el-GR" sz="900" dirty="0"/>
              <a:t>προαγωγών</a:t>
            </a:r>
            <a:endParaRPr lang="el-GR" altLang="el-GR" sz="900" baseline="30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gray">
          <a:xfrm>
            <a:off x="2627313" y="3069481"/>
            <a:ext cx="1584325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  <a:miter lim="800000"/>
            <a:headEnd/>
            <a:tailEnd/>
          </a:ln>
        </p:spPr>
        <p:txBody>
          <a:bodyPr lIns="36000" tIns="72000" rIns="36000" bIns="720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el-GR" altLang="el-GR" sz="900" dirty="0" smtClean="0"/>
              <a:t>Καθορισμός ποσοστώσεων προαγωγή</a:t>
            </a:r>
            <a:r>
              <a:rPr lang="en-US" altLang="el-GR" sz="900" dirty="0"/>
              <a:t>ς </a:t>
            </a:r>
            <a:r>
              <a:rPr lang="en-US" altLang="el-GR" sz="900" dirty="0" err="1"/>
              <a:t>γι</a:t>
            </a:r>
            <a:r>
              <a:rPr lang="en-US" altLang="el-GR" sz="900" dirty="0"/>
              <a:t>α όλα τα </a:t>
            </a:r>
            <a:r>
              <a:rPr lang="el-GR" altLang="el-GR" sz="900" dirty="0" smtClean="0"/>
              <a:t>Υ</a:t>
            </a:r>
            <a:r>
              <a:rPr lang="en-US" altLang="el-GR" sz="900" dirty="0" smtClean="0"/>
              <a:t>π</a:t>
            </a:r>
            <a:r>
              <a:rPr lang="en-US" altLang="el-GR" sz="900" dirty="0" err="1" smtClean="0"/>
              <a:t>ουργεί</a:t>
            </a:r>
            <a:r>
              <a:rPr lang="en-US" altLang="el-GR" sz="900" dirty="0" smtClean="0"/>
              <a:t>α </a:t>
            </a:r>
            <a:r>
              <a:rPr lang="en-US" altLang="el-GR" sz="900" dirty="0"/>
              <a:t>(μισθολογικά κλιμάκια και βαθμούς )</a:t>
            </a:r>
            <a:endParaRPr lang="el-GR" altLang="el-GR" sz="900" baseline="30000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30" name="Straight Arrow Connector 29"/>
          <p:cNvCxnSpPr>
            <a:stCxn id="10" idx="2"/>
            <a:endCxn id="24" idx="0"/>
          </p:cNvCxnSpPr>
          <p:nvPr/>
        </p:nvCxnSpPr>
        <p:spPr>
          <a:xfrm flipH="1">
            <a:off x="1476376" y="3140918"/>
            <a:ext cx="1587" cy="433388"/>
          </a:xfrm>
          <a:prstGeom prst="straightConnector1">
            <a:avLst/>
          </a:prstGeom>
          <a:ln w="952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0" idx="3"/>
            <a:endCxn id="26" idx="1"/>
          </p:cNvCxnSpPr>
          <p:nvPr/>
        </p:nvCxnSpPr>
        <p:spPr>
          <a:xfrm>
            <a:off x="2270125" y="2817068"/>
            <a:ext cx="357188" cy="576263"/>
          </a:xfrm>
          <a:prstGeom prst="bentConnector3">
            <a:avLst/>
          </a:prstGeom>
          <a:ln w="952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24" idx="3"/>
            <a:endCxn id="26" idx="1"/>
          </p:cNvCxnSpPr>
          <p:nvPr/>
        </p:nvCxnSpPr>
        <p:spPr>
          <a:xfrm flipV="1">
            <a:off x="2268538" y="3393331"/>
            <a:ext cx="358775" cy="504825"/>
          </a:xfrm>
          <a:prstGeom prst="bentConnector3">
            <a:avLst/>
          </a:prstGeom>
          <a:ln w="952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13" idx="3"/>
            <a:endCxn id="21" idx="1"/>
          </p:cNvCxnSpPr>
          <p:nvPr/>
        </p:nvCxnSpPr>
        <p:spPr>
          <a:xfrm>
            <a:off x="4213225" y="1666131"/>
            <a:ext cx="790575" cy="3384550"/>
          </a:xfrm>
          <a:prstGeom prst="bentConnector3">
            <a:avLst/>
          </a:prstGeom>
          <a:ln w="952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26" idx="3"/>
            <a:endCxn id="21" idx="1"/>
          </p:cNvCxnSpPr>
          <p:nvPr/>
        </p:nvCxnSpPr>
        <p:spPr>
          <a:xfrm>
            <a:off x="4211638" y="3393331"/>
            <a:ext cx="792162" cy="1657350"/>
          </a:xfrm>
          <a:prstGeom prst="bentConnector3">
            <a:avLst/>
          </a:prstGeom>
          <a:ln w="952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0" idx="2"/>
            <a:endCxn id="21" idx="0"/>
          </p:cNvCxnSpPr>
          <p:nvPr/>
        </p:nvCxnSpPr>
        <p:spPr>
          <a:xfrm>
            <a:off x="5795963" y="4293443"/>
            <a:ext cx="0" cy="433388"/>
          </a:xfrm>
          <a:prstGeom prst="straightConnector1">
            <a:avLst/>
          </a:prstGeom>
          <a:ln w="952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21" idx="3"/>
            <a:endCxn id="19" idx="1"/>
          </p:cNvCxnSpPr>
          <p:nvPr/>
        </p:nvCxnSpPr>
        <p:spPr>
          <a:xfrm>
            <a:off x="6588125" y="5050681"/>
            <a:ext cx="576263" cy="1078805"/>
          </a:xfrm>
          <a:prstGeom prst="bentConnector3">
            <a:avLst/>
          </a:prstGeom>
          <a:ln w="952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9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ταχεία επαγγελματική εξέλιξη θα διασφαλίσει </a:t>
            </a:r>
            <a:r>
              <a:rPr lang="el-GR" dirty="0" smtClean="0"/>
              <a:t>την επιβράβευση των </a:t>
            </a:r>
            <a:r>
              <a:rPr lang="el-GR" dirty="0"/>
              <a:t>υπαλλήλων </a:t>
            </a:r>
            <a:r>
              <a:rPr lang="el-GR" dirty="0" smtClean="0"/>
              <a:t>υψηλής απόδοσης</a:t>
            </a:r>
            <a:endParaRPr lang="el-GR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gray">
          <a:xfrm rot="-5400000">
            <a:off x="-144463" y="1999878"/>
            <a:ext cx="1104900" cy="457200"/>
          </a:xfrm>
          <a:prstGeom prst="rect">
            <a:avLst/>
          </a:prstGeom>
          <a:solidFill>
            <a:schemeClr val="accent1"/>
          </a:solidFill>
          <a:ln w="6350">
            <a:solidFill>
              <a:srgbClr val="E4E7E7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el-GR" altLang="el-GR" sz="1100" b="1" dirty="0">
                <a:solidFill>
                  <a:schemeClr val="bg1"/>
                </a:solidFill>
                <a:cs typeface="Arial" charset="0"/>
              </a:rPr>
              <a:t>Άμεσος Αξιολογητής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23888" y="4005263"/>
            <a:ext cx="813276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23888" y="2924175"/>
            <a:ext cx="813276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7"/>
          <p:cNvSpPr>
            <a:spLocks noChangeArrowheads="1"/>
          </p:cNvSpPr>
          <p:nvPr/>
        </p:nvSpPr>
        <p:spPr bwMode="gray">
          <a:xfrm>
            <a:off x="755650" y="1845841"/>
            <a:ext cx="1584325" cy="9779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36000" tIns="72000" rIns="36000" bIns="720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el-GR" altLang="el-GR" sz="900" dirty="0" smtClean="0">
                <a:solidFill>
                  <a:srgbClr val="000000"/>
                </a:solidFill>
                <a:cs typeface="Arial" charset="0"/>
              </a:rPr>
              <a:t>Εντοπίζει </a:t>
            </a:r>
            <a:r>
              <a:rPr lang="el-GR" altLang="el-GR" sz="900" dirty="0">
                <a:solidFill>
                  <a:srgbClr val="000000"/>
                </a:solidFill>
                <a:cs typeface="Arial" charset="0"/>
              </a:rPr>
              <a:t>τους υπαλλήλους </a:t>
            </a:r>
            <a:r>
              <a:rPr lang="el-GR" altLang="el-GR" sz="900" dirty="0" smtClean="0">
                <a:solidFill>
                  <a:srgbClr val="000000"/>
                </a:solidFill>
                <a:cs typeface="Arial" charset="0"/>
              </a:rPr>
              <a:t>υψηλής απόδοσης </a:t>
            </a:r>
            <a:endParaRPr lang="el-GR" altLang="el-GR" sz="900" baseline="30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Rectangle 76"/>
          <p:cNvSpPr>
            <a:spLocks noChangeArrowheads="1"/>
          </p:cNvSpPr>
          <p:nvPr/>
        </p:nvSpPr>
        <p:spPr bwMode="gray">
          <a:xfrm rot="-5400000">
            <a:off x="-144462" y="3224027"/>
            <a:ext cx="1104900" cy="457200"/>
          </a:xfrm>
          <a:prstGeom prst="rect">
            <a:avLst/>
          </a:prstGeom>
          <a:solidFill>
            <a:schemeClr val="accent1"/>
          </a:solidFill>
          <a:ln w="6350">
            <a:solidFill>
              <a:srgbClr val="E4E7E7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el-GR" altLang="el-GR" sz="1100" b="1">
                <a:solidFill>
                  <a:schemeClr val="bg1"/>
                </a:solidFill>
                <a:cs typeface="Arial" charset="0"/>
              </a:rPr>
              <a:t>ΔΑΔ</a:t>
            </a:r>
          </a:p>
        </p:txBody>
      </p:sp>
      <p:sp>
        <p:nvSpPr>
          <p:cNvPr id="12" name="Rectangle 76"/>
          <p:cNvSpPr>
            <a:spLocks noChangeArrowheads="1"/>
          </p:cNvSpPr>
          <p:nvPr/>
        </p:nvSpPr>
        <p:spPr bwMode="gray">
          <a:xfrm rot="-5400000">
            <a:off x="-144462" y="4448175"/>
            <a:ext cx="1104900" cy="457200"/>
          </a:xfrm>
          <a:prstGeom prst="rect">
            <a:avLst/>
          </a:prstGeom>
          <a:solidFill>
            <a:schemeClr val="accent1"/>
          </a:solidFill>
          <a:ln w="6350">
            <a:solidFill>
              <a:srgbClr val="E4E7E7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el-GR" altLang="el-GR" sz="1100" b="1" dirty="0">
                <a:solidFill>
                  <a:schemeClr val="bg1"/>
                </a:solidFill>
                <a:cs typeface="Arial" charset="0"/>
              </a:rPr>
              <a:t>Συμβούλιο προαγωγών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gray">
          <a:xfrm>
            <a:off x="4979970" y="4149080"/>
            <a:ext cx="1584325" cy="977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  <a:miter lim="800000"/>
            <a:headEnd/>
            <a:tailEnd/>
          </a:ln>
        </p:spPr>
        <p:txBody>
          <a:bodyPr lIns="36000" tIns="72000" rIns="36000" bIns="720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el-GR" altLang="el-GR" sz="900" dirty="0">
                <a:solidFill>
                  <a:srgbClr val="000000"/>
                </a:solidFill>
                <a:cs typeface="Arial" charset="0"/>
              </a:rPr>
              <a:t>Αποφασίζει για </a:t>
            </a:r>
            <a:r>
              <a:rPr lang="el-GR" altLang="el-GR" sz="900" dirty="0" smtClean="0">
                <a:solidFill>
                  <a:srgbClr val="000000"/>
                </a:solidFill>
                <a:cs typeface="Arial" charset="0"/>
              </a:rPr>
              <a:t>τις </a:t>
            </a:r>
            <a:r>
              <a:rPr lang="el-GR" altLang="el-GR" sz="900" dirty="0">
                <a:solidFill>
                  <a:srgbClr val="000000"/>
                </a:solidFill>
                <a:cs typeface="Arial" charset="0"/>
              </a:rPr>
              <a:t>ταχύτερες προαγωγές των υπαλλήλων </a:t>
            </a:r>
            <a:r>
              <a:rPr lang="el-GR" altLang="el-GR" sz="900" dirty="0" smtClean="0">
                <a:solidFill>
                  <a:srgbClr val="000000"/>
                </a:solidFill>
                <a:cs typeface="Arial" charset="0"/>
              </a:rPr>
              <a:t>υψηλής απόδοσης βάσει </a:t>
            </a:r>
            <a:r>
              <a:rPr lang="el-GR" altLang="el-GR" sz="900" dirty="0">
                <a:solidFill>
                  <a:srgbClr val="000000"/>
                </a:solidFill>
                <a:cs typeface="Arial" charset="0"/>
              </a:rPr>
              <a:t>του </a:t>
            </a:r>
            <a:r>
              <a:rPr lang="el-GR" altLang="el-GR" sz="900" dirty="0" smtClean="0">
                <a:solidFill>
                  <a:srgbClr val="000000"/>
                </a:solidFill>
                <a:cs typeface="Arial" charset="0"/>
              </a:rPr>
              <a:t>ανώτατου </a:t>
            </a:r>
            <a:r>
              <a:rPr lang="el-GR" altLang="el-GR" sz="900" dirty="0">
                <a:solidFill>
                  <a:srgbClr val="000000"/>
                </a:solidFill>
                <a:cs typeface="Arial" charset="0"/>
              </a:rPr>
              <a:t>ορίου (5%) και τις προτάσεις των προϊσταμένων</a:t>
            </a:r>
            <a:endParaRPr lang="el-GR" altLang="el-GR" sz="900" baseline="30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gray">
          <a:xfrm>
            <a:off x="2867810" y="2996952"/>
            <a:ext cx="1584325" cy="977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  <a:miter lim="800000"/>
            <a:headEnd/>
            <a:tailEnd/>
          </a:ln>
        </p:spPr>
        <p:txBody>
          <a:bodyPr lIns="36000" tIns="72000" rIns="36000" bIns="720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el-GR" altLang="el-GR" sz="900" dirty="0">
                <a:solidFill>
                  <a:srgbClr val="000000"/>
                </a:solidFill>
                <a:cs typeface="Arial" charset="0"/>
              </a:rPr>
              <a:t>Καταρτίζει τη λίστα με τα στελέχη </a:t>
            </a:r>
            <a:r>
              <a:rPr lang="el-GR" altLang="el-GR" sz="900" dirty="0" smtClean="0">
                <a:solidFill>
                  <a:srgbClr val="000000"/>
                </a:solidFill>
                <a:cs typeface="Arial" charset="0"/>
              </a:rPr>
              <a:t>υψηλής απόδοσης της όλης Δομής</a:t>
            </a:r>
            <a:endParaRPr lang="el-GR" altLang="el-GR" sz="900" baseline="30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gray">
          <a:xfrm>
            <a:off x="4979970" y="1845841"/>
            <a:ext cx="1584325" cy="9779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36000" tIns="72000" rIns="36000" bIns="720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el-GR" altLang="el-GR" sz="900" dirty="0" smtClean="0">
                <a:solidFill>
                  <a:srgbClr val="000000"/>
                </a:solidFill>
                <a:cs typeface="Arial" charset="0"/>
              </a:rPr>
              <a:t>Παρέχει διευκρινίσεις για </a:t>
            </a:r>
            <a:r>
              <a:rPr lang="el-GR" altLang="el-GR" sz="900" dirty="0">
                <a:solidFill>
                  <a:srgbClr val="000000"/>
                </a:solidFill>
                <a:cs typeface="Arial" charset="0"/>
              </a:rPr>
              <a:t>την </a:t>
            </a:r>
            <a:r>
              <a:rPr lang="el-GR" altLang="el-GR" sz="900" dirty="0" smtClean="0">
                <a:solidFill>
                  <a:srgbClr val="000000"/>
                </a:solidFill>
                <a:cs typeface="Arial" charset="0"/>
              </a:rPr>
              <a:t>αξιολόγηση </a:t>
            </a:r>
            <a:r>
              <a:rPr lang="el-GR" altLang="el-GR" sz="900" dirty="0">
                <a:solidFill>
                  <a:srgbClr val="000000"/>
                </a:solidFill>
                <a:cs typeface="Arial" charset="0"/>
              </a:rPr>
              <a:t>των υπαλλήλων </a:t>
            </a:r>
            <a:r>
              <a:rPr lang="el-GR" altLang="el-GR" sz="900" dirty="0" smtClean="0">
                <a:solidFill>
                  <a:srgbClr val="000000"/>
                </a:solidFill>
                <a:cs typeface="Arial" charset="0"/>
              </a:rPr>
              <a:t>υψηλής απόδοσης</a:t>
            </a:r>
            <a:endParaRPr lang="el-GR" altLang="el-GR" sz="900" baseline="30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gray">
          <a:xfrm>
            <a:off x="7092131" y="4149080"/>
            <a:ext cx="1584325" cy="977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  <a:miter lim="800000"/>
            <a:headEnd/>
            <a:tailEnd/>
          </a:ln>
        </p:spPr>
        <p:txBody>
          <a:bodyPr lIns="36000" tIns="72000" rIns="36000" bIns="720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el-GR" altLang="el-GR" sz="900" dirty="0">
                <a:solidFill>
                  <a:srgbClr val="000000"/>
                </a:solidFill>
                <a:cs typeface="Arial" charset="0"/>
              </a:rPr>
              <a:t>Αποφασίζει για του υπαλλήλους που δεν θα </a:t>
            </a:r>
            <a:r>
              <a:rPr lang="el-GR" altLang="el-GR" sz="900" dirty="0" smtClean="0">
                <a:solidFill>
                  <a:srgbClr val="000000"/>
                </a:solidFill>
                <a:cs typeface="Arial" charset="0"/>
              </a:rPr>
              <a:t>προαχθούν </a:t>
            </a:r>
            <a:endParaRPr lang="el-GR" altLang="el-GR" sz="900" baseline="30000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21" name="Elbow Connector 20"/>
          <p:cNvCxnSpPr>
            <a:stCxn id="9" idx="3"/>
            <a:endCxn id="15" idx="1"/>
          </p:cNvCxnSpPr>
          <p:nvPr/>
        </p:nvCxnSpPr>
        <p:spPr>
          <a:xfrm>
            <a:off x="2339975" y="2334791"/>
            <a:ext cx="527835" cy="1151111"/>
          </a:xfrm>
          <a:prstGeom prst="bentConnector3">
            <a:avLst/>
          </a:prstGeom>
          <a:ln w="952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2"/>
            <a:endCxn id="13" idx="0"/>
          </p:cNvCxnSpPr>
          <p:nvPr/>
        </p:nvCxnSpPr>
        <p:spPr>
          <a:xfrm>
            <a:off x="5772133" y="2823741"/>
            <a:ext cx="0" cy="1325339"/>
          </a:xfrm>
          <a:prstGeom prst="straightConnector1">
            <a:avLst/>
          </a:prstGeom>
          <a:ln w="952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3" idx="3"/>
            <a:endCxn id="18" idx="1"/>
          </p:cNvCxnSpPr>
          <p:nvPr/>
        </p:nvCxnSpPr>
        <p:spPr>
          <a:xfrm>
            <a:off x="6564295" y="4638030"/>
            <a:ext cx="527836" cy="0"/>
          </a:xfrm>
          <a:prstGeom prst="straightConnector1">
            <a:avLst/>
          </a:prstGeom>
          <a:ln w="952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5" idx="3"/>
            <a:endCxn id="13" idx="1"/>
          </p:cNvCxnSpPr>
          <p:nvPr/>
        </p:nvCxnSpPr>
        <p:spPr>
          <a:xfrm>
            <a:off x="4452135" y="3485902"/>
            <a:ext cx="527835" cy="1152128"/>
          </a:xfrm>
          <a:prstGeom prst="bentConnector3">
            <a:avLst/>
          </a:prstGeom>
          <a:ln w="952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66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Object 7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66759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09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utoShape 4"/>
          <p:cNvSpPr>
            <a:spLocks noChangeArrowheads="1"/>
          </p:cNvSpPr>
          <p:nvPr/>
        </p:nvSpPr>
        <p:spPr bwMode="auto">
          <a:xfrm rot="16200000" flipH="1">
            <a:off x="797840" y="4998002"/>
            <a:ext cx="1914270" cy="1800602"/>
          </a:xfrm>
          <a:prstGeom prst="homePlate">
            <a:avLst>
              <a:gd name="adj" fmla="val 33333"/>
            </a:avLst>
          </a:prstGeom>
          <a:solidFill>
            <a:schemeClr val="bg1">
              <a:lumMod val="9500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vert="eaVert" wrap="none" lIns="0" tIns="36000" rIns="360000" bIns="72000" anchor="ctr"/>
          <a:lstStyle/>
          <a:p>
            <a:pPr algn="ctr" eaLnBrk="0" hangingPunct="0">
              <a:spcBef>
                <a:spcPct val="30000"/>
              </a:spcBef>
              <a:buClr>
                <a:schemeClr val="bg1"/>
              </a:buClr>
            </a:pPr>
            <a:endParaRPr lang="en-GB" sz="1200" b="1" dirty="0"/>
          </a:p>
          <a:p>
            <a:pPr algn="ctr">
              <a:spcBef>
                <a:spcPts val="200"/>
              </a:spcBef>
            </a:pPr>
            <a:r>
              <a:rPr lang="el-GR" altLang="el-GR" sz="1200" b="1" dirty="0" smtClean="0"/>
              <a:t>Νέο σύστημα </a:t>
            </a:r>
          </a:p>
          <a:p>
            <a:pPr algn="ctr">
              <a:spcBef>
                <a:spcPts val="200"/>
              </a:spcBef>
            </a:pPr>
            <a:r>
              <a:rPr lang="el-GR" altLang="el-GR" sz="1200" b="1" dirty="0" smtClean="0"/>
              <a:t>προαγωγών</a:t>
            </a:r>
            <a:endParaRPr lang="en-GB" altLang="el-GR" sz="1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0906" y="182880"/>
            <a:ext cx="8723093" cy="868680"/>
          </a:xfrm>
        </p:spPr>
        <p:txBody>
          <a:bodyPr/>
          <a:lstStyle/>
          <a:p>
            <a:r>
              <a:rPr lang="el-GR" dirty="0" smtClean="0"/>
              <a:t>Η Διοικητική Μεταρρύθμιση υποστηρίζεται από ένα νέο </a:t>
            </a:r>
            <a:r>
              <a:rPr lang="el-GR" dirty="0"/>
              <a:t>σύστημα </a:t>
            </a:r>
            <a:r>
              <a:rPr lang="el-GR" dirty="0" smtClean="0"/>
              <a:t>αξιολόγησης </a:t>
            </a:r>
            <a:r>
              <a:rPr lang="el-GR" dirty="0"/>
              <a:t>της </a:t>
            </a:r>
            <a:r>
              <a:rPr lang="el-GR" dirty="0" smtClean="0"/>
              <a:t>απόδοσης </a:t>
            </a:r>
            <a:r>
              <a:rPr lang="el-GR" dirty="0"/>
              <a:t>και </a:t>
            </a:r>
            <a:r>
              <a:rPr lang="el-GR" dirty="0" smtClean="0"/>
              <a:t>εξέλιξης </a:t>
            </a:r>
            <a:r>
              <a:rPr lang="el-GR" dirty="0"/>
              <a:t>των </a:t>
            </a:r>
            <a:r>
              <a:rPr lang="el-GR" dirty="0" smtClean="0"/>
              <a:t>υπαλλήλων που οδηγεί σε ένα νέο σύστημα προαγωγών</a:t>
            </a:r>
            <a:endParaRPr lang="el-GR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16200000" flipH="1">
            <a:off x="797840" y="3752206"/>
            <a:ext cx="1914270" cy="1800602"/>
          </a:xfrm>
          <a:prstGeom prst="homePlate">
            <a:avLst>
              <a:gd name="adj" fmla="val 33333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vert="eaVert" wrap="none" lIns="0" tIns="36000" rIns="396000" bIns="72000" anchor="ctr"/>
          <a:lstStyle/>
          <a:p>
            <a:pPr algn="ctr" eaLnBrk="0" hangingPunct="0">
              <a:spcBef>
                <a:spcPct val="30000"/>
              </a:spcBef>
              <a:buClr>
                <a:schemeClr val="bg1"/>
              </a:buClr>
            </a:pPr>
            <a:endParaRPr lang="en-GB" sz="1200" b="1" dirty="0"/>
          </a:p>
          <a:p>
            <a:pPr algn="ctr">
              <a:spcBef>
                <a:spcPts val="200"/>
              </a:spcBef>
            </a:pPr>
            <a:r>
              <a:rPr lang="el-GR" altLang="el-GR" sz="1200" b="1" dirty="0" smtClean="0"/>
              <a:t>Ν</a:t>
            </a:r>
            <a:r>
              <a:rPr lang="en-US" altLang="el-GR" sz="1200" b="1" dirty="0" err="1" smtClean="0"/>
              <a:t>έο</a:t>
            </a:r>
            <a:r>
              <a:rPr lang="en-US" altLang="el-GR" sz="1200" b="1" dirty="0" smtClean="0"/>
              <a:t> </a:t>
            </a:r>
            <a:r>
              <a:rPr lang="en-US" altLang="el-GR" sz="1200" b="1" dirty="0" err="1" smtClean="0"/>
              <a:t>σύστημ</a:t>
            </a:r>
            <a:r>
              <a:rPr lang="en-US" altLang="el-GR" sz="1200" b="1" dirty="0" smtClean="0"/>
              <a:t>α </a:t>
            </a:r>
            <a:endParaRPr lang="el-GR" altLang="el-GR" sz="1200" b="1" dirty="0" smtClean="0"/>
          </a:p>
          <a:p>
            <a:pPr algn="ctr">
              <a:spcBef>
                <a:spcPts val="200"/>
              </a:spcBef>
            </a:pPr>
            <a:r>
              <a:rPr lang="el-GR" altLang="el-GR" sz="1200" b="1" dirty="0" smtClean="0"/>
              <a:t>αξιολόγησης της</a:t>
            </a:r>
          </a:p>
          <a:p>
            <a:pPr algn="ctr">
              <a:spcBef>
                <a:spcPts val="200"/>
              </a:spcBef>
            </a:pPr>
            <a:r>
              <a:rPr lang="el-GR" altLang="el-GR" sz="1200" b="1" dirty="0" smtClean="0"/>
              <a:t>απόδοσης και</a:t>
            </a:r>
          </a:p>
          <a:p>
            <a:pPr algn="ctr">
              <a:spcBef>
                <a:spcPts val="200"/>
              </a:spcBef>
            </a:pPr>
            <a:r>
              <a:rPr lang="el-GR" altLang="el-GR" sz="1200" b="1" dirty="0" smtClean="0"/>
              <a:t>αξιοποίησης</a:t>
            </a:r>
            <a:endParaRPr lang="en-GB" altLang="el-GR" sz="1200" b="1" dirty="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 rot="16200000" flipH="1">
            <a:off x="751646" y="2379901"/>
            <a:ext cx="2006660" cy="1800602"/>
          </a:xfrm>
          <a:prstGeom prst="homePlate">
            <a:avLst>
              <a:gd name="adj" fmla="val 33333"/>
            </a:avLst>
          </a:prstGeom>
          <a:solidFill>
            <a:schemeClr val="accent1">
              <a:lumMod val="60000"/>
              <a:lumOff val="4000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vert="eaVert" wrap="none" lIns="0" tIns="0" rIns="36000" bIns="0" anchor="ctr"/>
          <a:lstStyle/>
          <a:p>
            <a:pPr algn="ctr" eaLnBrk="0" hangingPunct="0">
              <a:spcBef>
                <a:spcPct val="30000"/>
              </a:spcBef>
              <a:buClr>
                <a:schemeClr val="bg1"/>
              </a:buClr>
            </a:pPr>
            <a:endParaRPr lang="en-GB" sz="1200" b="1" dirty="0">
              <a:solidFill>
                <a:schemeClr val="bg1"/>
              </a:solidFill>
            </a:endParaRPr>
          </a:p>
          <a:p>
            <a:pPr algn="ctr" eaLnBrk="0" hangingPunct="0">
              <a:spcBef>
                <a:spcPct val="30000"/>
              </a:spcBef>
              <a:buClr>
                <a:schemeClr val="bg1"/>
              </a:buClr>
            </a:pPr>
            <a:endParaRPr lang="en-GB" sz="1200" b="1" dirty="0">
              <a:solidFill>
                <a:schemeClr val="bg1"/>
              </a:solidFill>
            </a:endParaRPr>
          </a:p>
          <a:p>
            <a:pPr algn="ctr" eaLnBrk="0" hangingPunct="0">
              <a:spcBef>
                <a:spcPct val="30000"/>
              </a:spcBef>
              <a:buClr>
                <a:schemeClr val="bg1"/>
              </a:buClr>
            </a:pPr>
            <a:endParaRPr lang="en-GB" sz="1200" b="1" dirty="0">
              <a:solidFill>
                <a:schemeClr val="bg1"/>
              </a:solidFill>
            </a:endParaRPr>
          </a:p>
          <a:p>
            <a:pPr algn="ctr">
              <a:spcBef>
                <a:spcPts val="200"/>
              </a:spcBef>
            </a:pPr>
            <a:r>
              <a:rPr lang="el-GR" altLang="el-GR" sz="1200" b="1" dirty="0">
                <a:solidFill>
                  <a:srgbClr val="FFFFFF"/>
                </a:solidFill>
                <a:cs typeface="Arial" charset="0"/>
              </a:rPr>
              <a:t>Νέο σύστημα </a:t>
            </a:r>
            <a:endParaRPr lang="el-GR" altLang="el-GR" sz="1200" b="1" dirty="0" smtClean="0">
              <a:solidFill>
                <a:srgbClr val="FFFFFF"/>
              </a:solidFill>
              <a:cs typeface="Arial" charset="0"/>
            </a:endParaRPr>
          </a:p>
          <a:p>
            <a:pPr algn="ctr">
              <a:spcBef>
                <a:spcPts val="200"/>
              </a:spcBef>
            </a:pPr>
            <a:r>
              <a:rPr lang="el-GR" altLang="el-GR" sz="1200" b="1" dirty="0" smtClean="0">
                <a:solidFill>
                  <a:srgbClr val="FFFFFF"/>
                </a:solidFill>
                <a:cs typeface="Arial" charset="0"/>
              </a:rPr>
              <a:t>επιλογής </a:t>
            </a:r>
          </a:p>
          <a:p>
            <a:pPr algn="ctr">
              <a:spcBef>
                <a:spcPts val="200"/>
              </a:spcBef>
            </a:pPr>
            <a:r>
              <a:rPr lang="el-GR" altLang="el-GR" sz="1200" b="1" dirty="0" smtClean="0">
                <a:solidFill>
                  <a:srgbClr val="FFFFFF"/>
                </a:solidFill>
                <a:cs typeface="Arial" charset="0"/>
              </a:rPr>
              <a:t>προϊσταμένων </a:t>
            </a:r>
            <a:endParaRPr lang="el-GR" altLang="el-GR" sz="12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725800" y="1199642"/>
            <a:ext cx="5734632" cy="1260000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  <a:effectLst/>
        </p:spPr>
        <p:txBody>
          <a:bodyPr lIns="45720" tIns="72000" rIns="45720" bIns="36000" anchor="ctr"/>
          <a:lstStyle/>
          <a:p>
            <a:pPr lvl="0" fontAlgn="base">
              <a:spcBef>
                <a:spcPts val="600"/>
              </a:spcBef>
              <a:spcAft>
                <a:spcPts val="600"/>
              </a:spcAft>
            </a:pP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l-GR" altLang="el-GR" sz="1200" dirty="0">
                <a:solidFill>
                  <a:schemeClr val="bg1"/>
                </a:solidFill>
                <a:cs typeface="Arial" charset="0"/>
              </a:rPr>
              <a:t>Η εφαρμογή των νέων Προεδρικών Διαταγμάτων παρέχει</a:t>
            </a:r>
            <a:r>
              <a:rPr lang="en-US" altLang="el-GR" sz="1200" dirty="0">
                <a:solidFill>
                  <a:schemeClr val="bg1"/>
                </a:solidFill>
                <a:cs typeface="Arial" charset="0"/>
              </a:rPr>
              <a:t>: </a:t>
            </a:r>
            <a:endParaRPr lang="el-GR" altLang="el-GR" sz="1200" dirty="0" smtClean="0">
              <a:solidFill>
                <a:schemeClr val="bg1"/>
              </a:solidFill>
              <a:cs typeface="Arial" charset="0"/>
            </a:endParaRP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el-GR" altLang="el-GR" sz="1200" dirty="0" smtClean="0">
                <a:solidFill>
                  <a:schemeClr val="bg1"/>
                </a:solidFill>
                <a:cs typeface="Arial" charset="0"/>
              </a:rPr>
              <a:t>Ένα </a:t>
            </a:r>
            <a:r>
              <a:rPr lang="el-GR" altLang="el-GR" sz="1200" dirty="0">
                <a:solidFill>
                  <a:schemeClr val="bg1"/>
                </a:solidFill>
                <a:cs typeface="Arial" charset="0"/>
              </a:rPr>
              <a:t>ορθολογικό πλαίσιο για τις δομές, τις διαδικασίες και τις δραστηριότητες των </a:t>
            </a:r>
            <a:r>
              <a:rPr lang="el-GR" altLang="el-GR" sz="1200" dirty="0" smtClean="0">
                <a:solidFill>
                  <a:schemeClr val="bg1"/>
                </a:solidFill>
                <a:cs typeface="Arial" charset="0"/>
              </a:rPr>
              <a:t>Υπουργείων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el-GR" altLang="el-GR" sz="1200" dirty="0" smtClean="0">
                <a:solidFill>
                  <a:schemeClr val="bg1"/>
                </a:solidFill>
                <a:cs typeface="Arial" charset="0"/>
              </a:rPr>
              <a:t>Μεγαλύτερη </a:t>
            </a:r>
            <a:r>
              <a:rPr lang="el-GR" altLang="el-GR" sz="1200" dirty="0">
                <a:solidFill>
                  <a:schemeClr val="bg1"/>
                </a:solidFill>
                <a:cs typeface="Arial" charset="0"/>
              </a:rPr>
              <a:t>αυτονομία και ευρύτερο φάσμα δραστηριοτήτων για τους προϊσταμένους</a:t>
            </a:r>
            <a:endParaRPr lang="en-US" altLang="el-GR" sz="12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725800" y="2459642"/>
            <a:ext cx="5734632" cy="126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45720" tIns="72000" rIns="45720" bIns="36000" anchor="ctr"/>
          <a:lstStyle/>
          <a:p>
            <a:pPr marL="114300" indent="-114300" algn="l" eaLnBrk="0" hangingPunct="0">
              <a:spcBef>
                <a:spcPct val="30000"/>
              </a:spcBef>
              <a:buClr>
                <a:schemeClr val="bg1"/>
              </a:buClr>
            </a:pPr>
            <a:r>
              <a:rPr lang="el-GR" sz="1200" dirty="0" smtClean="0">
                <a:solidFill>
                  <a:schemeClr val="bg1"/>
                </a:solidFill>
              </a:rPr>
              <a:t>Η εφαρμογή του νέου συστήματος επιλογής προϊσταμένων αναδεικνύει και </a:t>
            </a:r>
          </a:p>
          <a:p>
            <a:pPr marL="114300" indent="-114300" algn="l" eaLnBrk="0" hangingPunct="0">
              <a:spcBef>
                <a:spcPct val="30000"/>
              </a:spcBef>
              <a:buClr>
                <a:schemeClr val="bg1"/>
              </a:buClr>
            </a:pPr>
            <a:r>
              <a:rPr lang="el-GR" sz="1200" dirty="0" smtClean="0">
                <a:solidFill>
                  <a:schemeClr val="bg1"/>
                </a:solidFill>
              </a:rPr>
              <a:t>τοποθετεί με διαφάνεια τους πιο ικανούς προϊσταμένους σε θέσεις ευθύνης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725800" y="3719642"/>
            <a:ext cx="5734632" cy="12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lIns="45720" tIns="72000" rIns="45720" bIns="36000" anchor="ctr"/>
          <a:lstStyle/>
          <a:p>
            <a:pPr marL="114300" indent="-114300" eaLnBrk="0" hangingPunct="0">
              <a:spcBef>
                <a:spcPct val="30000"/>
              </a:spcBef>
              <a:buClr>
                <a:schemeClr val="bg1"/>
              </a:buClr>
            </a:pPr>
            <a:r>
              <a:rPr lang="el-GR" sz="1200" dirty="0"/>
              <a:t>Το νέο σύστημα </a:t>
            </a:r>
            <a:r>
              <a:rPr lang="el-GR" sz="1200" dirty="0" smtClean="0"/>
              <a:t>αξιολόγησης </a:t>
            </a:r>
            <a:r>
              <a:rPr lang="el-GR" sz="1200" dirty="0"/>
              <a:t>της απόδοσης και </a:t>
            </a:r>
            <a:r>
              <a:rPr lang="el-GR" sz="1200" dirty="0" smtClean="0"/>
              <a:t>αξιοποίησης </a:t>
            </a:r>
            <a:r>
              <a:rPr lang="el-GR" sz="1200" dirty="0"/>
              <a:t>των Δημοσίων </a:t>
            </a:r>
            <a:r>
              <a:rPr lang="el-GR" sz="1200" dirty="0" smtClean="0"/>
              <a:t>Υπαλλήλων στηρίζεται </a:t>
            </a:r>
            <a:r>
              <a:rPr lang="el-GR" sz="1200" dirty="0"/>
              <a:t>στους προϊσταμένους και </a:t>
            </a:r>
          </a:p>
          <a:p>
            <a:pPr marL="171450" indent="-171450" eaLnBrk="0" hangingPunct="0">
              <a:spcBef>
                <a:spcPct val="3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l-GR" sz="1200" dirty="0"/>
              <a:t>Αποτελεί </a:t>
            </a:r>
            <a:r>
              <a:rPr lang="el-GR" sz="1200" dirty="0" smtClean="0"/>
              <a:t>εργαλείο </a:t>
            </a:r>
            <a:r>
              <a:rPr lang="el-GR" sz="1200" dirty="0"/>
              <a:t>για τη διαχείριση Ανθρώπινου </a:t>
            </a:r>
            <a:r>
              <a:rPr lang="el-GR" sz="1200" dirty="0" smtClean="0"/>
              <a:t>Δυναμικού</a:t>
            </a:r>
          </a:p>
          <a:p>
            <a:pPr marL="171450" indent="-171450" eaLnBrk="0" hangingPunct="0">
              <a:spcBef>
                <a:spcPct val="3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l-GR" sz="1200" dirty="0" smtClean="0"/>
              <a:t>Παρέχει </a:t>
            </a:r>
            <a:r>
              <a:rPr lang="el-GR" sz="1200" dirty="0"/>
              <a:t>το πλαίσιο για την ανάπτυξη των δεξιοτήτων των Δημόσιων </a:t>
            </a:r>
            <a:r>
              <a:rPr lang="el-GR" sz="1200" dirty="0" smtClean="0"/>
              <a:t>Υπαλλήλων</a:t>
            </a:r>
          </a:p>
          <a:p>
            <a:pPr marL="171450" indent="-171450" eaLnBrk="0" hangingPunct="0">
              <a:spcBef>
                <a:spcPct val="3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l-GR" sz="1200" dirty="0" smtClean="0"/>
              <a:t>Προωθεί </a:t>
            </a:r>
            <a:r>
              <a:rPr lang="el-GR" sz="1200" dirty="0"/>
              <a:t>την κουλτούρα του διαλόγου στη Διοίκηση</a:t>
            </a: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 rot="16200000" flipH="1">
            <a:off x="854670" y="1196951"/>
            <a:ext cx="1800008" cy="1800000"/>
          </a:xfrm>
          <a:prstGeom prst="homePlate">
            <a:avLst>
              <a:gd name="adj" fmla="val 33521"/>
            </a:avLst>
          </a:prstGeom>
          <a:solidFill>
            <a:schemeClr val="accent1"/>
          </a:solidFill>
          <a:ln w="6350">
            <a:noFill/>
            <a:miter lim="800000"/>
            <a:headEnd/>
            <a:tailEnd/>
          </a:ln>
          <a:effectLst/>
        </p:spPr>
        <p:txBody>
          <a:bodyPr vert="eaVert" wrap="none" lIns="45720" rIns="45720" anchor="ctr"/>
          <a:lstStyle/>
          <a:p>
            <a:pPr algn="ctr">
              <a:spcAft>
                <a:spcPts val="300"/>
              </a:spcAft>
            </a:pPr>
            <a:r>
              <a:rPr lang="el-GR" altLang="el-GR" sz="1200" b="1" dirty="0">
                <a:solidFill>
                  <a:srgbClr val="FFFFFF"/>
                </a:solidFill>
                <a:cs typeface="Arial" charset="0"/>
              </a:rPr>
              <a:t>Νέες Δομές 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725800" y="4979642"/>
            <a:ext cx="5734632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lIns="45720" tIns="72000" rIns="45720" bIns="3600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l-GR" altLang="el-GR" sz="1200" dirty="0">
                <a:latin typeface="Arial" charset="0"/>
                <a:cs typeface="Arial" charset="0"/>
              </a:rPr>
              <a:t>Το νέο σύστημα </a:t>
            </a:r>
            <a:r>
              <a:rPr lang="el-GR" altLang="el-GR" sz="1200" dirty="0" smtClean="0">
                <a:latin typeface="Arial" charset="0"/>
                <a:cs typeface="Arial" charset="0"/>
              </a:rPr>
              <a:t>προαγωγών είναι μια αξιοκρατική και διαφανής διαδικασία:</a:t>
            </a:r>
          </a:p>
          <a:p>
            <a:pPr marL="171450" lvl="0" indent="-171450" fontAlgn="base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1200" dirty="0" smtClean="0">
                <a:latin typeface="Arial" charset="0"/>
                <a:cs typeface="Arial" charset="0"/>
              </a:rPr>
              <a:t>Αναγνώρισης της απόδοσης </a:t>
            </a:r>
          </a:p>
          <a:p>
            <a:pPr marL="171450" lvl="0" indent="-171450" fontAlgn="base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1200" dirty="0" smtClean="0">
                <a:latin typeface="Arial" charset="0"/>
                <a:cs typeface="Arial" charset="0"/>
              </a:rPr>
              <a:t>Επιβράβευσης</a:t>
            </a:r>
          </a:p>
          <a:p>
            <a:pPr marL="171450" lvl="0" indent="-171450" fontAlgn="base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1200" dirty="0" smtClean="0">
                <a:latin typeface="Arial" charset="0"/>
                <a:cs typeface="Arial" charset="0"/>
              </a:rPr>
              <a:t>Εξέλιξης</a:t>
            </a:r>
            <a:r>
              <a:rPr lang="en-US" altLang="el-GR" sz="1200" dirty="0" smtClean="0">
                <a:latin typeface="Arial" charset="0"/>
                <a:cs typeface="Arial" charset="0"/>
              </a:rPr>
              <a:t> </a:t>
            </a:r>
            <a:r>
              <a:rPr lang="el-GR" altLang="el-GR" sz="1200" dirty="0" smtClean="0">
                <a:latin typeface="Arial" charset="0"/>
                <a:cs typeface="Arial" charset="0"/>
              </a:rPr>
              <a:t>των Δημοσίων Υπαλλήλων </a:t>
            </a:r>
            <a:endParaRPr lang="en-US" altLang="el-GR" sz="1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5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νέο σύστημα αξιολόγησης της απόδοσης και εξέλιξης των υπαλλήλων αποτελεί δομικό στοιχείο της Διοικητικής Μεταρρύθμισης…</a:t>
            </a:r>
            <a:endParaRPr lang="el-GR" dirty="0"/>
          </a:p>
        </p:txBody>
      </p:sp>
      <p:pic>
        <p:nvPicPr>
          <p:cNvPr id="19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1654646"/>
            <a:ext cx="594360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611187" y="5369396"/>
            <a:ext cx="1063625" cy="24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</a:rPr>
              <a:t>Ισχυρές Δομές</a:t>
            </a:r>
          </a:p>
        </p:txBody>
      </p:sp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611188" y="4185121"/>
            <a:ext cx="1584548" cy="41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</a:rPr>
              <a:t>Επιλογή και Κατανομή</a:t>
            </a:r>
            <a:r>
              <a:rPr kumimoji="0" lang="el-GR" altLang="el-GR" sz="1100" b="1" i="1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</a:rPr>
              <a:t> Υπαλλήλων</a:t>
            </a:r>
            <a:endParaRPr kumimoji="0" lang="el-GR" altLang="el-GR" sz="1100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2" name="TextBox 17"/>
          <p:cNvSpPr txBox="1">
            <a:spLocks noChangeArrowheads="1"/>
          </p:cNvSpPr>
          <p:nvPr/>
        </p:nvSpPr>
        <p:spPr bwMode="auto">
          <a:xfrm>
            <a:off x="611188" y="2950046"/>
            <a:ext cx="1800572" cy="41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Ανάπτυξη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1100" b="1" i="1" kern="0" noProof="0" dirty="0" smtClean="0">
                <a:solidFill>
                  <a:srgbClr val="C00000"/>
                </a:solidFill>
              </a:rPr>
              <a:t>Δεξιοτήτων - Ικανοτήτων</a:t>
            </a:r>
            <a:endParaRPr kumimoji="0" lang="el-GR" altLang="el-GR" sz="1100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23" name="TextBox 18"/>
          <p:cNvSpPr txBox="1">
            <a:spLocks noChangeArrowheads="1"/>
          </p:cNvSpPr>
          <p:nvPr/>
        </p:nvSpPr>
        <p:spPr bwMode="auto">
          <a:xfrm>
            <a:off x="611188" y="1951509"/>
            <a:ext cx="1800572" cy="24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</a:rPr>
              <a:t>Αμοιβές και Κίνητρα</a:t>
            </a:r>
          </a:p>
        </p:txBody>
      </p:sp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4086225" y="4256559"/>
            <a:ext cx="1123950" cy="41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</a:rPr>
              <a:t>Επιλογή Προϊσταμένων </a:t>
            </a:r>
          </a:p>
        </p:txBody>
      </p:sp>
      <p:sp>
        <p:nvSpPr>
          <p:cNvPr id="25" name="TextBox 20"/>
          <p:cNvSpPr txBox="1">
            <a:spLocks noChangeArrowheads="1"/>
          </p:cNvSpPr>
          <p:nvPr/>
        </p:nvSpPr>
        <p:spPr bwMode="auto">
          <a:xfrm>
            <a:off x="2873375" y="4256559"/>
            <a:ext cx="1122363" cy="58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</a:rPr>
              <a:t>Εσωτερική Αγορά Εργασίας</a:t>
            </a:r>
          </a:p>
        </p:txBody>
      </p:sp>
      <p:sp>
        <p:nvSpPr>
          <p:cNvPr id="26" name="TextBox 21"/>
          <p:cNvSpPr txBox="1">
            <a:spLocks noChangeArrowheads="1"/>
          </p:cNvSpPr>
          <p:nvPr/>
        </p:nvSpPr>
        <p:spPr bwMode="auto">
          <a:xfrm>
            <a:off x="5249863" y="4256559"/>
            <a:ext cx="1122362" cy="58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</a:rPr>
              <a:t>Επιλογή Νεοεισερχομένων</a:t>
            </a:r>
          </a:p>
        </p:txBody>
      </p:sp>
      <p:sp>
        <p:nvSpPr>
          <p:cNvPr id="27" name="TextBox 23"/>
          <p:cNvSpPr txBox="1">
            <a:spLocks noChangeArrowheads="1"/>
          </p:cNvSpPr>
          <p:nvPr/>
        </p:nvSpPr>
        <p:spPr bwMode="auto">
          <a:xfrm rot="16200000">
            <a:off x="3982244" y="2157834"/>
            <a:ext cx="10191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1000" b="1" kern="0" dirty="0" smtClean="0">
                <a:solidFill>
                  <a:prstClr val="black"/>
                </a:solidFill>
              </a:rPr>
              <a:t>Προαγωγές</a:t>
            </a:r>
            <a:endParaRPr kumimoji="0" lang="el-GR" altLang="el-GR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8" name="TextBox 24"/>
          <p:cNvSpPr txBox="1">
            <a:spLocks noChangeArrowheads="1"/>
          </p:cNvSpPr>
          <p:nvPr/>
        </p:nvSpPr>
        <p:spPr bwMode="auto">
          <a:xfrm rot="16200000">
            <a:off x="4247927" y="2157834"/>
            <a:ext cx="10191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rPr>
              <a:t>Μισθολόγιο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630738" y="1664171"/>
            <a:ext cx="0" cy="1106488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0" name="TextBox 20"/>
          <p:cNvSpPr txBox="1">
            <a:spLocks noChangeArrowheads="1"/>
          </p:cNvSpPr>
          <p:nvPr/>
        </p:nvSpPr>
        <p:spPr bwMode="auto">
          <a:xfrm>
            <a:off x="2916238" y="5228109"/>
            <a:ext cx="3384550" cy="58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</a:rPr>
              <a:t>Νέες Δομές</a:t>
            </a:r>
            <a:endParaRPr kumimoji="0" lang="en-US" altLang="el-GR" sz="11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</a:rPr>
              <a:t>(</a:t>
            </a:r>
            <a:r>
              <a:rPr kumimoji="0" lang="el-GR" altLang="el-GR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</a:rPr>
              <a:t>οργανογράμματα</a:t>
            </a:r>
            <a:r>
              <a:rPr kumimoji="0" lang="en-US" altLang="el-GR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</a:rPr>
              <a:t>, </a:t>
            </a:r>
            <a:r>
              <a:rPr kumimoji="0" lang="el-GR" altLang="el-GR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</a:rPr>
              <a:t>περιγραφή θέσεων</a:t>
            </a:r>
            <a:r>
              <a:rPr kumimoji="0" lang="en-US" altLang="el-GR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</a:rPr>
              <a:t>, </a:t>
            </a:r>
            <a:r>
              <a:rPr kumimoji="0" lang="el-GR" altLang="el-GR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</a:rPr>
              <a:t>διαδικασίες</a:t>
            </a:r>
            <a:r>
              <a:rPr kumimoji="0" lang="en-US" altLang="el-GR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</a:rPr>
              <a:t>)</a:t>
            </a:r>
            <a:endParaRPr kumimoji="0" lang="el-GR" altLang="el-GR" sz="11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1" name="TextBox 20"/>
          <p:cNvSpPr txBox="1">
            <a:spLocks noChangeArrowheads="1"/>
          </p:cNvSpPr>
          <p:nvPr/>
        </p:nvSpPr>
        <p:spPr bwMode="auto">
          <a:xfrm>
            <a:off x="3706813" y="3205634"/>
            <a:ext cx="1873250" cy="41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rPr>
              <a:t>Αξιολόγηση και Ατομικό</a:t>
            </a:r>
            <a:r>
              <a:rPr kumimoji="0" lang="el-GR" altLang="el-GR" sz="11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rPr>
              <a:t> Πλάνο Ανάπτυξης</a:t>
            </a:r>
            <a:endParaRPr kumimoji="0" lang="el-GR" altLang="el-GR" sz="11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5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0906" y="182880"/>
            <a:ext cx="8615589" cy="868680"/>
          </a:xfrm>
        </p:spPr>
        <p:txBody>
          <a:bodyPr/>
          <a:lstStyle/>
          <a:p>
            <a:r>
              <a:rPr lang="el-GR" dirty="0" smtClean="0"/>
              <a:t>…και διαμορφώθηκε μετά από διεξοδική προετοιμασία</a:t>
            </a:r>
            <a:endParaRPr lang="el-GR" dirty="0"/>
          </a:p>
        </p:txBody>
      </p:sp>
      <p:graphicFrame>
        <p:nvGraphicFramePr>
          <p:cNvPr id="6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738286"/>
              </p:ext>
            </p:extLst>
          </p:nvPr>
        </p:nvGraphicFramePr>
        <p:xfrm>
          <a:off x="107950" y="1268762"/>
          <a:ext cx="8856538" cy="4921760"/>
        </p:xfrm>
        <a:graphic>
          <a:graphicData uri="http://schemas.openxmlformats.org/drawingml/2006/table">
            <a:tbl>
              <a:tblPr/>
              <a:tblGrid>
                <a:gridCol w="1845372"/>
                <a:gridCol w="7011166"/>
              </a:tblGrid>
              <a:tr h="8282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l-G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6700" indent="-180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257175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Εμπειρογνώμονες ανθρωπίνου δυναμικού της Δημόσιας Διοίκησης από Γαλλία, Αγγλία, Ευρωπαϊκή Επιτροπή, Καναδά, Ισπανία, Ιρλανδία</a:t>
                      </a:r>
                    </a:p>
                    <a:p>
                      <a:pPr marL="257175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Πανεπιστημιακούς</a:t>
                      </a:r>
                    </a:p>
                    <a:p>
                      <a:pPr marL="257175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Εμπειρογνώμονες Ανθρωπίνου Δυναμικού του Ιδιωτικού Τομέα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5B3D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9999"/>
                      </a:srgbClr>
                    </a:solidFill>
                  </a:tcPr>
                </a:tc>
              </a:tr>
              <a:tr h="8053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l-G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6700" indent="-180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266700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l-GR" alt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Ελληνική νομοθεσία</a:t>
                      </a:r>
                      <a:endParaRPr kumimoji="0" lang="en-US" alt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266700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l-GR" alt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Διεθνείς βέλτιστες πρακτικές (Καναδάς , Ευρωπαϊκή Επιτροπή, Ιρλανδία)</a:t>
                      </a:r>
                      <a:endParaRPr kumimoji="0" lang="en-US" alt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266700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l-GR" alt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Εξέταση ειδικών περιπτώσεων από Γαλλία, Βέλγιο, Αγγλία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95B3D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9999"/>
                      </a:srgbClr>
                    </a:solidFill>
                  </a:tcPr>
                </a:tc>
              </a:tr>
              <a:tr h="32629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l-G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Αξίες</a:t>
                      </a:r>
                      <a:r>
                        <a:rPr kumimoji="0" lang="en-US" altLang="el-G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: </a:t>
                      </a:r>
                      <a:endParaRPr kumimoji="0" lang="el-GR" altLang="el-G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Αξιοκρατία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Διαφάνεια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Αντικειμενικότητα</a:t>
                      </a:r>
                      <a:endParaRPr kumimoji="0" lang="en-US" alt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Μέσα: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l-GR" alt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Συμμετοχή των υπαλλήλων  και προϊσταμένων  σε δομημένο και εποικοδομητικό διάλογο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Εξειδικευμένη εκπαίδευση των αξιολογητών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Στοχευμένη</a:t>
                      </a:r>
                      <a:r>
                        <a:rPr kumimoji="0" lang="el-GR" alt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 επικοινωνία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95B3D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179388" y="2132856"/>
            <a:ext cx="1736725" cy="784225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tIns="72000" rIns="72000" bIns="720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el-GR" altLang="el-GR" sz="1200" b="1">
                <a:solidFill>
                  <a:srgbClr val="FFFFFF"/>
                </a:solidFill>
                <a:cs typeface="Arial" charset="0"/>
              </a:rPr>
              <a:t>Δεδομένα - περιπτώσεις που εξετάστηκαν</a:t>
            </a:r>
            <a:endParaRPr lang="en-US" altLang="el-GR" sz="12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179388" y="3009901"/>
            <a:ext cx="1736725" cy="31554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tIns="72000" rIns="72000" bIns="720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el-GR" altLang="el-GR" sz="1200" b="1" dirty="0" smtClean="0">
                <a:solidFill>
                  <a:srgbClr val="FFFFFF"/>
                </a:solidFill>
                <a:cs typeface="Arial" charset="0"/>
              </a:rPr>
              <a:t>Αρχές που διέπουν το νέο σύστημα</a:t>
            </a:r>
            <a:endParaRPr lang="en-US" altLang="el-GR" sz="12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gray">
          <a:xfrm>
            <a:off x="179388" y="1276623"/>
            <a:ext cx="1736725" cy="7842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tIns="72000" rIns="72000" bIns="720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el-GR" altLang="el-GR" sz="1200" b="1" dirty="0" smtClean="0">
                <a:solidFill>
                  <a:srgbClr val="FFFFFF"/>
                </a:solidFill>
                <a:cs typeface="Arial" charset="0"/>
              </a:rPr>
              <a:t>Ποιόν</a:t>
            </a:r>
            <a:endParaRPr lang="el-GR" altLang="el-GR" sz="1200" b="1" dirty="0">
              <a:solidFill>
                <a:srgbClr val="FFFFFF"/>
              </a:solidFill>
              <a:cs typeface="Arial" charset="0"/>
            </a:endParaRPr>
          </a:p>
          <a:p>
            <a:pPr algn="ctr" eaLnBrk="1" hangingPunct="1">
              <a:spcAft>
                <a:spcPts val="300"/>
              </a:spcAft>
            </a:pPr>
            <a:r>
              <a:rPr lang="el-GR" altLang="el-GR" sz="1200" b="1" dirty="0">
                <a:solidFill>
                  <a:srgbClr val="FFFFFF"/>
                </a:solidFill>
                <a:cs typeface="Arial" charset="0"/>
              </a:rPr>
              <a:t>συμβουλευθήκαμε</a:t>
            </a:r>
            <a:endParaRPr lang="en-US" altLang="el-GR" sz="12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91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Βασικά Χαρακτηριστικά του </a:t>
            </a:r>
            <a:r>
              <a:rPr lang="el-GR" dirty="0" smtClean="0"/>
              <a:t>συστήματος αξιολόγησης της απόδοσης και εξέλιξης των υπαλλήλων </a:t>
            </a:r>
            <a:endParaRPr lang="el-GR" dirty="0"/>
          </a:p>
        </p:txBody>
      </p:sp>
      <p:grpSp>
        <p:nvGrpSpPr>
          <p:cNvPr id="27" name="Group 26"/>
          <p:cNvGrpSpPr/>
          <p:nvPr/>
        </p:nvGrpSpPr>
        <p:grpSpPr>
          <a:xfrm>
            <a:off x="539552" y="1340768"/>
            <a:ext cx="7563508" cy="972000"/>
            <a:chOff x="539552" y="1628800"/>
            <a:chExt cx="7563508" cy="828374"/>
          </a:xfrm>
        </p:grpSpPr>
        <p:sp>
          <p:nvSpPr>
            <p:cNvPr id="8" name="Rectangle 7"/>
            <p:cNvSpPr/>
            <p:nvPr/>
          </p:nvSpPr>
          <p:spPr bwMode="gray">
            <a:xfrm>
              <a:off x="539552" y="1628800"/>
              <a:ext cx="1656184" cy="828373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rgbClr val="778888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2000" tIns="108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l-GR" sz="1200" b="1" dirty="0">
                  <a:solidFill>
                    <a:schemeClr val="bg1"/>
                  </a:solidFill>
                </a:rPr>
                <a:t>Διαχείριση Ανθρώπινου Δυναμικού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gray">
            <a:xfrm>
              <a:off x="2339752" y="1628801"/>
              <a:ext cx="5763308" cy="82837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778888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lvl="0" fontAlgn="base">
                <a:spcBef>
                  <a:spcPts val="600"/>
                </a:spcBef>
                <a:spcAft>
                  <a:spcPts val="600"/>
                </a:spcAft>
              </a:pPr>
              <a:r>
                <a:rPr lang="el-GR" altLang="el-GR" sz="1200" dirty="0" smtClean="0">
                  <a:latin typeface="Arial" charset="0"/>
                  <a:ea typeface="DejaVu Sans" pitchFamily="34" charset="0"/>
                  <a:cs typeface="DejaVu Sans" pitchFamily="34" charset="0"/>
                </a:rPr>
                <a:t>Είναι </a:t>
              </a:r>
              <a:r>
                <a:rPr lang="el-GR" altLang="el-GR" sz="1200" dirty="0">
                  <a:latin typeface="Arial" charset="0"/>
                  <a:ea typeface="DejaVu Sans" pitchFamily="34" charset="0"/>
                  <a:cs typeface="DejaVu Sans" pitchFamily="34" charset="0"/>
                </a:rPr>
                <a:t>εργαλείο, το οποίο ενισχύει </a:t>
              </a:r>
              <a:r>
                <a:rPr lang="el-GR" altLang="el-GR" sz="1200" dirty="0" smtClean="0">
                  <a:latin typeface="Arial" charset="0"/>
                  <a:ea typeface="DejaVu Sans" pitchFamily="34" charset="0"/>
                  <a:cs typeface="DejaVu Sans" pitchFamily="34" charset="0"/>
                </a:rPr>
                <a:t>την ορθή </a:t>
              </a:r>
              <a:r>
                <a:rPr lang="el-GR" altLang="el-GR" sz="1200" dirty="0">
                  <a:latin typeface="Arial" charset="0"/>
                  <a:ea typeface="DejaVu Sans" pitchFamily="34" charset="0"/>
                  <a:cs typeface="DejaVu Sans" pitchFamily="34" charset="0"/>
                </a:rPr>
                <a:t>διαχείριση ανθρώπινου </a:t>
              </a:r>
              <a:r>
                <a:rPr lang="el-GR" altLang="el-GR" sz="1200" dirty="0" smtClean="0">
                  <a:latin typeface="Arial" charset="0"/>
                  <a:ea typeface="DejaVu Sans" pitchFamily="34" charset="0"/>
                  <a:cs typeface="DejaVu Sans" pitchFamily="34" charset="0"/>
                </a:rPr>
                <a:t>δυναμικού</a:t>
              </a:r>
              <a:endParaRPr lang="el-GR" altLang="el-GR" sz="1200" dirty="0">
                <a:latin typeface="Arial" charset="0"/>
                <a:ea typeface="DejaVu Sans" pitchFamily="34" charset="0"/>
                <a:cs typeface="DejaVu Sans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39552" y="2375812"/>
            <a:ext cx="7563508" cy="972000"/>
            <a:chOff x="539552" y="2528618"/>
            <a:chExt cx="7563508" cy="828374"/>
          </a:xfrm>
        </p:grpSpPr>
        <p:sp>
          <p:nvSpPr>
            <p:cNvPr id="15" name="Rectangle 14"/>
            <p:cNvSpPr/>
            <p:nvPr/>
          </p:nvSpPr>
          <p:spPr bwMode="gray">
            <a:xfrm>
              <a:off x="539552" y="2528618"/>
              <a:ext cx="1656184" cy="828373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rgbClr val="778888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2000" tIns="108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l-GR" sz="1200" b="1" dirty="0" smtClean="0">
                  <a:solidFill>
                    <a:schemeClr val="bg1"/>
                  </a:solidFill>
                </a:rPr>
                <a:t>Τεκμηρίωση Αποφάσεων για Προαγωγές και Άλλες Υπηρεσιακές Μεταβολές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gray">
            <a:xfrm>
              <a:off x="2339752" y="2528619"/>
              <a:ext cx="5763308" cy="82837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778888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lvl="0" fontAlgn="base">
                <a:spcBef>
                  <a:spcPts val="600"/>
                </a:spcBef>
                <a:spcAft>
                  <a:spcPts val="600"/>
                </a:spcAft>
              </a:pPr>
              <a:r>
                <a:rPr lang="el-GR" altLang="el-GR" sz="1200" dirty="0">
                  <a:latin typeface="Arial" charset="0"/>
                  <a:ea typeface="MS PGothic" pitchFamily="34" charset="-128"/>
                </a:rPr>
                <a:t>Παρέχει αξιόπιστες πληροφορίες στη Διοίκηση ώστε να </a:t>
              </a:r>
              <a:r>
                <a:rPr lang="el-GR" altLang="el-GR" sz="1200" dirty="0" smtClean="0">
                  <a:latin typeface="Arial" charset="0"/>
                  <a:ea typeface="MS PGothic" pitchFamily="34" charset="-128"/>
                </a:rPr>
                <a:t>αποφασίζει </a:t>
              </a:r>
              <a:r>
                <a:rPr lang="el-GR" altLang="el-GR" sz="1200" dirty="0">
                  <a:latin typeface="Arial" charset="0"/>
                  <a:ea typeface="MS PGothic" pitchFamily="34" charset="-128"/>
                </a:rPr>
                <a:t>για τις προαγωγές </a:t>
              </a:r>
              <a:r>
                <a:rPr lang="el-GR" altLang="el-GR" sz="1200" dirty="0" smtClean="0">
                  <a:latin typeface="Arial" charset="0"/>
                  <a:ea typeface="MS PGothic" pitchFamily="34" charset="-128"/>
                </a:rPr>
                <a:t>και άλλες υπηρεσιακές μεταβολές των </a:t>
              </a:r>
              <a:r>
                <a:rPr lang="el-GR" altLang="el-GR" sz="1200" dirty="0">
                  <a:latin typeface="Arial" charset="0"/>
                  <a:ea typeface="MS PGothic" pitchFamily="34" charset="-128"/>
                </a:rPr>
                <a:t>υπαλλήλων</a:t>
              </a:r>
              <a:endParaRPr lang="el-GR" altLang="el-GR" sz="1200" dirty="0">
                <a:latin typeface="Arial" charset="0"/>
                <a:ea typeface="DejaVu Sans" pitchFamily="34" charset="0"/>
                <a:cs typeface="DejaVu Sans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9552" y="3410856"/>
            <a:ext cx="7563508" cy="972000"/>
            <a:chOff x="611560" y="3464722"/>
            <a:chExt cx="7563508" cy="828374"/>
          </a:xfrm>
        </p:grpSpPr>
        <p:sp>
          <p:nvSpPr>
            <p:cNvPr id="17" name="Rectangle 16"/>
            <p:cNvSpPr/>
            <p:nvPr/>
          </p:nvSpPr>
          <p:spPr bwMode="gray">
            <a:xfrm>
              <a:off x="611560" y="3464722"/>
              <a:ext cx="1656184" cy="828373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rgbClr val="778888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2000" tIns="108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l-GR" sz="1200" b="1" dirty="0">
                  <a:solidFill>
                    <a:schemeClr val="bg1"/>
                  </a:solidFill>
                </a:rPr>
                <a:t>Ανάδειξη Εξαιρετικής Απόδοσης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gray">
            <a:xfrm>
              <a:off x="2411760" y="3464723"/>
              <a:ext cx="5763308" cy="82837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778888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lvl="0" fontAlgn="base">
                <a:spcBef>
                  <a:spcPts val="600"/>
                </a:spcBef>
                <a:spcAft>
                  <a:spcPts val="600"/>
                </a:spcAft>
              </a:pPr>
              <a:r>
                <a:rPr lang="el-GR" altLang="el-GR" sz="1200" dirty="0" smtClean="0">
                  <a:latin typeface="Arial" charset="0"/>
                  <a:ea typeface="DejaVu Sans" pitchFamily="34" charset="0"/>
                  <a:cs typeface="DejaVu Sans" pitchFamily="34" charset="0"/>
                </a:rPr>
                <a:t>Προσδιορίζει, εντοπίζει και αναδεικνύει </a:t>
              </a:r>
              <a:r>
                <a:rPr lang="el-GR" altLang="el-GR" sz="1200" dirty="0">
                  <a:latin typeface="Arial" charset="0"/>
                  <a:ea typeface="DejaVu Sans" pitchFamily="34" charset="0"/>
                  <a:cs typeface="DejaVu Sans" pitchFamily="34" charset="0"/>
                </a:rPr>
                <a:t>την εξαιρετική απόδοση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9552" y="4445900"/>
            <a:ext cx="7563508" cy="972000"/>
            <a:chOff x="691952" y="4472834"/>
            <a:chExt cx="7563508" cy="828374"/>
          </a:xfrm>
        </p:grpSpPr>
        <p:sp>
          <p:nvSpPr>
            <p:cNvPr id="19" name="Rectangle 18"/>
            <p:cNvSpPr/>
            <p:nvPr/>
          </p:nvSpPr>
          <p:spPr bwMode="gray">
            <a:xfrm>
              <a:off x="691952" y="4472834"/>
              <a:ext cx="1656184" cy="828373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rgbClr val="778888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2000" tIns="108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l-GR" sz="1200" b="1" dirty="0">
                  <a:solidFill>
                    <a:schemeClr val="bg1"/>
                  </a:solidFill>
                </a:rPr>
                <a:t>Ανάπτυξη </a:t>
              </a:r>
              <a:r>
                <a:rPr lang="el-GR" sz="1200" b="1" dirty="0" smtClean="0">
                  <a:solidFill>
                    <a:schemeClr val="bg1"/>
                  </a:solidFill>
                </a:rPr>
                <a:t>Υπαλλήλων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2492152" y="4472835"/>
              <a:ext cx="5763308" cy="82837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778888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lvl="0" fontAlgn="base">
                <a:spcBef>
                  <a:spcPts val="600"/>
                </a:spcBef>
                <a:spcAft>
                  <a:spcPts val="600"/>
                </a:spcAft>
              </a:pPr>
              <a:r>
                <a:rPr lang="el-GR" altLang="el-GR" sz="1200" dirty="0">
                  <a:latin typeface="Arial" charset="0"/>
                  <a:ea typeface="DejaVu Sans" pitchFamily="34" charset="0"/>
                  <a:cs typeface="DejaVu Sans" pitchFamily="34" charset="0"/>
                </a:rPr>
                <a:t>Αποτελεί πλατφόρμα για την ανάπτυξη των </a:t>
              </a:r>
              <a:r>
                <a:rPr lang="el-GR" altLang="el-GR" sz="1200" dirty="0" smtClean="0">
                  <a:latin typeface="Arial" charset="0"/>
                  <a:ea typeface="DejaVu Sans" pitchFamily="34" charset="0"/>
                  <a:cs typeface="DejaVu Sans" pitchFamily="34" charset="0"/>
                </a:rPr>
                <a:t>δεξιοτήτων και ικανοτήτων των υπαλλήλων</a:t>
              </a:r>
              <a:endParaRPr lang="el-GR" altLang="el-GR" sz="1200" dirty="0">
                <a:latin typeface="Arial" charset="0"/>
                <a:ea typeface="DejaVu Sans" pitchFamily="34" charset="0"/>
                <a:cs typeface="DejaVu Sans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39552" y="5480946"/>
            <a:ext cx="7563508" cy="972000"/>
            <a:chOff x="691952" y="5480946"/>
            <a:chExt cx="7563508" cy="828374"/>
          </a:xfrm>
        </p:grpSpPr>
        <p:sp>
          <p:nvSpPr>
            <p:cNvPr id="21" name="Rectangle 20"/>
            <p:cNvSpPr/>
            <p:nvPr/>
          </p:nvSpPr>
          <p:spPr bwMode="gray">
            <a:xfrm>
              <a:off x="691952" y="5480946"/>
              <a:ext cx="1656184" cy="828373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rgbClr val="778888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2000" tIns="108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l-GR" sz="1200" b="1" dirty="0">
                  <a:solidFill>
                    <a:schemeClr val="bg1"/>
                  </a:solidFill>
                </a:rPr>
                <a:t>Απλότητα στη Χρήση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2492152" y="5480947"/>
              <a:ext cx="5763308" cy="82837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778888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lvl="0" fontAlgn="base">
                <a:spcBef>
                  <a:spcPts val="600"/>
                </a:spcBef>
                <a:spcAft>
                  <a:spcPts val="600"/>
                </a:spcAft>
              </a:pPr>
              <a:r>
                <a:rPr lang="el-GR" altLang="el-GR" sz="1200" dirty="0" smtClean="0">
                  <a:latin typeface="Arial" charset="0"/>
                  <a:ea typeface="DejaVu Sans" pitchFamily="34" charset="0"/>
                  <a:cs typeface="DejaVu Sans" pitchFamily="34" charset="0"/>
                </a:rPr>
                <a:t>Είναι απλό, εύχρηστο και λειτουργικό και βασίζεται σε ηλεκτρονική εφαρμογή</a:t>
              </a:r>
              <a:endParaRPr lang="el-GR" altLang="el-GR" sz="1200" dirty="0">
                <a:latin typeface="Arial" charset="0"/>
                <a:ea typeface="DejaVu Sans" pitchFamily="34" charset="0"/>
                <a:cs typeface="DejaVu San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476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08831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05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0906" y="182880"/>
            <a:ext cx="8615589" cy="868680"/>
          </a:xfrm>
        </p:spPr>
        <p:txBody>
          <a:bodyPr/>
          <a:lstStyle/>
          <a:p>
            <a:r>
              <a:rPr lang="el-GR" dirty="0" smtClean="0"/>
              <a:t>Οι </a:t>
            </a:r>
            <a:r>
              <a:rPr lang="el-GR" dirty="0"/>
              <a:t>προηγούμενες νομοθετικές ρυθμίσεις δεν </a:t>
            </a:r>
            <a:r>
              <a:rPr lang="el-GR" dirty="0" smtClean="0"/>
              <a:t>ανταποκρίνονται στις σημερινές </a:t>
            </a:r>
            <a:r>
              <a:rPr lang="el-GR" dirty="0"/>
              <a:t>προκλήσεις </a:t>
            </a:r>
          </a:p>
        </p:txBody>
      </p:sp>
      <p:sp>
        <p:nvSpPr>
          <p:cNvPr id="6" name="Rectangle 5"/>
          <p:cNvSpPr/>
          <p:nvPr/>
        </p:nvSpPr>
        <p:spPr bwMode="gray">
          <a:xfrm>
            <a:off x="323528" y="1268760"/>
            <a:ext cx="2088232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el-GR" sz="12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Προηγούμενες</a:t>
            </a:r>
            <a:r>
              <a:rPr kumimoji="0" lang="el-GR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Νομοθετικές Ρυθμίσεις</a:t>
            </a:r>
          </a:p>
        </p:txBody>
      </p:sp>
      <p:sp>
        <p:nvSpPr>
          <p:cNvPr id="7" name="Rectangle 6"/>
          <p:cNvSpPr/>
          <p:nvPr/>
        </p:nvSpPr>
        <p:spPr bwMode="gray">
          <a:xfrm>
            <a:off x="2627784" y="1268760"/>
            <a:ext cx="6048672" cy="86409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altLang="el-GR" sz="1200" dirty="0">
                <a:ea typeface="MS PGothic" pitchFamily="34" charset="-128"/>
              </a:rPr>
              <a:t>Οι </a:t>
            </a:r>
            <a:r>
              <a:rPr lang="el-GR" altLang="el-GR" sz="1200" dirty="0" smtClean="0">
                <a:ea typeface="MS PGothic" pitchFamily="34" charset="-128"/>
              </a:rPr>
              <a:t>προηγούμενες </a:t>
            </a:r>
            <a:r>
              <a:rPr lang="el-GR" altLang="el-GR" sz="1200" dirty="0">
                <a:ea typeface="MS PGothic" pitchFamily="34" charset="-128"/>
              </a:rPr>
              <a:t>νομοθετικές ρυθμίσεις δεν μπόρεσαν να καθιερώσουν ένα αποτελεσματικό και αποδοτικό σύστημα για την </a:t>
            </a:r>
            <a:r>
              <a:rPr lang="el-GR" altLang="el-GR" sz="1200" dirty="0" smtClean="0">
                <a:ea typeface="MS PGothic" pitchFamily="34" charset="-128"/>
              </a:rPr>
              <a:t>αξιολόγηση της απόδοσης των υπαλλήλων.</a:t>
            </a:r>
            <a:endParaRPr lang="en-US" altLang="el-GR" sz="1200" dirty="0">
              <a:ea typeface="MS PGothic" pitchFamily="34" charset="-128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609776"/>
              </p:ext>
            </p:extLst>
          </p:nvPr>
        </p:nvGraphicFramePr>
        <p:xfrm>
          <a:off x="107503" y="3442688"/>
          <a:ext cx="8928994" cy="3154664"/>
        </p:xfrm>
        <a:graphic>
          <a:graphicData uri="http://schemas.openxmlformats.org/drawingml/2006/table">
            <a:tbl>
              <a:tblPr/>
              <a:tblGrid>
                <a:gridCol w="1229288"/>
                <a:gridCol w="2264801"/>
                <a:gridCol w="1976471"/>
                <a:gridCol w="3458434"/>
              </a:tblGrid>
              <a:tr h="7921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Βασικά στοιχεία του νόμου</a:t>
                      </a:r>
                      <a:endParaRPr kumimoji="0" lang="en-US" altLang="el-G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1450" indent="-1714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Καθιέρωση</a:t>
                      </a:r>
                      <a:endParaRPr kumimoji="0" lang="en-US" alt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l-GR" alt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Καθορισμένων κριτήριων 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l-GR" alt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Α’ και Β’ Αξιολογητή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l-GR" alt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Ειδικής Επιτροπής Αξιολόγησης 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l-GR" alt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Εξέταση ενστάσεων από το υπηρεσιακό συμβούλιο</a:t>
                      </a:r>
                      <a:endParaRPr kumimoji="0" lang="en-US" alt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1450" indent="-1714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l-GR" alt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Καθιέρωση </a:t>
                      </a:r>
                      <a:r>
                        <a:rPr kumimoji="0" lang="el-GR" altLang="el-G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στοχοθεσίας</a:t>
                      </a:r>
                      <a:r>
                        <a:rPr kumimoji="0" lang="el-GR" alt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και δεικτών μέτρησης αποδοτικότητας </a:t>
                      </a:r>
                      <a:endParaRPr kumimoji="0" lang="en-US" alt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1450" indent="-1714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l-GR" alt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Πρόβλεψη υποχρεωτικής ποσόστωσης και για τις τρεις κλίμακες (υψηλή 25% - μεσαία 60% - χαμηλή 15%) με στόχο τον περιορισμό της κατάχρησης του «άριστα»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Εντοπιζόμενα προβλήματα</a:t>
                      </a:r>
                      <a:endParaRPr kumimoji="0" lang="en-US" altLang="el-G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1450" indent="-1714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l-GR" alt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Αξιολόγηση της πλειοψηφίας των υπαλλήλων με άριστα</a:t>
                      </a:r>
                      <a:r>
                        <a:rPr kumimoji="0" lang="en-US" alt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l-GR" alt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χωρίς πρόβλεψη για αντιμετώπιση του προβλήματος (εσωτερικός έλεγχος)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l-GR" alt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Ελλιπής και πλημμελής εφαρμογή της αξιολόγησης (μη συγκρότηση </a:t>
                      </a:r>
                      <a:r>
                        <a:rPr kumimoji="0" lang="en-US" alt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EEA</a:t>
                      </a:r>
                      <a:r>
                        <a:rPr kumimoji="0" lang="el-GR" alt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, μη εξέταση των άριστων εκθέσεων κ.α.)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l-GR" alt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Έλλειψη άμεσης σύνδεσης της απόδοσης με την υπηρεσιακή εξέλιξη των υπαλλήλων 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1450" indent="-1714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l-GR" alt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Μη σύνδεση της </a:t>
                      </a:r>
                      <a:r>
                        <a:rPr kumimoji="0" lang="el-GR" altLang="el-G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στοχοθεσίας</a:t>
                      </a:r>
                      <a:r>
                        <a:rPr kumimoji="0" lang="el-GR" alt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με την ατομική αξιολόγηση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l-GR" alt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Έλλειψη παροχής κινήτρων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l-GR" alt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Προσανατολισμός σε στόχους εύκολα επιτεύξιμους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l-GR" alt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Ελλιπής και πλημμελής εφαρμογή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1450" indent="-1714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l-GR" alt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Η ελλιπής επικοινωνία των στόχων του συστήματος οδήγησε στο χαρακτηρισμό του ως εργαλείο για διαθεσιμότητα και «απολύσεις»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l-GR" alt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Η εκ των προτέρων υποχρεωτική βαθμολόγηση συγκεκριμένου ποσοστού υπαλλήλων (15%) με τις βαθμολογίες της χαμηλής κλίμακας 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l-GR" alt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Ο μεταβατικός χαρακτήρας του συστήματος δημιούργησε αντικειμενικές αδυναμίες εφαρμογής του (χρονικά, οργανωτικά)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H </a:t>
                      </a:r>
                      <a:r>
                        <a:rPr kumimoji="0" lang="el-GR" alt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έλλειψη άμεσης σύνδεσης της απόδοσης με τις μισθολογικές αυξήσεις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331640" y="2204864"/>
            <a:ext cx="7704856" cy="1331913"/>
            <a:chOff x="1022918" y="980726"/>
            <a:chExt cx="7993063" cy="1692277"/>
          </a:xfrm>
        </p:grpSpPr>
        <p:sp>
          <p:nvSpPr>
            <p:cNvPr id="11" name="AutoShape 2"/>
            <p:cNvSpPr>
              <a:spLocks noChangeArrowheads="1"/>
            </p:cNvSpPr>
            <p:nvPr/>
          </p:nvSpPr>
          <p:spPr bwMode="auto">
            <a:xfrm>
              <a:off x="1022918" y="1224786"/>
              <a:ext cx="7993063" cy="990354"/>
            </a:xfrm>
            <a:prstGeom prst="homePlate">
              <a:avLst>
                <a:gd name="adj" fmla="val 28512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" name="Oval 3"/>
            <p:cNvSpPr>
              <a:spLocks noChangeArrowheads="1"/>
            </p:cNvSpPr>
            <p:nvPr/>
          </p:nvSpPr>
          <p:spPr bwMode="auto">
            <a:xfrm>
              <a:off x="1474829" y="980726"/>
              <a:ext cx="1526725" cy="1692277"/>
            </a:xfrm>
            <a:prstGeom prst="ellipse">
              <a:avLst/>
            </a:prstGeom>
            <a:solidFill>
              <a:srgbClr val="254061"/>
            </a:solidFill>
            <a:ln w="6350">
              <a:noFill/>
              <a:round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wrap="none" lIns="0" tIns="0" rIns="0" bIns="0" anchor="ctr"/>
            <a:lstStyle>
              <a:lvl1pPr marL="179388" indent="-179388" eaLnBrk="0" hangingPunct="0">
                <a:defRPr sz="2400"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l-GR" altLang="el-GR" sz="1200" b="1">
                  <a:solidFill>
                    <a:srgbClr val="FFFFFF"/>
                  </a:solidFill>
                  <a:ea typeface="MS PGothic" pitchFamily="34" charset="-128"/>
                </a:rPr>
                <a:t>Π.Δ. 318/1992</a:t>
              </a:r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879204" y="980726"/>
              <a:ext cx="1497063" cy="1692277"/>
            </a:xfrm>
            <a:prstGeom prst="ellipse">
              <a:avLst/>
            </a:prstGeom>
            <a:solidFill>
              <a:srgbClr val="376092"/>
            </a:solidFill>
            <a:ln w="6350">
              <a:noFill/>
              <a:round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algn="ctr">
                <a:spcAft>
                  <a:spcPts val="300"/>
                </a:spcAft>
              </a:pPr>
              <a:r>
                <a:rPr lang="el-GR" altLang="el-GR" sz="1200" b="1">
                  <a:solidFill>
                    <a:srgbClr val="FFFFFF"/>
                  </a:solidFill>
                  <a:ea typeface="MS PGothic" pitchFamily="34" charset="-128"/>
                </a:rPr>
                <a:t>ν.3230/2004 </a:t>
              </a:r>
            </a:p>
          </p:txBody>
        </p:sp>
        <p:sp>
          <p:nvSpPr>
            <p:cNvPr id="14" name="Oval 4"/>
            <p:cNvSpPr>
              <a:spLocks noChangeArrowheads="1"/>
            </p:cNvSpPr>
            <p:nvPr/>
          </p:nvSpPr>
          <p:spPr bwMode="auto">
            <a:xfrm>
              <a:off x="6342903" y="980726"/>
              <a:ext cx="1565111" cy="1692277"/>
            </a:xfrm>
            <a:prstGeom prst="ellipse">
              <a:avLst/>
            </a:prstGeom>
            <a:solidFill>
              <a:srgbClr val="95B3D7"/>
            </a:solidFill>
            <a:ln w="6350">
              <a:noFill/>
              <a:round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algn="ctr">
                <a:spcAft>
                  <a:spcPts val="300"/>
                </a:spcAft>
              </a:pPr>
              <a:r>
                <a:rPr lang="el-GR" altLang="el-GR" sz="1200" b="1">
                  <a:solidFill>
                    <a:srgbClr val="FFFFFF"/>
                  </a:solidFill>
                  <a:ea typeface="MS PGothic" pitchFamily="34" charset="-128"/>
                </a:rPr>
                <a:t>Ν. 4250/2014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406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90573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07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0906" y="182880"/>
            <a:ext cx="8723093" cy="868680"/>
          </a:xfrm>
        </p:spPr>
        <p:txBody>
          <a:bodyPr/>
          <a:lstStyle/>
          <a:p>
            <a:r>
              <a:rPr lang="el-GR" dirty="0" smtClean="0"/>
              <a:t>Το σύστημα υλοποιείται από συγκεκριμένους εμπλεκόμενους με ξεκάθαρους ρόλους και αρμοδιότητες, εξασφαλίζοντας διαφάνεια και λογοδοσία</a:t>
            </a:r>
            <a:endParaRPr lang="el-GR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929327"/>
              </p:ext>
            </p:extLst>
          </p:nvPr>
        </p:nvGraphicFramePr>
        <p:xfrm>
          <a:off x="215106" y="1412776"/>
          <a:ext cx="8677374" cy="4902518"/>
        </p:xfrm>
        <a:graphic>
          <a:graphicData uri="http://schemas.openxmlformats.org/drawingml/2006/table">
            <a:tbl>
              <a:tblPr/>
              <a:tblGrid>
                <a:gridCol w="1563044"/>
                <a:gridCol w="1711905"/>
                <a:gridCol w="5402425"/>
              </a:tblGrid>
              <a:tr h="300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Εμπλεκόμενοι</a:t>
                      </a:r>
                      <a:endParaRPr kumimoji="0" lang="en-US" altLang="el-G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Ρόλοι </a:t>
                      </a:r>
                      <a:endParaRPr kumimoji="0" lang="en-US" altLang="el-G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Αρμοδιότητες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2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l-G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l-GR" alt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Αξιολογείται, συμμετέχει ενεργά στη διαδικασία και έχει την ευθύνη για την προσωπική του ανάπτυξη και εξέλιξη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l-GR" altLang="el-G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Καταθέτει τις προσωπικές του απόψεις και τη δική του οπτική σχετικά με τα κύρια επιτεύγματα και τις επαγγελματικές του φιλοδοξίες στο σχετικό έντυπο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Προτείνει, συμφωνεί και δεσμεύεται για τα αποτελέσματα του έτους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Συζητά και συμφωνεί εκ των προτέρων με τον αξιολογητή του σε ένα ρεαλιστικό και επιτεύξιμο Ατομικό Πλάνο Ανάπτυξης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Ενημερώνει για την πορεία των εργασιών κατά τη διάρκεια του έτους και αποζητά κατευθύνσεις όταν προκύπτουν εμπόδια απόδοσης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Έχει δικαίωμα να υποβάλλει ένσταση </a:t>
                      </a:r>
                      <a:endParaRPr kumimoji="0" lang="en-US" altLang="el-G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9999"/>
                      </a:srgbClr>
                    </a:solidFill>
                  </a:tcPr>
                </a:tc>
              </a:tr>
              <a:tr h="2041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l-G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l-GR" alt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Έχει την ευθύνη συντονισμού, παρακολούθησης και ορθής και έγκαιρης ολοκλήρωσης της διαδικασίας αξιολόγησης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l-GR" altLang="el-G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l-GR" altLang="el-G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95B3D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24161750" indent="-24161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17145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Συζητά εντός πλαισίου και συμφωνεί με τον αξιολογούμενο τα στοιχεία που θα καθορίσουν την απόδοση </a:t>
                      </a:r>
                    </a:p>
                    <a:p>
                      <a:pPr marL="17145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Συμπληρώνει το έντυπο της αξιολόγησης και ενημερώνει σχετικά τον αξιολογούμενο</a:t>
                      </a:r>
                    </a:p>
                    <a:p>
                      <a:pPr marL="17145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Καταρτίζει Ατομικά Πλάνα Ανάπτυξης</a:t>
                      </a:r>
                    </a:p>
                    <a:p>
                      <a:pPr marL="17145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Παρακολουθεί την εξέλιξη του υπαλλήλου κατά τη διάρκεια του έτους, και έγκαιρα επεμβαίνει όπου υπάρχουν εμπόδια απόδοσης</a:t>
                      </a:r>
                    </a:p>
                    <a:p>
                      <a:pPr marL="17145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Υποστηρίζει συστηματικά τον αξιολογούμενο για την αποτελεσματικότερη αξιοποίηση και βελτίωση των δυνατών του σημείων</a:t>
                      </a:r>
                    </a:p>
                    <a:p>
                      <a:pPr marL="17145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Ενημερώνει τον έμμεσο αξιολογητή</a:t>
                      </a:r>
                    </a:p>
                    <a:p>
                      <a:pPr marL="17145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Συνεργάζεται με ΔΑΔ για την εφαρμογή των Ατομικών Πλάνων Ανάπτυξης</a:t>
                      </a:r>
                      <a:r>
                        <a:rPr kumimoji="0" lang="en-US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/</a:t>
                      </a:r>
                      <a:r>
                        <a:rPr kumimoji="0" lang="el-GR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 βελτίωσης της απόδοσης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5B3D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9999"/>
                      </a:srgbClr>
                    </a:solidFill>
                  </a:tcPr>
                </a:tc>
              </a:tr>
              <a:tr h="1066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l-G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l-GR" alt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Επιλαμβάνεται ενστάσεων και τυχόν διαφωνιών αξιολογούμενου-αξιολογητή</a:t>
                      </a:r>
                      <a:endParaRPr kumimoji="0" lang="en-US" altLang="el-G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95B3D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Επιλαμβάνεται τυχόν ενστάσεων του αξιολογούμενου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Διαχειρίζεται διαφωνίες που ενδεχομένως προκύπτουν μεταξύ αξιολογούμενου και αξιολογητή κατά τη συζήτηση επί των στόχων του επόμενου έτους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5B3D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 bwMode="gray">
          <a:xfrm>
            <a:off x="107504" y="1999183"/>
            <a:ext cx="1584176" cy="7097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l-GR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Αξιολογούμενος</a:t>
            </a:r>
          </a:p>
        </p:txBody>
      </p:sp>
      <p:sp>
        <p:nvSpPr>
          <p:cNvPr id="15" name="Rectangle 14"/>
          <p:cNvSpPr/>
          <p:nvPr/>
        </p:nvSpPr>
        <p:spPr bwMode="gray">
          <a:xfrm>
            <a:off x="107504" y="3573016"/>
            <a:ext cx="1584176" cy="7097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300"/>
              </a:spcAft>
            </a:pPr>
            <a:r>
              <a:rPr lang="el-GR" sz="11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Άμεσος </a:t>
            </a:r>
            <a:r>
              <a:rPr lang="el-GR" sz="11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Αξιολογητής</a:t>
            </a:r>
          </a:p>
          <a:p>
            <a:pPr algn="ctr" fontAlgn="base">
              <a:spcAft>
                <a:spcPts val="300"/>
              </a:spcAft>
            </a:pPr>
            <a:r>
              <a:rPr lang="el-GR" sz="11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(άμεσος προϊστάμενος)</a:t>
            </a:r>
            <a:endParaRPr lang="el-GR" sz="1100" b="1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gray">
          <a:xfrm>
            <a:off x="107504" y="5311551"/>
            <a:ext cx="1584176" cy="7097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300"/>
              </a:spcAft>
            </a:pPr>
            <a:r>
              <a:rPr lang="el-GR" sz="11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Έμμεσος </a:t>
            </a:r>
            <a:r>
              <a:rPr lang="el-GR" sz="11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Αξιολογητής (άμεσος προϊστάμενος του αξιολογητή)</a:t>
            </a:r>
            <a:endParaRPr lang="el-GR" sz="1100" b="1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35496" y="1858888"/>
            <a:ext cx="242887" cy="24288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US" sz="11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35496" y="3429000"/>
            <a:ext cx="242887" cy="24288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0" hangingPunct="0"/>
            <a:r>
              <a:rPr lang="el-GR" sz="1100" b="1" dirty="0">
                <a:solidFill>
                  <a:schemeClr val="bg1"/>
                </a:solidFill>
              </a:rPr>
              <a:t>2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35496" y="5157192"/>
            <a:ext cx="242887" cy="24288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0" hangingPunct="0"/>
            <a:r>
              <a:rPr lang="el-GR" sz="1100" b="1" dirty="0">
                <a:solidFill>
                  <a:schemeClr val="bg1"/>
                </a:solidFill>
              </a:rPr>
              <a:t>3</a:t>
            </a:r>
            <a:endParaRPr 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0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93638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2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Πώς ορίζεται η απόδοση και με ποια κριτήρια αξιολογείται</a:t>
            </a:r>
            <a:endParaRPr lang="el-GR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gray">
          <a:xfrm>
            <a:off x="179388" y="4660999"/>
            <a:ext cx="1736725" cy="1072257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tIns="72000" rIns="72000" bIns="720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el-GR" altLang="el-GR" sz="1200" b="1" dirty="0" smtClean="0">
                <a:solidFill>
                  <a:srgbClr val="FFFFFF"/>
                </a:solidFill>
                <a:cs typeface="Arial" charset="0"/>
              </a:rPr>
              <a:t>Ποιοτικά κριτήρια απόδοσης</a:t>
            </a:r>
          </a:p>
          <a:p>
            <a:pPr algn="ctr" eaLnBrk="1" hangingPunct="1">
              <a:spcAft>
                <a:spcPts val="300"/>
              </a:spcAft>
            </a:pPr>
            <a:r>
              <a:rPr lang="el-GR" altLang="el-GR" sz="1200" b="1" dirty="0" smtClean="0">
                <a:solidFill>
                  <a:srgbClr val="FFFFFF"/>
                </a:solidFill>
                <a:cs typeface="Arial" charset="0"/>
              </a:rPr>
              <a:t>ΠΩΣ;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gray">
          <a:xfrm>
            <a:off x="179388" y="3364855"/>
            <a:ext cx="1736725" cy="107225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tIns="72000" rIns="72000" bIns="720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el-GR" altLang="el-GR" sz="1200" b="1" dirty="0" smtClean="0">
                <a:solidFill>
                  <a:srgbClr val="FFFFFF"/>
                </a:solidFill>
                <a:cs typeface="Arial" charset="0"/>
              </a:rPr>
              <a:t>Ποσοτικά Κριτήρια Απόδοσης</a:t>
            </a:r>
          </a:p>
          <a:p>
            <a:pPr algn="ctr" eaLnBrk="1" hangingPunct="1">
              <a:spcAft>
                <a:spcPts val="300"/>
              </a:spcAft>
            </a:pPr>
            <a:r>
              <a:rPr lang="el-GR" altLang="el-GR" sz="1200" b="1" dirty="0" smtClean="0">
                <a:solidFill>
                  <a:srgbClr val="FFFFFF"/>
                </a:solidFill>
                <a:cs typeface="Arial" charset="0"/>
              </a:rPr>
              <a:t>ΤΙ;</a:t>
            </a:r>
          </a:p>
        </p:txBody>
      </p:sp>
      <p:graphicFrame>
        <p:nvGraphicFramePr>
          <p:cNvPr id="13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441903"/>
              </p:ext>
            </p:extLst>
          </p:nvPr>
        </p:nvGraphicFramePr>
        <p:xfrm>
          <a:off x="2123728" y="3285667"/>
          <a:ext cx="6624736" cy="2595798"/>
        </p:xfrm>
        <a:graphic>
          <a:graphicData uri="http://schemas.openxmlformats.org/drawingml/2006/table">
            <a:tbl>
              <a:tblPr/>
              <a:tblGrid>
                <a:gridCol w="2993724"/>
                <a:gridCol w="3631012"/>
              </a:tblGrid>
              <a:tr h="1297899">
                <a:tc>
                  <a:txBody>
                    <a:bodyPr/>
                    <a:lstStyle>
                      <a:lvl1pPr marL="266700" indent="-180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266700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l-GR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Αναμενόμενα αποτελέσματα </a:t>
                      </a:r>
                    </a:p>
                    <a:p>
                      <a:pPr marL="266700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l-GR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Παραδοτέα για το επόμενο έτος </a:t>
                      </a:r>
                    </a:p>
                    <a:p>
                      <a:pPr marL="266700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alt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Κύριες ευθύνες – απαιτήσεις της θέσης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95B3D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0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77800" algn="l"/>
                        </a:tabLst>
                      </a:pPr>
                      <a:r>
                        <a:rPr lang="el-GR" sz="1100" dirty="0" smtClean="0"/>
                        <a:t>Τι αναμένεται από τον υπάλληλο  το επόμενο έτος;</a:t>
                      </a:r>
                    </a:p>
                    <a:p>
                      <a:pPr marL="25400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77800" algn="l"/>
                        </a:tabLst>
                      </a:pPr>
                      <a:r>
                        <a:rPr lang="el-GR" sz="1100" dirty="0" smtClean="0"/>
                        <a:t>Πού θα  πρέπει να επικεντρωθούν οι προσπάθειες; </a:t>
                      </a:r>
                    </a:p>
                    <a:p>
                      <a:pPr marL="25400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77800" algn="l"/>
                        </a:tabLst>
                      </a:pPr>
                      <a:r>
                        <a:rPr lang="el-GR" sz="1100" dirty="0" smtClean="0"/>
                        <a:t>Πώς η εργασία του υπαλλήλου  συμβάλλει στη συνολική αποστολή του τμήματος ;</a:t>
                      </a:r>
                    </a:p>
                    <a:p>
                      <a:pPr marL="266700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l-GR" altLang="el-G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95B3D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9999"/>
                      </a:srgbClr>
                    </a:solidFill>
                  </a:tcPr>
                </a:tc>
              </a:tr>
              <a:tr h="12978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266700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l-GR" altLang="el-G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Δεξιότητες</a:t>
                      </a:r>
                    </a:p>
                    <a:p>
                      <a:pPr marL="266700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l-GR" altLang="el-G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Ικανότητες</a:t>
                      </a:r>
                    </a:p>
                    <a:p>
                      <a:pPr marL="266700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l-GR" altLang="el-G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Εργασιακή συμπεριφορά</a:t>
                      </a:r>
                      <a:endParaRPr kumimoji="0" lang="en-US" altLang="el-GR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95B3D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l-GR" sz="1100" dirty="0" smtClean="0"/>
                        <a:t>Πώς οι υπάλληλοι αξιοποιούν τις γνώσεις και δεξιότητες τους για να επιτύχουν τα αποτελέσματα;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l-GR" sz="1100" dirty="0" smtClean="0"/>
                        <a:t>Ποιες συμπεριφορές οδηγούν στην επιτυχία;</a:t>
                      </a:r>
                      <a:endParaRPr kumimoji="0" lang="en-US" altLang="el-G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95B3D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 bwMode="gray">
          <a:xfrm>
            <a:off x="611560" y="1628800"/>
            <a:ext cx="7776864" cy="1008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l-GR" sz="1200" dirty="0" smtClean="0">
                <a:solidFill>
                  <a:prstClr val="black"/>
                </a:solidFill>
                <a:ea typeface="Times New Roman" pitchFamily="18" charset="0"/>
                <a:cs typeface="Calibri" pitchFamily="34" charset="0"/>
              </a:rPr>
              <a:t>Η απόδοση των υπαλλήλων αξιολογείται με βάση την αξιοποίηση των γνώσεων και δεξιοτήτων τους, σε σύγκριση με τις απαιτήσεις των θέσεων που κατέχουν. Έμφαση δίνεται στον προσδιορισμό και την κατανόηση του </a:t>
            </a:r>
            <a:r>
              <a:rPr lang="el-GR" sz="1200" b="1" dirty="0" smtClean="0">
                <a:solidFill>
                  <a:srgbClr val="C00000"/>
                </a:solidFill>
                <a:ea typeface="Times New Roman" pitchFamily="18" charset="0"/>
                <a:cs typeface="Calibri" pitchFamily="34" charset="0"/>
              </a:rPr>
              <a:t>τι</a:t>
            </a:r>
            <a:r>
              <a:rPr lang="el-GR" sz="1200" dirty="0" smtClean="0">
                <a:solidFill>
                  <a:srgbClr val="C00000"/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el-GR" sz="1200" dirty="0" smtClean="0">
                <a:solidFill>
                  <a:prstClr val="black"/>
                </a:solidFill>
                <a:ea typeface="Times New Roman" pitchFamily="18" charset="0"/>
                <a:cs typeface="Calibri" pitchFamily="34" charset="0"/>
              </a:rPr>
              <a:t>είναι αυτό που αναμένεται από τους υπαλλήλους, αλλά και για το </a:t>
            </a:r>
            <a:r>
              <a:rPr lang="el-GR" sz="1200" b="1" dirty="0" smtClean="0">
                <a:solidFill>
                  <a:srgbClr val="C00000"/>
                </a:solidFill>
                <a:ea typeface="Times New Roman" pitchFamily="18" charset="0"/>
                <a:cs typeface="Calibri" pitchFamily="34" charset="0"/>
              </a:rPr>
              <a:t>πώς</a:t>
            </a:r>
            <a:r>
              <a:rPr lang="el-GR" sz="1200" dirty="0" smtClean="0">
                <a:solidFill>
                  <a:prstClr val="black"/>
                </a:solidFill>
                <a:ea typeface="Times New Roman" pitchFamily="18" charset="0"/>
                <a:cs typeface="Calibri" pitchFamily="34" charset="0"/>
              </a:rPr>
              <a:t> θα επιτευχθούν τα αναμενόμενα αποτελέσματα. </a:t>
            </a:r>
            <a:endParaRPr lang="el-GR" sz="1200" dirty="0">
              <a:solidFill>
                <a:prstClr val="black"/>
              </a:solidFill>
              <a:ea typeface="Times New Roman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8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Ενιαία κλίμακα αξιολόγησης και πλαίσιο δεξιοτήτων </a:t>
            </a:r>
            <a:endParaRPr lang="el-GR" dirty="0"/>
          </a:p>
        </p:txBody>
      </p:sp>
      <p:sp>
        <p:nvSpPr>
          <p:cNvPr id="16" name="Rectangle 15"/>
          <p:cNvSpPr/>
          <p:nvPr/>
        </p:nvSpPr>
        <p:spPr bwMode="gray">
          <a:xfrm>
            <a:off x="467544" y="4149236"/>
            <a:ext cx="1229874" cy="1080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108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1000" b="1" dirty="0">
                <a:solidFill>
                  <a:prstClr val="black"/>
                </a:solidFill>
              </a:rPr>
              <a:t>Κλίμακα</a:t>
            </a:r>
          </a:p>
        </p:txBody>
      </p:sp>
      <p:grpSp>
        <p:nvGrpSpPr>
          <p:cNvPr id="2" name="Group 38"/>
          <p:cNvGrpSpPr/>
          <p:nvPr/>
        </p:nvGrpSpPr>
        <p:grpSpPr>
          <a:xfrm>
            <a:off x="467544" y="5301312"/>
            <a:ext cx="8604000" cy="1080016"/>
            <a:chOff x="467544" y="1268760"/>
            <a:chExt cx="8567902" cy="1080016"/>
          </a:xfrm>
        </p:grpSpPr>
        <p:sp>
          <p:nvSpPr>
            <p:cNvPr id="25" name="Rectangle 24"/>
            <p:cNvSpPr/>
            <p:nvPr/>
          </p:nvSpPr>
          <p:spPr bwMode="gray">
            <a:xfrm>
              <a:off x="467544" y="1268760"/>
              <a:ext cx="1229874" cy="108001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>
              <a:solidFill>
                <a:srgbClr val="778888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2000" tIns="108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l-GR" sz="1000" b="1" dirty="0" smtClean="0">
                  <a:solidFill>
                    <a:prstClr val="white"/>
                  </a:solidFill>
                </a:rPr>
                <a:t>Διαβάθμιση Δεξιοτήτων </a:t>
              </a:r>
              <a:endParaRPr lang="el-GR" sz="1000" b="1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1834654" y="1304776"/>
              <a:ext cx="7200792" cy="1044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778888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fontAlgn="base"/>
              <a:r>
                <a:rPr lang="el-GR" altLang="el-GR" sz="1000" dirty="0" smtClean="0">
                  <a:solidFill>
                    <a:prstClr val="black"/>
                  </a:solidFill>
                </a:rPr>
                <a:t>Με την καταγραφή των εργασιακών συμπεριφορών εντός της κάθε δεξιότητας, βάσει της περιγραφικής και προοδευτικής κλίμακας, καθιερώνεται </a:t>
              </a:r>
              <a:r>
                <a:rPr lang="el-GR" sz="1000" dirty="0" smtClean="0">
                  <a:solidFill>
                    <a:prstClr val="black"/>
                  </a:solidFill>
                </a:rPr>
                <a:t>μια κοινή γλώσσα για την αναμενόμενη απόδοση και συμπεριφορά των υπαλλήλων προκειμένου η αξιολόγηση να γίνεται δίκαια και αντικειμενικά. </a:t>
              </a:r>
            </a:p>
            <a:p>
              <a:pPr fontAlgn="base"/>
              <a:endParaRPr lang="en-GB" sz="1000" dirty="0">
                <a:solidFill>
                  <a:prstClr val="black"/>
                </a:solidFill>
                <a:cs typeface="Calibri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 bwMode="gray">
          <a:xfrm>
            <a:off x="1800281" y="4185236"/>
            <a:ext cx="1620000" cy="1044000"/>
          </a:xfrm>
          <a:prstGeom prst="rect">
            <a:avLst/>
          </a:prstGeom>
          <a:solidFill>
            <a:schemeClr val="bg1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l-GR" sz="1000" dirty="0" smtClean="0">
                <a:solidFill>
                  <a:prstClr val="black"/>
                </a:solidFill>
              </a:rPr>
              <a:t>Περιγραφική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l-GR" altLang="el-GR" sz="1000" dirty="0" smtClean="0">
                <a:solidFill>
                  <a:prstClr val="black"/>
                </a:solidFill>
              </a:rPr>
              <a:t>Προοδευτική</a:t>
            </a:r>
            <a:endParaRPr lang="el-GR" altLang="el-GR" sz="10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 bwMode="gray">
          <a:xfrm>
            <a:off x="467544" y="1412776"/>
            <a:ext cx="1198952" cy="2664400"/>
          </a:xfrm>
          <a:prstGeom prst="rect">
            <a:avLst/>
          </a:prstGeom>
          <a:solidFill>
            <a:schemeClr val="accent1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108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1000" b="1" dirty="0" smtClean="0">
                <a:solidFill>
                  <a:prstClr val="white"/>
                </a:solidFill>
              </a:rPr>
              <a:t>Δεξιότητες</a:t>
            </a:r>
            <a:endParaRPr lang="el-GR" sz="1000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3635896" y="1412776"/>
            <a:ext cx="5436000" cy="360000"/>
          </a:xfrm>
          <a:prstGeom prst="rect">
            <a:avLst/>
          </a:prstGeom>
          <a:solidFill>
            <a:schemeClr val="bg1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238375" lvl="1" indent="-2238375" fontAlgn="base">
              <a:defRPr/>
            </a:pPr>
            <a:r>
              <a:rPr lang="el-GR" sz="1000" b="1" dirty="0">
                <a:solidFill>
                  <a:prstClr val="black"/>
                </a:solidFill>
              </a:rPr>
              <a:t>Προσανατολισμός στο </a:t>
            </a:r>
            <a:r>
              <a:rPr lang="el-GR" sz="1000" b="1" dirty="0" smtClean="0">
                <a:solidFill>
                  <a:prstClr val="black"/>
                </a:solidFill>
              </a:rPr>
              <a:t>αποτέλεσμα </a:t>
            </a:r>
          </a:p>
          <a:p>
            <a:pPr marL="2238375" lvl="1" indent="-2238375" fontAlgn="base">
              <a:defRPr/>
            </a:pPr>
            <a:r>
              <a:rPr lang="el-GR" sz="1000" dirty="0" smtClean="0">
                <a:solidFill>
                  <a:prstClr val="black"/>
                </a:solidFill>
              </a:rPr>
              <a:t>(γνώση, αποδοτικότητα, λήψη αποφάσεων, διαχείριση έργου, συνέπεια &amp; υπευθυνότητα)</a:t>
            </a:r>
            <a:endParaRPr lang="el-GR" sz="1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3635896" y="1907788"/>
            <a:ext cx="5436000" cy="360000"/>
          </a:xfrm>
          <a:prstGeom prst="rect">
            <a:avLst/>
          </a:prstGeom>
          <a:solidFill>
            <a:schemeClr val="bg1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82550" indent="-82550" fontAlgn="base"/>
            <a:r>
              <a:rPr lang="el-GR" sz="1000" b="1" dirty="0">
                <a:solidFill>
                  <a:prstClr val="black"/>
                </a:solidFill>
              </a:rPr>
              <a:t>Προσανατολισμός στον </a:t>
            </a:r>
            <a:r>
              <a:rPr lang="el-GR" sz="1000" b="1" dirty="0" smtClean="0">
                <a:solidFill>
                  <a:prstClr val="black"/>
                </a:solidFill>
              </a:rPr>
              <a:t>Πολίτη </a:t>
            </a:r>
          </a:p>
          <a:p>
            <a:pPr marL="82550" indent="-82550" fontAlgn="base"/>
            <a:r>
              <a:rPr lang="el-GR" sz="1000" dirty="0" smtClean="0">
                <a:solidFill>
                  <a:prstClr val="black"/>
                </a:solidFill>
              </a:rPr>
              <a:t>(εξυπηρέτηση, συμπεριφορά)</a:t>
            </a:r>
            <a:endParaRPr lang="el-GR" sz="10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gray">
          <a:xfrm>
            <a:off x="3635897" y="2348880"/>
            <a:ext cx="5436000" cy="360000"/>
          </a:xfrm>
          <a:prstGeom prst="rect">
            <a:avLst/>
          </a:prstGeom>
          <a:solidFill>
            <a:schemeClr val="bg1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82550" lvl="1" indent="-82550" fontAlgn="base">
              <a:defRPr/>
            </a:pPr>
            <a:r>
              <a:rPr lang="el-GR" sz="1000" b="1" dirty="0" smtClean="0">
                <a:solidFill>
                  <a:prstClr val="black"/>
                </a:solidFill>
              </a:rPr>
              <a:t>Συνεργασία </a:t>
            </a:r>
          </a:p>
          <a:p>
            <a:pPr marL="82550" lvl="1" indent="-82550" fontAlgn="base">
              <a:defRPr/>
            </a:pPr>
            <a:r>
              <a:rPr lang="el-GR" sz="1000" dirty="0" smtClean="0">
                <a:solidFill>
                  <a:prstClr val="black"/>
                </a:solidFill>
              </a:rPr>
              <a:t>(ομαδικότητα, επικοινωνία)</a:t>
            </a:r>
            <a:endParaRPr lang="el-GR" sz="10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gray">
          <a:xfrm>
            <a:off x="1800281" y="1412776"/>
            <a:ext cx="1620000" cy="1296104"/>
          </a:xfrm>
          <a:prstGeom prst="rect">
            <a:avLst/>
          </a:prstGeom>
          <a:solidFill>
            <a:schemeClr val="bg1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l-GR" sz="1000" dirty="0" smtClean="0">
                <a:solidFill>
                  <a:prstClr val="black"/>
                </a:solidFill>
              </a:rPr>
              <a:t>3 </a:t>
            </a:r>
            <a:r>
              <a:rPr lang="el-GR" sz="1000" dirty="0">
                <a:solidFill>
                  <a:prstClr val="black"/>
                </a:solidFill>
              </a:rPr>
              <a:t>ενιαίες κατηγορίες </a:t>
            </a:r>
            <a:endParaRPr lang="el-GR" sz="1000" dirty="0" smtClean="0">
              <a:solidFill>
                <a:prstClr val="black"/>
              </a:solidFill>
            </a:endParaRPr>
          </a:p>
          <a:p>
            <a:pPr marL="171450" indent="-171450" fontAlgn="base"/>
            <a:r>
              <a:rPr lang="el-GR" altLang="el-GR" sz="1000" dirty="0" smtClean="0">
                <a:solidFill>
                  <a:prstClr val="black"/>
                </a:solidFill>
              </a:rPr>
              <a:t>    </a:t>
            </a:r>
          </a:p>
          <a:p>
            <a:pPr fontAlgn="base"/>
            <a:r>
              <a:rPr lang="el-GR" altLang="el-GR" sz="1000" dirty="0" smtClean="0">
                <a:solidFill>
                  <a:prstClr val="black"/>
                </a:solidFill>
              </a:rPr>
              <a:t>(για  υπαλλήλους αναλύονται περαιτέρω σε 9 επιμέρους δεξιότητες)</a:t>
            </a:r>
            <a:endParaRPr lang="el-GR" altLang="el-GR" sz="1000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 bwMode="gray">
          <a:xfrm>
            <a:off x="1800281" y="2852936"/>
            <a:ext cx="1620000" cy="1224240"/>
          </a:xfrm>
          <a:prstGeom prst="rect">
            <a:avLst/>
          </a:prstGeom>
          <a:solidFill>
            <a:schemeClr val="bg1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/>
            <a:r>
              <a:rPr lang="el-GR" sz="1000" dirty="0" smtClean="0">
                <a:solidFill>
                  <a:prstClr val="black"/>
                </a:solidFill>
              </a:rPr>
              <a:t>Για Προϊσταμένους: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l-GR" sz="1000" dirty="0" smtClean="0">
                <a:solidFill>
                  <a:prstClr val="black"/>
                </a:solidFill>
              </a:rPr>
              <a:t>3 επιπλέον </a:t>
            </a:r>
            <a:r>
              <a:rPr lang="el-GR" sz="1000" dirty="0">
                <a:solidFill>
                  <a:prstClr val="black"/>
                </a:solidFill>
              </a:rPr>
              <a:t>κατηγορίες </a:t>
            </a:r>
            <a:r>
              <a:rPr lang="el-GR" altLang="el-GR" sz="1000" dirty="0" smtClean="0">
                <a:solidFill>
                  <a:prstClr val="black"/>
                </a:solidFill>
              </a:rPr>
              <a:t> </a:t>
            </a:r>
            <a:endParaRPr lang="el-GR" altLang="el-GR" sz="1000" dirty="0">
              <a:solidFill>
                <a:prstClr val="black"/>
              </a:solidFill>
            </a:endParaRPr>
          </a:p>
        </p:txBody>
      </p:sp>
      <p:sp>
        <p:nvSpPr>
          <p:cNvPr id="34" name="Rectangle 33"/>
          <p:cNvSpPr/>
          <p:nvPr/>
        </p:nvSpPr>
        <p:spPr bwMode="gray">
          <a:xfrm>
            <a:off x="3635897" y="2852936"/>
            <a:ext cx="5436000" cy="360000"/>
          </a:xfrm>
          <a:prstGeom prst="rect">
            <a:avLst/>
          </a:prstGeom>
          <a:solidFill>
            <a:schemeClr val="bg1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lvl="1">
              <a:defRPr/>
            </a:pPr>
            <a:r>
              <a:rPr lang="el-GR" sz="1000" b="1" dirty="0">
                <a:solidFill>
                  <a:prstClr val="black"/>
                </a:solidFill>
              </a:rPr>
              <a:t>Διαχείριση Ανθρώπινου Δυναμικού</a:t>
            </a:r>
          </a:p>
        </p:txBody>
      </p:sp>
      <p:sp>
        <p:nvSpPr>
          <p:cNvPr id="35" name="Rectangle 34"/>
          <p:cNvSpPr/>
          <p:nvPr/>
        </p:nvSpPr>
        <p:spPr bwMode="gray">
          <a:xfrm>
            <a:off x="3635897" y="3285056"/>
            <a:ext cx="5436000" cy="360000"/>
          </a:xfrm>
          <a:prstGeom prst="rect">
            <a:avLst/>
          </a:prstGeom>
          <a:solidFill>
            <a:schemeClr val="bg1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l-GR" sz="1000" b="1" dirty="0">
                <a:solidFill>
                  <a:prstClr val="black"/>
                </a:solidFill>
              </a:rPr>
              <a:t>Διαχείριση Αλλαγών</a:t>
            </a:r>
          </a:p>
        </p:txBody>
      </p:sp>
      <p:sp>
        <p:nvSpPr>
          <p:cNvPr id="36" name="Rectangle 35"/>
          <p:cNvSpPr/>
          <p:nvPr/>
        </p:nvSpPr>
        <p:spPr bwMode="gray">
          <a:xfrm>
            <a:off x="3635897" y="3717176"/>
            <a:ext cx="5436000" cy="360000"/>
          </a:xfrm>
          <a:prstGeom prst="rect">
            <a:avLst/>
          </a:prstGeom>
          <a:solidFill>
            <a:schemeClr val="bg1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l-GR" sz="1000" b="1" dirty="0">
                <a:solidFill>
                  <a:prstClr val="black"/>
                </a:solidFill>
              </a:rPr>
              <a:t>Στρατηγική Σκέψη</a:t>
            </a:r>
          </a:p>
        </p:txBody>
      </p:sp>
      <p:sp>
        <p:nvSpPr>
          <p:cNvPr id="31" name="Rectangle 30"/>
          <p:cNvSpPr/>
          <p:nvPr/>
        </p:nvSpPr>
        <p:spPr bwMode="gray">
          <a:xfrm>
            <a:off x="3626432" y="4185236"/>
            <a:ext cx="5462228" cy="1044000"/>
          </a:xfrm>
          <a:prstGeom prst="rect">
            <a:avLst/>
          </a:prstGeom>
          <a:solidFill>
            <a:schemeClr val="bg1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9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82550" lvl="1" indent="-82550" fontAlgn="base">
              <a:spcBef>
                <a:spcPts val="100"/>
              </a:spcBef>
              <a:spcAft>
                <a:spcPts val="100"/>
              </a:spcAft>
              <a:defRPr/>
            </a:pPr>
            <a:r>
              <a:rPr lang="el-GR" altLang="el-GR" sz="1000" dirty="0">
                <a:solidFill>
                  <a:prstClr val="black"/>
                </a:solidFill>
                <a:ea typeface="Times New Roman" pitchFamily="4" charset="0"/>
              </a:rPr>
              <a:t>Απόδοση που </a:t>
            </a:r>
            <a:r>
              <a:rPr lang="el-GR" altLang="el-GR" sz="1000" b="1" dirty="0">
                <a:solidFill>
                  <a:srgbClr val="AA1133"/>
                </a:solidFill>
                <a:ea typeface="Times New Roman" pitchFamily="4" charset="0"/>
              </a:rPr>
              <a:t>υπερβαίνει</a:t>
            </a:r>
            <a:r>
              <a:rPr lang="el-GR" altLang="el-GR" sz="1000" dirty="0">
                <a:solidFill>
                  <a:srgbClr val="AA1133"/>
                </a:solidFill>
                <a:ea typeface="Times New Roman" pitchFamily="4" charset="0"/>
              </a:rPr>
              <a:t> </a:t>
            </a:r>
            <a:r>
              <a:rPr lang="el-GR" altLang="el-GR" sz="1000" dirty="0">
                <a:solidFill>
                  <a:prstClr val="black"/>
                </a:solidFill>
                <a:ea typeface="Times New Roman" pitchFamily="4" charset="0"/>
              </a:rPr>
              <a:t>σταθερά τις απαιτήσεις της θέσης (ενδεικτική ποσόστωση 5</a:t>
            </a:r>
            <a:r>
              <a:rPr lang="el-GR" altLang="el-GR" sz="1000" dirty="0" smtClean="0">
                <a:solidFill>
                  <a:prstClr val="black"/>
                </a:solidFill>
                <a:ea typeface="Times New Roman" pitchFamily="4" charset="0"/>
              </a:rPr>
              <a:t>%)</a:t>
            </a:r>
          </a:p>
          <a:p>
            <a:pPr marL="82550" lvl="1" indent="-82550" fontAlgn="base">
              <a:spcBef>
                <a:spcPts val="100"/>
              </a:spcBef>
              <a:spcAft>
                <a:spcPts val="100"/>
              </a:spcAft>
              <a:defRPr/>
            </a:pPr>
            <a:r>
              <a:rPr lang="el-GR" altLang="el-GR" sz="1000" dirty="0">
                <a:solidFill>
                  <a:prstClr val="black"/>
                </a:solidFill>
                <a:ea typeface="Times New Roman" pitchFamily="4" charset="0"/>
              </a:rPr>
              <a:t>Απόδοση που </a:t>
            </a:r>
            <a:r>
              <a:rPr lang="el-GR" altLang="el-GR" sz="1000" b="1" dirty="0">
                <a:solidFill>
                  <a:srgbClr val="AA1133"/>
                </a:solidFill>
                <a:ea typeface="Times New Roman" pitchFamily="4" charset="0"/>
              </a:rPr>
              <a:t>καλύπτει πλήρως </a:t>
            </a:r>
            <a:r>
              <a:rPr lang="el-GR" altLang="el-GR" sz="1000" b="1" dirty="0" smtClean="0">
                <a:solidFill>
                  <a:srgbClr val="AA1133"/>
                </a:solidFill>
                <a:ea typeface="Times New Roman" pitchFamily="4" charset="0"/>
              </a:rPr>
              <a:t>&amp; ενίοτε </a:t>
            </a:r>
            <a:r>
              <a:rPr lang="el-GR" altLang="el-GR" sz="1000" b="1" dirty="0">
                <a:solidFill>
                  <a:srgbClr val="AA1133"/>
                </a:solidFill>
                <a:ea typeface="Times New Roman" pitchFamily="4" charset="0"/>
              </a:rPr>
              <a:t>υπερβαίνει </a:t>
            </a:r>
            <a:r>
              <a:rPr lang="el-GR" altLang="el-GR" sz="1000" dirty="0">
                <a:solidFill>
                  <a:prstClr val="black"/>
                </a:solidFill>
                <a:ea typeface="Times New Roman" pitchFamily="4" charset="0"/>
              </a:rPr>
              <a:t>τις απαιτήσεις της </a:t>
            </a:r>
            <a:r>
              <a:rPr lang="el-GR" altLang="el-GR" sz="1000" dirty="0" smtClean="0">
                <a:solidFill>
                  <a:prstClr val="black"/>
                </a:solidFill>
                <a:ea typeface="Times New Roman" pitchFamily="4" charset="0"/>
              </a:rPr>
              <a:t>θέσης</a:t>
            </a:r>
          </a:p>
          <a:p>
            <a:pPr marL="82550" lvl="1" indent="-82550" fontAlgn="base">
              <a:spcBef>
                <a:spcPts val="100"/>
              </a:spcBef>
              <a:spcAft>
                <a:spcPts val="100"/>
              </a:spcAft>
              <a:defRPr/>
            </a:pPr>
            <a:r>
              <a:rPr lang="el-GR" altLang="el-GR" sz="1000" dirty="0">
                <a:solidFill>
                  <a:prstClr val="black"/>
                </a:solidFill>
                <a:ea typeface="Times New Roman" pitchFamily="4" charset="0"/>
              </a:rPr>
              <a:t>Απόδοση που </a:t>
            </a:r>
            <a:r>
              <a:rPr lang="el-GR" altLang="el-GR" sz="1000" b="1" dirty="0">
                <a:solidFill>
                  <a:srgbClr val="AA1133"/>
                </a:solidFill>
                <a:ea typeface="Times New Roman" pitchFamily="4" charset="0"/>
              </a:rPr>
              <a:t>καλύπτει</a:t>
            </a:r>
            <a:r>
              <a:rPr lang="el-GR" altLang="el-GR" sz="1000" dirty="0">
                <a:solidFill>
                  <a:srgbClr val="AA1133"/>
                </a:solidFill>
                <a:ea typeface="Times New Roman" pitchFamily="4" charset="0"/>
              </a:rPr>
              <a:t> </a:t>
            </a:r>
            <a:r>
              <a:rPr lang="el-GR" altLang="el-GR" sz="1000" dirty="0">
                <a:solidFill>
                  <a:prstClr val="black"/>
                </a:solidFill>
                <a:ea typeface="Times New Roman" pitchFamily="4" charset="0"/>
              </a:rPr>
              <a:t>τις απαιτήσεις της </a:t>
            </a:r>
            <a:r>
              <a:rPr lang="el-GR" altLang="el-GR" sz="1000" dirty="0" smtClean="0">
                <a:solidFill>
                  <a:prstClr val="black"/>
                </a:solidFill>
                <a:ea typeface="Times New Roman" pitchFamily="4" charset="0"/>
              </a:rPr>
              <a:t>θέσης</a:t>
            </a:r>
          </a:p>
          <a:p>
            <a:pPr marL="82550" lvl="1" indent="-82550" fontAlgn="base">
              <a:spcBef>
                <a:spcPts val="100"/>
              </a:spcBef>
              <a:spcAft>
                <a:spcPts val="100"/>
              </a:spcAft>
              <a:defRPr/>
            </a:pPr>
            <a:r>
              <a:rPr lang="el-GR" altLang="el-GR" sz="1000" dirty="0">
                <a:solidFill>
                  <a:prstClr val="black"/>
                </a:solidFill>
                <a:ea typeface="Times New Roman" pitchFamily="4" charset="0"/>
              </a:rPr>
              <a:t>Απόδοση που </a:t>
            </a:r>
            <a:r>
              <a:rPr lang="el-GR" altLang="el-GR" sz="1000" b="1" dirty="0">
                <a:solidFill>
                  <a:srgbClr val="AA1133"/>
                </a:solidFill>
                <a:ea typeface="Times New Roman" pitchFamily="4" charset="0"/>
              </a:rPr>
              <a:t>χρειάζεται βελτίωση </a:t>
            </a:r>
            <a:r>
              <a:rPr lang="el-GR" altLang="el-GR" sz="1000" dirty="0">
                <a:solidFill>
                  <a:prstClr val="black"/>
                </a:solidFill>
                <a:ea typeface="Times New Roman" pitchFamily="4" charset="0"/>
              </a:rPr>
              <a:t>για να ικανοποιεί τις απαιτήσεις της </a:t>
            </a:r>
            <a:r>
              <a:rPr lang="el-GR" altLang="el-GR" sz="1000" dirty="0" smtClean="0">
                <a:solidFill>
                  <a:prstClr val="black"/>
                </a:solidFill>
                <a:ea typeface="Times New Roman" pitchFamily="4" charset="0"/>
              </a:rPr>
              <a:t>θέσης</a:t>
            </a:r>
          </a:p>
          <a:p>
            <a:pPr marL="82550" lvl="1" indent="-82550" fontAlgn="base">
              <a:spcBef>
                <a:spcPts val="100"/>
              </a:spcBef>
              <a:spcAft>
                <a:spcPts val="100"/>
              </a:spcAft>
              <a:defRPr/>
            </a:pPr>
            <a:r>
              <a:rPr lang="el-GR" altLang="el-GR" sz="1000" dirty="0">
                <a:solidFill>
                  <a:prstClr val="black"/>
                </a:solidFill>
                <a:ea typeface="Times New Roman" pitchFamily="4" charset="0"/>
              </a:rPr>
              <a:t>Απόδοση </a:t>
            </a:r>
            <a:r>
              <a:rPr lang="el-GR" altLang="el-GR" sz="1000" b="1" dirty="0">
                <a:solidFill>
                  <a:srgbClr val="AA1133"/>
                </a:solidFill>
                <a:ea typeface="Times New Roman" pitchFamily="4" charset="0"/>
              </a:rPr>
              <a:t>που υπολείπεται</a:t>
            </a:r>
            <a:r>
              <a:rPr lang="el-GR" altLang="el-GR" sz="1000" dirty="0">
                <a:solidFill>
                  <a:prstClr val="black"/>
                </a:solidFill>
                <a:ea typeface="Times New Roman" pitchFamily="4" charset="0"/>
              </a:rPr>
              <a:t> των απαιτήσεων της θέσης </a:t>
            </a:r>
          </a:p>
          <a:p>
            <a:pPr marL="82550" lvl="1" indent="-82550" fontAlgn="base">
              <a:defRPr/>
            </a:pPr>
            <a:endParaRPr lang="el-GR" altLang="el-GR" sz="1000" dirty="0">
              <a:solidFill>
                <a:prstClr val="black"/>
              </a:solidFill>
              <a:ea typeface="Times New Roman" pitchFamily="4" charset="0"/>
            </a:endParaRPr>
          </a:p>
          <a:p>
            <a:pPr marL="82550" lvl="1" indent="-82550" fontAlgn="base">
              <a:defRPr/>
            </a:pPr>
            <a:endParaRPr lang="el-GR" altLang="el-GR" sz="1000" dirty="0">
              <a:solidFill>
                <a:prstClr val="black"/>
              </a:solidFill>
              <a:ea typeface="Times New Roman" pitchFamily="4" charset="0"/>
            </a:endParaRPr>
          </a:p>
          <a:p>
            <a:pPr marL="82550" lvl="1" indent="-82550" fontAlgn="base">
              <a:defRPr/>
            </a:pPr>
            <a:endParaRPr lang="el-GR" sz="1000" dirty="0">
              <a:solidFill>
                <a:prstClr val="black"/>
              </a:solidFill>
            </a:endParaRPr>
          </a:p>
          <a:p>
            <a:pPr marL="82550" lvl="1" indent="-82550" fontAlgn="base">
              <a:defRPr/>
            </a:pPr>
            <a:endParaRPr lang="el-GR" altLang="el-GR" sz="1000" dirty="0" smtClean="0">
              <a:solidFill>
                <a:prstClr val="black"/>
              </a:solidFill>
              <a:ea typeface="Times New Roman" pitchFamily="4" charset="0"/>
            </a:endParaRPr>
          </a:p>
          <a:p>
            <a:pPr marL="82550" lvl="1" indent="-82550" fontAlgn="base">
              <a:defRPr/>
            </a:pPr>
            <a:endParaRPr lang="el-GR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2245&quot;/&gt;&lt;CPresentation id=&quot;1&quot;&gt;&lt;m_precDefaultNumber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strFormatTime&gt;%#d/%#m/%Y&lt;/m_strFormatTime&gt;&lt;/m_precDefaultDate&gt;&lt;m_precDefaultYear/&gt;&lt;m_precDefaultQuarter/&gt;&lt;m_precDefaultMonth/&gt;&lt;m_precDefaultWeek/&gt;&lt;m_precDefaultDay/&gt;&lt;m_mruColor&gt;&lt;m_vecMRU length=&quot;6&quot;&gt;&lt;elem m_fUsage=&quot;3.20393652892219110000E+000&quot;&gt;&lt;m_ppcolschidx val=&quot;0&quot;/&gt;&lt;m_rgb r=&quot;a3&quot; g=&quot;b8&quot; b=&quot;d6&quot;/&gt;&lt;m_nBrightness val=&quot;0&quot;/&gt;&lt;/elem&gt;&lt;elem m_fUsage=&quot;1.84807731635660130000E+000&quot;&gt;&lt;m_ppcolschidx val=&quot;0&quot;/&gt;&lt;m_rgb r=&quot;43&quot; g=&quot;64&quot; b=&quot;96&quot;/&gt;&lt;m_nBrightness val=&quot;0&quot;/&gt;&lt;/elem&gt;&lt;elem m_fUsage=&quot;1.74570261497518420000E+000&quot;&gt;&lt;m_ppcolschidx val=&quot;0&quot;/&gt;&lt;m_rgb r=&quot;85&quot; g=&quot;a0&quot; b=&quot;c9&quot;/&gt;&lt;m_nBrightness val=&quot;0&quot;/&gt;&lt;/elem&gt;&lt;elem m_fUsage=&quot;1.70111495511083400000E+000&quot;&gt;&lt;m_ppcolschidx val=&quot;0&quot;/&gt;&lt;m_rgb r=&quot;e0&quot; g=&quot;e7&quot; b=&quot;f1&quot;/&gt;&lt;m_nBrightness val=&quot;0&quot;/&gt;&lt;/elem&gt;&lt;elem m_fUsage=&quot;9.24870903323271490000E-001&quot;&gt;&lt;m_ppcolschidx val=&quot;0&quot;/&gt;&lt;m_rgb r=&quot;66&quot; g=&quot;88&quot; b=&quot;bb&quot;/&gt;&lt;m_nBrightness val=&quot;0&quot;/&gt;&lt;/elem&gt;&lt;elem m_fUsage=&quot;5.66747631803952600000E-001&quot;&gt;&lt;m_ppcolschidx val=&quot;0&quot;/&gt;&lt;m_rgb r=&quot;2c&quot; g=&quot;43&quot; b=&quot;64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EXTBOX" val="Text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eme1">
  <a:themeElements>
    <a:clrScheme name="Custom 3">
      <a:dk1>
        <a:sysClr val="windowText" lastClr="000000"/>
      </a:dk1>
      <a:lt1>
        <a:sysClr val="window" lastClr="FFFFFF"/>
      </a:lt1>
      <a:dk2>
        <a:srgbClr val="666666"/>
      </a:dk2>
      <a:lt2>
        <a:srgbClr val="778888"/>
      </a:lt2>
      <a:accent1>
        <a:srgbClr val="6688BB"/>
      </a:accent1>
      <a:accent2>
        <a:srgbClr val="66AA44"/>
      </a:accent2>
      <a:accent3>
        <a:srgbClr val="003344"/>
      </a:accent3>
      <a:accent4>
        <a:srgbClr val="AA1133"/>
      </a:accent4>
      <a:accent5>
        <a:srgbClr val="DD4411"/>
      </a:accent5>
      <a:accent6>
        <a:srgbClr val="666666"/>
      </a:accent6>
      <a:hlink>
        <a:srgbClr val="002266"/>
      </a:hlink>
      <a:folHlink>
        <a:srgbClr val="993399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778888">
            <a:lumMod val="20000"/>
            <a:lumOff val="80000"/>
          </a:srgbClr>
        </a:solidFill>
        <a:ln w="6350">
          <a:solidFill>
            <a:srgbClr val="778888">
              <a:lumMod val="20000"/>
              <a:lumOff val="80000"/>
            </a:srgbClr>
          </a:solidFill>
          <a:miter lim="800000"/>
          <a:headEnd/>
          <a:tailEnd/>
        </a:ln>
        <a:effectLst/>
      </a:spPr>
      <a:bodyPr vert="horz" wrap="square" lIns="72000" tIns="72000" rIns="72000" bIns="7200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ts val="300"/>
          </a:spcAft>
          <a:buClrTx/>
          <a:buSzTx/>
          <a:buFontTx/>
          <a:buNone/>
          <a:tabLst/>
          <a:defRPr kumimoji="0" sz="1600" b="0" i="0" u="none" strike="noStrike" kern="0" cap="none" spc="0" normalizeH="0" baseline="0" noProof="0" dirty="0" err="1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Arial" pitchFamily="34" charset="0"/>
            <a:cs typeface="Arial" pitchFamily="34" charset="0"/>
          </a:defRPr>
        </a:defPPr>
      </a:lst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 algn="l"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Theme1">
  <a:themeElements>
    <a:clrScheme name="Custom 3">
      <a:dk1>
        <a:sysClr val="windowText" lastClr="000000"/>
      </a:dk1>
      <a:lt1>
        <a:sysClr val="window" lastClr="FFFFFF"/>
      </a:lt1>
      <a:dk2>
        <a:srgbClr val="666666"/>
      </a:dk2>
      <a:lt2>
        <a:srgbClr val="778888"/>
      </a:lt2>
      <a:accent1>
        <a:srgbClr val="6688BB"/>
      </a:accent1>
      <a:accent2>
        <a:srgbClr val="66AA44"/>
      </a:accent2>
      <a:accent3>
        <a:srgbClr val="003344"/>
      </a:accent3>
      <a:accent4>
        <a:srgbClr val="AA1133"/>
      </a:accent4>
      <a:accent5>
        <a:srgbClr val="DD4411"/>
      </a:accent5>
      <a:accent6>
        <a:srgbClr val="666666"/>
      </a:accent6>
      <a:hlink>
        <a:srgbClr val="002266"/>
      </a:hlink>
      <a:folHlink>
        <a:srgbClr val="993399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778888">
            <a:lumMod val="20000"/>
            <a:lumOff val="80000"/>
          </a:srgbClr>
        </a:solidFill>
        <a:ln w="6350">
          <a:solidFill>
            <a:srgbClr val="778888">
              <a:lumMod val="20000"/>
              <a:lumOff val="80000"/>
            </a:srgbClr>
          </a:solidFill>
          <a:miter lim="800000"/>
          <a:headEnd/>
          <a:tailEnd/>
        </a:ln>
        <a:effectLst/>
      </a:spPr>
      <a:bodyPr vert="horz" wrap="square" lIns="72000" tIns="72000" rIns="72000" bIns="7200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ts val="300"/>
          </a:spcAft>
          <a:buClrTx/>
          <a:buSzTx/>
          <a:buFontTx/>
          <a:buNone/>
          <a:tabLst/>
          <a:defRPr kumimoji="0" sz="1600" b="0" i="0" u="none" strike="noStrike" kern="0" cap="none" spc="0" normalizeH="0" baseline="0" noProof="0" dirty="0" err="1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Arial" pitchFamily="34" charset="0"/>
            <a:cs typeface="Arial" pitchFamily="34" charset="0"/>
          </a:defRPr>
        </a:defPPr>
      </a:lst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 algn="l">
          <a:defRPr sz="12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Theme1">
  <a:themeElements>
    <a:clrScheme name="Custom 3">
      <a:dk1>
        <a:sysClr val="windowText" lastClr="000000"/>
      </a:dk1>
      <a:lt1>
        <a:sysClr val="window" lastClr="FFFFFF"/>
      </a:lt1>
      <a:dk2>
        <a:srgbClr val="666666"/>
      </a:dk2>
      <a:lt2>
        <a:srgbClr val="778888"/>
      </a:lt2>
      <a:accent1>
        <a:srgbClr val="6688BB"/>
      </a:accent1>
      <a:accent2>
        <a:srgbClr val="66AA44"/>
      </a:accent2>
      <a:accent3>
        <a:srgbClr val="003344"/>
      </a:accent3>
      <a:accent4>
        <a:srgbClr val="AA1133"/>
      </a:accent4>
      <a:accent5>
        <a:srgbClr val="DD4411"/>
      </a:accent5>
      <a:accent6>
        <a:srgbClr val="666666"/>
      </a:accent6>
      <a:hlink>
        <a:srgbClr val="002266"/>
      </a:hlink>
      <a:folHlink>
        <a:srgbClr val="993399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778888">
            <a:lumMod val="20000"/>
            <a:lumOff val="80000"/>
          </a:srgbClr>
        </a:solidFill>
        <a:ln w="6350">
          <a:solidFill>
            <a:srgbClr val="778888">
              <a:lumMod val="20000"/>
              <a:lumOff val="80000"/>
            </a:srgbClr>
          </a:solidFill>
          <a:miter lim="800000"/>
          <a:headEnd/>
          <a:tailEnd/>
        </a:ln>
        <a:effectLst/>
      </a:spPr>
      <a:bodyPr vert="horz" wrap="square" lIns="72000" tIns="72000" rIns="72000" bIns="7200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ts val="300"/>
          </a:spcAft>
          <a:buClrTx/>
          <a:buSzTx/>
          <a:buFontTx/>
          <a:buNone/>
          <a:tabLst/>
          <a:defRPr kumimoji="0" sz="1600" b="0" i="0" u="none" strike="noStrike" kern="0" cap="none" spc="0" normalizeH="0" baseline="0" noProof="0" dirty="0" err="1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Arial" pitchFamily="34" charset="0"/>
            <a:cs typeface="Arial" pitchFamily="34" charset="0"/>
          </a:defRPr>
        </a:defPPr>
      </a:lst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 algn="l">
          <a:defRPr sz="12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12433</TotalTime>
  <Words>2663</Words>
  <Application>Microsoft Office PowerPoint</Application>
  <PresentationFormat>Προβολή στην οθόνη (4:3)</PresentationFormat>
  <Paragraphs>373</Paragraphs>
  <Slides>18</Slides>
  <Notes>1</Notes>
  <HiddenSlides>0</HiddenSlides>
  <MMClips>0</MMClips>
  <ScaleCrop>false</ScaleCrop>
  <HeadingPairs>
    <vt:vector size="6" baseType="variant"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2" baseType="lpstr">
      <vt:lpstr>Theme1</vt:lpstr>
      <vt:lpstr>1_Theme1</vt:lpstr>
      <vt:lpstr>2_Theme1</vt:lpstr>
      <vt:lpstr>think-cell Slide</vt:lpstr>
      <vt:lpstr>Παρουσίαση του PowerPoint</vt:lpstr>
      <vt:lpstr>Η Διοικητική Μεταρρύθμιση υποστηρίζεται από ένα νέο σύστημα αξιολόγησης της απόδοσης και εξέλιξης των υπαλλήλων που οδηγεί σε ένα νέο σύστημα προαγωγών</vt:lpstr>
      <vt:lpstr>Το νέο σύστημα αξιολόγησης της απόδοσης και εξέλιξης των υπαλλήλων αποτελεί δομικό στοιχείο της Διοικητικής Μεταρρύθμισης…</vt:lpstr>
      <vt:lpstr>…και διαμορφώθηκε μετά από διεξοδική προετοιμασία</vt:lpstr>
      <vt:lpstr>Βασικά Χαρακτηριστικά του συστήματος αξιολόγησης της απόδοσης και εξέλιξης των υπαλλήλων </vt:lpstr>
      <vt:lpstr>Οι προηγούμενες νομοθετικές ρυθμίσεις δεν ανταποκρίνονται στις σημερινές προκλήσεις </vt:lpstr>
      <vt:lpstr>Το σύστημα υλοποιείται από συγκεκριμένους εμπλεκόμενους με ξεκάθαρους ρόλους και αρμοδιότητες, εξασφαλίζοντας διαφάνεια και λογοδοσία</vt:lpstr>
      <vt:lpstr>Πώς ορίζεται η απόδοση και με ποια κριτήρια αξιολογείται</vt:lpstr>
      <vt:lpstr>Ενιαία κλίμακα αξιολόγησης και πλαίσιο δεξιοτήτων </vt:lpstr>
      <vt:lpstr>Παράδειγμα διαβάθμισης δεξιοτήτων: Προσανατολισμός στον Πολίτη</vt:lpstr>
      <vt:lpstr>Ενδεικτικά έντυπα αξιολόγησης </vt:lpstr>
      <vt:lpstr>Η διαδικασία της ετήσιας αξιολόγησης καθορίζει με σαφήνεια την ακολουθία των αρμοδιοτήτων</vt:lpstr>
      <vt:lpstr>Η ετήσια αξιολόγηση οδηγεί σε ολοκληρωμένα Ατομικά Πλάνα Ανάπτυξης </vt:lpstr>
      <vt:lpstr>Το σύστημα αξιολόγησης της απόδοσης και εξέλιξης παράγει αποτελέσματα για υπαλλήλους και διοίκηση</vt:lpstr>
      <vt:lpstr>Βασικά Χαρακτηριστικά του Νέου Συστήματος Προαγωγών</vt:lpstr>
      <vt:lpstr>Το νέο σύστημα προαγωγών υλοποιείται από συγκεκριμένους εμπλεκόμενους με ξεκάθαρους ρόλους και αρμοδιότητες, εξασφαλίζοντας διαφάνεια και λογοδοσία</vt:lpstr>
      <vt:lpstr>Προαγωγές υπό προϋποθέσεις: έμφαση στον προϋπολογισμό, το πλάνο στελέχωσης και την απόδοση των υπαλλήλων</vt:lpstr>
      <vt:lpstr>Η ταχεία επαγγελματική εξέλιξη θα διασφαλίσει την επιβράβευση των υπαλλήλων υψηλής απόδοσης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ASSOC5</dc:creator>
  <cp:lastModifiedBy>Makarios Lazaridis</cp:lastModifiedBy>
  <cp:revision>34</cp:revision>
  <cp:lastPrinted>2013-08-02T09:08:20Z</cp:lastPrinted>
  <dcterms:created xsi:type="dcterms:W3CDTF">2014-12-10T09:45:20Z</dcterms:created>
  <dcterms:modified xsi:type="dcterms:W3CDTF">2014-12-11T08:10:35Z</dcterms:modified>
</cp:coreProperties>
</file>