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379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_&#922;&#913;&#932;&#917;&#929;&#921;&#925;&#913;\&#922;&#917;&#916;&#922;&#917;\sinedria%20kedke\2014\larissa\eisigisis\gkekas\xls%20erwtimatologia%20posostiai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_&#922;&#913;&#932;&#917;&#929;&#921;&#925;&#913;\&#922;&#917;&#916;&#922;&#917;\sinedria%20kedke\2014\larissa\eisigisis\gkekas\xls%20erwtimatologia%20posostiai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_&#922;&#913;&#932;&#917;&#929;&#921;&#925;&#913;\&#922;&#917;&#916;&#922;&#917;\sinedria%20kedke\2014\larissa\eisigisis\gkekas\xls%20erwtimatologia%20posostiai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_&#922;&#913;&#932;&#917;&#929;&#921;&#925;&#913;\&#922;&#917;&#916;&#922;&#917;\sinedria%20kedke\2014\larissa\eisigisis\gkekas\xls%20erwtimatologia%20posostiai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_&#922;&#913;&#932;&#917;&#929;&#921;&#925;&#913;\&#922;&#917;&#916;&#922;&#917;\sinedria%20kedke\2014\larissa\eisigisis\gkekas\xls%20erwtimatologia%20posostiai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_&#922;&#913;&#932;&#917;&#929;&#921;&#925;&#913;\&#922;&#917;&#916;&#922;&#917;\sinedria%20kedke\2014\larissa\eisigisis\gkekas\xls%20erwtimatologia%20posostiai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_&#922;&#913;&#932;&#917;&#929;&#921;&#925;&#913;\&#922;&#917;&#916;&#922;&#917;\sinedria%20kedke\2014\larissa\eisigisis\gkekas\xls%20erwtimatologia%20posostiai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_&#922;&#913;&#932;&#917;&#929;&#921;&#925;&#913;\&#922;&#917;&#916;&#922;&#917;\sinedria%20kedke\2014\larissa\eisigisis\gkekas\xls%20erwtimatologia%20posostiai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_&#922;&#913;&#932;&#917;&#929;&#921;&#925;&#913;\&#922;&#917;&#916;&#922;&#917;\sinedria%20kedke\2014\larissa\eisigisis\gkekas\xls%20erwtimatologia%20posostiai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_&#922;&#913;&#932;&#917;&#929;&#921;&#925;&#913;\&#922;&#917;&#916;&#922;&#917;\sinedria%20kedke\2014\larissa\eisigisis\gkekas\xls%20erwtimatologia%20posostiai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_&#922;&#913;&#932;&#917;&#929;&#921;&#925;&#913;\&#922;&#917;&#916;&#922;&#917;\sinedria%20kedke\2014\larissa\eisigisis\gkekas\xls%20erwtimatologia%20posostiai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_&#922;&#913;&#932;&#917;&#929;&#921;&#925;&#913;\&#922;&#917;&#916;&#922;&#917;\sinedria%20kedke\2014\larissa\eisigisis\gkekas\xls%20erwtimatologia%20posostiai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_&#922;&#913;&#932;&#917;&#929;&#921;&#925;&#913;\&#922;&#917;&#916;&#922;&#917;\sinedria%20kedke\2014\larissa\eisigisis\gkekas\xls%20erwtimatologia%20posostia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1.0797057622376503E-2"/>
          <c:y val="0.25533026808371651"/>
          <c:w val="0.98786855821630026"/>
          <c:h val="0.59480953334163889"/>
        </c:manualLayout>
      </c:layout>
      <c:pie3DChart>
        <c:varyColors val="1"/>
        <c:ser>
          <c:idx val="0"/>
          <c:order val="0"/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dPt>
            <c:idx val="0"/>
            <c:spPr>
              <a:solidFill>
                <a:schemeClr val="accent4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C00000"/>
              </a:solidFill>
              <a:ln w="12700">
                <a:solidFill>
                  <a:srgbClr val="000000"/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chemeClr val="accent2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0.14517790825978341"/>
                  <c:y val="-0.2798665830506861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0.16861756423286076"/>
                  <c:y val="6.1154334476053958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7.0133658387878176E-2"/>
                  <c:y val="-2.3646128024838425E-2"/>
                </c:manualLayout>
              </c:layout>
              <c:dLblPos val="bestFit"/>
              <c:showCatName val="1"/>
              <c:showPercent val="1"/>
            </c:dLbl>
            <c:numFmt formatCode="0%" sourceLinked="0"/>
            <c:spPr>
              <a:solidFill>
                <a:schemeClr val="bg1">
                  <a:lumMod val="95000"/>
                </a:schemeClr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effectLst/>
                    <a:latin typeface="Calibri" pitchFamily="34" charset="0"/>
                    <a:ea typeface="Arial"/>
                    <a:cs typeface="Arial"/>
                  </a:defRPr>
                </a:pPr>
                <a:endParaRPr lang="el-GR"/>
              </a:p>
            </c:txPr>
            <c:dLblPos val="bestFit"/>
            <c:showCatName val="1"/>
            <c:showPercent val="1"/>
            <c:showLeaderLines val="1"/>
          </c:dLbls>
          <c:cat>
            <c:strRef>
              <c:f>ΓΡΑΦΗΜΑΤΑ!$A$2:$A$4</c:f>
              <c:strCache>
                <c:ptCount val="3"/>
                <c:pt idx="0">
                  <c:v>ΝΑΙ</c:v>
                </c:pt>
                <c:pt idx="1">
                  <c:v>ΟΧΙ</c:v>
                </c:pt>
                <c:pt idx="2">
                  <c:v>ΔΕΝ ΑΠΑΝΤΗΣΑΝΕ ΣΤΗΝ ΕΡΩΤΗΣΗ</c:v>
                </c:pt>
              </c:strCache>
            </c:strRef>
          </c:cat>
          <c:val>
            <c:numRef>
              <c:f>ΓΡΑΦΗΜΑΤΑ!$B$2:$B$4</c:f>
              <c:numCache>
                <c:formatCode>0.00%</c:formatCode>
                <c:ptCount val="3"/>
                <c:pt idx="0">
                  <c:v>0.75780000000000003</c:v>
                </c:pt>
                <c:pt idx="1">
                  <c:v>0.21879999999999999</c:v>
                </c:pt>
                <c:pt idx="2">
                  <c:v>2.3400000000000001E-2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spPr>
    <a:noFill/>
    <a:ln w="3175">
      <a:noFill/>
      <a:prstDash val="solid"/>
    </a:ln>
    <a:scene3d>
      <a:camera prst="orthographicFront"/>
      <a:lightRig rig="threePt" dir="t"/>
    </a:scene3d>
    <a:sp3d>
      <a:bevelT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9.1414762519640095E-3"/>
          <c:y val="0.26988229445605072"/>
          <c:w val="0.98218649772376387"/>
          <c:h val="0.59442642760344822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dPt>
            <c:idx val="0"/>
            <c:spPr>
              <a:solidFill>
                <a:schemeClr val="accent4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C0000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0.28109598476090586"/>
                  <c:y val="5.0669527838541527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5010589659075572"/>
                  <c:y val="-0.26875014660227015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8.6339692591472228E-2"/>
                  <c:y val="-2.8194926918295435E-2"/>
                </c:manualLayout>
              </c:layout>
              <c:showCatName val="1"/>
              <c:showPercent val="1"/>
            </c:dLbl>
            <c:numFmt formatCode="0%" sourceLinked="0"/>
            <c:spPr>
              <a:solidFill>
                <a:schemeClr val="bg1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endParaRPr lang="el-GR"/>
              </a:p>
            </c:txPr>
            <c:showCatName val="1"/>
            <c:showPercent val="1"/>
            <c:showLeaderLines val="1"/>
          </c:dLbls>
          <c:cat>
            <c:strRef>
              <c:f>ΓΡΑΦΗΜΑΤΑ!$A$288:$A$290</c:f>
              <c:strCache>
                <c:ptCount val="3"/>
                <c:pt idx="0">
                  <c:v>ΝΑΙ</c:v>
                </c:pt>
                <c:pt idx="1">
                  <c:v>ΟΧΙ</c:v>
                </c:pt>
                <c:pt idx="2">
                  <c:v>ΔΕΝ ΑΠΑΝΤΗΣΑΝΕ ΣΤΗΝ ΕΡΩΤΗΣΗ</c:v>
                </c:pt>
              </c:strCache>
            </c:strRef>
          </c:cat>
          <c:val>
            <c:numRef>
              <c:f>ΓΡΑΦΗΜΑΤΑ!$B$288:$B$290</c:f>
              <c:numCache>
                <c:formatCode>0.00%</c:formatCode>
                <c:ptCount val="3"/>
                <c:pt idx="0">
                  <c:v>0.34379999999999999</c:v>
                </c:pt>
                <c:pt idx="1">
                  <c:v>0.63280000000000003</c:v>
                </c:pt>
                <c:pt idx="2">
                  <c:v>2.3400000000000001E-2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cat>
            <c:strRef>
              <c:f>ΓΡΑΦΗΜΑΤΑ!$A$318:$A$320</c:f>
              <c:strCache>
                <c:ptCount val="3"/>
                <c:pt idx="0">
                  <c:v>ΝΑΙ</c:v>
                </c:pt>
                <c:pt idx="1">
                  <c:v>ΟΧΙ</c:v>
                </c:pt>
                <c:pt idx="2">
                  <c:v>ΔΕΝ ΑΠΑΝΤΗΣΑΝΕ ΣΤΗΝ ΕΡΩΤΗΣΗ</c:v>
                </c:pt>
              </c:strCache>
            </c:strRef>
          </c:cat>
          <c:val>
            <c:numRef>
              <c:f>ΓΡΑΦΗΜΑΤΑ!$B$318:$B$320</c:f>
              <c:numCache>
                <c:formatCode>0.00%</c:formatCode>
                <c:ptCount val="3"/>
                <c:pt idx="0">
                  <c:v>1.5599999999999999E-2</c:v>
                </c:pt>
                <c:pt idx="1">
                  <c:v>0.88280000000000003</c:v>
                </c:pt>
                <c:pt idx="2">
                  <c:v>0.1016</c:v>
                </c:pt>
              </c:numCache>
            </c:numRef>
          </c:val>
        </c:ser>
        <c:gapWidth val="72"/>
        <c:shape val="box"/>
        <c:axId val="130397696"/>
        <c:axId val="130457600"/>
        <c:axId val="0"/>
      </c:bar3DChart>
      <c:catAx>
        <c:axId val="1303976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Calibri" pitchFamily="34" charset="0"/>
              </a:defRPr>
            </a:pPr>
            <a:endParaRPr lang="el-GR"/>
          </a:p>
        </c:txPr>
        <c:crossAx val="130457600"/>
        <c:crosses val="autoZero"/>
        <c:auto val="1"/>
        <c:lblAlgn val="ctr"/>
        <c:lblOffset val="100"/>
      </c:catAx>
      <c:valAx>
        <c:axId val="130457600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el-GR"/>
          </a:p>
        </c:txPr>
        <c:crossAx val="130397696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view3D>
      <c:rotX val="20"/>
      <c:perspective val="30"/>
    </c:view3D>
    <c:plotArea>
      <c:layout>
        <c:manualLayout>
          <c:layoutTarget val="inner"/>
          <c:xMode val="edge"/>
          <c:yMode val="edge"/>
          <c:x val="2.4613111724990002E-2"/>
          <c:y val="6.2956409753912479E-2"/>
          <c:w val="0.95951688475481889"/>
          <c:h val="0.86953852758102601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0.10911456409065479"/>
                  <c:y val="8.8004890021183876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>
                        <a:latin typeface="Calibri" pitchFamily="34" charset="0"/>
                      </a:rPr>
                      <a:t>19%</a:t>
                    </a:r>
                  </a:p>
                </c:rich>
              </c:tx>
              <c:showVal val="1"/>
              <c:showSerName val="1"/>
            </c:dLbl>
            <c:dLbl>
              <c:idx val="1"/>
              <c:layout>
                <c:manualLayout>
                  <c:x val="0.10193224986105112"/>
                  <c:y val="-0.35461575072090484"/>
                </c:manualLayout>
              </c:layout>
              <c:tx>
                <c:rich>
                  <a:bodyPr/>
                  <a:lstStyle/>
                  <a:p>
                    <a:r>
                      <a:rPr lang="en-US" sz="1400" b="1">
                        <a:latin typeface="Calibri" pitchFamily="34" charset="0"/>
                      </a:rPr>
                      <a:t>76%</a:t>
                    </a:r>
                  </a:p>
                </c:rich>
              </c:tx>
              <c:showVal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>
                        <a:latin typeface="Calibri" pitchFamily="34" charset="0"/>
                      </a:rPr>
                      <a:t>4%</a:t>
                    </a:r>
                  </a:p>
                </c:rich>
              </c:tx>
              <c:showVal val="1"/>
              <c:showSerName val="1"/>
            </c:dLbl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400" b="1">
                    <a:latin typeface="Calibri" pitchFamily="34" charset="0"/>
                  </a:defRPr>
                </a:pPr>
                <a:endParaRPr lang="el-GR"/>
              </a:p>
            </c:txPr>
            <c:showVal val="1"/>
            <c:showSerName val="1"/>
            <c:showLeaderLines val="1"/>
          </c:dLbls>
          <c:cat>
            <c:strRef>
              <c:f>ΓΡΑΦΗΜΑΤΑ!$A$349:$A$351</c:f>
              <c:strCache>
                <c:ptCount val="3"/>
                <c:pt idx="0">
                  <c:v>ΝΑΙ</c:v>
                </c:pt>
                <c:pt idx="1">
                  <c:v>ΟΧΙ</c:v>
                </c:pt>
                <c:pt idx="2">
                  <c:v>ΔΕΝ ΑΠΑΝΤΗΣΑΝΕ ΣΤΗΝ ΕΡΩΤΗΣΗ</c:v>
                </c:pt>
              </c:strCache>
            </c:strRef>
          </c:cat>
          <c:val>
            <c:numRef>
              <c:f>ΓΡΑΦΗΜΑΤΑ!$B$349:$B$351</c:f>
              <c:numCache>
                <c:formatCode>0%</c:formatCode>
                <c:ptCount val="3"/>
                <c:pt idx="0">
                  <c:v>0.1953</c:v>
                </c:pt>
                <c:pt idx="1">
                  <c:v>0.76559999999999995</c:v>
                </c:pt>
                <c:pt idx="2">
                  <c:v>3.9100000000000003E-2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400" b="1">
              <a:latin typeface="Calibri" pitchFamily="34" charset="0"/>
            </a:defRPr>
          </a:pPr>
          <a:endParaRPr lang="el-GR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view3D>
      <c:rAngAx val="1"/>
    </c:view3D>
    <c:plotArea>
      <c:layout>
        <c:manualLayout>
          <c:layoutTarget val="inner"/>
          <c:xMode val="edge"/>
          <c:yMode val="edge"/>
          <c:x val="8.565365239556974E-2"/>
          <c:y val="2.9214517017087077E-2"/>
          <c:w val="0.90553098230702966"/>
          <c:h val="0.83290610972684942"/>
        </c:manualLayout>
      </c:layout>
      <c:bar3DChart>
        <c:barDir val="col"/>
        <c:grouping val="clustered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cat>
            <c:strRef>
              <c:f>ΓΡΑΦΗΜΑΤΑ!$A$381:$A$383</c:f>
              <c:strCache>
                <c:ptCount val="3"/>
                <c:pt idx="0">
                  <c:v>ΝΑΙ</c:v>
                </c:pt>
                <c:pt idx="1">
                  <c:v>ΟΧΙ</c:v>
                </c:pt>
                <c:pt idx="2">
                  <c:v>ΔΕΝ ΑΠΑΝΤΗΣΑΝΕ ΣΤΗΝ ΕΡΩΤΗΣΗ</c:v>
                </c:pt>
              </c:strCache>
            </c:strRef>
          </c:cat>
          <c:val>
            <c:numRef>
              <c:f>ΓΡΑΦΗΜΑΤΑ!$B$381:$B$383</c:f>
              <c:numCache>
                <c:formatCode>0.00%</c:formatCode>
                <c:ptCount val="3"/>
                <c:pt idx="0">
                  <c:v>1.5599999999999999E-2</c:v>
                </c:pt>
                <c:pt idx="1">
                  <c:v>0.89839999999999998</c:v>
                </c:pt>
                <c:pt idx="2">
                  <c:v>8.5900000000000004E-2</c:v>
                </c:pt>
              </c:numCache>
            </c:numRef>
          </c:val>
        </c:ser>
        <c:shape val="box"/>
        <c:axId val="130396160"/>
        <c:axId val="130461056"/>
        <c:axId val="0"/>
      </c:bar3DChart>
      <c:catAx>
        <c:axId val="13039616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Calibri" pitchFamily="34" charset="0"/>
              </a:defRPr>
            </a:pPr>
            <a:endParaRPr lang="el-GR"/>
          </a:p>
        </c:txPr>
        <c:crossAx val="130461056"/>
        <c:crosses val="autoZero"/>
        <c:auto val="1"/>
        <c:lblAlgn val="ctr"/>
        <c:lblOffset val="100"/>
      </c:catAx>
      <c:valAx>
        <c:axId val="130461056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el-GR"/>
          </a:p>
        </c:txPr>
        <c:crossAx val="13039616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8.5333041872094947E-3"/>
          <c:y val="0.23270378174559167"/>
          <c:w val="0.99052187314313844"/>
          <c:h val="0.59658755683708553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dPt>
            <c:idx val="0"/>
            <c:spPr>
              <a:solidFill>
                <a:srgbClr val="C0000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chemeClr val="accent4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7.3229972099902813E-2"/>
                  <c:y val="-1.75762448707996E-2"/>
                </c:manualLayout>
              </c:layout>
              <c:tx>
                <c:rich>
                  <a:bodyPr/>
                  <a:lstStyle/>
                  <a:p>
                    <a:r>
                      <a:rPr lang="el-GR" dirty="0" smtClean="0"/>
                      <a:t>Διεύθυνση</a:t>
                    </a:r>
                    <a:r>
                      <a:rPr lang="el-GR" dirty="0"/>
                      <a:t>
4%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0.31237918151502658"/>
                  <c:y val="-0.23567705445270046"/>
                </c:manualLayout>
              </c:layout>
              <c:tx>
                <c:rich>
                  <a:bodyPr/>
                  <a:lstStyle/>
                  <a:p>
                    <a:r>
                      <a:rPr lang="el-GR" dirty="0" smtClean="0"/>
                      <a:t>Τμήμα</a:t>
                    </a:r>
                    <a:r>
                      <a:rPr lang="el-GR" dirty="0"/>
                      <a:t>
55%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2309219619253374"/>
                  <c:y val="5.5317733170677612E-3"/>
                </c:manualLayout>
              </c:layout>
              <c:tx>
                <c:rich>
                  <a:bodyPr/>
                  <a:lstStyle/>
                  <a:p>
                    <a:r>
                      <a:rPr lang="el-GR" dirty="0" smtClean="0"/>
                      <a:t>Γραφείο</a:t>
                    </a:r>
                    <a:r>
                      <a:rPr lang="el-GR" dirty="0"/>
                      <a:t>
41%</a:t>
                    </a:r>
                  </a:p>
                </c:rich>
              </c:tx>
              <c:showCatName val="1"/>
              <c:showPercent val="1"/>
            </c:dLbl>
            <c:numFmt formatCode="0%" sourceLinked="0"/>
            <c:spPr>
              <a:solidFill>
                <a:schemeClr val="bg1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endParaRPr lang="el-GR"/>
              </a:p>
            </c:txPr>
            <c:showCatName val="1"/>
            <c:showPercent val="1"/>
            <c:showLeaderLines val="1"/>
          </c:dLbls>
          <c:cat>
            <c:strRef>
              <c:f>ΓΡΑΦΗΜΑΤΑ!$A$31:$A$33</c:f>
              <c:strCache>
                <c:ptCount val="3"/>
                <c:pt idx="0">
                  <c:v>Α.Διεύθυνση</c:v>
                </c:pt>
                <c:pt idx="1">
                  <c:v>Β.Τμήμα</c:v>
                </c:pt>
                <c:pt idx="2">
                  <c:v>Γ.Γραφείο</c:v>
                </c:pt>
              </c:strCache>
            </c:strRef>
          </c:cat>
          <c:val>
            <c:numRef>
              <c:f>ΓΡΑΦΗΜΑΤΑ!$B$31:$B$33</c:f>
              <c:numCache>
                <c:formatCode>0.00%</c:formatCode>
                <c:ptCount val="3"/>
                <c:pt idx="0">
                  <c:v>4.0399999999999998E-2</c:v>
                </c:pt>
                <c:pt idx="1">
                  <c:v>0.54549999999999998</c:v>
                </c:pt>
                <c:pt idx="2">
                  <c:v>0.41410000000000002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view3D>
      <c:rotX val="20"/>
      <c:perspective val="30"/>
    </c:view3D>
    <c:plotArea>
      <c:layout>
        <c:manualLayout>
          <c:layoutTarget val="inner"/>
          <c:xMode val="edge"/>
          <c:yMode val="edge"/>
          <c:x val="9.9454973200213925E-5"/>
          <c:y val="2.9691830678350458E-2"/>
          <c:w val="0.98412998911752625"/>
          <c:h val="0.97030816932164954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l-GR" sz="1400" b="1" smtClean="0">
                        <a:latin typeface="Calibri" pitchFamily="34" charset="0"/>
                      </a:rPr>
                      <a:t>Αιρετός</a:t>
                    </a:r>
                    <a:r>
                      <a:rPr lang="el-GR" sz="1400" b="1" dirty="0">
                        <a:latin typeface="Calibri" pitchFamily="34" charset="0"/>
                      </a:rPr>
                      <a:t>
6%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17024258659694658"/>
                  <c:y val="5.0006649122315852E-2"/>
                </c:manualLayout>
              </c:layout>
              <c:tx>
                <c:rich>
                  <a:bodyPr/>
                  <a:lstStyle/>
                  <a:p>
                    <a:r>
                      <a:rPr lang="el-GR" sz="1400" b="1" smtClean="0">
                        <a:latin typeface="Calibri" pitchFamily="34" charset="0"/>
                      </a:rPr>
                      <a:t>Σύμβουλος</a:t>
                    </a:r>
                    <a:r>
                      <a:rPr lang="el-GR" sz="1400" b="1" dirty="0">
                        <a:latin typeface="Calibri" pitchFamily="34" charset="0"/>
                      </a:rPr>
                      <a:t>
16%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0.12608841671295104"/>
                  <c:y val="-0.43996639665786336"/>
                </c:manualLayout>
              </c:layout>
              <c:tx>
                <c:rich>
                  <a:bodyPr/>
                  <a:lstStyle/>
                  <a:p>
                    <a:r>
                      <a:rPr lang="el-GR" sz="1400" b="1" smtClean="0">
                        <a:latin typeface="Calibri" pitchFamily="34" charset="0"/>
                      </a:rPr>
                      <a:t>Εξωτερικός </a:t>
                    </a:r>
                    <a:r>
                      <a:rPr lang="el-GR" sz="1400" b="1" dirty="0">
                        <a:latin typeface="Calibri" pitchFamily="34" charset="0"/>
                      </a:rPr>
                      <a:t>Συνεργάτης
51%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0.24051175849036155"/>
                  <c:y val="6.3586800986714195E-2"/>
                </c:manualLayout>
              </c:layout>
              <c:tx>
                <c:rich>
                  <a:bodyPr/>
                  <a:lstStyle/>
                  <a:p>
                    <a:r>
                      <a:rPr lang="el-GR" sz="1400" b="1" smtClean="0">
                        <a:latin typeface="Calibri" pitchFamily="34" charset="0"/>
                      </a:rPr>
                      <a:t>Υπάλληλος </a:t>
                    </a:r>
                    <a:r>
                      <a:rPr lang="el-GR" sz="1400" b="1" dirty="0">
                        <a:latin typeface="Calibri" pitchFamily="34" charset="0"/>
                      </a:rPr>
                      <a:t>του Δήμου
27%</a:t>
                    </a:r>
                  </a:p>
                </c:rich>
              </c:tx>
              <c:dLblPos val="bestFit"/>
              <c:showCatName val="1"/>
              <c:showPercent val="1"/>
            </c:dLbl>
            <c:spPr>
              <a:solidFill>
                <a:schemeClr val="bg1">
                  <a:lumMod val="95000"/>
                </a:schemeClr>
              </a:solidFill>
            </c:spPr>
            <c:txPr>
              <a:bodyPr/>
              <a:lstStyle/>
              <a:p>
                <a:pPr>
                  <a:defRPr sz="1400" b="1">
                    <a:latin typeface="Calibri" pitchFamily="34" charset="0"/>
                  </a:defRPr>
                </a:pPr>
                <a:endParaRPr lang="el-GR"/>
              </a:p>
            </c:txPr>
            <c:dLblPos val="bestFit"/>
            <c:showCatName val="1"/>
            <c:showPercent val="1"/>
            <c:showLeaderLines val="1"/>
          </c:dLbls>
          <c:cat>
            <c:strRef>
              <c:f>ΓΡΑΦΗΜΑΤΑ!$A$63:$A$66</c:f>
              <c:strCache>
                <c:ptCount val="4"/>
                <c:pt idx="0">
                  <c:v>Α.Αιρετός</c:v>
                </c:pt>
                <c:pt idx="1">
                  <c:v>Β.Σύμβουλος</c:v>
                </c:pt>
                <c:pt idx="2">
                  <c:v>Γ.Εξωτερικός Συνεργάτης</c:v>
                </c:pt>
                <c:pt idx="3">
                  <c:v>Δ.Υπάλληλος του Δήμου</c:v>
                </c:pt>
              </c:strCache>
            </c:strRef>
          </c:cat>
          <c:val>
            <c:numRef>
              <c:f>ΓΡΑΦΗΜΑΤΑ!$B$63:$B$66</c:f>
              <c:numCache>
                <c:formatCode>0.00%</c:formatCode>
                <c:ptCount val="4"/>
                <c:pt idx="0">
                  <c:v>5.8000000000000003E-2</c:v>
                </c:pt>
                <c:pt idx="1">
                  <c:v>0.15939999999999999</c:v>
                </c:pt>
                <c:pt idx="2">
                  <c:v>0.50719999999999998</c:v>
                </c:pt>
                <c:pt idx="3">
                  <c:v>0.27539999999999998</c:v>
                </c:pt>
              </c:numCache>
            </c:numRef>
          </c:val>
        </c:ser>
        <c:ser>
          <c:idx val="1"/>
          <c:order val="1"/>
          <c:cat>
            <c:strRef>
              <c:f>ΓΡΑΦΗΜΑΤΑ!$A$63:$A$66</c:f>
              <c:strCache>
                <c:ptCount val="4"/>
                <c:pt idx="0">
                  <c:v>Α.Αιρετός</c:v>
                </c:pt>
                <c:pt idx="1">
                  <c:v>Β.Σύμβουλος</c:v>
                </c:pt>
                <c:pt idx="2">
                  <c:v>Γ.Εξωτερικός Συνεργάτης</c:v>
                </c:pt>
                <c:pt idx="3">
                  <c:v>Δ.Υπάλληλος του Δήμου</c:v>
                </c:pt>
              </c:strCache>
            </c:strRef>
          </c:cat>
          <c:val>
            <c:numRef>
              <c:f>ΓΡΑΦΗΜΑΤΑ!$C$63:$C$66</c:f>
              <c:numCache>
                <c:formatCode>0.00%</c:formatCode>
                <c:ptCount val="4"/>
              </c:numCache>
            </c:numRef>
          </c:val>
        </c:ser>
      </c:pie3DChart>
      <c:spPr>
        <a:scene3d>
          <a:camera prst="orthographicFront"/>
          <a:lightRig rig="threePt" dir="t"/>
        </a:scene3d>
        <a:sp3d>
          <a:bevelB/>
        </a:sp3d>
      </c:spPr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view3D>
      <c:rotX val="20"/>
      <c:perspective val="30"/>
    </c:view3D>
    <c:plotArea>
      <c:layout>
        <c:manualLayout>
          <c:layoutTarget val="inner"/>
          <c:xMode val="edge"/>
          <c:yMode val="edge"/>
          <c:x val="6.8408160205497472E-3"/>
          <c:y val="8.9591718196995476E-2"/>
          <c:w val="0.95113048383398502"/>
          <c:h val="0.91040828180300448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0.1580583429103061"/>
                  <c:y val="-0.28697470161786748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0.17323893411358957"/>
                  <c:y val="5.6672316722547057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19072690669294462"/>
                  <c:y val="-2.9816950238517874E-2"/>
                </c:manualLayout>
              </c:layout>
              <c:dLblPos val="bestFit"/>
              <c:showCatName val="1"/>
              <c:showPercent val="1"/>
            </c:dLbl>
            <c:spPr>
              <a:solidFill>
                <a:schemeClr val="bg1">
                  <a:lumMod val="95000"/>
                </a:schemeClr>
              </a:solidFill>
            </c:spPr>
            <c:txPr>
              <a:bodyPr/>
              <a:lstStyle/>
              <a:p>
                <a:pPr>
                  <a:defRPr sz="1400" b="1">
                    <a:latin typeface="Calibri" pitchFamily="34" charset="0"/>
                  </a:defRPr>
                </a:pPr>
                <a:endParaRPr lang="el-GR"/>
              </a:p>
            </c:txPr>
            <c:dLblPos val="bestFit"/>
            <c:showCatName val="1"/>
            <c:showPercent val="1"/>
            <c:showLeaderLines val="1"/>
          </c:dLbls>
          <c:cat>
            <c:strRef>
              <c:f>ΓΡΑΦΗΜΑΤΑ!$A$95:$A$97</c:f>
              <c:strCache>
                <c:ptCount val="3"/>
                <c:pt idx="0">
                  <c:v>ΝΑΙ</c:v>
                </c:pt>
                <c:pt idx="1">
                  <c:v>ΟΧΙ</c:v>
                </c:pt>
                <c:pt idx="2">
                  <c:v>ΔΕΝ ΑΠΑΝΤΗΣΑΝΕ ΣΤΗΝ ΕΡΩΤΗΣΗ</c:v>
                </c:pt>
              </c:strCache>
            </c:strRef>
          </c:cat>
          <c:val>
            <c:numRef>
              <c:f>ΓΡΑΦΗΜΑΤΑ!$B$95:$B$97</c:f>
              <c:numCache>
                <c:formatCode>0.00%</c:formatCode>
                <c:ptCount val="3"/>
                <c:pt idx="0">
                  <c:v>0.78910000000000002</c:v>
                </c:pt>
                <c:pt idx="1">
                  <c:v>0.1953</c:v>
                </c:pt>
                <c:pt idx="2">
                  <c:v>1.5599999999999999E-2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0"/>
          <c:y val="0.28136088600407311"/>
          <c:w val="1"/>
          <c:h val="0.64337595526853386"/>
        </c:manualLayout>
      </c:layout>
      <c:pie3DChart>
        <c:varyColors val="1"/>
        <c:ser>
          <c:idx val="0"/>
          <c:order val="0"/>
          <c:spPr>
            <a:solidFill>
              <a:srgbClr val="C00000"/>
            </a:solidFill>
            <a:ln w="12700">
              <a:pattFill prst="pct50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1"/>
            <c:spPr>
              <a:solidFill>
                <a:schemeClr val="accent2">
                  <a:lumMod val="75000"/>
                </a:schemeClr>
              </a:solidFill>
              <a:ln w="12700">
                <a:pattFill prst="pct50">
                  <a:fgClr>
                    <a:srgbClr val="000000"/>
                  </a:fgClr>
                  <a:bgClr>
                    <a:srgbClr val="FFFFFF"/>
                  </a:bgClr>
                </a:patt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0.2682181902402106"/>
                  <c:y val="-0.2664874903179447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33781590416841839"/>
                  <c:y val="1.6163199790960925E-2"/>
                </c:manualLayout>
              </c:layout>
              <c:showCatName val="1"/>
              <c:showPercent val="1"/>
            </c:dLbl>
            <c:numFmt formatCode="0%" sourceLinked="0"/>
            <c:spPr>
              <a:solidFill>
                <a:schemeClr val="bg1">
                  <a:lumMod val="95000"/>
                </a:schemeClr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endParaRPr lang="el-GR"/>
              </a:p>
            </c:txPr>
            <c:showCatName val="1"/>
            <c:showPercent val="1"/>
            <c:showLeaderLines val="1"/>
          </c:dLbls>
          <c:cat>
            <c:strRef>
              <c:f>ΓΡΑΦΗΜΑΤΑ!$A$127:$A$128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ΓΡΑΦΗΜΑΤΑ!$B$127:$B$128</c:f>
              <c:numCache>
                <c:formatCode>0.00%</c:formatCode>
                <c:ptCount val="2"/>
                <c:pt idx="0">
                  <c:v>0.64080000000000004</c:v>
                </c:pt>
                <c:pt idx="1">
                  <c:v>0.35920000000000002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spPr>
    <a:noFill/>
    <a:ln w="3175">
      <a:noFill/>
      <a:prstDash val="solid"/>
    </a:ln>
    <a:scene3d>
      <a:camera prst="orthographicFront"/>
      <a:lightRig rig="threePt" dir="t"/>
    </a:scene3d>
    <a:sp3d>
      <a:bevelT/>
      <a:bevelB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sideWall>
      <c:spPr>
        <a:noFill/>
        <a:ln w="12700">
          <a:solidFill>
            <a:srgbClr val="808080"/>
          </a:solidFill>
          <a:prstDash val="solid"/>
        </a:ln>
        <a:scene3d>
          <a:camera prst="orthographicFront"/>
          <a:lightRig rig="threePt" dir="t"/>
        </a:scene3d>
        <a:sp3d>
          <a:bevelB/>
        </a:sp3d>
      </c:spPr>
    </c:sideWall>
    <c:backWall>
      <c:spPr>
        <a:noFill/>
        <a:ln w="12700">
          <a:solidFill>
            <a:srgbClr val="808080"/>
          </a:solidFill>
          <a:prstDash val="solid"/>
        </a:ln>
        <a:scene3d>
          <a:camera prst="orthographicFront"/>
          <a:lightRig rig="threePt" dir="t"/>
        </a:scene3d>
        <a:sp3d>
          <a:bevelB/>
        </a:sp3d>
      </c:spPr>
    </c:backWall>
    <c:plotArea>
      <c:layout>
        <c:manualLayout>
          <c:layoutTarget val="inner"/>
          <c:xMode val="edge"/>
          <c:yMode val="edge"/>
          <c:x val="0.19521237950688869"/>
          <c:y val="1.1847769427768868E-2"/>
          <c:w val="0.70319958749051681"/>
          <c:h val="0.9192456839599612"/>
        </c:manualLayout>
      </c:layout>
      <c:bar3DChart>
        <c:barDir val="bar"/>
        <c:grouping val="clustered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cat>
            <c:strRef>
              <c:f>ΓΡΑΦΗΜΑΤΑ!$A$156:$A$163</c:f>
              <c:strCache>
                <c:ptCount val="8"/>
                <c:pt idx="0">
                  <c:v>Λογιστική εφαρμογή </c:v>
                </c:pt>
                <c:pt idx="1">
                  <c:v>Εφαρμογές εσόδων</c:v>
                </c:pt>
                <c:pt idx="2">
                  <c:v>Τέλος ακίνητης περιουσίας</c:v>
                </c:pt>
                <c:pt idx="3">
                  <c:v>Μισθοδοσία</c:v>
                </c:pt>
                <c:pt idx="4">
                  <c:v>Διαχείριση προσωπικού</c:v>
                </c:pt>
                <c:pt idx="5">
                  <c:v>Δημοτολόγιο-Μητρώο αρένων</c:v>
                </c:pt>
                <c:pt idx="6">
                  <c:v>Ληξιαρχείο</c:v>
                </c:pt>
                <c:pt idx="7">
                  <c:v>Ηλεκτρονικό πρωτόκολλο</c:v>
                </c:pt>
              </c:strCache>
            </c:strRef>
          </c:cat>
          <c:val>
            <c:numRef>
              <c:f>ΓΡΑΦΗΜΑΤΑ!$B$156:$B$163</c:f>
              <c:numCache>
                <c:formatCode>0.00%</c:formatCode>
                <c:ptCount val="8"/>
                <c:pt idx="0">
                  <c:v>0.98440000000000005</c:v>
                </c:pt>
                <c:pt idx="1">
                  <c:v>0.91410000000000002</c:v>
                </c:pt>
                <c:pt idx="2">
                  <c:v>0.78910000000000002</c:v>
                </c:pt>
                <c:pt idx="3">
                  <c:v>0.96879999999999999</c:v>
                </c:pt>
                <c:pt idx="4">
                  <c:v>0.8125</c:v>
                </c:pt>
                <c:pt idx="5">
                  <c:v>0.98440000000000005</c:v>
                </c:pt>
                <c:pt idx="6">
                  <c:v>0.8125</c:v>
                </c:pt>
                <c:pt idx="7">
                  <c:v>0.96089999999999998</c:v>
                </c:pt>
              </c:numCache>
            </c:numRef>
          </c:val>
        </c:ser>
        <c:gapWidth val="60"/>
        <c:gapDepth val="24"/>
        <c:shape val="box"/>
        <c:axId val="91668480"/>
        <c:axId val="91670784"/>
        <c:axId val="0"/>
      </c:bar3DChart>
      <c:catAx>
        <c:axId val="91668480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 pitchFamily="34" charset="0"/>
                <a:ea typeface="Arial"/>
                <a:cs typeface="Arial"/>
              </a:defRPr>
            </a:pPr>
            <a:endParaRPr lang="el-GR"/>
          </a:p>
        </c:txPr>
        <c:crossAx val="91670784"/>
        <c:crosses val="autoZero"/>
        <c:auto val="1"/>
        <c:lblAlgn val="ctr"/>
        <c:lblOffset val="100"/>
        <c:tickLblSkip val="1"/>
        <c:tickMarkSkip val="1"/>
      </c:catAx>
      <c:valAx>
        <c:axId val="91670784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 pitchFamily="34" charset="0"/>
                <a:ea typeface="Arial"/>
                <a:cs typeface="Arial"/>
              </a:defRPr>
            </a:pPr>
            <a:endParaRPr lang="el-GR"/>
          </a:p>
        </c:txPr>
        <c:crossAx val="91668480"/>
        <c:crosses val="autoZero"/>
        <c:crossBetween val="between"/>
      </c:valAx>
    </c:plotArea>
    <c:plotVisOnly val="1"/>
    <c:dispBlanksAs val="gap"/>
  </c:chart>
  <c:spPr>
    <a:noFill/>
    <a:ln w="3175">
      <a:noFill/>
      <a:prstDash val="solid"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hPercent val="57"/>
      <c:depthPercent val="10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3239959102258"/>
          <c:y val="4.2287531969830622E-2"/>
          <c:w val="0.87414365435993857"/>
          <c:h val="0.8165953233413695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dPt>
            <c:idx val="0"/>
            <c:spPr>
              <a:solidFill>
                <a:schemeClr val="accent2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4.4076826487002892E-3"/>
                  <c:y val="0.13276981615641922"/>
                </c:manualLayout>
              </c:layout>
              <c:showVal val="1"/>
            </c:dLbl>
            <c:dLbl>
              <c:idx val="1"/>
              <c:layout>
                <c:manualLayout>
                  <c:x val="8.8153652974005785E-3"/>
                  <c:y val="2.2503358670579532E-3"/>
                </c:manualLayout>
              </c:layout>
              <c:showVal val="1"/>
            </c:dLbl>
            <c:dLbl>
              <c:idx val="2"/>
              <c:layout>
                <c:manualLayout>
                  <c:x val="2.0569185693934681E-2"/>
                  <c:y val="-9.0013434682318129E-3"/>
                </c:manualLayout>
              </c:layout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>
                    <a:latin typeface="Calibri" pitchFamily="34" charset="0"/>
                  </a:defRPr>
                </a:pPr>
                <a:endParaRPr lang="el-GR"/>
              </a:p>
            </c:txPr>
            <c:showVal val="1"/>
          </c:dLbls>
          <c:cat>
            <c:strRef>
              <c:f>ΓΡΑΦΗΜΑΤΑ!$A$191:$A$193</c:f>
              <c:strCache>
                <c:ptCount val="3"/>
                <c:pt idx="0">
                  <c:v>ΝΑΙ</c:v>
                </c:pt>
                <c:pt idx="1">
                  <c:v>ΟΧΙ</c:v>
                </c:pt>
                <c:pt idx="2">
                  <c:v>ΔΕΝ ΑΠΑΝΤΗΣΑΝΕ ΣΤΗΝ ΕΡΩΤΗΣΗ</c:v>
                </c:pt>
              </c:strCache>
            </c:strRef>
          </c:cat>
          <c:val>
            <c:numRef>
              <c:f>ΓΡΑΦΗΜΑΤΑ!$B$191:$B$193</c:f>
              <c:numCache>
                <c:formatCode>0.00%</c:formatCode>
                <c:ptCount val="3"/>
                <c:pt idx="0">
                  <c:v>0.94530000000000003</c:v>
                </c:pt>
                <c:pt idx="1">
                  <c:v>4.6899999999999997E-2</c:v>
                </c:pt>
                <c:pt idx="2">
                  <c:v>7.7999999999999996E-3</c:v>
                </c:pt>
              </c:numCache>
            </c:numRef>
          </c:val>
          <c:shape val="box"/>
        </c:ser>
        <c:gapWidth val="84"/>
        <c:gapDepth val="207"/>
        <c:shape val="cylinder"/>
        <c:axId val="91654400"/>
        <c:axId val="92038656"/>
        <c:axId val="0"/>
      </c:bar3DChart>
      <c:catAx>
        <c:axId val="9165440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 pitchFamily="34" charset="0"/>
                <a:ea typeface="Arial"/>
                <a:cs typeface="Arial"/>
              </a:defRPr>
            </a:pPr>
            <a:endParaRPr lang="el-GR"/>
          </a:p>
        </c:txPr>
        <c:crossAx val="92038656"/>
        <c:crosses val="autoZero"/>
        <c:auto val="1"/>
        <c:lblAlgn val="ctr"/>
        <c:lblOffset val="100"/>
        <c:tickLblSkip val="1"/>
        <c:tickMarkSkip val="1"/>
      </c:catAx>
      <c:valAx>
        <c:axId val="9203865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%" sourceLinked="1"/>
        <c:tickLblPos val="nextTo"/>
        <c:spPr>
          <a:noFill/>
          <a:ln w="3175">
            <a:noFill/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 pitchFamily="34" charset="0"/>
                <a:ea typeface="Arial"/>
                <a:cs typeface="Arial"/>
              </a:defRPr>
            </a:pPr>
            <a:endParaRPr lang="el-GR"/>
          </a:p>
        </c:txPr>
        <c:crossAx val="916544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view3D>
      <c:rAngAx val="1"/>
    </c:view3D>
    <c:plotArea>
      <c:layout>
        <c:manualLayout>
          <c:layoutTarget val="inner"/>
          <c:xMode val="edge"/>
          <c:yMode val="edge"/>
          <c:x val="7.1085972023593708E-2"/>
          <c:y val="3.2540218204710494E-2"/>
          <c:w val="0.92009866267900586"/>
          <c:h val="0.86877394346108472"/>
        </c:manualLayout>
      </c:layout>
      <c:bar3DChart>
        <c:barDir val="col"/>
        <c:grouping val="clustered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5.876910198267052E-3"/>
                  <c:y val="0.20116818264199651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8.8888266748789163E-2"/>
                </c:manualLayout>
              </c:layout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>
                    <a:latin typeface="Calibri" pitchFamily="34" charset="0"/>
                  </a:defRPr>
                </a:pPr>
                <a:endParaRPr lang="el-GR"/>
              </a:p>
            </c:txPr>
            <c:showVal val="1"/>
          </c:dLbls>
          <c:cat>
            <c:strRef>
              <c:f>ΓΡΑΦΗΜΑΤΑ!$A$222:$A$223</c:f>
              <c:strCache>
                <c:ptCount val="2"/>
                <c:pt idx="0">
                  <c:v>ΝΑΙ</c:v>
                </c:pt>
                <c:pt idx="1">
                  <c:v>ΟΧΙ</c:v>
                </c:pt>
              </c:strCache>
            </c:strRef>
          </c:cat>
          <c:val>
            <c:numRef>
              <c:f>ΓΡΑΦΗΜΑΤΑ!$B$222:$B$223</c:f>
              <c:numCache>
                <c:formatCode>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</c:ser>
        <c:shape val="box"/>
        <c:axId val="106717184"/>
        <c:axId val="106719872"/>
        <c:axId val="0"/>
      </c:bar3DChart>
      <c:catAx>
        <c:axId val="1067171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Calibri" pitchFamily="34" charset="0"/>
              </a:defRPr>
            </a:pPr>
            <a:endParaRPr lang="el-GR"/>
          </a:p>
        </c:txPr>
        <c:crossAx val="106719872"/>
        <c:crosses val="autoZero"/>
        <c:auto val="1"/>
        <c:lblAlgn val="ctr"/>
        <c:lblOffset val="100"/>
      </c:catAx>
      <c:valAx>
        <c:axId val="10671987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 b="1">
                <a:latin typeface="Calibri" pitchFamily="34" charset="0"/>
              </a:defRPr>
            </a:pPr>
            <a:endParaRPr lang="el-GR"/>
          </a:p>
        </c:txPr>
        <c:crossAx val="106717184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view3D>
      <c:rAngAx val="1"/>
    </c:view3D>
    <c:plotArea>
      <c:layout>
        <c:manualLayout>
          <c:layoutTarget val="inner"/>
          <c:xMode val="edge"/>
          <c:yMode val="edge"/>
          <c:x val="0.28782794113799931"/>
          <c:y val="1.3779884758915527E-2"/>
          <c:w val="0.67040914533707785"/>
          <c:h val="0.91571747972305628"/>
        </c:manualLayout>
      </c:layout>
      <c:bar3DChart>
        <c:barDir val="bar"/>
        <c:grouping val="clustered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cat>
            <c:strRef>
              <c:f>ΓΡΑΦΗΜΑΤΑ!$A$254:$A$259</c:f>
              <c:strCache>
                <c:ptCount val="6"/>
                <c:pt idx="0">
                  <c:v>Νέα από την δραστηριότητα του δήμου</c:v>
                </c:pt>
                <c:pt idx="1">
                  <c:v>Τοπικά νέα</c:v>
                </c:pt>
                <c:pt idx="2">
                  <c:v>Ηλεκτρονική υποβολή παραπόνων</c:v>
                </c:pt>
                <c:pt idx="3">
                  <c:v>Προκηρύξεις θέσεων προσωπικού</c:v>
                </c:pt>
                <c:pt idx="4">
                  <c:v>Δημοσίευση διακηρύξεων διαγωνισμών έργων, εργασιών, προμηθειών, μελετών</c:v>
                </c:pt>
                <c:pt idx="5">
                  <c:v>Ανάρτηση αποφάσεων συλλογικών οργάνων</c:v>
                </c:pt>
              </c:strCache>
            </c:strRef>
          </c:cat>
          <c:val>
            <c:numRef>
              <c:f>ΓΡΑΦΗΜΑΤΑ!$B$254:$B$259</c:f>
              <c:numCache>
                <c:formatCode>0.00%</c:formatCode>
                <c:ptCount val="6"/>
                <c:pt idx="0">
                  <c:v>0.96719999999999995</c:v>
                </c:pt>
                <c:pt idx="1">
                  <c:v>0.61719999999999997</c:v>
                </c:pt>
                <c:pt idx="2">
                  <c:v>0.61719999999999997</c:v>
                </c:pt>
                <c:pt idx="3">
                  <c:v>0.82030000000000003</c:v>
                </c:pt>
                <c:pt idx="4">
                  <c:v>0.875</c:v>
                </c:pt>
                <c:pt idx="5">
                  <c:v>0.80469999999999997</c:v>
                </c:pt>
              </c:numCache>
            </c:numRef>
          </c:val>
        </c:ser>
        <c:gapWidth val="102"/>
        <c:shape val="box"/>
        <c:axId val="128315392"/>
        <c:axId val="128316928"/>
        <c:axId val="0"/>
      </c:bar3DChart>
      <c:catAx>
        <c:axId val="128315392"/>
        <c:scaling>
          <c:orientation val="minMax"/>
        </c:scaling>
        <c:axPos val="l"/>
        <c:tickLblPos val="nextTo"/>
        <c:txPr>
          <a:bodyPr rot="0" vert="horz" anchor="ctr" anchorCtr="0"/>
          <a:lstStyle/>
          <a:p>
            <a:pPr>
              <a:defRPr sz="1050" b="1">
                <a:latin typeface="Calibri" pitchFamily="34" charset="0"/>
              </a:defRPr>
            </a:pPr>
            <a:endParaRPr lang="el-GR"/>
          </a:p>
        </c:txPr>
        <c:crossAx val="128316928"/>
        <c:crosses val="autoZero"/>
        <c:auto val="1"/>
        <c:lblAlgn val="ctr"/>
        <c:lblOffset val="100"/>
      </c:catAx>
      <c:valAx>
        <c:axId val="128316928"/>
        <c:scaling>
          <c:orientation val="minMax"/>
        </c:scaling>
        <c:axPos val="b"/>
        <c:majorGridlines/>
        <c:numFmt formatCode="0.00%" sourceLinked="1"/>
        <c:tickLblPos val="nextTo"/>
        <c:txPr>
          <a:bodyPr/>
          <a:lstStyle/>
          <a:p>
            <a:pPr>
              <a:defRPr sz="1100">
                <a:latin typeface="Calibri" pitchFamily="34" charset="0"/>
              </a:defRPr>
            </a:pPr>
            <a:endParaRPr lang="el-GR"/>
          </a:p>
        </c:txPr>
        <c:crossAx val="12831539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135188"/>
            <a:ext cx="5181600" cy="1827212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4038600"/>
            <a:ext cx="5176838" cy="10668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C230D7DF-9A54-4C7F-9080-78A2353D6258}" type="datetime1">
              <a:rPr lang="el-GR" smtClean="0"/>
              <a:pPr/>
              <a:t>3/5/2008</a:t>
            </a:fld>
            <a:endParaRPr lang="el-GR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 sz="800"/>
            </a:lvl1pPr>
          </a:lstStyle>
          <a:p>
            <a:endParaRPr lang="el-GR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fld id="{A4A21382-D60C-42BF-80B2-71C971838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228600"/>
            <a:ext cx="1733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048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D7DF-9A54-4C7F-9080-78A2353D6258}" type="datetime1">
              <a:rPr lang="el-GR" smtClean="0"/>
              <a:pPr/>
              <a:t>3/5/2008</a:t>
            </a:fld>
            <a:endParaRPr lang="el-GR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EFF5B-7591-4B29-A74A-08C8D69ED84B}" type="datetime1">
              <a:rPr lang="el-GR" smtClean="0"/>
              <a:pPr/>
              <a:t>3/5/2008</a:t>
            </a:fld>
            <a:endParaRPr lang="el-G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21382-D60C-42BF-80B2-71C971838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A8AE-17A6-44FE-A8D6-2BACC4B287BB}" type="datetime1">
              <a:rPr lang="el-GR" smtClean="0"/>
              <a:pPr/>
              <a:t>3/5/2008</a:t>
            </a:fld>
            <a:endParaRPr lang="el-GR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AEFF5B-7591-4B29-A74A-08C8D69ED84B}" type="datetime1">
              <a:rPr lang="el-GR" smtClean="0"/>
              <a:pPr/>
              <a:t>3/5/2008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21382-D60C-42BF-80B2-71C971838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BCA8AE-17A6-44FE-A8D6-2BACC4B287BB}" type="datetime1">
              <a:rPr lang="el-GR" smtClean="0"/>
              <a:pPr/>
              <a:t>3/5/2008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21382-D60C-42BF-80B2-71C971838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693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 στυλ τίτλου του υποδείγματος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 smtClean="0"/>
              <a:t>Δευτέρου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23/1/2014</a:t>
            </a:fld>
            <a:endParaRPr lang="el-GR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1750" y="1530347"/>
            <a:ext cx="6386530" cy="1970091"/>
          </a:xfrm>
        </p:spPr>
        <p:txBody>
          <a:bodyPr>
            <a:noAutofit/>
          </a:bodyPr>
          <a:lstStyle/>
          <a:p>
            <a:r>
              <a:rPr lang="el-GR" sz="4500" dirty="0" smtClean="0"/>
              <a:t>Καταγραφή των υπηρεσιών πληροφορικής των </a:t>
            </a:r>
            <a:r>
              <a:rPr lang="el-GR" sz="4500" dirty="0" smtClean="0"/>
              <a:t>δήμων</a:t>
            </a:r>
            <a:endParaRPr lang="el-GR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3929066"/>
            <a:ext cx="4914912" cy="1285884"/>
          </a:xfrm>
        </p:spPr>
        <p:txBody>
          <a:bodyPr>
            <a:normAutofit fontScale="92500"/>
          </a:bodyPr>
          <a:lstStyle/>
          <a:p>
            <a:r>
              <a:rPr lang="el-GR" i="1" dirty="0" smtClean="0">
                <a:solidFill>
                  <a:srgbClr val="C00000"/>
                </a:solidFill>
              </a:rPr>
              <a:t>Ράλλης Γκέκας</a:t>
            </a:r>
          </a:p>
          <a:p>
            <a:r>
              <a:rPr lang="el-GR" i="1" dirty="0" smtClean="0">
                <a:solidFill>
                  <a:srgbClr val="C00000"/>
                </a:solidFill>
              </a:rPr>
              <a:t>Διευθύνων Σύμβουλος ΕΕΤΑΑ</a:t>
            </a:r>
            <a:endParaRPr lang="el-GR" i="1" dirty="0">
              <a:solidFill>
                <a:srgbClr val="C00000"/>
              </a:solidFill>
            </a:endParaRPr>
          </a:p>
        </p:txBody>
      </p:sp>
      <p:pic>
        <p:nvPicPr>
          <p:cNvPr id="4" name="Picture 3" descr="eetaa logo neo.JPG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73785" y="5357850"/>
            <a:ext cx="1784495" cy="1285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85728"/>
            <a:ext cx="1928826" cy="1844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14380"/>
          </a:xfrm>
        </p:spPr>
        <p:txBody>
          <a:bodyPr>
            <a:noAutofit/>
          </a:bodyPr>
          <a:lstStyle/>
          <a:p>
            <a:pPr algn="ctr"/>
            <a:r>
              <a:rPr lang="el-GR" sz="2900" dirty="0" smtClean="0">
                <a:solidFill>
                  <a:srgbClr val="C00000"/>
                </a:solidFill>
              </a:rPr>
              <a:t>Ποια από τις παρακάτω ηλεκτρονικές υπηρεσίες παρέχει;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214282" y="857232"/>
          <a:ext cx="8715436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Έχει ο Δήμος διαδικτυακή πύλη τουριστικής προβολής;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14282" y="1285860"/>
          <a:ext cx="878687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information.png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43768" y="642918"/>
            <a:ext cx="1607334" cy="1928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643998" cy="785818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C00000"/>
                </a:solidFill>
              </a:rPr>
              <a:t>Έχει ο Δήμος υπηρεσίες </a:t>
            </a:r>
            <a:r>
              <a:rPr lang="el-GR" sz="3600" dirty="0" err="1" smtClean="0">
                <a:solidFill>
                  <a:srgbClr val="C00000"/>
                </a:solidFill>
              </a:rPr>
              <a:t>τηλεπρόνοιας</a:t>
            </a:r>
            <a:r>
              <a:rPr lang="el-GR" sz="3600" dirty="0" smtClean="0">
                <a:solidFill>
                  <a:srgbClr val="C00000"/>
                </a:solidFill>
              </a:rPr>
              <a:t>;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42844" y="857232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-24"/>
            <a:ext cx="8929718" cy="1143000"/>
          </a:xfrm>
        </p:spPr>
        <p:txBody>
          <a:bodyPr>
            <a:noAutofit/>
          </a:bodyPr>
          <a:lstStyle/>
          <a:p>
            <a:pPr algn="ctr"/>
            <a:r>
              <a:rPr lang="el-GR" sz="2900" dirty="0" smtClean="0">
                <a:solidFill>
                  <a:srgbClr val="C00000"/>
                </a:solidFill>
              </a:rPr>
              <a:t>Έχει ο Δήμος φορητές συσκευές &amp; λογισμικό για μετακινούμενους δημοτικούς ελεγκτικούς </a:t>
            </a:r>
            <a:r>
              <a:rPr lang="el-GR" sz="2900" dirty="0" smtClean="0">
                <a:solidFill>
                  <a:srgbClr val="C00000"/>
                </a:solidFill>
              </a:rPr>
              <a:t>μηχανισμούς;</a:t>
            </a:r>
            <a:endParaRPr lang="el-GR" sz="29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8" y="142852"/>
            <a:ext cx="8929718" cy="1143000"/>
          </a:xfrm>
        </p:spPr>
        <p:txBody>
          <a:bodyPr>
            <a:noAutofit/>
          </a:bodyPr>
          <a:lstStyle/>
          <a:p>
            <a:r>
              <a:rPr lang="el-GR" sz="3200" dirty="0" smtClean="0">
                <a:solidFill>
                  <a:srgbClr val="C00000"/>
                </a:solidFill>
              </a:rPr>
              <a:t>Έχει ο Δήμος Πλατφόρμα διαχείρισης οδικού δικτύου &amp; σημάνσεων;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214282" y="1214422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214810" y="1785926"/>
            <a:ext cx="48631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l-GR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Ευχαριστώ για την προσοχή σας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857752" y="3071810"/>
            <a:ext cx="34559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Ράλλης Γκέκας </a:t>
            </a:r>
          </a:p>
          <a:p>
            <a:pPr algn="ctr"/>
            <a:r>
              <a:rPr lang="el-G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Διευθύνων Σύμβουλος </a:t>
            </a:r>
          </a:p>
          <a:p>
            <a:pPr algn="ctr"/>
            <a:r>
              <a:rPr lang="el-G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ΕΕΤΑΑ</a:t>
            </a:r>
          </a:p>
        </p:txBody>
      </p:sp>
      <p:pic>
        <p:nvPicPr>
          <p:cNvPr id="6" name="Picture 5" descr="MC90043934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714412" y="357166"/>
            <a:ext cx="5715008" cy="6143668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64" y="71438"/>
            <a:ext cx="8715436" cy="1071546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Υπάρχει θεσμοθετημένη δομή πληροφορικής &amp; επικοινωνιών στο Δήμο;</a:t>
            </a:r>
            <a:endParaRPr lang="el-GR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9001156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MC900439348.JPG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00892" y="1071546"/>
            <a:ext cx="1628764" cy="16287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4" y="-24"/>
            <a:ext cx="8401080" cy="1143000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Ποιο είναι το είδος της δομής πληροφορικής &amp; επικοινωνιών στο Δήμο;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447800"/>
          <a:ext cx="8929718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MC900439359.JPG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85720" y="1142984"/>
            <a:ext cx="1628764" cy="16287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072594" cy="1143000"/>
          </a:xfrm>
        </p:spPr>
        <p:txBody>
          <a:bodyPr>
            <a:noAutofit/>
          </a:bodyPr>
          <a:lstStyle/>
          <a:p>
            <a:pPr algn="ctr"/>
            <a:r>
              <a:rPr lang="el-GR" sz="3000" dirty="0" smtClean="0">
                <a:solidFill>
                  <a:srgbClr val="C00000"/>
                </a:solidFill>
              </a:rPr>
              <a:t>Ποιος υποστηρίζει τον Δήμο σε θέματα πληροφορικής &amp; επικοινωνιών αν δεν υπάρχει η κατάλληλη </a:t>
            </a:r>
            <a:r>
              <a:rPr lang="el-GR" sz="3000" dirty="0" smtClean="0">
                <a:solidFill>
                  <a:srgbClr val="C00000"/>
                </a:solidFill>
              </a:rPr>
              <a:t>δομή;</a:t>
            </a:r>
            <a:endParaRPr lang="el-GR" sz="30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1571612"/>
          <a:ext cx="914400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643998" cy="654032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Διαθέτει ο Δήμος σας </a:t>
            </a:r>
            <a:r>
              <a:rPr lang="el-GR" sz="3200" dirty="0" err="1" smtClean="0">
                <a:solidFill>
                  <a:srgbClr val="C00000"/>
                </a:solidFill>
              </a:rPr>
              <a:t>Wi</a:t>
            </a:r>
            <a:r>
              <a:rPr lang="el-GR" sz="3200" dirty="0" smtClean="0">
                <a:solidFill>
                  <a:srgbClr val="C00000"/>
                </a:solidFill>
              </a:rPr>
              <a:t>-</a:t>
            </a:r>
            <a:r>
              <a:rPr lang="el-GR" sz="3200" dirty="0" err="1" smtClean="0">
                <a:solidFill>
                  <a:srgbClr val="C00000"/>
                </a:solidFill>
              </a:rPr>
              <a:t>Fi</a:t>
            </a:r>
            <a:r>
              <a:rPr lang="el-GR" sz="3200" dirty="0" smtClean="0">
                <a:solidFill>
                  <a:srgbClr val="C00000"/>
                </a:solidFill>
              </a:rPr>
              <a:t> </a:t>
            </a:r>
            <a:r>
              <a:rPr lang="el-GR" sz="3200" dirty="0" err="1" smtClean="0">
                <a:solidFill>
                  <a:srgbClr val="C00000"/>
                </a:solidFill>
              </a:rPr>
              <a:t>Hotspots</a:t>
            </a:r>
            <a:r>
              <a:rPr lang="el-GR" sz="3200" dirty="0" smtClean="0">
                <a:solidFill>
                  <a:srgbClr val="C00000"/>
                </a:solidFill>
              </a:rPr>
              <a:t>?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357158" y="1214398"/>
          <a:ext cx="8643998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5"/>
              </a:clrFrom>
              <a:clrTo>
                <a:srgbClr val="FFFCF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785793"/>
            <a:ext cx="1928826" cy="16284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929718" cy="58259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Χρηματοδοτήθηκαν από διάφορα προγράμματα;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14282" y="1071546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money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7554" y="571480"/>
            <a:ext cx="2367277" cy="2065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14"/>
            <a:ext cx="8715436" cy="582594"/>
          </a:xfrm>
        </p:spPr>
        <p:txBody>
          <a:bodyPr>
            <a:noAutofit/>
          </a:bodyPr>
          <a:lstStyle/>
          <a:p>
            <a:pPr algn="ctr"/>
            <a:r>
              <a:rPr lang="el-GR" sz="3300" dirty="0" smtClean="0">
                <a:solidFill>
                  <a:srgbClr val="C00000"/>
                </a:solidFill>
              </a:rPr>
              <a:t>Οι βασικότερες εφαρμογές στους Δήμους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14282" y="714356"/>
          <a:ext cx="8715436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725470"/>
          </a:xfrm>
        </p:spPr>
        <p:txBody>
          <a:bodyPr>
            <a:normAutofit/>
          </a:bodyPr>
          <a:lstStyle/>
          <a:p>
            <a:pPr algn="ctr"/>
            <a:r>
              <a:rPr lang="el-GR" sz="3400" dirty="0" smtClean="0"/>
              <a:t> </a:t>
            </a:r>
            <a:r>
              <a:rPr lang="el-GR" sz="3300" dirty="0" smtClean="0">
                <a:solidFill>
                  <a:srgbClr val="C00000"/>
                </a:solidFill>
              </a:rPr>
              <a:t>Διαθέτει ο δήμος σας διαδικτυακή πύλη;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14282" y="928670"/>
          <a:ext cx="8643998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72198" y="1214422"/>
            <a:ext cx="2600325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14"/>
            <a:ext cx="8929718" cy="1000132"/>
          </a:xfrm>
        </p:spPr>
        <p:txBody>
          <a:bodyPr>
            <a:noAutofit/>
          </a:bodyPr>
          <a:lstStyle/>
          <a:p>
            <a:pPr algn="ctr"/>
            <a:r>
              <a:rPr lang="el-GR" sz="3300" dirty="0" smtClean="0">
                <a:solidFill>
                  <a:srgbClr val="C00000"/>
                </a:solidFill>
              </a:rPr>
              <a:t>Η διαδικτυακή πύλη παρέχει ηλεκτρονικές υπηρεσίες στους δημότες;	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285720" y="1214422"/>
          <a:ext cx="871543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ms_pptbusplan_tp01017510">
  <a:themeElements>
    <a:clrScheme name="ms_pptbusplan_tp01017510 11">
      <a:dk1>
        <a:srgbClr val="005A58"/>
      </a:dk1>
      <a:lt1>
        <a:srgbClr val="FFFFFF"/>
      </a:lt1>
      <a:dk2>
        <a:srgbClr val="4BB7B7"/>
      </a:dk2>
      <a:lt2>
        <a:srgbClr val="99CCFF"/>
      </a:lt2>
      <a:accent1>
        <a:srgbClr val="586F9E"/>
      </a:accent1>
      <a:accent2>
        <a:srgbClr val="4A24A8"/>
      </a:accent2>
      <a:accent3>
        <a:srgbClr val="B1D8D8"/>
      </a:accent3>
      <a:accent4>
        <a:srgbClr val="DADADA"/>
      </a:accent4>
      <a:accent5>
        <a:srgbClr val="B4BBCC"/>
      </a:accent5>
      <a:accent6>
        <a:srgbClr val="422098"/>
      </a:accent6>
      <a:hlink>
        <a:srgbClr val="CCECFF"/>
      </a:hlink>
      <a:folHlink>
        <a:srgbClr val="B2B2B2"/>
      </a:folHlink>
    </a:clrScheme>
    <a:fontScheme name="ms_pptbusplan_tp01017510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busplan_tp01017510 1">
        <a:dk1>
          <a:srgbClr val="5C1F00"/>
        </a:dk1>
        <a:lt1>
          <a:srgbClr val="FFFFFF"/>
        </a:lt1>
        <a:dk2>
          <a:srgbClr val="E5555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0B4B4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2">
        <a:dk1>
          <a:srgbClr val="2D2015"/>
        </a:dk1>
        <a:lt1>
          <a:srgbClr val="FFFFFF"/>
        </a:lt1>
        <a:dk2>
          <a:srgbClr val="9C8D6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CBC5B8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ADBA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3">
        <a:dk1>
          <a:srgbClr val="C0C0C0"/>
        </a:dk1>
        <a:lt1>
          <a:srgbClr val="FFFFFF"/>
        </a:lt1>
        <a:dk2>
          <a:srgbClr val="000000"/>
        </a:dk2>
        <a:lt2>
          <a:srgbClr val="333333"/>
        </a:lt2>
        <a:accent1>
          <a:srgbClr val="5F5F5F"/>
        </a:accent1>
        <a:accent2>
          <a:srgbClr val="DDDDDD"/>
        </a:accent2>
        <a:accent3>
          <a:srgbClr val="FFFFFF"/>
        </a:accent3>
        <a:accent4>
          <a:srgbClr val="A4A4A4"/>
        </a:accent4>
        <a:accent5>
          <a:srgbClr val="B6B6B6"/>
        </a:accent5>
        <a:accent6>
          <a:srgbClr val="C8C8C8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busplan_tp01017510 4">
        <a:dk1>
          <a:srgbClr val="003366"/>
        </a:dk1>
        <a:lt1>
          <a:srgbClr val="FFFFFF"/>
        </a:lt1>
        <a:dk2>
          <a:srgbClr val="42A5F0"/>
        </a:dk2>
        <a:lt2>
          <a:srgbClr val="3399FF"/>
        </a:lt2>
        <a:accent1>
          <a:srgbClr val="4880B8"/>
        </a:accent1>
        <a:accent2>
          <a:srgbClr val="00B000"/>
        </a:accent2>
        <a:accent3>
          <a:srgbClr val="B0CFF6"/>
        </a:accent3>
        <a:accent4>
          <a:srgbClr val="DADADA"/>
        </a:accent4>
        <a:accent5>
          <a:srgbClr val="B1C0D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5">
        <a:dk1>
          <a:srgbClr val="336699"/>
        </a:dk1>
        <a:lt1>
          <a:srgbClr val="FFFFFF"/>
        </a:lt1>
        <a:dk2>
          <a:srgbClr val="DDDDDD"/>
        </a:dk2>
        <a:lt2>
          <a:srgbClr val="B2C8D8"/>
        </a:lt2>
        <a:accent1>
          <a:srgbClr val="1F62C5"/>
        </a:accent1>
        <a:accent2>
          <a:srgbClr val="468A4B"/>
        </a:accent2>
        <a:accent3>
          <a:srgbClr val="EBEBEB"/>
        </a:accent3>
        <a:accent4>
          <a:srgbClr val="DADADA"/>
        </a:accent4>
        <a:accent5>
          <a:srgbClr val="ABB7DF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6">
        <a:dk1>
          <a:srgbClr val="777777"/>
        </a:dk1>
        <a:lt1>
          <a:srgbClr val="FFFFFF"/>
        </a:lt1>
        <a:dk2>
          <a:srgbClr val="ABADA1"/>
        </a:dk2>
        <a:lt2>
          <a:srgbClr val="C2C2BA"/>
        </a:lt2>
        <a:accent1>
          <a:srgbClr val="909082"/>
        </a:accent1>
        <a:accent2>
          <a:srgbClr val="809EA8"/>
        </a:accent2>
        <a:accent3>
          <a:srgbClr val="D2D3CD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7">
        <a:dk1>
          <a:srgbClr val="3E3E5C"/>
        </a:dk1>
        <a:lt1>
          <a:srgbClr val="FFFFFF"/>
        </a:lt1>
        <a:dk2>
          <a:srgbClr val="BABBD2"/>
        </a:dk2>
        <a:lt2>
          <a:srgbClr val="B2B2B2"/>
        </a:lt2>
        <a:accent1>
          <a:srgbClr val="787682"/>
        </a:accent1>
        <a:accent2>
          <a:srgbClr val="6699FF"/>
        </a:accent2>
        <a:accent3>
          <a:srgbClr val="D9DAE5"/>
        </a:accent3>
        <a:accent4>
          <a:srgbClr val="DADADA"/>
        </a:accent4>
        <a:accent5>
          <a:srgbClr val="BEBDC1"/>
        </a:accent5>
        <a:accent6>
          <a:srgbClr val="5C8A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8">
        <a:dk1>
          <a:srgbClr val="777777"/>
        </a:dk1>
        <a:lt1>
          <a:srgbClr val="FFFFDF"/>
        </a:lt1>
        <a:dk2>
          <a:srgbClr val="FFFFD9"/>
        </a:dk2>
        <a:lt2>
          <a:srgbClr val="AA8322"/>
        </a:lt2>
        <a:accent1>
          <a:srgbClr val="D6B778"/>
        </a:accent1>
        <a:accent2>
          <a:srgbClr val="33CCCC"/>
        </a:accent2>
        <a:accent3>
          <a:srgbClr val="FFFFE9"/>
        </a:accent3>
        <a:accent4>
          <a:srgbClr val="DADABE"/>
        </a:accent4>
        <a:accent5>
          <a:srgbClr val="E8D8BE"/>
        </a:accent5>
        <a:accent6>
          <a:srgbClr val="2DB9B9"/>
        </a:accent6>
        <a:hlink>
          <a:srgbClr val="FF505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9">
        <a:dk1>
          <a:srgbClr val="EACD64"/>
        </a:dk1>
        <a:lt1>
          <a:srgbClr val="FEDA9A"/>
        </a:lt1>
        <a:dk2>
          <a:srgbClr val="AD7625"/>
        </a:dk2>
        <a:lt2>
          <a:srgbClr val="969696"/>
        </a:lt2>
        <a:accent1>
          <a:srgbClr val="8F6F59"/>
        </a:accent1>
        <a:accent2>
          <a:srgbClr val="FFC891"/>
        </a:accent2>
        <a:accent3>
          <a:srgbClr val="FEEACA"/>
        </a:accent3>
        <a:accent4>
          <a:srgbClr val="C8AF54"/>
        </a:accent4>
        <a:accent5>
          <a:srgbClr val="C6BBB5"/>
        </a:accent5>
        <a:accent6>
          <a:srgbClr val="E7B583"/>
        </a:accent6>
        <a:hlink>
          <a:srgbClr val="FF8A3B"/>
        </a:hlink>
        <a:folHlink>
          <a:srgbClr val="EEC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busplan_tp01017510 10">
        <a:dk1>
          <a:srgbClr val="808080"/>
        </a:dk1>
        <a:lt1>
          <a:srgbClr val="FFFFFF"/>
        </a:lt1>
        <a:dk2>
          <a:srgbClr val="F8F8F8"/>
        </a:dk2>
        <a:lt2>
          <a:srgbClr val="0099CC"/>
        </a:lt2>
        <a:accent1>
          <a:srgbClr val="66A0CC"/>
        </a:accent1>
        <a:accent2>
          <a:srgbClr val="CCCCFF"/>
        </a:accent2>
        <a:accent3>
          <a:srgbClr val="FBFBFB"/>
        </a:accent3>
        <a:accent4>
          <a:srgbClr val="DADADA"/>
        </a:accent4>
        <a:accent5>
          <a:srgbClr val="B8CDE2"/>
        </a:accent5>
        <a:accent6>
          <a:srgbClr val="B9B9E7"/>
        </a:accent6>
        <a:hlink>
          <a:srgbClr val="3333CC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11">
        <a:dk1>
          <a:srgbClr val="005A58"/>
        </a:dk1>
        <a:lt1>
          <a:srgbClr val="FFFFFF"/>
        </a:lt1>
        <a:dk2>
          <a:srgbClr val="4BB7B7"/>
        </a:dk2>
        <a:lt2>
          <a:srgbClr val="99CCFF"/>
        </a:lt2>
        <a:accent1>
          <a:srgbClr val="586F9E"/>
        </a:accent1>
        <a:accent2>
          <a:srgbClr val="4A24A8"/>
        </a:accent2>
        <a:accent3>
          <a:srgbClr val="B1D8D8"/>
        </a:accent3>
        <a:accent4>
          <a:srgbClr val="DADADA"/>
        </a:accent4>
        <a:accent5>
          <a:srgbClr val="B4BBCC"/>
        </a:accent5>
        <a:accent6>
          <a:srgbClr val="422098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YamatoPainting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183</Words>
  <PresentationFormat>On-screen Show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ms_pptbusplan_tp01017510</vt:lpstr>
      <vt:lpstr>YamatoPainting</vt:lpstr>
      <vt:lpstr>Καταγραφή των υπηρεσιών πληροφορικής των δήμων</vt:lpstr>
      <vt:lpstr>Υπάρχει θεσμοθετημένη δομή πληροφορικής &amp; επικοινωνιών στο Δήμο;</vt:lpstr>
      <vt:lpstr>Ποιο είναι το είδος της δομής πληροφορικής &amp; επικοινωνιών στο Δήμο;</vt:lpstr>
      <vt:lpstr>Ποιος υποστηρίζει τον Δήμο σε θέματα πληροφορικής &amp; επικοινωνιών αν δεν υπάρχει η κατάλληλη δομή;</vt:lpstr>
      <vt:lpstr>Διαθέτει ο Δήμος σας Wi-Fi Hotspots?</vt:lpstr>
      <vt:lpstr>Χρηματοδοτήθηκαν από διάφορα προγράμματα;</vt:lpstr>
      <vt:lpstr>Οι βασικότερες εφαρμογές στους Δήμους</vt:lpstr>
      <vt:lpstr> Διαθέτει ο δήμος σας διαδικτυακή πύλη;</vt:lpstr>
      <vt:lpstr>Η διαδικτυακή πύλη παρέχει ηλεκτρονικές υπηρεσίες στους δημότες; </vt:lpstr>
      <vt:lpstr>Ποια από τις παρακάτω ηλεκτρονικές υπηρεσίες παρέχει;</vt:lpstr>
      <vt:lpstr>Έχει ο Δήμος διαδικτυακή πύλη τουριστικής προβολής;</vt:lpstr>
      <vt:lpstr>Έχει ο Δήμος υπηρεσίες τηλεπρόνοιας;</vt:lpstr>
      <vt:lpstr>Έχει ο Δήμος φορητές συσκευές &amp; λογισμικό για μετακινούμενους δημοτικούς ελεγκτικούς μηχανισμούς;</vt:lpstr>
      <vt:lpstr>Έχει ο Δήμος Πλατφόρμα διαχείρισης οδικού δικτύου &amp; σημάνσεων;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 </cp:lastModifiedBy>
  <cp:revision>21</cp:revision>
  <dcterms:modified xsi:type="dcterms:W3CDTF">2014-01-23T00:27:59Z</dcterms:modified>
</cp:coreProperties>
</file>