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60" r:id="rId7"/>
    <p:sldId id="270" r:id="rId8"/>
    <p:sldId id="271" r:id="rId9"/>
    <p:sldId id="272" r:id="rId10"/>
    <p:sldId id="262" r:id="rId11"/>
    <p:sldId id="263" r:id="rId12"/>
    <p:sldId id="264" r:id="rId13"/>
    <p:sldId id="265" r:id="rId14"/>
    <p:sldId id="273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79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20 - Ορθογώνιο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- Ορθογώνιο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Ορθογώνιο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- Ορθογώνιο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5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4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kumimoji="0" lang="el-GR" dirty="0" smtClean="0"/>
              <a:t>Δεύτερου επιπέδου</a:t>
            </a:r>
          </a:p>
          <a:p>
            <a:pPr lvl="2" eaLnBrk="1" latinLnBrk="0" hangingPunct="1"/>
            <a:r>
              <a:rPr kumimoji="0" lang="el-GR" dirty="0" smtClean="0"/>
              <a:t>Τρίτου επιπέδου</a:t>
            </a:r>
          </a:p>
          <a:p>
            <a:pPr lvl="3" eaLnBrk="1" latinLnBrk="0" hangingPunct="1"/>
            <a:r>
              <a:rPr kumimoji="0" lang="el-GR" dirty="0" smtClean="0"/>
              <a:t>Τέταρτου επιπέδου</a:t>
            </a:r>
          </a:p>
          <a:p>
            <a:pPr lvl="4" eaLnBrk="1" latinLnBrk="0" hangingPunct="1"/>
            <a:r>
              <a:rPr kumimoji="0"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2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Ευθεία γραμμή σύνδεσης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2000" dirty="0" smtClean="0"/>
              <a:t>Έξυπνες πόλεις και Καινοτομία</a:t>
            </a:r>
            <a:endParaRPr lang="el-GR" sz="2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Δρ. Λεωνίδας </a:t>
            </a:r>
            <a:r>
              <a:rPr lang="el-GR" dirty="0" err="1" smtClean="0"/>
              <a:t>Ανθόπουλος</a:t>
            </a:r>
            <a:r>
              <a:rPr lang="el-GR" dirty="0" smtClean="0"/>
              <a:t>, Επίκουρος Καθηγητής, ΤΕΙ Θεσσαλίας</a:t>
            </a:r>
            <a:endParaRPr lang="en-US" dirty="0" smtClean="0"/>
          </a:p>
          <a:p>
            <a:r>
              <a:rPr lang="en-US" dirty="0" smtClean="0"/>
              <a:t>lanthopo@teilar.gr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Επιχειρηματικά μοντέλα</a:t>
            </a:r>
            <a:endParaRPr lang="el-GR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685800" y="1371600"/>
          <a:ext cx="7696200" cy="4684970"/>
        </p:xfrm>
        <a:graphic>
          <a:graphicData uri="http://schemas.openxmlformats.org/drawingml/2006/table">
            <a:tbl>
              <a:tblPr/>
              <a:tblGrid>
                <a:gridCol w="3849797"/>
                <a:gridCol w="3846403"/>
              </a:tblGrid>
              <a:tr h="214086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Openness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of the Commercial Enterprise and ICT network ownership business models</a:t>
                      </a:r>
                      <a:endParaRPr lang="el-GR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14086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400" b="1">
                          <a:latin typeface="Georgia"/>
                          <a:ea typeface="Times New Roman"/>
                          <a:cs typeface="Times New Roman"/>
                        </a:rPr>
                        <a:t>Business Model</a:t>
                      </a:r>
                      <a:endParaRPr lang="el-GR" sz="14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>
                          <a:latin typeface="Georgia"/>
                          <a:ea typeface="Times New Roman"/>
                          <a:cs typeface="Times New Roman"/>
                        </a:rPr>
                        <a:t>Applicable to</a:t>
                      </a:r>
                      <a:endParaRPr lang="el-GR" sz="14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17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400" dirty="0">
                          <a:latin typeface="Georgia"/>
                          <a:ea typeface="Times New Roman"/>
                          <a:cs typeface="Times New Roman"/>
                        </a:rPr>
                        <a:t>Open  (Public Network)</a:t>
                      </a:r>
                      <a:endParaRPr lang="el-GR" sz="1400" dirty="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latin typeface="Georgia"/>
                          <a:ea typeface="Times New Roman"/>
                          <a:cs typeface="Times New Roman"/>
                        </a:rPr>
                        <a:t>Bristol, U.S.A. / Amsterdam / Cape Town, South Africa / Helsinki / Antwerp, Belgium</a:t>
                      </a:r>
                      <a:endParaRPr lang="el-GR" sz="14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79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400">
                          <a:latin typeface="Georgia"/>
                          <a:ea typeface="Times New Roman"/>
                          <a:cs typeface="Times New Roman"/>
                        </a:rPr>
                        <a:t>Private (Independent Private Developer)</a:t>
                      </a:r>
                      <a:endParaRPr lang="el-GR" sz="14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latin typeface="Georgia"/>
                          <a:ea typeface="Times New Roman"/>
                          <a:cs typeface="Times New Roman"/>
                        </a:rPr>
                        <a:t>Malta / Dubai / New Songdo / Taipei, Taiwan / </a:t>
                      </a:r>
                      <a:endParaRPr lang="el-GR" sz="1400">
                        <a:latin typeface="Georgia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latin typeface="Georgia"/>
                          <a:ea typeface="Times New Roman"/>
                          <a:cs typeface="Times New Roman"/>
                        </a:rPr>
                        <a:t>Tianjin, China / Dongtan, S. Korea / Osaka, Japan / Austin, U.S.A. / Manhattan Harbour, / Kentucky, U.S.A. / Masdar, United Arab Emirates</a:t>
                      </a:r>
                      <a:endParaRPr lang="el-GR" sz="14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98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400">
                          <a:latin typeface="Georgia"/>
                          <a:ea typeface="Times New Roman"/>
                          <a:cs typeface="Times New Roman"/>
                        </a:rPr>
                        <a:t>Exclusive (Selected Provider)</a:t>
                      </a:r>
                      <a:endParaRPr lang="el-GR" sz="14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latin typeface="Georgia"/>
                          <a:ea typeface="Times New Roman"/>
                          <a:cs typeface="Times New Roman"/>
                        </a:rPr>
                        <a:t>Seoul, S. Korea / Beijing, China / </a:t>
                      </a:r>
                      <a:endParaRPr lang="el-GR" sz="1400">
                        <a:latin typeface="Georgia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400">
                          <a:latin typeface="Georgia"/>
                          <a:ea typeface="Times New Roman"/>
                          <a:cs typeface="Times New Roman"/>
                        </a:rPr>
                        <a:t>Helsinki Arabianranta, Finland /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400">
                          <a:latin typeface="Georgia"/>
                          <a:ea typeface="Times New Roman"/>
                          <a:cs typeface="Times New Roman"/>
                        </a:rPr>
                        <a:t>Blacksburg Electronic Village, Australia /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9067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400">
                          <a:latin typeface="Georgia"/>
                          <a:ea typeface="Times New Roman"/>
                          <a:cs typeface="Times New Roman"/>
                        </a:rPr>
                        <a:t>Managed (Appointed Provider)</a:t>
                      </a:r>
                      <a:endParaRPr lang="el-GR" sz="14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400">
                          <a:latin typeface="Georgia"/>
                          <a:ea typeface="Times New Roman"/>
                          <a:cs typeface="Times New Roman"/>
                        </a:rPr>
                        <a:t>Geneva-MAN, Switzerland / Trikala, Greece /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latin typeface="Georgia"/>
                          <a:ea typeface="Times New Roman"/>
                          <a:cs typeface="Times New Roman"/>
                        </a:rPr>
                        <a:t>Barcelona, Spain / Brisbane, Australia</a:t>
                      </a:r>
                      <a:endParaRPr lang="el-GR" sz="1400">
                        <a:latin typeface="Georgia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latin typeface="Georgia"/>
                          <a:ea typeface="Times New Roman"/>
                          <a:cs typeface="Times New Roman"/>
                        </a:rPr>
                        <a:t>Tampere, Finland / Hull, U.K. / Knowledge Based Cities, Portugal </a:t>
                      </a:r>
                      <a:endParaRPr lang="el-GR" sz="14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61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400">
                          <a:latin typeface="Georgia"/>
                          <a:ea typeface="Times New Roman"/>
                          <a:cs typeface="Times New Roman"/>
                        </a:rPr>
                        <a:t>Not Applicable</a:t>
                      </a:r>
                      <a:endParaRPr lang="el-GR" sz="14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Georgia"/>
                          <a:ea typeface="Times New Roman"/>
                          <a:cs typeface="Times New Roman"/>
                        </a:rPr>
                        <a:t>America-On-Line (AOL) Cities / Kyoto, Japan</a:t>
                      </a:r>
                      <a:endParaRPr lang="el-GR" sz="1400" dirty="0">
                        <a:latin typeface="Georgia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Georgia"/>
                          <a:ea typeface="Times New Roman"/>
                          <a:cs typeface="Times New Roman"/>
                        </a:rPr>
                        <a:t>Copenhagen Base / </a:t>
                      </a:r>
                      <a:r>
                        <a:rPr lang="en-US" sz="1400" dirty="0" err="1">
                          <a:latin typeface="Georgia"/>
                          <a:ea typeface="Times New Roman"/>
                          <a:cs typeface="Times New Roman"/>
                        </a:rPr>
                        <a:t>Craigmillar</a:t>
                      </a:r>
                      <a:r>
                        <a:rPr lang="en-US" sz="1400" dirty="0">
                          <a:latin typeface="Georgia"/>
                          <a:ea typeface="Times New Roman"/>
                          <a:cs typeface="Times New Roman"/>
                        </a:rPr>
                        <a:t> Community / Information Service, Scotland</a:t>
                      </a:r>
                      <a:endParaRPr lang="el-GR" sz="1400" dirty="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Επιχειρηματικά μοντέλα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228600" y="2971800"/>
            <a:ext cx="2939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E-commerce business models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3657600" y="1219200"/>
            <a:ext cx="502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hangingPunct="0">
              <a:buFont typeface="Arial" pitchFamily="34" charset="0"/>
              <a:buChar char="•"/>
            </a:pPr>
            <a:r>
              <a:rPr lang="en-US" dirty="0" smtClean="0"/>
              <a:t>Social Networks, Communities and blogs: service provision via social media, communities and blogs. </a:t>
            </a:r>
            <a:endParaRPr lang="el-GR" dirty="0" smtClean="0"/>
          </a:p>
          <a:p>
            <a:pPr marL="182563" indent="-182563" hangingPunct="0">
              <a:buFont typeface="Arial" pitchFamily="34" charset="0"/>
              <a:buChar char="•"/>
            </a:pPr>
            <a:r>
              <a:rPr lang="en-US" dirty="0" smtClean="0"/>
              <a:t>Membership: traditional model that offers services only to registered members. </a:t>
            </a:r>
            <a:endParaRPr lang="el-GR" dirty="0" smtClean="0"/>
          </a:p>
          <a:p>
            <a:pPr marL="182563" indent="-182563" hangingPunct="0">
              <a:buFont typeface="Arial" pitchFamily="34" charset="0"/>
              <a:buChar char="•"/>
            </a:pPr>
            <a:r>
              <a:rPr lang="en-US" dirty="0" smtClean="0"/>
              <a:t>Affiliate marketing: online advertisements. </a:t>
            </a:r>
            <a:endParaRPr lang="el-GR" dirty="0" smtClean="0"/>
          </a:p>
          <a:p>
            <a:pPr marL="182563" indent="-182563" hangingPunct="0">
              <a:buFont typeface="Arial" pitchFamily="34" charset="0"/>
              <a:buChar char="•"/>
            </a:pPr>
            <a:r>
              <a:rPr lang="en-US" dirty="0" smtClean="0"/>
              <a:t>Value Chain integration: it concerns relative service identification and provision, together with a service. </a:t>
            </a:r>
            <a:endParaRPr lang="el-GR" dirty="0" smtClean="0"/>
          </a:p>
          <a:p>
            <a:pPr marL="182563" indent="-182563" hangingPunct="0">
              <a:buFont typeface="Arial" pitchFamily="34" charset="0"/>
              <a:buChar char="•"/>
            </a:pPr>
            <a:r>
              <a:rPr lang="en-US" dirty="0" smtClean="0"/>
              <a:t>Group purchasing: vast sales/buying that offer better prices.</a:t>
            </a:r>
            <a:endParaRPr lang="el-GR" dirty="0" smtClean="0"/>
          </a:p>
          <a:p>
            <a:pPr marL="182563" indent="-182563" hangingPunct="0">
              <a:buFont typeface="Arial" pitchFamily="34" charset="0"/>
              <a:buChar char="•"/>
            </a:pPr>
            <a:r>
              <a:rPr lang="en-US" dirty="0" smtClean="0"/>
              <a:t>Tendering / reverse auctioning: earnings come as wages over the agreed selling/buying price that is being obtained via tendering/reverse auctioning services.</a:t>
            </a:r>
            <a:endParaRPr lang="el-GR" dirty="0" smtClean="0"/>
          </a:p>
          <a:p>
            <a:pPr marL="182563" indent="-182563" hangingPunct="0">
              <a:buFont typeface="Arial" pitchFamily="34" charset="0"/>
              <a:buChar char="•"/>
            </a:pPr>
            <a:r>
              <a:rPr lang="en-US" dirty="0" smtClean="0"/>
              <a:t>Customization: custom e-service offering according to buyer’s profile.</a:t>
            </a:r>
            <a:endParaRPr lang="el-GR" dirty="0"/>
          </a:p>
        </p:txBody>
      </p:sp>
      <p:sp>
        <p:nvSpPr>
          <p:cNvPr id="7" name="6 - Οδοντωτό δεξιό βέλος"/>
          <p:cNvSpPr/>
          <p:nvPr/>
        </p:nvSpPr>
        <p:spPr>
          <a:xfrm>
            <a:off x="228600" y="3276600"/>
            <a:ext cx="3276600" cy="609600"/>
          </a:xfrm>
          <a:prstGeom prst="notched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7467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Εξέλιξη έξυπνων πόλεων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Autofit/>
          </a:bodyPr>
          <a:lstStyle/>
          <a:p>
            <a:pPr hangingPunct="0"/>
            <a:r>
              <a:rPr lang="en-US" sz="1100" dirty="0" smtClean="0"/>
              <a:t>Digital City of Kyoto ended (2001) </a:t>
            </a:r>
            <a:endParaRPr lang="el-GR" sz="1100" dirty="0" smtClean="0"/>
          </a:p>
          <a:p>
            <a:pPr hangingPunct="0"/>
            <a:r>
              <a:rPr lang="en-US" sz="1100" dirty="0" smtClean="0"/>
              <a:t>Amsterdam (European framework </a:t>
            </a:r>
            <a:r>
              <a:rPr lang="en-US" sz="1100" dirty="0" err="1" smtClean="0"/>
              <a:t>programmes</a:t>
            </a:r>
            <a:r>
              <a:rPr lang="en-US" sz="1100" dirty="0" smtClean="0"/>
              <a:t> and operates under the Municipality), evolved to other approaches (broadband, smart, eco-city</a:t>
            </a:r>
            <a:r>
              <a:rPr lang="en-US" sz="1100" dirty="0" smtClean="0"/>
              <a:t>)</a:t>
            </a:r>
            <a:endParaRPr lang="el-GR" sz="1100" dirty="0" smtClean="0"/>
          </a:p>
          <a:p>
            <a:pPr hangingPunct="0"/>
            <a:r>
              <a:rPr lang="en-US" sz="1100" dirty="0" smtClean="0"/>
              <a:t>Antwerp, Belgium evolved from a Broadband City to a Smart City; open access business model, while it operates under the </a:t>
            </a:r>
            <a:r>
              <a:rPr lang="en-US" sz="1100" dirty="0" smtClean="0"/>
              <a:t>Municipality</a:t>
            </a:r>
            <a:endParaRPr lang="el-GR" sz="1100" dirty="0" smtClean="0"/>
          </a:p>
          <a:p>
            <a:pPr hangingPunct="0"/>
            <a:r>
              <a:rPr lang="en-US" sz="1100" dirty="0" smtClean="0"/>
              <a:t>Austin, U.S.A. began as a digital city and emerged to Eco City. Municipality assigned its operation to a </a:t>
            </a:r>
            <a:r>
              <a:rPr lang="en-US" sz="1100" b="1" dirty="0" smtClean="0"/>
              <a:t>private company</a:t>
            </a:r>
            <a:r>
              <a:rPr lang="en-US" sz="1100" dirty="0" smtClean="0"/>
              <a:t>. </a:t>
            </a:r>
            <a:endParaRPr lang="el-GR" sz="1100" dirty="0" smtClean="0"/>
          </a:p>
          <a:p>
            <a:pPr hangingPunct="0"/>
            <a:r>
              <a:rPr lang="en-US" sz="1100" dirty="0" smtClean="0"/>
              <a:t>Barcelona (European framework </a:t>
            </a:r>
            <a:r>
              <a:rPr lang="en-US" sz="1100" dirty="0" err="1" smtClean="0"/>
              <a:t>programmes</a:t>
            </a:r>
            <a:r>
              <a:rPr lang="en-US" sz="1100" dirty="0" smtClean="0"/>
              <a:t> and operates under the Municipality) evolved from a Smart City to an Eco </a:t>
            </a:r>
            <a:r>
              <a:rPr lang="en-US" sz="1100" dirty="0" smtClean="0"/>
              <a:t>City</a:t>
            </a:r>
            <a:endParaRPr lang="el-GR" sz="1100" dirty="0" smtClean="0"/>
          </a:p>
          <a:p>
            <a:pPr hangingPunct="0"/>
            <a:r>
              <a:rPr lang="en-US" sz="1100" dirty="0" err="1" smtClean="0"/>
              <a:t>Blacksbourg</a:t>
            </a:r>
            <a:r>
              <a:rPr lang="en-US" sz="1100" dirty="0" smtClean="0"/>
              <a:t> Knowledge Democracy (public funding) updated its mission and evolved from a knowledge base to a digital city. It serves the local community </a:t>
            </a:r>
            <a:r>
              <a:rPr lang="en-US" sz="1100" dirty="0" smtClean="0"/>
              <a:t>it </a:t>
            </a:r>
            <a:r>
              <a:rPr lang="en-US" sz="1100" dirty="0" smtClean="0"/>
              <a:t>operates with the partnership between Municipality, the local university and a private operator</a:t>
            </a:r>
            <a:endParaRPr lang="el-GR" sz="1100" dirty="0" smtClean="0"/>
          </a:p>
          <a:p>
            <a:pPr hangingPunct="0"/>
            <a:r>
              <a:rPr lang="en-US" sz="1100" dirty="0" smtClean="0"/>
              <a:t>Beijing has evolved from a broadband city to a digital city. Alliance between the Municipality and a private company: </a:t>
            </a:r>
            <a:r>
              <a:rPr lang="en-US" sz="1100" b="1" dirty="0" smtClean="0"/>
              <a:t>possible SOE</a:t>
            </a:r>
            <a:endParaRPr lang="el-GR" sz="1100" dirty="0" smtClean="0"/>
          </a:p>
          <a:p>
            <a:pPr hangingPunct="0"/>
            <a:r>
              <a:rPr lang="en-US" sz="1100" dirty="0" smtClean="0"/>
              <a:t>Copenhagen (European framework </a:t>
            </a:r>
            <a:r>
              <a:rPr lang="en-US" sz="1100" dirty="0" err="1" smtClean="0"/>
              <a:t>programmes</a:t>
            </a:r>
            <a:r>
              <a:rPr lang="en-US" sz="1100" dirty="0" smtClean="0"/>
              <a:t> and operates under the Municipality) has evolved from a knowledge base to an Eco </a:t>
            </a:r>
            <a:r>
              <a:rPr lang="en-US" sz="1100" dirty="0" smtClean="0"/>
              <a:t>City</a:t>
            </a:r>
            <a:endParaRPr lang="el-GR" sz="1100" dirty="0" smtClean="0"/>
          </a:p>
          <a:p>
            <a:pPr hangingPunct="0"/>
            <a:r>
              <a:rPr lang="en-US" sz="1100" dirty="0" err="1" smtClean="0"/>
              <a:t>Craigmillar</a:t>
            </a:r>
            <a:r>
              <a:rPr lang="en-US" sz="1100" dirty="0" smtClean="0"/>
              <a:t> Community Information Service has been updated from a knowledge base to a web/virtual city and became a Municipal </a:t>
            </a:r>
            <a:r>
              <a:rPr lang="en-US" sz="1100" dirty="0" smtClean="0"/>
              <a:t>service. </a:t>
            </a:r>
            <a:endParaRPr lang="el-GR" sz="1100" dirty="0" smtClean="0"/>
          </a:p>
          <a:p>
            <a:pPr hangingPunct="0"/>
            <a:r>
              <a:rPr lang="en-US" sz="1100" dirty="0" err="1" smtClean="0"/>
              <a:t>Dongtan</a:t>
            </a:r>
            <a:r>
              <a:rPr lang="en-US" sz="1100" dirty="0" smtClean="0"/>
              <a:t> (S. Korea) has emerged from a ubiquitous city to an Eco City and operates under the consortium of public and private stakeholders that </a:t>
            </a:r>
            <a:r>
              <a:rPr lang="en-US" sz="1100" dirty="0" smtClean="0"/>
              <a:t>comprise.</a:t>
            </a:r>
            <a:endParaRPr lang="el-GR" sz="1100" dirty="0" smtClean="0"/>
          </a:p>
          <a:p>
            <a:pPr hangingPunct="0"/>
            <a:r>
              <a:rPr lang="en-US" sz="1100" dirty="0" smtClean="0"/>
              <a:t>Helsinki (European framework </a:t>
            </a:r>
            <a:r>
              <a:rPr lang="en-US" sz="1100" dirty="0" err="1" smtClean="0"/>
              <a:t>programmes</a:t>
            </a:r>
            <a:r>
              <a:rPr lang="en-US" sz="1100" dirty="0" smtClean="0"/>
              <a:t> and operates under the Municipality) has evolved from a Wireless City to a Smart City, while it has been funded by European Framework Programs and encourages </a:t>
            </a:r>
            <a:r>
              <a:rPr lang="en-US" sz="1100" dirty="0" smtClean="0"/>
              <a:t>privatization</a:t>
            </a:r>
            <a:endParaRPr lang="el-GR" sz="1100" dirty="0" smtClean="0"/>
          </a:p>
          <a:p>
            <a:pPr hangingPunct="0"/>
            <a:r>
              <a:rPr lang="en-US" sz="1100" dirty="0" err="1" smtClean="0"/>
              <a:t>Masdar</a:t>
            </a:r>
            <a:r>
              <a:rPr lang="en-US" sz="1100" dirty="0" smtClean="0"/>
              <a:t> (United Arab Emirates) has evolved from a ubiquitous city to an Eco City. It is still under development and it is publicly </a:t>
            </a:r>
            <a:r>
              <a:rPr lang="en-US" sz="1100" dirty="0" smtClean="0"/>
              <a:t>funded</a:t>
            </a:r>
            <a:endParaRPr lang="el-GR" sz="1100" dirty="0" smtClean="0"/>
          </a:p>
          <a:p>
            <a:pPr hangingPunct="0"/>
            <a:r>
              <a:rPr lang="en-US" sz="1100" dirty="0" smtClean="0"/>
              <a:t>Seoul evolved from a broadband city to a Ubiquitous city and operates under a coalition of public and private </a:t>
            </a:r>
            <a:r>
              <a:rPr lang="en-US" sz="1100" dirty="0" smtClean="0"/>
              <a:t>stakeholders</a:t>
            </a:r>
            <a:endParaRPr lang="el-GR" sz="1100" dirty="0" smtClean="0"/>
          </a:p>
          <a:p>
            <a:pPr hangingPunct="0"/>
            <a:r>
              <a:rPr lang="en-US" sz="1100" dirty="0" smtClean="0"/>
              <a:t>Taipei has evolved from a Smart City to an Eco City. It has been funded by public budget and invites private </a:t>
            </a:r>
            <a:r>
              <a:rPr lang="en-US" sz="1100" dirty="0" smtClean="0"/>
              <a:t>partnership</a:t>
            </a:r>
            <a:endParaRPr lang="el-GR" sz="1100" dirty="0" smtClean="0"/>
          </a:p>
          <a:p>
            <a:endParaRPr lang="el-G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Συμπεράσματα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Autofit/>
          </a:bodyPr>
          <a:lstStyle/>
          <a:p>
            <a:r>
              <a:rPr lang="el-GR" sz="2000" dirty="0" smtClean="0"/>
              <a:t>Η καινοτομία επηρεάζεται από τις συνθήκες του περιβάλλοντος</a:t>
            </a:r>
          </a:p>
          <a:p>
            <a:r>
              <a:rPr lang="el-GR" sz="2000" dirty="0" smtClean="0"/>
              <a:t>Η έξυπνη πόλη μπορεί να χαρακτηριστεί «καινοτομία» υπό προϋποθέσεις</a:t>
            </a:r>
          </a:p>
          <a:p>
            <a:r>
              <a:rPr lang="el-GR" sz="2000" dirty="0" smtClean="0"/>
              <a:t>Η έξυπνη πόλη μπορεί να υποβοηθήσει την καινοτομία</a:t>
            </a:r>
            <a:endParaRPr lang="el-GR" sz="2000" dirty="0" smtClean="0"/>
          </a:p>
          <a:p>
            <a:r>
              <a:rPr lang="el-GR" sz="2000" dirty="0" smtClean="0"/>
              <a:t>Διεθνώς οι πόλεις εξελίσσονται και μαζί και η αστική καινοτομία</a:t>
            </a:r>
          </a:p>
          <a:p>
            <a:endParaRPr lang="el-GR" sz="2000" dirty="0" smtClean="0"/>
          </a:p>
          <a:p>
            <a:r>
              <a:rPr lang="el-GR" sz="2000" dirty="0" smtClean="0"/>
              <a:t>Νέο ερώτημα:</a:t>
            </a:r>
          </a:p>
          <a:p>
            <a:pPr lvl="1"/>
            <a:r>
              <a:rPr lang="el-GR" sz="1700" dirty="0" smtClean="0"/>
              <a:t>Μπορεί η έξυπνη πόλη να επηρεάσει τους παράγοντες καινοτομίας στο αστικό περιβάλλον;</a:t>
            </a:r>
            <a:endParaRPr lang="el-GR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Σας ευχαριστώ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Autofit/>
          </a:bodyPr>
          <a:lstStyle/>
          <a:p>
            <a:pPr hangingPunct="0">
              <a:buNone/>
            </a:pPr>
            <a:endParaRPr lang="el-GR" sz="2000" dirty="0" smtClean="0"/>
          </a:p>
          <a:p>
            <a:pPr algn="ctr" hangingPunct="0">
              <a:buNone/>
            </a:pPr>
            <a:endParaRPr lang="el-GR" sz="2000" dirty="0" smtClean="0"/>
          </a:p>
          <a:p>
            <a:pPr algn="ctr" hangingPunct="0">
              <a:buNone/>
            </a:pPr>
            <a:endParaRPr lang="el-GR" sz="2000" dirty="0" smtClean="0"/>
          </a:p>
          <a:p>
            <a:pPr algn="ctr" hangingPunct="0">
              <a:buNone/>
            </a:pPr>
            <a:r>
              <a:rPr lang="el-GR" sz="2000" dirty="0" smtClean="0"/>
              <a:t>Συνεχιζόμενη έρευνα:</a:t>
            </a:r>
          </a:p>
          <a:p>
            <a:pPr algn="ctr" hangingPunct="0">
              <a:buNone/>
            </a:pPr>
            <a:r>
              <a:rPr lang="el-GR" sz="2000" b="1" dirty="0" smtClean="0"/>
              <a:t>«Επιχειρησιακή Αρχιτεκτονική για ψηφιακές πόλεις – ΑΡΧΙΜΗΔΗΣ ΙΙΙ»</a:t>
            </a:r>
            <a:endParaRPr lang="el-G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έξυπνη πόλη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Αστικό περιβάλλον από διάφορες οπτικές:</a:t>
            </a:r>
          </a:p>
          <a:p>
            <a:pPr lvl="1"/>
            <a:r>
              <a:rPr lang="el-GR" dirty="0" smtClean="0"/>
              <a:t>Χαρακτηριστικά ευφυΐας σε μεσαίου μεγέθους πόλεις</a:t>
            </a:r>
            <a:endParaRPr lang="en-US" dirty="0" smtClean="0"/>
          </a:p>
          <a:p>
            <a:pPr lvl="1"/>
            <a:r>
              <a:rPr lang="el-GR" dirty="0" smtClean="0"/>
              <a:t>Μοντέλο 7 υποσυστημάτων που μετρά την αειφόρο ανάπτυξη</a:t>
            </a:r>
            <a:endParaRPr lang="en-US" dirty="0" smtClean="0"/>
          </a:p>
          <a:p>
            <a:pPr lvl="1"/>
            <a:r>
              <a:rPr lang="el-GR" dirty="0" smtClean="0"/>
              <a:t>Αγορά - πρόκληση</a:t>
            </a:r>
            <a:endParaRPr lang="en-US" dirty="0" smtClean="0"/>
          </a:p>
          <a:p>
            <a:pPr lvl="1"/>
            <a:r>
              <a:rPr lang="el-GR" dirty="0" smtClean="0"/>
              <a:t>ΤΠΕ ως μέσο για την αντιμετώπιση κοινωνικών προκλήσεων</a:t>
            </a:r>
            <a:endParaRPr lang="en-US" dirty="0" smtClean="0"/>
          </a:p>
          <a:p>
            <a:pPr lvl="1"/>
            <a:r>
              <a:rPr lang="en-US" dirty="0" smtClean="0"/>
              <a:t>Living </a:t>
            </a:r>
            <a:r>
              <a:rPr lang="en-US" dirty="0" smtClean="0"/>
              <a:t>Labs</a:t>
            </a:r>
          </a:p>
          <a:p>
            <a:pPr lvl="1"/>
            <a:r>
              <a:rPr lang="el-GR" dirty="0" smtClean="0"/>
              <a:t>Ροή πληροφορίας που ξεπερνά τα </a:t>
            </a:r>
            <a:r>
              <a:rPr lang="en-US" dirty="0" smtClean="0"/>
              <a:t>“</a:t>
            </a:r>
            <a:r>
              <a:rPr lang="el-GR" dirty="0" smtClean="0"/>
              <a:t>στενά</a:t>
            </a:r>
            <a:r>
              <a:rPr lang="en-US" dirty="0" smtClean="0"/>
              <a:t>”</a:t>
            </a:r>
            <a:r>
              <a:rPr lang="el-GR" dirty="0" smtClean="0"/>
              <a:t> αστικά όρια (</a:t>
            </a:r>
            <a:r>
              <a:rPr lang="en-US" dirty="0" smtClean="0"/>
              <a:t>Information City)</a:t>
            </a:r>
            <a:endParaRPr lang="en-US" dirty="0" smtClean="0"/>
          </a:p>
          <a:p>
            <a:pPr lvl="1"/>
            <a:r>
              <a:rPr lang="el-GR" dirty="0" smtClean="0"/>
              <a:t>Νέες πόλεις βασισμένες στην πανταχού παρούσα υπολογιστική</a:t>
            </a:r>
            <a:endParaRPr lang="en-US" dirty="0" smtClean="0"/>
          </a:p>
          <a:p>
            <a:pPr lvl="1"/>
            <a:r>
              <a:rPr lang="el-GR" dirty="0" smtClean="0"/>
              <a:t>Έξυπνες λύσεις για την οικολογική ζωή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Προβληματισμοί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i="1" dirty="0" smtClean="0"/>
              <a:t>Είναι οι έξυπνες πόλεις το προϊόν ή το μέσο καινοτομίας;</a:t>
            </a:r>
            <a:endParaRPr lang="en-US" dirty="0" smtClean="0"/>
          </a:p>
          <a:p>
            <a:r>
              <a:rPr lang="el-GR" i="1" dirty="0" smtClean="0"/>
              <a:t>Αποτελούν οι έξυπνες πόλεις το όχημα για διεθνή ανταγωνισμό;</a:t>
            </a:r>
            <a:endParaRPr lang="en-US" i="1" dirty="0" smtClean="0"/>
          </a:p>
          <a:p>
            <a:pPr lvl="1"/>
            <a:r>
              <a:rPr lang="el-GR" dirty="0" smtClean="0"/>
              <a:t>Πρόκληση: οι πόλεις παραδοσιακά ανταγωνίζονται</a:t>
            </a:r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Η σημασία των ερωτήσεων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l-GR" dirty="0" smtClean="0"/>
              <a:t>Ο ορθός τρόπος προσέγγισης τέτοιου είδους πρακτικών</a:t>
            </a:r>
            <a:endParaRPr lang="en-US" dirty="0" smtClean="0"/>
          </a:p>
          <a:p>
            <a:pPr lvl="1"/>
            <a:r>
              <a:rPr lang="el-GR" dirty="0" smtClean="0"/>
              <a:t>Η αύξηση των ανταγωνιστικών πλεονεκτημάτων των πόλεων με τη χρήση των ΤΠΕ</a:t>
            </a:r>
            <a:endParaRPr lang="en-US" dirty="0" smtClean="0"/>
          </a:p>
          <a:p>
            <a:pPr lvl="1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Ορισμοί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l-GR" dirty="0" smtClean="0"/>
              <a:t>Καινοτομία: </a:t>
            </a:r>
            <a:r>
              <a:rPr lang="el-GR" dirty="0" smtClean="0"/>
              <a:t>ο μετασχηματισμός μιας νέας ιδέας σε προϊόν </a:t>
            </a:r>
            <a:r>
              <a:rPr lang="el-GR" dirty="0" smtClean="0"/>
              <a:t>ή </a:t>
            </a:r>
            <a:r>
              <a:rPr lang="el-GR" dirty="0" smtClean="0"/>
              <a:t>διαδικασία</a:t>
            </a:r>
            <a:r>
              <a:rPr lang="el-GR" dirty="0" smtClean="0"/>
              <a:t>, που όμως έρχεται να αντιμετωπίσει κάποιο υπαρκτό πρόβλημα. </a:t>
            </a:r>
          </a:p>
          <a:p>
            <a:pPr lvl="1"/>
            <a:r>
              <a:rPr lang="el-GR" dirty="0" smtClean="0"/>
              <a:t>Η </a:t>
            </a:r>
            <a:r>
              <a:rPr lang="el-GR" dirty="0" smtClean="0"/>
              <a:t>καινοτομία είναι ένας ορθός συνδυασμός ιδέας, χρηματοδότησης και μάρκετινγκ. </a:t>
            </a:r>
            <a:endParaRPr lang="el-GR" dirty="0" smtClean="0"/>
          </a:p>
          <a:p>
            <a:pPr lvl="1"/>
            <a:r>
              <a:rPr lang="el-GR" dirty="0" smtClean="0"/>
              <a:t>Η </a:t>
            </a:r>
            <a:r>
              <a:rPr lang="el-GR" dirty="0" smtClean="0"/>
              <a:t>καινοτομία συνδυάζει την ισορροπία ανάμεσα στην πίεση που ασκείται από την τεχνολογία να </a:t>
            </a:r>
            <a:r>
              <a:rPr lang="el-GR" dirty="0" err="1" smtClean="0"/>
              <a:t>παράξει</a:t>
            </a:r>
            <a:r>
              <a:rPr lang="el-GR" dirty="0" smtClean="0"/>
              <a:t> κάτι νέο, αλλά και στην αγορά να μπορεί να απορροφήσει το νέο. </a:t>
            </a:r>
            <a:endParaRPr lang="el-GR" dirty="0" smtClean="0"/>
          </a:p>
          <a:p>
            <a:pPr lvl="1"/>
            <a:endParaRPr lang="el-GR" dirty="0" smtClean="0"/>
          </a:p>
          <a:p>
            <a:pPr lvl="1">
              <a:buNone/>
            </a:pPr>
            <a:r>
              <a:rPr lang="el-GR" dirty="0" smtClean="0"/>
              <a:t>«</a:t>
            </a:r>
            <a:r>
              <a:rPr lang="el-GR" dirty="0" smtClean="0"/>
              <a:t>υπέροχες» ιδέες μπορεί να αποτύχουν, ενώ «αστείες» μπορεί να επιτύχουν. </a:t>
            </a:r>
          </a:p>
          <a:p>
            <a:pPr lvl="1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Παράγοντες που υποβοηθούν την καινοτομία (κατά </a:t>
            </a:r>
            <a:r>
              <a:rPr lang="el-GR" dirty="0" err="1" smtClean="0"/>
              <a:t>Schwab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l-GR" dirty="0" smtClean="0"/>
              <a:t>Ισχυρή τεχνολογική </a:t>
            </a:r>
            <a:r>
              <a:rPr lang="el-GR" dirty="0" smtClean="0"/>
              <a:t>και </a:t>
            </a:r>
            <a:r>
              <a:rPr lang="el-GR" dirty="0" smtClean="0"/>
              <a:t>επιστημονική βάση</a:t>
            </a:r>
            <a:endParaRPr lang="el-GR" dirty="0" smtClean="0"/>
          </a:p>
          <a:p>
            <a:pPr lvl="1"/>
            <a:r>
              <a:rPr lang="el-GR" dirty="0" smtClean="0"/>
              <a:t>Ιδιωτικές </a:t>
            </a:r>
            <a:r>
              <a:rPr lang="el-GR" dirty="0" smtClean="0"/>
              <a:t>–πρωτίστως- και </a:t>
            </a:r>
            <a:r>
              <a:rPr lang="el-GR" dirty="0" smtClean="0"/>
              <a:t>δημόσιες </a:t>
            </a:r>
            <a:r>
              <a:rPr lang="el-GR" dirty="0" smtClean="0"/>
              <a:t>–δευτερευόντως- </a:t>
            </a:r>
            <a:r>
              <a:rPr lang="el-GR" dirty="0" smtClean="0"/>
              <a:t>επενδύσεις στην έρευνα και την καινοτομία.</a:t>
            </a:r>
            <a:endParaRPr lang="el-GR" dirty="0" smtClean="0"/>
          </a:p>
          <a:p>
            <a:pPr lvl="1"/>
            <a:r>
              <a:rPr lang="el-GR" dirty="0" smtClean="0"/>
              <a:t>Ισχυρή </a:t>
            </a:r>
            <a:r>
              <a:rPr lang="el-GR" dirty="0" smtClean="0"/>
              <a:t>σύνδεση μεταξύ επιχειρήσεων και έρευνας (Πανεπιστημίων, ΤΕΙ και ερευνητικών κέντρων).</a:t>
            </a:r>
          </a:p>
          <a:p>
            <a:pPr lvl="1"/>
            <a:r>
              <a:rPr lang="el-GR" dirty="0" smtClean="0"/>
              <a:t>Υψηλής </a:t>
            </a:r>
            <a:r>
              <a:rPr lang="el-GR" dirty="0" smtClean="0"/>
              <a:t>ποιότητας </a:t>
            </a:r>
            <a:r>
              <a:rPr lang="el-GR" dirty="0" smtClean="0"/>
              <a:t>εκπαιδευτικό σύστημα.</a:t>
            </a:r>
            <a:endParaRPr lang="el-GR" dirty="0" smtClean="0"/>
          </a:p>
          <a:p>
            <a:pPr lvl="1"/>
            <a:r>
              <a:rPr lang="el-GR" dirty="0" smtClean="0"/>
              <a:t>Πολιτική </a:t>
            </a:r>
            <a:r>
              <a:rPr lang="el-GR" dirty="0" smtClean="0"/>
              <a:t>διαφάνεια. </a:t>
            </a:r>
          </a:p>
          <a:p>
            <a:pPr lvl="1"/>
            <a:r>
              <a:rPr lang="el-GR" dirty="0" smtClean="0"/>
              <a:t>Νοοτροπία </a:t>
            </a:r>
            <a:r>
              <a:rPr lang="el-GR" dirty="0" smtClean="0"/>
              <a:t>που υποστηρίζει την επιχειρηματικότητα και την ανάληψη κινδύνων.</a:t>
            </a:r>
          </a:p>
          <a:p>
            <a:pPr lvl="2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Βιβλιογραφική έρευνα</a:t>
            </a:r>
            <a:endParaRPr lang="el-GR" dirty="0"/>
          </a:p>
        </p:txBody>
      </p:sp>
      <p:pic>
        <p:nvPicPr>
          <p:cNvPr id="5" name="4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295400"/>
            <a:ext cx="60198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>
            <a:off x="304800" y="2057400"/>
            <a:ext cx="236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34 </a:t>
            </a:r>
            <a:r>
              <a:rPr lang="el-GR" dirty="0" smtClean="0"/>
              <a:t>καταγεγραμμένες πόλεις στη βιβλιογραφία</a:t>
            </a:r>
          </a:p>
          <a:p>
            <a:endParaRPr lang="el-GR" dirty="0" smtClean="0"/>
          </a:p>
          <a:p>
            <a:r>
              <a:rPr lang="el-GR" dirty="0" smtClean="0"/>
              <a:t>&gt; 150 διεθνώς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εικόνα σε 3 πόλεις</a:t>
            </a:r>
            <a:r>
              <a:rPr lang="en-US" dirty="0" smtClean="0"/>
              <a:t>: #1</a:t>
            </a:r>
            <a:r>
              <a:rPr lang="el-GR" dirty="0" smtClean="0"/>
              <a:t> Λάρισα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05123"/>
            <a:ext cx="4267200" cy="2604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19200"/>
            <a:ext cx="428833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374" y="3827464"/>
            <a:ext cx="4259426" cy="257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810000"/>
            <a:ext cx="4285748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εικόνα σε 3 πόλεις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r>
              <a:rPr lang="en-US" dirty="0" smtClean="0"/>
              <a:t>#2</a:t>
            </a:r>
            <a:r>
              <a:rPr lang="el-GR" dirty="0" smtClean="0"/>
              <a:t> </a:t>
            </a:r>
            <a:r>
              <a:rPr lang="en-US" dirty="0" smtClean="0"/>
              <a:t>Tampere (Finland)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344" y="1219200"/>
            <a:ext cx="4234949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3745" y="1219200"/>
            <a:ext cx="4162203" cy="251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180" y="3810000"/>
            <a:ext cx="421807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1999" y="3810000"/>
            <a:ext cx="41853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εικόνα σε 3 πόλεις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r>
              <a:rPr lang="en-US" dirty="0" smtClean="0"/>
              <a:t>#3</a:t>
            </a:r>
            <a:r>
              <a:rPr lang="el-GR" dirty="0" smtClean="0"/>
              <a:t> </a:t>
            </a:r>
            <a:r>
              <a:rPr lang="en-US" dirty="0" smtClean="0"/>
              <a:t>Tartu (Estonia)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145" y="1219200"/>
            <a:ext cx="403607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219199"/>
            <a:ext cx="4039107" cy="244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3102" y="3733800"/>
            <a:ext cx="400479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3733800"/>
            <a:ext cx="4038600" cy="242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ίζες">
  <a:themeElements>
    <a:clrScheme name="Ρίζες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Ρίζες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Ρίζες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192</TotalTime>
  <Words>992</Words>
  <Application>Microsoft Office PowerPoint</Application>
  <PresentationFormat>Προβολή στην οθόνη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Ρίζες</vt:lpstr>
      <vt:lpstr>Έξυπνες πόλεις και Καινοτομία</vt:lpstr>
      <vt:lpstr>Η έξυπνη πόλη</vt:lpstr>
      <vt:lpstr>Προβληματισμοί</vt:lpstr>
      <vt:lpstr>Ορισμοί</vt:lpstr>
      <vt:lpstr>Παράγοντες που υποβοηθούν την καινοτομία (κατά Schwab)</vt:lpstr>
      <vt:lpstr>Βιβλιογραφική έρευνα</vt:lpstr>
      <vt:lpstr>Η εικόνα σε 3 πόλεις: #1 Λάρισα</vt:lpstr>
      <vt:lpstr>Η εικόνα σε 3 πόλεις: #2 Tampere (Finland)</vt:lpstr>
      <vt:lpstr>Η εικόνα σε 3 πόλεις: #3 Tartu (Estonia)</vt:lpstr>
      <vt:lpstr>Επιχειρηματικά μοντέλα</vt:lpstr>
      <vt:lpstr>Επιχειρηματικά μοντέλα</vt:lpstr>
      <vt:lpstr>Διαφάνεια 12</vt:lpstr>
      <vt:lpstr>Εξέλιξη έξυπνων πόλεων</vt:lpstr>
      <vt:lpstr>Συμπεράσματα</vt:lpstr>
      <vt:lpstr>Σας ευχαριστώ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Cities as State Owned Enterprises with International Impact: Rhetoric or Reality?</dc:title>
  <dc:creator>user</dc:creator>
  <cp:lastModifiedBy>user</cp:lastModifiedBy>
  <cp:revision>35</cp:revision>
  <dcterms:created xsi:type="dcterms:W3CDTF">2006-08-16T00:00:00Z</dcterms:created>
  <dcterms:modified xsi:type="dcterms:W3CDTF">2014-01-19T21:37:56Z</dcterms:modified>
</cp:coreProperties>
</file>