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slideLayouts/slideLayout57.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36.xml" ContentType="application/vnd.openxmlformats-officedocument.presentationml.slide+xml"/>
  <Override PartName="/ppt/slideLayouts/slideLayout46.xml" ContentType="application/vnd.openxmlformats-officedocument.presentationml.slideLayout+xml"/>
  <Override PartName="/ppt/slideLayouts/slideLayout93.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82.xml" ContentType="application/vnd.openxmlformats-officedocument.presentationml.slideLayout+xml"/>
  <Override PartName="/ppt/notesSlides/notesSlide27.xml" ContentType="application/vnd.openxmlformats-officedocument.presentationml.notesSlide+xml"/>
  <Override PartName="/ppt/charts/chart35.xml" ContentType="application/vnd.openxmlformats-officedocument.drawingml.char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notesSlides/notesSlide16.xml" ContentType="application/vnd.openxmlformats-officedocument.presentationml.notesSlide+xml"/>
  <Override PartName="/ppt/charts/chart13.xml" ContentType="application/vnd.openxmlformats-officedocument.drawingml.chart+xml"/>
  <Override PartName="/ppt/charts/chart24.xml" ContentType="application/vnd.openxmlformats-officedocument.drawingml.chart+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Masters/slideMaster8.xml" ContentType="application/vnd.openxmlformats-officedocument.presentationml.slideMaster+xml"/>
  <Override PartName="/ppt/notesSlides/notesSlide30.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notesSlides/notesSlide7.xml" ContentType="application/vnd.openxmlformats-officedocument.presentationml.notesSlide+xml"/>
  <Override PartName="/ppt/slideLayouts/slideLayout87.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charts/chart29.xml" ContentType="application/vnd.openxmlformats-officedocument.drawingml.char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charts/chart18.xml" ContentType="application/vnd.openxmlformats-officedocument.drawingml.chart+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90.xml" ContentType="application/vnd.openxmlformats-officedocument.presentationml.slideLayout+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charts/chart32.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slideLayouts/slideLayout10.xml" ContentType="application/vnd.openxmlformats-officedocument.presentationml.slideLayout+xml"/>
  <Override PartName="/ppt/charts/chart10.xml" ContentType="application/vnd.openxmlformats-officedocument.drawingml.chart+xml"/>
  <Override PartName="/ppt/slideMasters/slideMaster5.xml" ContentType="application/vnd.openxmlformats-officedocument.presentationml.slideMaster+xml"/>
  <Override PartName="/ppt/slides/slide49.xml" ContentType="application/vnd.openxmlformats-officedocument.presentationml.slide+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charts/chart19.xml" ContentType="application/vnd.openxmlformats-officedocument.drawingml.char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charts/chart37.xml" ContentType="application/vnd.openxmlformats-officedocument.drawingml.chart+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charts/chart26.xml" ContentType="application/vnd.openxmlformats-officedocument.drawingml.char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charts/chart15.xml" ContentType="application/vnd.openxmlformats-officedocument.drawingml.char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charts/chart33.xml" ContentType="application/vnd.openxmlformats-officedocument.drawingml.chart+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charts/chart9.xml" ContentType="application/vnd.openxmlformats-officedocument.drawingml.chart+xml"/>
  <Override PartName="/ppt/notesSlides/notesSlide14.xml" ContentType="application/vnd.openxmlformats-officedocument.presentationml.notesSlide+xml"/>
  <Override PartName="/ppt/charts/chart11.xml" ContentType="application/vnd.openxmlformats-officedocument.drawingml.chart+xml"/>
  <Override PartName="/ppt/charts/chart22.xml" ContentType="application/vnd.openxmlformats-officedocument.drawingml.chart+xml"/>
  <Override PartName="/ppt/notesSlides/notesSlide32.xml" ContentType="application/vnd.openxmlformats-officedocument.presentationml.notesSlide+xml"/>
  <Override PartName="/ppt/charts/chart40.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Masters/slideMaster6.xml" ContentType="application/vnd.openxmlformats-officedocument.presentationml.slideMaster+xml"/>
  <Override PartName="/ppt/slideLayouts/slideLayout89.xml" ContentType="application/vnd.openxmlformats-officedocument.presentationml.slideLayout+xml"/>
  <Override PartName="/ppt/theme/theme8.xml" ContentType="application/vnd.openxmlformats-officedocument.them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charts/chart27.xml" ContentType="application/vnd.openxmlformats-officedocument.drawingml.chart+xml"/>
  <Override PartName="/ppt/notesSlides/notesSlide48.xml" ContentType="application/vnd.openxmlformats-officedocument.presentationml.notesSlide+xml"/>
  <Override PartName="/ppt/charts/chart38.xml" ContentType="application/vnd.openxmlformats-officedocument.drawingml.chart+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charts/chart16.xml" ContentType="application/vnd.openxmlformats-officedocument.drawingml.chart+xml"/>
  <Override PartName="/ppt/notesSlides/notesSlide37.xml" ContentType="application/vnd.openxmlformats-officedocument.presentationml.notesSlide+xml"/>
  <Override PartName="/ppt/charts/chart34.xml" ContentType="application/vnd.openxmlformats-officedocument.drawingml.chart+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charts/chart23.xml" ContentType="application/vnd.openxmlformats-officedocument.drawingml.chart+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hart30.xml" ContentType="application/vnd.openxmlformats-officedocument.drawingml.chart+xml"/>
  <Override PartName="/ppt/notesSlides/notesSlide51.xml" ContentType="application/vnd.openxmlformats-officedocument.presentationml.notesSlide+xml"/>
  <Override PartName="/ppt/charts/chart41.xml" ContentType="application/vnd.openxmlformats-officedocument.drawingml.chart+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Masters/slideMaster7.xml" ContentType="application/vnd.openxmlformats-officedocument.presentationml.slideMaster+xml"/>
  <Override PartName="/ppt/theme/theme9.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charts/chart2.xml" ContentType="application/vnd.openxmlformats-officedocument.drawingml.chart+xml"/>
  <Override PartName="/ppt/slides/slide29.xml" ContentType="application/vnd.openxmlformats-officedocument.presentationml.slide+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charts/chart39.xml" ContentType="application/vnd.openxmlformats-officedocument.drawingml.chart+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charts/chart28.xml" ContentType="application/vnd.openxmlformats-officedocument.drawingml.chart+xml"/>
  <Override PartName="/ppt/slides/slide43.xml" ContentType="application/vnd.openxmlformats-officedocument.presentationml.slide+xml"/>
  <Override PartName="/ppt/theme/theme1.xml" ContentType="application/vnd.openxmlformats-officedocument.theme+xml"/>
  <Override PartName="/ppt/slideLayouts/slideLayout53.xml" ContentType="application/vnd.openxmlformats-officedocument.presentationml.slideLayout+xml"/>
  <Override PartName="/ppt/charts/chart17.xml" ContentType="application/vnd.openxmlformats-officedocument.drawingml.chart+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slideLayouts/slideLayout42.xml" ContentType="application/vnd.openxmlformats-officedocument.presentationml.slideLayout+xml"/>
  <Override PartName="/ppt/notesSlides/notesSlide34.xml" ContentType="application/vnd.openxmlformats-officedocument.presentationml.notesSlide+xml"/>
  <Override PartName="/ppt/charts/chart42.xml" ContentType="application/vnd.openxmlformats-officedocument.drawingml.chart+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charts/chart31.xml" ContentType="application/vnd.openxmlformats-officedocument.drawingml.chart+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69.xml" ContentType="application/vnd.openxmlformats-officedocument.presentationml.slideLayout+xml"/>
  <Override PartName="/ppt/theme/theme6.xml" ContentType="application/vnd.openxmlformats-officedocument.theme+xml"/>
  <Override PartName="/ppt/slides/slide48.xml" ContentType="application/vnd.openxmlformats-officedocument.presentationml.slide+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83.xml" ContentType="application/vnd.openxmlformats-officedocument.presentationml.slideLayout+xml"/>
  <Override PartName="/ppt/notesSlides/notesSlide39.xml" ContentType="application/vnd.openxmlformats-officedocument.presentationml.notesSlide+xml"/>
  <Override PartName="/ppt/charts/chart36.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charts/chart25.xml" ContentType="application/vnd.openxmlformats-officedocument.drawingml.chart+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charts/chart14.xml" ContentType="application/vnd.openxmlformats-officedocument.drawingml.chart+xml"/>
  <Override PartName="/ppt/notesSlides/notesSlide53.xml" ContentType="application/vnd.openxmlformats-officedocument.presentationml.notesSlide+xml"/>
  <Override PartName="/ppt/slides/slide40.xml" ContentType="application/vnd.openxmlformats-officedocument.presentationml.slide+xml"/>
  <Override PartName="/ppt/slideLayouts/slideLayout50.xml" ContentType="application/vnd.openxmlformats-officedocument.presentationml.slideLayout+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 id="2147483673" r:id="rId3"/>
    <p:sldMasterId id="2147483686" r:id="rId4"/>
    <p:sldMasterId id="2147483699" r:id="rId5"/>
    <p:sldMasterId id="2147483711" r:id="rId6"/>
    <p:sldMasterId id="2147483724" r:id="rId7"/>
    <p:sldMasterId id="2147483736" r:id="rId8"/>
  </p:sldMasterIdLst>
  <p:notesMasterIdLst>
    <p:notesMasterId r:id="rId68"/>
  </p:notesMasterIdLst>
  <p:sldIdLst>
    <p:sldId id="256" r:id="rId9"/>
    <p:sldId id="262" r:id="rId10"/>
    <p:sldId id="359" r:id="rId11"/>
    <p:sldId id="258" r:id="rId12"/>
    <p:sldId id="296" r:id="rId13"/>
    <p:sldId id="267" r:id="rId14"/>
    <p:sldId id="362" r:id="rId15"/>
    <p:sldId id="360" r:id="rId16"/>
    <p:sldId id="361" r:id="rId17"/>
    <p:sldId id="323" r:id="rId18"/>
    <p:sldId id="330" r:id="rId19"/>
    <p:sldId id="331" r:id="rId20"/>
    <p:sldId id="329" r:id="rId21"/>
    <p:sldId id="336" r:id="rId22"/>
    <p:sldId id="337" r:id="rId23"/>
    <p:sldId id="340" r:id="rId24"/>
    <p:sldId id="288" r:id="rId25"/>
    <p:sldId id="298" r:id="rId26"/>
    <p:sldId id="369" r:id="rId27"/>
    <p:sldId id="326" r:id="rId28"/>
    <p:sldId id="280" r:id="rId29"/>
    <p:sldId id="303" r:id="rId30"/>
    <p:sldId id="304" r:id="rId31"/>
    <p:sldId id="342" r:id="rId32"/>
    <p:sldId id="309" r:id="rId33"/>
    <p:sldId id="313" r:id="rId34"/>
    <p:sldId id="344" r:id="rId35"/>
    <p:sldId id="312" r:id="rId36"/>
    <p:sldId id="345" r:id="rId37"/>
    <p:sldId id="307" r:id="rId38"/>
    <p:sldId id="308" r:id="rId39"/>
    <p:sldId id="346" r:id="rId40"/>
    <p:sldId id="347" r:id="rId41"/>
    <p:sldId id="348" r:id="rId42"/>
    <p:sldId id="350" r:id="rId43"/>
    <p:sldId id="349" r:id="rId44"/>
    <p:sldId id="310" r:id="rId45"/>
    <p:sldId id="351" r:id="rId46"/>
    <p:sldId id="352" r:id="rId47"/>
    <p:sldId id="353" r:id="rId48"/>
    <p:sldId id="354" r:id="rId49"/>
    <p:sldId id="355" r:id="rId50"/>
    <p:sldId id="356" r:id="rId51"/>
    <p:sldId id="357" r:id="rId52"/>
    <p:sldId id="358" r:id="rId53"/>
    <p:sldId id="302" r:id="rId54"/>
    <p:sldId id="315" r:id="rId55"/>
    <p:sldId id="317" r:id="rId56"/>
    <p:sldId id="318" r:id="rId57"/>
    <p:sldId id="316" r:id="rId58"/>
    <p:sldId id="319" r:id="rId59"/>
    <p:sldId id="285" r:id="rId60"/>
    <p:sldId id="283" r:id="rId61"/>
    <p:sldId id="284" r:id="rId62"/>
    <p:sldId id="365" r:id="rId63"/>
    <p:sldId id="366" r:id="rId64"/>
    <p:sldId id="367" r:id="rId65"/>
    <p:sldId id="368" r:id="rId66"/>
    <p:sldId id="287" r:id="rId67"/>
  </p:sldIdLst>
  <p:sldSz cx="9144000" cy="6858000" type="screen4x3"/>
  <p:notesSz cx="7023100" cy="9309100"/>
  <p:defaultTextStyle>
    <a:defPPr>
      <a:defRPr lang="el-GR"/>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99CCFF"/>
    <a:srgbClr val="AFD7FF"/>
    <a:srgbClr val="A7D3FF"/>
    <a:srgbClr val="6699FF"/>
    <a:srgbClr val="004992"/>
    <a:srgbClr val="0066FF"/>
    <a:srgbClr val="D60093"/>
    <a:srgbClr val="CC0066"/>
    <a:srgbClr val="7E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71" autoAdjust="0"/>
    <p:restoredTop sz="94660"/>
  </p:normalViewPr>
  <p:slideViewPr>
    <p:cSldViewPr>
      <p:cViewPr varScale="1">
        <p:scale>
          <a:sx n="104" d="100"/>
          <a:sy n="104" d="100"/>
        </p:scale>
        <p:origin x="-198"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5888"/>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slide" Target="slides/slide55.xml"/><Relationship Id="rId68"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slide" Target="slides/slide53.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3.xml"/><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_Microsoft_Office_Excel_2007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__________Microsoft_Office_Excel_2007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___________Microsoft_Office_Excel_2007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______________Microsoft_Office_Excel_2007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_______________Microsoft_Office_Excel_2007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_______________Microsoft_Office_Excel_2007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_______________Microsoft_Office_Excel_2007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_______________Microsoft_Office_Excel_2007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_______________Microsoft_Office_Excel_2007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_______________Microsoft_Office_Excel_2007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_______________Microsoft_Office_Excel_2007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____________________Microsoft_Office_Excel_2007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_______________Microsoft_Office_Excel_2007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____________________Microsoft_Office_Excel_2007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_______________Microsoft_Office_Excel_2007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____________________Microsoft_Office_Excel_2007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_______________Microsoft_Office_Excel_2007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____________________Microsoft_Office_Excel_2007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____________________Microsoft_Office_Excel_2007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____________________Microsoft_Office_Excel_2007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____________________Microsoft_Office_Excel_2007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____________________Microsoft_Office_Excel_2007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____________________Microsoft_Office_Excel_2007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____________________Microsoft_Office_Excel_2007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____________________Microsoft_Office_Excel_2007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____________________Microsoft_Office_Excel_2007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____________________Microsoft_Office_Excel_2007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____________________Microsoft_Office_Excel_2007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____________________Microsoft_Office_Excel_200729.xlsx"/></Relationships>
</file>

<file path=ppt/charts/_rels/chart30.xml.rels><?xml version="1.0" encoding="UTF-8" standalone="yes"?>
<Relationships xmlns="http://schemas.openxmlformats.org/package/2006/relationships"><Relationship Id="rId1" Type="http://schemas.openxmlformats.org/officeDocument/2006/relationships/package" Target="../embeddings/____________________Microsoft_Office_Excel_200730.xlsx"/></Relationships>
</file>

<file path=ppt/charts/_rels/chart31.xml.rels><?xml version="1.0" encoding="UTF-8" standalone="yes"?>
<Relationships xmlns="http://schemas.openxmlformats.org/package/2006/relationships"><Relationship Id="rId1" Type="http://schemas.openxmlformats.org/officeDocument/2006/relationships/package" Target="../embeddings/____________________Microsoft_Office_Excel_200731.xlsx"/></Relationships>
</file>

<file path=ppt/charts/_rels/chart32.xml.rels><?xml version="1.0" encoding="UTF-8" standalone="yes"?>
<Relationships xmlns="http://schemas.openxmlformats.org/package/2006/relationships"><Relationship Id="rId1" Type="http://schemas.openxmlformats.org/officeDocument/2006/relationships/package" Target="../embeddings/____________________Microsoft_Office_Excel_200732.xlsx"/></Relationships>
</file>

<file path=ppt/charts/_rels/chart33.xml.rels><?xml version="1.0" encoding="UTF-8" standalone="yes"?>
<Relationships xmlns="http://schemas.openxmlformats.org/package/2006/relationships"><Relationship Id="rId1" Type="http://schemas.openxmlformats.org/officeDocument/2006/relationships/package" Target="../embeddings/____________________Microsoft_Office_Excel_200733.xlsx"/></Relationships>
</file>

<file path=ppt/charts/_rels/chart34.xml.rels><?xml version="1.0" encoding="UTF-8" standalone="yes"?>
<Relationships xmlns="http://schemas.openxmlformats.org/package/2006/relationships"><Relationship Id="rId1" Type="http://schemas.openxmlformats.org/officeDocument/2006/relationships/package" Target="../embeddings/____________________Microsoft_Office_Excel_200734.xlsx"/></Relationships>
</file>

<file path=ppt/charts/_rels/chart35.xml.rels><?xml version="1.0" encoding="UTF-8" standalone="yes"?>
<Relationships xmlns="http://schemas.openxmlformats.org/package/2006/relationships"><Relationship Id="rId1" Type="http://schemas.openxmlformats.org/officeDocument/2006/relationships/package" Target="../embeddings/____________________Microsoft_Office_Excel_200735.xlsx"/></Relationships>
</file>

<file path=ppt/charts/_rels/chart36.xml.rels><?xml version="1.0" encoding="UTF-8" standalone="yes"?>
<Relationships xmlns="http://schemas.openxmlformats.org/package/2006/relationships"><Relationship Id="rId1" Type="http://schemas.openxmlformats.org/officeDocument/2006/relationships/package" Target="../embeddings/____________________Microsoft_Office_Excel_200736.xlsx"/></Relationships>
</file>

<file path=ppt/charts/_rels/chart37.xml.rels><?xml version="1.0" encoding="UTF-8" standalone="yes"?>
<Relationships xmlns="http://schemas.openxmlformats.org/package/2006/relationships"><Relationship Id="rId1" Type="http://schemas.openxmlformats.org/officeDocument/2006/relationships/package" Target="../embeddings/____________________Microsoft_Office_Excel_200737.xlsx"/></Relationships>
</file>

<file path=ppt/charts/_rels/chart38.xml.rels><?xml version="1.0" encoding="UTF-8" standalone="yes"?>
<Relationships xmlns="http://schemas.openxmlformats.org/package/2006/relationships"><Relationship Id="rId1" Type="http://schemas.openxmlformats.org/officeDocument/2006/relationships/package" Target="../embeddings/____________________Microsoft_Office_Excel_200738.xlsx"/></Relationships>
</file>

<file path=ppt/charts/_rels/chart39.xml.rels><?xml version="1.0" encoding="UTF-8" standalone="yes"?>
<Relationships xmlns="http://schemas.openxmlformats.org/package/2006/relationships"><Relationship Id="rId1" Type="http://schemas.openxmlformats.org/officeDocument/2006/relationships/package" Target="../embeddings/____________________Microsoft_Office_Excel_200739.xlsx"/></Relationships>
</file>

<file path=ppt/charts/_rels/chart40.xml.rels><?xml version="1.0" encoding="UTF-8" standalone="yes"?>
<Relationships xmlns="http://schemas.openxmlformats.org/package/2006/relationships"><Relationship Id="rId1" Type="http://schemas.openxmlformats.org/officeDocument/2006/relationships/package" Target="../embeddings/____________________Microsoft_Office_Excel_200740.xlsx"/></Relationships>
</file>

<file path=ppt/charts/_rels/chart41.xml.rels><?xml version="1.0" encoding="UTF-8" standalone="yes"?>
<Relationships xmlns="http://schemas.openxmlformats.org/package/2006/relationships"><Relationship Id="rId1" Type="http://schemas.openxmlformats.org/officeDocument/2006/relationships/package" Target="../embeddings/____________________Microsoft_Office_Excel_200741.xlsx"/></Relationships>
</file>

<file path=ppt/charts/_rels/chart42.xml.rels><?xml version="1.0" encoding="UTF-8" standalone="yes"?>
<Relationships xmlns="http://schemas.openxmlformats.org/package/2006/relationships"><Relationship Id="rId1" Type="http://schemas.openxmlformats.org/officeDocument/2006/relationships/package" Target="../embeddings/____________________Microsoft_Office_Excel_200742.xlsx"/></Relationships>
</file>

<file path=ppt/charts/chart1.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lineChart>
        <c:grouping val="standard"/>
        <c:ser>
          <c:idx val="0"/>
          <c:order val="0"/>
          <c:tx>
            <c:strRef>
              <c:f>Sheet1!$B$1</c:f>
              <c:strCache>
                <c:ptCount val="1"/>
                <c:pt idx="0">
                  <c:v>Προς τη σωστή</c:v>
                </c:pt>
              </c:strCache>
            </c:strRef>
          </c:tx>
          <c:spPr>
            <a:ln>
              <a:solidFill>
                <a:schemeClr val="accent6">
                  <a:lumMod val="60000"/>
                  <a:lumOff val="40000"/>
                </a:schemeClr>
              </a:solidFill>
            </a:ln>
          </c:spPr>
          <c:marker>
            <c:symbol val="diamond"/>
            <c:size val="17"/>
            <c:spPr>
              <a:solidFill>
                <a:schemeClr val="accent6">
                  <a:lumMod val="60000"/>
                  <a:lumOff val="40000"/>
                </a:schemeClr>
              </a:solidFill>
              <a:ln>
                <a:noFill/>
              </a:ln>
            </c:spPr>
          </c:marker>
          <c:dLbls>
            <c:dLbl>
              <c:idx val="4"/>
              <c:layout>
                <c:manualLayout>
                  <c:x val="-7.9752249750027801E-2"/>
                  <c:y val="-5.6995501548046036E-2"/>
                </c:manualLayout>
              </c:layout>
              <c:dLblPos val="r"/>
              <c:showVal val="1"/>
            </c:dLbl>
            <c:dLbl>
              <c:idx val="8"/>
              <c:layout>
                <c:manualLayout>
                  <c:x val="-4.0292029340929077E-2"/>
                  <c:y val="-4.452470024698111E-2"/>
                </c:manualLayout>
              </c:layout>
              <c:dLblPos val="r"/>
              <c:showVal val="1"/>
            </c:dLbl>
            <c:numFmt formatCode="#,##0" sourceLinked="0"/>
            <c:txPr>
              <a:bodyPr/>
              <a:lstStyle/>
              <a:p>
                <a:pPr>
                  <a:defRPr sz="1400" b="1"/>
                </a:pPr>
                <a:endParaRPr lang="el-GR"/>
              </a:p>
            </c:txPr>
            <c:dLblPos val="t"/>
            <c:showVal val="1"/>
          </c:dLbls>
          <c:cat>
            <c:strRef>
              <c:f>Sheet1!$A$2:$A$13</c:f>
              <c:strCache>
                <c:ptCount val="12"/>
                <c:pt idx="0">
                  <c:v>Ιαν-12</c:v>
                </c:pt>
                <c:pt idx="1">
                  <c:v>Φεβ-12</c:v>
                </c:pt>
                <c:pt idx="2">
                  <c:v>Μαρ-12</c:v>
                </c:pt>
                <c:pt idx="3">
                  <c:v>Απρ-12</c:v>
                </c:pt>
                <c:pt idx="4">
                  <c:v>Μάι-12</c:v>
                </c:pt>
                <c:pt idx="5">
                  <c:v>Ιούλ-12</c:v>
                </c:pt>
                <c:pt idx="6">
                  <c:v>Σεπ-12</c:v>
                </c:pt>
                <c:pt idx="7">
                  <c:v>Ιαν-13</c:v>
                </c:pt>
                <c:pt idx="8">
                  <c:v>Φεβ-13</c:v>
                </c:pt>
                <c:pt idx="9">
                  <c:v>Μαρ-13</c:v>
                </c:pt>
                <c:pt idx="10">
                  <c:v>Απρ-13</c:v>
                </c:pt>
                <c:pt idx="11">
                  <c:v>Μάι-13</c:v>
                </c:pt>
              </c:strCache>
            </c:strRef>
          </c:cat>
          <c:val>
            <c:numRef>
              <c:f>Sheet1!$B$2:$B$13</c:f>
              <c:numCache>
                <c:formatCode>General</c:formatCode>
                <c:ptCount val="12"/>
                <c:pt idx="0">
                  <c:v>11</c:v>
                </c:pt>
                <c:pt idx="1">
                  <c:v>19</c:v>
                </c:pt>
                <c:pt idx="2">
                  <c:v>21</c:v>
                </c:pt>
                <c:pt idx="3">
                  <c:v>16</c:v>
                </c:pt>
                <c:pt idx="4">
                  <c:v>13</c:v>
                </c:pt>
                <c:pt idx="5">
                  <c:v>30</c:v>
                </c:pt>
                <c:pt idx="6">
                  <c:v>25.1</c:v>
                </c:pt>
                <c:pt idx="7">
                  <c:v>28.9</c:v>
                </c:pt>
                <c:pt idx="8">
                  <c:v>23.7</c:v>
                </c:pt>
                <c:pt idx="9">
                  <c:v>22</c:v>
                </c:pt>
                <c:pt idx="10">
                  <c:v>27.7</c:v>
                </c:pt>
                <c:pt idx="11">
                  <c:v>33.9</c:v>
                </c:pt>
              </c:numCache>
            </c:numRef>
          </c:val>
        </c:ser>
        <c:ser>
          <c:idx val="1"/>
          <c:order val="1"/>
          <c:tx>
            <c:strRef>
              <c:f>Sheet1!$C$1</c:f>
              <c:strCache>
                <c:ptCount val="1"/>
                <c:pt idx="0">
                  <c:v>Προς τη λάθος</c:v>
                </c:pt>
              </c:strCache>
            </c:strRef>
          </c:tx>
          <c:spPr>
            <a:ln>
              <a:solidFill>
                <a:schemeClr val="accent1"/>
              </a:solidFill>
            </a:ln>
          </c:spPr>
          <c:marker>
            <c:spPr>
              <a:solidFill>
                <a:schemeClr val="accent1"/>
              </a:solidFill>
              <a:ln>
                <a:noFill/>
              </a:ln>
            </c:spPr>
          </c:marker>
          <c:dPt>
            <c:idx val="6"/>
          </c:dPt>
          <c:dLbls>
            <c:dLbl>
              <c:idx val="4"/>
              <c:layout>
                <c:manualLayout>
                  <c:x val="-7.9752249750027801E-2"/>
                  <c:y val="7.3634376054652229E-2"/>
                </c:manualLayout>
              </c:layout>
              <c:dLblPos val="r"/>
              <c:showVal val="1"/>
            </c:dLbl>
            <c:numFmt formatCode="#,##0" sourceLinked="0"/>
            <c:txPr>
              <a:bodyPr/>
              <a:lstStyle/>
              <a:p>
                <a:pPr>
                  <a:defRPr sz="1400" b="1"/>
                </a:pPr>
                <a:endParaRPr lang="el-GR"/>
              </a:p>
            </c:txPr>
            <c:dLblPos val="b"/>
            <c:showVal val="1"/>
          </c:dLbls>
          <c:cat>
            <c:strRef>
              <c:f>Sheet1!$A$2:$A$13</c:f>
              <c:strCache>
                <c:ptCount val="12"/>
                <c:pt idx="0">
                  <c:v>Ιαν-12</c:v>
                </c:pt>
                <c:pt idx="1">
                  <c:v>Φεβ-12</c:v>
                </c:pt>
                <c:pt idx="2">
                  <c:v>Μαρ-12</c:v>
                </c:pt>
                <c:pt idx="3">
                  <c:v>Απρ-12</c:v>
                </c:pt>
                <c:pt idx="4">
                  <c:v>Μάι-12</c:v>
                </c:pt>
                <c:pt idx="5">
                  <c:v>Ιούλ-12</c:v>
                </c:pt>
                <c:pt idx="6">
                  <c:v>Σεπ-12</c:v>
                </c:pt>
                <c:pt idx="7">
                  <c:v>Ιαν-13</c:v>
                </c:pt>
                <c:pt idx="8">
                  <c:v>Φεβ-13</c:v>
                </c:pt>
                <c:pt idx="9">
                  <c:v>Μαρ-13</c:v>
                </c:pt>
                <c:pt idx="10">
                  <c:v>Απρ-13</c:v>
                </c:pt>
                <c:pt idx="11">
                  <c:v>Μάι-13</c:v>
                </c:pt>
              </c:strCache>
            </c:strRef>
          </c:cat>
          <c:val>
            <c:numRef>
              <c:f>Sheet1!$C$2:$C$13</c:f>
              <c:numCache>
                <c:formatCode>General</c:formatCode>
                <c:ptCount val="12"/>
                <c:pt idx="0">
                  <c:v>83</c:v>
                </c:pt>
                <c:pt idx="1">
                  <c:v>72</c:v>
                </c:pt>
                <c:pt idx="2">
                  <c:v>72</c:v>
                </c:pt>
                <c:pt idx="3">
                  <c:v>77</c:v>
                </c:pt>
                <c:pt idx="4">
                  <c:v>78</c:v>
                </c:pt>
                <c:pt idx="5">
                  <c:v>58</c:v>
                </c:pt>
                <c:pt idx="6">
                  <c:v>68.400000000000006</c:v>
                </c:pt>
                <c:pt idx="7">
                  <c:v>64.2</c:v>
                </c:pt>
                <c:pt idx="8">
                  <c:v>71.8</c:v>
                </c:pt>
                <c:pt idx="9">
                  <c:v>74.099999999999994</c:v>
                </c:pt>
                <c:pt idx="10">
                  <c:v>68.099999999999994</c:v>
                </c:pt>
                <c:pt idx="11">
                  <c:v>61.7</c:v>
                </c:pt>
              </c:numCache>
            </c:numRef>
          </c:val>
        </c:ser>
        <c:dLbls>
          <c:showVal val="1"/>
        </c:dLbls>
        <c:marker val="1"/>
        <c:axId val="90453888"/>
        <c:axId val="90455424"/>
      </c:lineChart>
      <c:catAx>
        <c:axId val="90453888"/>
        <c:scaling>
          <c:orientation val="minMax"/>
        </c:scaling>
        <c:axPos val="b"/>
        <c:numFmt formatCode="General" sourceLinked="1"/>
        <c:majorTickMark val="none"/>
        <c:tickLblPos val="nextTo"/>
        <c:txPr>
          <a:bodyPr/>
          <a:lstStyle/>
          <a:p>
            <a:pPr>
              <a:defRPr sz="1000" b="1"/>
            </a:pPr>
            <a:endParaRPr lang="el-GR"/>
          </a:p>
        </c:txPr>
        <c:crossAx val="90455424"/>
        <c:crosses val="autoZero"/>
        <c:auto val="1"/>
        <c:lblAlgn val="ctr"/>
        <c:lblOffset val="100"/>
      </c:catAx>
      <c:valAx>
        <c:axId val="90455424"/>
        <c:scaling>
          <c:orientation val="minMax"/>
        </c:scaling>
        <c:delete val="1"/>
        <c:axPos val="l"/>
        <c:numFmt formatCode="General" sourceLinked="1"/>
        <c:tickLblPos val="none"/>
        <c:crossAx val="90453888"/>
        <c:crosses val="autoZero"/>
        <c:crossBetween val="between"/>
      </c:valAx>
    </c:plotArea>
    <c:legend>
      <c:legendPos val="t"/>
      <c:layout>
        <c:manualLayout>
          <c:xMode val="edge"/>
          <c:yMode val="edge"/>
          <c:x val="1.8176100628930825E-2"/>
          <c:y val="1.6129032258064519E-2"/>
          <c:w val="0.9447798742138368"/>
          <c:h val="0.13526289052578108"/>
        </c:manualLayout>
      </c:layout>
      <c:txPr>
        <a:bodyPr/>
        <a:lstStyle/>
        <a:p>
          <a:pPr>
            <a:defRPr sz="1400" b="1"/>
          </a:pPr>
          <a:endParaRPr lang="el-GR"/>
        </a:p>
      </c:txPr>
    </c:legend>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Προς τη σωστή</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Sheet1!$B$2:$B$26</c:f>
              <c:numCache>
                <c:formatCode>General</c:formatCode>
                <c:ptCount val="25"/>
                <c:pt idx="0">
                  <c:v>33.9</c:v>
                </c:pt>
                <c:pt idx="1">
                  <c:v>65.900000000000006</c:v>
                </c:pt>
                <c:pt idx="2">
                  <c:v>9.7000000000000011</c:v>
                </c:pt>
                <c:pt idx="3">
                  <c:v>50.4</c:v>
                </c:pt>
                <c:pt idx="4">
                  <c:v>24.5</c:v>
                </c:pt>
                <c:pt idx="5">
                  <c:v>19.7</c:v>
                </c:pt>
                <c:pt idx="6">
                  <c:v>44</c:v>
                </c:pt>
                <c:pt idx="7">
                  <c:v>14.8</c:v>
                </c:pt>
                <c:pt idx="8">
                  <c:v>41.4</c:v>
                </c:pt>
                <c:pt idx="9">
                  <c:v>24.1</c:v>
                </c:pt>
                <c:pt idx="10">
                  <c:v>8</c:v>
                </c:pt>
                <c:pt idx="11">
                  <c:v>38.1</c:v>
                </c:pt>
                <c:pt idx="12">
                  <c:v>41.4</c:v>
                </c:pt>
                <c:pt idx="13">
                  <c:v>68</c:v>
                </c:pt>
                <c:pt idx="14">
                  <c:v>54.7</c:v>
                </c:pt>
                <c:pt idx="15">
                  <c:v>18.7</c:v>
                </c:pt>
                <c:pt idx="16">
                  <c:v>21.3</c:v>
                </c:pt>
                <c:pt idx="17">
                  <c:v>28.2</c:v>
                </c:pt>
                <c:pt idx="18">
                  <c:v>31.1</c:v>
                </c:pt>
                <c:pt idx="19">
                  <c:v>35</c:v>
                </c:pt>
                <c:pt idx="20">
                  <c:v>54.4</c:v>
                </c:pt>
                <c:pt idx="21">
                  <c:v>40.800000000000011</c:v>
                </c:pt>
                <c:pt idx="22">
                  <c:v>38.800000000000011</c:v>
                </c:pt>
                <c:pt idx="23">
                  <c:v>29.3</c:v>
                </c:pt>
                <c:pt idx="24">
                  <c:v>29.9</c:v>
                </c:pt>
              </c:numCache>
            </c:numRef>
          </c:val>
        </c:ser>
        <c:ser>
          <c:idx val="1"/>
          <c:order val="1"/>
          <c:tx>
            <c:strRef>
              <c:f>Sheet1!$C$1</c:f>
              <c:strCache>
                <c:ptCount val="1"/>
                <c:pt idx="0">
                  <c:v>Προς τη λάθος</c:v>
                </c:pt>
              </c:strCache>
            </c:strRef>
          </c:tx>
          <c:spPr>
            <a:solidFill>
              <a:schemeClr val="accent1"/>
            </a:solidFill>
          </c:spPr>
          <c:dLbls>
            <c:numFmt formatCode="#,##0" sourceLinked="0"/>
            <c:txPr>
              <a:bodyPr/>
              <a:lstStyle/>
              <a:p>
                <a:pPr>
                  <a:defRPr sz="1400" b="1"/>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Sheet1!$C$2:$C$26</c:f>
              <c:numCache>
                <c:formatCode>General</c:formatCode>
                <c:ptCount val="25"/>
                <c:pt idx="0">
                  <c:v>61.7</c:v>
                </c:pt>
                <c:pt idx="1">
                  <c:v>31.1</c:v>
                </c:pt>
                <c:pt idx="2">
                  <c:v>87.9</c:v>
                </c:pt>
                <c:pt idx="3">
                  <c:v>42.6</c:v>
                </c:pt>
                <c:pt idx="4">
                  <c:v>75.5</c:v>
                </c:pt>
                <c:pt idx="5">
                  <c:v>78.599999999999994</c:v>
                </c:pt>
                <c:pt idx="6">
                  <c:v>45.7</c:v>
                </c:pt>
                <c:pt idx="7">
                  <c:v>85.2</c:v>
                </c:pt>
                <c:pt idx="8">
                  <c:v>55.1</c:v>
                </c:pt>
                <c:pt idx="9">
                  <c:v>68.8</c:v>
                </c:pt>
                <c:pt idx="10">
                  <c:v>90.9</c:v>
                </c:pt>
                <c:pt idx="11">
                  <c:v>57.3</c:v>
                </c:pt>
                <c:pt idx="12">
                  <c:v>52.3</c:v>
                </c:pt>
                <c:pt idx="13">
                  <c:v>29.6</c:v>
                </c:pt>
                <c:pt idx="14">
                  <c:v>43.5</c:v>
                </c:pt>
                <c:pt idx="15">
                  <c:v>74.5</c:v>
                </c:pt>
                <c:pt idx="16">
                  <c:v>77.099999999999994</c:v>
                </c:pt>
                <c:pt idx="17">
                  <c:v>67.599999999999994</c:v>
                </c:pt>
                <c:pt idx="18">
                  <c:v>62.6</c:v>
                </c:pt>
                <c:pt idx="19">
                  <c:v>57.6</c:v>
                </c:pt>
                <c:pt idx="20">
                  <c:v>41</c:v>
                </c:pt>
                <c:pt idx="21">
                  <c:v>55</c:v>
                </c:pt>
                <c:pt idx="22">
                  <c:v>55.7</c:v>
                </c:pt>
                <c:pt idx="23">
                  <c:v>66</c:v>
                </c:pt>
                <c:pt idx="24">
                  <c:v>67.599999999999994</c:v>
                </c:pt>
              </c:numCache>
            </c:numRef>
          </c:val>
        </c:ser>
        <c:ser>
          <c:idx val="2"/>
          <c:order val="2"/>
          <c:tx>
            <c:strRef>
              <c:f>Sheet1!$D$1</c:f>
              <c:strCache>
                <c:ptCount val="1"/>
                <c:pt idx="0">
                  <c:v>ΔΓ/ΔΑ</c:v>
                </c:pt>
              </c:strCache>
            </c:strRef>
          </c:tx>
          <c:spPr>
            <a:solidFill>
              <a:schemeClr val="bg1">
                <a:lumMod val="50000"/>
              </a:schemeClr>
            </a:solidFill>
          </c:spPr>
          <c:dLbls>
            <c:numFmt formatCode="#,##0" sourceLinked="0"/>
            <c:txPr>
              <a:bodyPr/>
              <a:lstStyle/>
              <a:p>
                <a:pPr>
                  <a:defRPr sz="1400" b="1"/>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Sheet1!$D$2:$D$26</c:f>
              <c:numCache>
                <c:formatCode>General</c:formatCode>
                <c:ptCount val="25"/>
                <c:pt idx="0">
                  <c:v>4.4000000000000004</c:v>
                </c:pt>
                <c:pt idx="1">
                  <c:v>3</c:v>
                </c:pt>
                <c:pt idx="2">
                  <c:v>2.4</c:v>
                </c:pt>
                <c:pt idx="3">
                  <c:v>7.1</c:v>
                </c:pt>
                <c:pt idx="5">
                  <c:v>1.7</c:v>
                </c:pt>
                <c:pt idx="6">
                  <c:v>10.3</c:v>
                </c:pt>
                <c:pt idx="8">
                  <c:v>3.5</c:v>
                </c:pt>
                <c:pt idx="9">
                  <c:v>7.1</c:v>
                </c:pt>
                <c:pt idx="10">
                  <c:v>1.2</c:v>
                </c:pt>
                <c:pt idx="11">
                  <c:v>4.5</c:v>
                </c:pt>
                <c:pt idx="12">
                  <c:v>6.3</c:v>
                </c:pt>
                <c:pt idx="13">
                  <c:v>2.4</c:v>
                </c:pt>
                <c:pt idx="14">
                  <c:v>1.8</c:v>
                </c:pt>
                <c:pt idx="15">
                  <c:v>6.7</c:v>
                </c:pt>
                <c:pt idx="16">
                  <c:v>1.6</c:v>
                </c:pt>
                <c:pt idx="17">
                  <c:v>4.2</c:v>
                </c:pt>
                <c:pt idx="18">
                  <c:v>6.3</c:v>
                </c:pt>
                <c:pt idx="19">
                  <c:v>7.5</c:v>
                </c:pt>
                <c:pt idx="20">
                  <c:v>4.5</c:v>
                </c:pt>
                <c:pt idx="21">
                  <c:v>4.2</c:v>
                </c:pt>
                <c:pt idx="22">
                  <c:v>5.6</c:v>
                </c:pt>
                <c:pt idx="23">
                  <c:v>4.7</c:v>
                </c:pt>
                <c:pt idx="24">
                  <c:v>2.4</c:v>
                </c:pt>
              </c:numCache>
            </c:numRef>
          </c:val>
        </c:ser>
        <c:dLbls>
          <c:showVal val="1"/>
        </c:dLbls>
        <c:gapWidth val="95"/>
        <c:overlap val="100"/>
        <c:axId val="90949120"/>
        <c:axId val="90950656"/>
      </c:barChart>
      <c:catAx>
        <c:axId val="90949120"/>
        <c:scaling>
          <c:orientation val="maxMin"/>
        </c:scaling>
        <c:axPos val="l"/>
        <c:majorTickMark val="none"/>
        <c:tickLblPos val="nextTo"/>
        <c:txPr>
          <a:bodyPr/>
          <a:lstStyle/>
          <a:p>
            <a:pPr>
              <a:defRPr sz="1000" b="1"/>
            </a:pPr>
            <a:endParaRPr lang="el-GR"/>
          </a:p>
        </c:txPr>
        <c:crossAx val="90950656"/>
        <c:crosses val="autoZero"/>
        <c:auto val="1"/>
        <c:lblAlgn val="ctr"/>
        <c:lblOffset val="100"/>
      </c:catAx>
      <c:valAx>
        <c:axId val="90950656"/>
        <c:scaling>
          <c:orientation val="minMax"/>
        </c:scaling>
        <c:delete val="1"/>
        <c:axPos val="t"/>
        <c:numFmt formatCode="0%" sourceLinked="1"/>
        <c:tickLblPos val="none"/>
        <c:crossAx val="90949120"/>
        <c:crosses val="autoZero"/>
        <c:crossBetween val="between"/>
      </c:valAx>
    </c:plotArea>
    <c:legend>
      <c:legendPos val="t"/>
      <c:layout>
        <c:manualLayout>
          <c:xMode val="edge"/>
          <c:yMode val="edge"/>
          <c:x val="0.14451478430501188"/>
          <c:y val="1.5613090408399106E-2"/>
          <c:w val="0.85548521569498825"/>
          <c:h val="5.7488546302443183E-2"/>
        </c:manualLayout>
      </c:layout>
      <c:txPr>
        <a:bodyPr/>
        <a:lstStyle/>
        <a:p>
          <a:pPr>
            <a:defRPr sz="1300" b="1"/>
          </a:pPr>
          <a:endParaRPr lang="el-GR"/>
        </a:p>
      </c:txPr>
    </c:legend>
    <c:plotVisOnly val="1"/>
    <c:dispBlanksAs val="gap"/>
  </c:chart>
  <c:txPr>
    <a:bodyPr/>
    <a:lstStyle/>
    <a:p>
      <a:pPr>
        <a:defRPr sz="1800"/>
      </a:pPr>
      <a:endParaRPr lang="el-G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0"/>
            <c:spPr>
              <a:solidFill>
                <a:schemeClr val="accent6">
                  <a:lumMod val="60000"/>
                  <a:lumOff val="40000"/>
                </a:schemeClr>
              </a:solidFill>
            </c:spPr>
          </c:dPt>
          <c:dPt>
            <c:idx val="1"/>
            <c:spPr>
              <a:solidFill>
                <a:schemeClr val="accent6">
                  <a:lumMod val="20000"/>
                  <a:lumOff val="80000"/>
                </a:schemeClr>
              </a:solidFill>
            </c:spPr>
          </c:dPt>
          <c:dPt>
            <c:idx val="2"/>
            <c:spPr>
              <a:solidFill>
                <a:srgbClr val="FF3399"/>
              </a:solidFill>
            </c:spPr>
          </c:dPt>
          <c:dPt>
            <c:idx val="3"/>
            <c:spPr>
              <a:solidFill>
                <a:schemeClr val="bg1">
                  <a:lumMod val="50000"/>
                </a:schemeClr>
              </a:solidFill>
            </c:spPr>
          </c:dPt>
          <c:dLbls>
            <c:numFmt formatCode="#,##0" sourceLinked="0"/>
            <c:txPr>
              <a:bodyPr/>
              <a:lstStyle/>
              <a:p>
                <a:pPr>
                  <a:defRPr sz="1400" b="1"/>
                </a:pPr>
                <a:endParaRPr lang="el-GR"/>
              </a:p>
            </c:txPr>
            <c:showVal val="1"/>
          </c:dLbls>
          <c:cat>
            <c:strRef>
              <c:f>Sheet1!$A$2:$A$5</c:f>
              <c:strCache>
                <c:ptCount val="4"/>
                <c:pt idx="0">
                  <c:v>Καλύτερα</c:v>
                </c:pt>
                <c:pt idx="1">
                  <c:v>Ίδια</c:v>
                </c:pt>
                <c:pt idx="2">
                  <c:v>Χειρότερα</c:v>
                </c:pt>
                <c:pt idx="3">
                  <c:v>ΔΓ/ΔΑ</c:v>
                </c:pt>
              </c:strCache>
            </c:strRef>
          </c:cat>
          <c:val>
            <c:numRef>
              <c:f>Sheet1!$B$2:$B$5</c:f>
              <c:numCache>
                <c:formatCode>General</c:formatCode>
                <c:ptCount val="4"/>
                <c:pt idx="0">
                  <c:v>20.399999999999999</c:v>
                </c:pt>
                <c:pt idx="1">
                  <c:v>23.9</c:v>
                </c:pt>
                <c:pt idx="2">
                  <c:v>54.6</c:v>
                </c:pt>
                <c:pt idx="3">
                  <c:v>0.9</c:v>
                </c:pt>
              </c:numCache>
            </c:numRef>
          </c:val>
        </c:ser>
        <c:dLbls>
          <c:showVal val="1"/>
        </c:dLbls>
        <c:overlap val="-25"/>
        <c:axId val="91205632"/>
        <c:axId val="91207168"/>
      </c:barChart>
      <c:catAx>
        <c:axId val="91205632"/>
        <c:scaling>
          <c:orientation val="minMax"/>
        </c:scaling>
        <c:axPos val="b"/>
        <c:numFmt formatCode="General" sourceLinked="1"/>
        <c:majorTickMark val="none"/>
        <c:tickLblPos val="nextTo"/>
        <c:txPr>
          <a:bodyPr/>
          <a:lstStyle/>
          <a:p>
            <a:pPr>
              <a:defRPr sz="1200" b="1"/>
            </a:pPr>
            <a:endParaRPr lang="el-GR"/>
          </a:p>
        </c:txPr>
        <c:crossAx val="91207168"/>
        <c:crosses val="autoZero"/>
        <c:auto val="1"/>
        <c:lblAlgn val="ctr"/>
        <c:lblOffset val="100"/>
      </c:catAx>
      <c:valAx>
        <c:axId val="91207168"/>
        <c:scaling>
          <c:orientation val="minMax"/>
        </c:scaling>
        <c:delete val="1"/>
        <c:axPos val="l"/>
        <c:numFmt formatCode="General" sourceLinked="1"/>
        <c:tickLblPos val="none"/>
        <c:crossAx val="91205632"/>
        <c:crosses val="autoZero"/>
        <c:crossBetween val="between"/>
      </c:valAx>
    </c:plotArea>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Καλύτερα</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Sheet1!$B$2:$B$26</c:f>
              <c:numCache>
                <c:formatCode>General</c:formatCode>
                <c:ptCount val="25"/>
                <c:pt idx="0">
                  <c:v>20.399999999999999</c:v>
                </c:pt>
                <c:pt idx="1">
                  <c:v>44</c:v>
                </c:pt>
                <c:pt idx="2">
                  <c:v>6.8</c:v>
                </c:pt>
                <c:pt idx="3">
                  <c:v>35.9</c:v>
                </c:pt>
                <c:pt idx="4">
                  <c:v>4.7</c:v>
                </c:pt>
                <c:pt idx="5">
                  <c:v>4.5</c:v>
                </c:pt>
                <c:pt idx="6">
                  <c:v>15</c:v>
                </c:pt>
                <c:pt idx="7">
                  <c:v>7.9</c:v>
                </c:pt>
                <c:pt idx="8">
                  <c:v>12.1</c:v>
                </c:pt>
                <c:pt idx="9">
                  <c:v>16.399999999999999</c:v>
                </c:pt>
                <c:pt idx="10">
                  <c:v>8.1</c:v>
                </c:pt>
                <c:pt idx="11">
                  <c:v>20.2</c:v>
                </c:pt>
                <c:pt idx="12">
                  <c:v>23.6</c:v>
                </c:pt>
                <c:pt idx="13">
                  <c:v>40.9</c:v>
                </c:pt>
                <c:pt idx="14">
                  <c:v>35.700000000000003</c:v>
                </c:pt>
                <c:pt idx="15">
                  <c:v>10.8</c:v>
                </c:pt>
                <c:pt idx="16">
                  <c:v>9.4</c:v>
                </c:pt>
                <c:pt idx="17">
                  <c:v>10.8</c:v>
                </c:pt>
                <c:pt idx="18">
                  <c:v>18.7</c:v>
                </c:pt>
                <c:pt idx="19">
                  <c:v>23.3</c:v>
                </c:pt>
                <c:pt idx="20">
                  <c:v>40.700000000000003</c:v>
                </c:pt>
                <c:pt idx="21">
                  <c:v>25.8</c:v>
                </c:pt>
                <c:pt idx="22">
                  <c:v>22</c:v>
                </c:pt>
                <c:pt idx="23">
                  <c:v>17.100000000000001</c:v>
                </c:pt>
                <c:pt idx="24">
                  <c:v>20.100000000000001</c:v>
                </c:pt>
              </c:numCache>
            </c:numRef>
          </c:val>
        </c:ser>
        <c:ser>
          <c:idx val="1"/>
          <c:order val="1"/>
          <c:tx>
            <c:strRef>
              <c:f>Sheet1!$C$1</c:f>
              <c:strCache>
                <c:ptCount val="1"/>
                <c:pt idx="0">
                  <c:v>Ίδια</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Sheet1!$C$2:$C$26</c:f>
              <c:numCache>
                <c:formatCode>General</c:formatCode>
                <c:ptCount val="25"/>
                <c:pt idx="0">
                  <c:v>23.9</c:v>
                </c:pt>
                <c:pt idx="1">
                  <c:v>29.9</c:v>
                </c:pt>
                <c:pt idx="2">
                  <c:v>14.9</c:v>
                </c:pt>
                <c:pt idx="3">
                  <c:v>31.3</c:v>
                </c:pt>
                <c:pt idx="4">
                  <c:v>22.8</c:v>
                </c:pt>
                <c:pt idx="5">
                  <c:v>19.100000000000001</c:v>
                </c:pt>
                <c:pt idx="6">
                  <c:v>37.6</c:v>
                </c:pt>
                <c:pt idx="7">
                  <c:v>14.1</c:v>
                </c:pt>
                <c:pt idx="8">
                  <c:v>26.9</c:v>
                </c:pt>
                <c:pt idx="9">
                  <c:v>22.7</c:v>
                </c:pt>
                <c:pt idx="10">
                  <c:v>14.4</c:v>
                </c:pt>
                <c:pt idx="11">
                  <c:v>27</c:v>
                </c:pt>
                <c:pt idx="12">
                  <c:v>31.9</c:v>
                </c:pt>
                <c:pt idx="13">
                  <c:v>30.4</c:v>
                </c:pt>
                <c:pt idx="14">
                  <c:v>25.3</c:v>
                </c:pt>
                <c:pt idx="15">
                  <c:v>20.399999999999999</c:v>
                </c:pt>
                <c:pt idx="16">
                  <c:v>31.5</c:v>
                </c:pt>
                <c:pt idx="17">
                  <c:v>22.2</c:v>
                </c:pt>
                <c:pt idx="18">
                  <c:v>18.8</c:v>
                </c:pt>
                <c:pt idx="19">
                  <c:v>20.5</c:v>
                </c:pt>
                <c:pt idx="20">
                  <c:v>22</c:v>
                </c:pt>
                <c:pt idx="21">
                  <c:v>24.7</c:v>
                </c:pt>
                <c:pt idx="22">
                  <c:v>28.4</c:v>
                </c:pt>
                <c:pt idx="23">
                  <c:v>21.2</c:v>
                </c:pt>
                <c:pt idx="24">
                  <c:v>22.3</c:v>
                </c:pt>
              </c:numCache>
            </c:numRef>
          </c:val>
        </c:ser>
        <c:ser>
          <c:idx val="2"/>
          <c:order val="2"/>
          <c:tx>
            <c:strRef>
              <c:f>Sheet1!$D$1</c:f>
              <c:strCache>
                <c:ptCount val="1"/>
                <c:pt idx="0">
                  <c:v>Χειρότερα</c:v>
                </c:pt>
              </c:strCache>
            </c:strRef>
          </c:tx>
          <c:spPr>
            <a:solidFill>
              <a:schemeClr val="accent1"/>
            </a:solidFill>
          </c:spPr>
          <c:dLbls>
            <c:numFmt formatCode="#,##0" sourceLinked="0"/>
            <c:txPr>
              <a:bodyPr/>
              <a:lstStyle/>
              <a:p>
                <a:pPr>
                  <a:defRPr sz="1400" b="1"/>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Sheet1!$D$2:$D$26</c:f>
              <c:numCache>
                <c:formatCode>General</c:formatCode>
                <c:ptCount val="25"/>
                <c:pt idx="0">
                  <c:v>54.6</c:v>
                </c:pt>
                <c:pt idx="1">
                  <c:v>25.4</c:v>
                </c:pt>
                <c:pt idx="2">
                  <c:v>78</c:v>
                </c:pt>
                <c:pt idx="3">
                  <c:v>29.8</c:v>
                </c:pt>
                <c:pt idx="4">
                  <c:v>72.400000000000006</c:v>
                </c:pt>
                <c:pt idx="5">
                  <c:v>76.400000000000006</c:v>
                </c:pt>
                <c:pt idx="6">
                  <c:v>47.4</c:v>
                </c:pt>
                <c:pt idx="7">
                  <c:v>78</c:v>
                </c:pt>
                <c:pt idx="8">
                  <c:v>61</c:v>
                </c:pt>
                <c:pt idx="9">
                  <c:v>59.1</c:v>
                </c:pt>
                <c:pt idx="10">
                  <c:v>76.599999999999994</c:v>
                </c:pt>
                <c:pt idx="11">
                  <c:v>51.5</c:v>
                </c:pt>
                <c:pt idx="12">
                  <c:v>43.8</c:v>
                </c:pt>
                <c:pt idx="13">
                  <c:v>28.6</c:v>
                </c:pt>
                <c:pt idx="14">
                  <c:v>37.9</c:v>
                </c:pt>
                <c:pt idx="15">
                  <c:v>67.900000000000006</c:v>
                </c:pt>
                <c:pt idx="16">
                  <c:v>59.1</c:v>
                </c:pt>
                <c:pt idx="17">
                  <c:v>66</c:v>
                </c:pt>
                <c:pt idx="18">
                  <c:v>62.1</c:v>
                </c:pt>
                <c:pt idx="19">
                  <c:v>54.5</c:v>
                </c:pt>
                <c:pt idx="20">
                  <c:v>35.4</c:v>
                </c:pt>
                <c:pt idx="21">
                  <c:v>47.9</c:v>
                </c:pt>
                <c:pt idx="22">
                  <c:v>47.8</c:v>
                </c:pt>
                <c:pt idx="23">
                  <c:v>61.3</c:v>
                </c:pt>
                <c:pt idx="24">
                  <c:v>57.4</c:v>
                </c:pt>
              </c:numCache>
            </c:numRef>
          </c:val>
        </c:ser>
        <c:ser>
          <c:idx val="3"/>
          <c:order val="3"/>
          <c:tx>
            <c:strRef>
              <c:f>Sheet1!$E$1</c:f>
              <c:strCache>
                <c:ptCount val="1"/>
                <c:pt idx="0">
                  <c:v>ΔΓ/ΔΑ</c:v>
                </c:pt>
              </c:strCache>
            </c:strRef>
          </c:tx>
          <c:spPr>
            <a:solidFill>
              <a:schemeClr val="bg1">
                <a:lumMod val="50000"/>
              </a:schemeClr>
            </a:solidFill>
          </c:spPr>
          <c:dLbls>
            <c:numFmt formatCode="#,##0" sourceLinked="0"/>
            <c:txPr>
              <a:bodyPr/>
              <a:lstStyle/>
              <a:p>
                <a:pPr>
                  <a:defRPr sz="1400"/>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Sheet1!$E$2:$E$26</c:f>
              <c:numCache>
                <c:formatCode>General</c:formatCode>
                <c:ptCount val="25"/>
                <c:pt idx="0">
                  <c:v>0.9</c:v>
                </c:pt>
                <c:pt idx="1">
                  <c:v>0.60000000000000009</c:v>
                </c:pt>
                <c:pt idx="3">
                  <c:v>3</c:v>
                </c:pt>
                <c:pt idx="9">
                  <c:v>1.7</c:v>
                </c:pt>
                <c:pt idx="10">
                  <c:v>0.8</c:v>
                </c:pt>
                <c:pt idx="11">
                  <c:v>1.4</c:v>
                </c:pt>
                <c:pt idx="12">
                  <c:v>0.70000000000000007</c:v>
                </c:pt>
                <c:pt idx="14">
                  <c:v>1.1000000000000001</c:v>
                </c:pt>
                <c:pt idx="15">
                  <c:v>0.9</c:v>
                </c:pt>
                <c:pt idx="17">
                  <c:v>0.9</c:v>
                </c:pt>
                <c:pt idx="19">
                  <c:v>1.8</c:v>
                </c:pt>
                <c:pt idx="20">
                  <c:v>1.9000000000000001</c:v>
                </c:pt>
                <c:pt idx="21">
                  <c:v>1.6</c:v>
                </c:pt>
                <c:pt idx="22">
                  <c:v>1.8</c:v>
                </c:pt>
                <c:pt idx="23">
                  <c:v>0.5</c:v>
                </c:pt>
                <c:pt idx="24">
                  <c:v>0.5</c:v>
                </c:pt>
              </c:numCache>
            </c:numRef>
          </c:val>
        </c:ser>
        <c:dLbls>
          <c:showVal val="1"/>
        </c:dLbls>
        <c:gapWidth val="95"/>
        <c:overlap val="100"/>
        <c:axId val="91398912"/>
        <c:axId val="91400448"/>
      </c:barChart>
      <c:catAx>
        <c:axId val="91398912"/>
        <c:scaling>
          <c:orientation val="maxMin"/>
        </c:scaling>
        <c:axPos val="l"/>
        <c:majorTickMark val="none"/>
        <c:tickLblPos val="nextTo"/>
        <c:txPr>
          <a:bodyPr/>
          <a:lstStyle/>
          <a:p>
            <a:pPr>
              <a:defRPr sz="1000" b="1"/>
            </a:pPr>
            <a:endParaRPr lang="el-GR"/>
          </a:p>
        </c:txPr>
        <c:crossAx val="91400448"/>
        <c:crosses val="autoZero"/>
        <c:auto val="1"/>
        <c:lblAlgn val="ctr"/>
        <c:lblOffset val="100"/>
      </c:catAx>
      <c:valAx>
        <c:axId val="91400448"/>
        <c:scaling>
          <c:orientation val="minMax"/>
        </c:scaling>
        <c:delete val="1"/>
        <c:axPos val="t"/>
        <c:numFmt formatCode="0%" sourceLinked="1"/>
        <c:tickLblPos val="none"/>
        <c:crossAx val="91398912"/>
        <c:crosses val="autoZero"/>
        <c:crossBetween val="between"/>
      </c:valAx>
    </c:plotArea>
    <c:legend>
      <c:legendPos val="t"/>
      <c:layout>
        <c:manualLayout>
          <c:xMode val="edge"/>
          <c:yMode val="edge"/>
          <c:x val="0.22468273727161625"/>
          <c:y val="1.290039796555038E-2"/>
          <c:w val="0.75066659260082214"/>
          <c:h val="5.6816305501519684E-2"/>
        </c:manualLayout>
      </c:layout>
      <c:txPr>
        <a:bodyPr/>
        <a:lstStyle/>
        <a:p>
          <a:pPr>
            <a:defRPr sz="1300" b="1"/>
          </a:pPr>
          <a:endParaRPr lang="el-GR"/>
        </a:p>
      </c:txPr>
    </c:legend>
    <c:plotVisOnly val="1"/>
    <c:dispBlanksAs val="gap"/>
  </c:chart>
  <c:txPr>
    <a:bodyPr/>
    <a:lstStyle/>
    <a:p>
      <a:pPr>
        <a:defRPr sz="1800"/>
      </a:pPr>
      <a:endParaRPr lang="el-G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l-GR"/>
  <c:style val="42"/>
  <c:chart>
    <c:autoTitleDeleted val="1"/>
    <c:plotArea>
      <c:layout/>
      <c:lineChart>
        <c:grouping val="standard"/>
        <c:ser>
          <c:idx val="0"/>
          <c:order val="0"/>
          <c:tx>
            <c:strRef>
              <c:f>Sheet1!$B$1</c:f>
              <c:strCache>
                <c:ptCount val="1"/>
                <c:pt idx="0">
                  <c:v>Κοινωνική Εμπιστοσύνη</c:v>
                </c:pt>
              </c:strCache>
            </c:strRef>
          </c:tx>
          <c:spPr>
            <a:ln w="63500"/>
          </c:spPr>
          <c:dLbls>
            <c:txPr>
              <a:bodyPr/>
              <a:lstStyle/>
              <a:p>
                <a:pPr>
                  <a:defRPr sz="1400" b="1"/>
                </a:pPr>
                <a:endParaRPr lang="el-GR"/>
              </a:p>
            </c:txPr>
            <c:dLblPos val="t"/>
            <c:showVal val="1"/>
          </c:dLbls>
          <c:cat>
            <c:strRef>
              <c:f>Sheet1!$A$2:$A$10</c:f>
              <c:strCache>
                <c:ptCount val="9"/>
                <c:pt idx="0">
                  <c:v>Φεβ-12</c:v>
                </c:pt>
                <c:pt idx="1">
                  <c:v>Μάρ-12</c:v>
                </c:pt>
                <c:pt idx="2">
                  <c:v>Απρ-12</c:v>
                </c:pt>
                <c:pt idx="3">
                  <c:v>Σεπ-12</c:v>
                </c:pt>
                <c:pt idx="4">
                  <c:v>Ιαν-13</c:v>
                </c:pt>
                <c:pt idx="5">
                  <c:v>Φεβ-13</c:v>
                </c:pt>
                <c:pt idx="6">
                  <c:v>Μαρ-13</c:v>
                </c:pt>
                <c:pt idx="7">
                  <c:v>Απρ-13</c:v>
                </c:pt>
                <c:pt idx="8">
                  <c:v>Μάι-13</c:v>
                </c:pt>
              </c:strCache>
            </c:strRef>
          </c:cat>
          <c:val>
            <c:numRef>
              <c:f>Sheet1!$B$2:$B$10</c:f>
              <c:numCache>
                <c:formatCode>General</c:formatCode>
                <c:ptCount val="9"/>
                <c:pt idx="0">
                  <c:v>4.8</c:v>
                </c:pt>
                <c:pt idx="1">
                  <c:v>5</c:v>
                </c:pt>
                <c:pt idx="2">
                  <c:v>5.2</c:v>
                </c:pt>
                <c:pt idx="3">
                  <c:v>5.2</c:v>
                </c:pt>
                <c:pt idx="4">
                  <c:v>5.3</c:v>
                </c:pt>
                <c:pt idx="5">
                  <c:v>5.2</c:v>
                </c:pt>
                <c:pt idx="6">
                  <c:v>5.0999999999999996</c:v>
                </c:pt>
                <c:pt idx="7">
                  <c:v>5.3</c:v>
                </c:pt>
                <c:pt idx="8">
                  <c:v>5.4</c:v>
                </c:pt>
              </c:numCache>
            </c:numRef>
          </c:val>
        </c:ser>
        <c:dLbls>
          <c:showVal val="1"/>
        </c:dLbls>
        <c:marker val="1"/>
        <c:axId val="91536768"/>
        <c:axId val="91542656"/>
      </c:lineChart>
      <c:catAx>
        <c:axId val="91536768"/>
        <c:scaling>
          <c:orientation val="minMax"/>
        </c:scaling>
        <c:axPos val="b"/>
        <c:majorTickMark val="none"/>
        <c:tickLblPos val="nextTo"/>
        <c:txPr>
          <a:bodyPr/>
          <a:lstStyle/>
          <a:p>
            <a:pPr>
              <a:defRPr sz="1200" b="1"/>
            </a:pPr>
            <a:endParaRPr lang="el-GR"/>
          </a:p>
        </c:txPr>
        <c:crossAx val="91542656"/>
        <c:crosses val="autoZero"/>
        <c:auto val="1"/>
        <c:lblAlgn val="ctr"/>
        <c:lblOffset val="100"/>
      </c:catAx>
      <c:valAx>
        <c:axId val="91542656"/>
        <c:scaling>
          <c:orientation val="minMax"/>
        </c:scaling>
        <c:delete val="1"/>
        <c:axPos val="l"/>
        <c:numFmt formatCode="General" sourceLinked="1"/>
        <c:tickLblPos val="none"/>
        <c:crossAx val="91536768"/>
        <c:crosses val="autoZero"/>
        <c:crossBetween val="between"/>
      </c:valAx>
    </c:plotArea>
    <c:legend>
      <c:legendPos val="t"/>
      <c:layout/>
      <c:txPr>
        <a:bodyPr/>
        <a:lstStyle/>
        <a:p>
          <a:pPr>
            <a:defRPr sz="1400" b="1"/>
          </a:pPr>
          <a:endParaRPr lang="el-GR"/>
        </a:p>
      </c:txPr>
    </c:legend>
    <c:plotVisOnly val="1"/>
    <c:dispBlanksAs val="gap"/>
  </c:chart>
  <c:txPr>
    <a:bodyPr/>
    <a:lstStyle/>
    <a:p>
      <a:pPr>
        <a:defRPr sz="1800"/>
      </a:pPr>
      <a:endParaRPr lang="el-G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Υψηλη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Sheet1!$B$2:$B$21</c:f>
              <c:numCache>
                <c:formatCode>General</c:formatCode>
                <c:ptCount val="20"/>
                <c:pt idx="0">
                  <c:v>40</c:v>
                </c:pt>
                <c:pt idx="1">
                  <c:v>42.2</c:v>
                </c:pt>
                <c:pt idx="2">
                  <c:v>38.6</c:v>
                </c:pt>
                <c:pt idx="3">
                  <c:v>37.800000000000011</c:v>
                </c:pt>
                <c:pt idx="4">
                  <c:v>47.9</c:v>
                </c:pt>
                <c:pt idx="5">
                  <c:v>32.300000000000011</c:v>
                </c:pt>
                <c:pt idx="6">
                  <c:v>55.6</c:v>
                </c:pt>
                <c:pt idx="7">
                  <c:v>46.1</c:v>
                </c:pt>
                <c:pt idx="8">
                  <c:v>55.8</c:v>
                </c:pt>
                <c:pt idx="9">
                  <c:v>33.5</c:v>
                </c:pt>
                <c:pt idx="10">
                  <c:v>42.9</c:v>
                </c:pt>
                <c:pt idx="11">
                  <c:v>40.6</c:v>
                </c:pt>
                <c:pt idx="12">
                  <c:v>43.1</c:v>
                </c:pt>
                <c:pt idx="13">
                  <c:v>48.6</c:v>
                </c:pt>
                <c:pt idx="14">
                  <c:v>37.300000000000011</c:v>
                </c:pt>
                <c:pt idx="15">
                  <c:v>33.800000000000011</c:v>
                </c:pt>
                <c:pt idx="16">
                  <c:v>43.6</c:v>
                </c:pt>
                <c:pt idx="17">
                  <c:v>47.4</c:v>
                </c:pt>
                <c:pt idx="18">
                  <c:v>39.6</c:v>
                </c:pt>
                <c:pt idx="19">
                  <c:v>28.5</c:v>
                </c:pt>
              </c:numCache>
            </c:numRef>
          </c:val>
        </c:ser>
        <c:ser>
          <c:idx val="1"/>
          <c:order val="1"/>
          <c:tx>
            <c:strRef>
              <c:f>Sheet1!$C$1</c:f>
              <c:strCache>
                <c:ptCount val="1"/>
                <c:pt idx="0">
                  <c:v>Μέτρια</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Sheet1!$C$2:$C$21</c:f>
              <c:numCache>
                <c:formatCode>General</c:formatCode>
                <c:ptCount val="20"/>
                <c:pt idx="0">
                  <c:v>40.6</c:v>
                </c:pt>
                <c:pt idx="1">
                  <c:v>41.9</c:v>
                </c:pt>
                <c:pt idx="2">
                  <c:v>41.1</c:v>
                </c:pt>
                <c:pt idx="3">
                  <c:v>40.300000000000011</c:v>
                </c:pt>
                <c:pt idx="4">
                  <c:v>44.5</c:v>
                </c:pt>
                <c:pt idx="5">
                  <c:v>38</c:v>
                </c:pt>
                <c:pt idx="6">
                  <c:v>35</c:v>
                </c:pt>
                <c:pt idx="7">
                  <c:v>29.9</c:v>
                </c:pt>
                <c:pt idx="8">
                  <c:v>37.4</c:v>
                </c:pt>
                <c:pt idx="9">
                  <c:v>41.9</c:v>
                </c:pt>
                <c:pt idx="10">
                  <c:v>38.5</c:v>
                </c:pt>
                <c:pt idx="11">
                  <c:v>44</c:v>
                </c:pt>
                <c:pt idx="12">
                  <c:v>43</c:v>
                </c:pt>
                <c:pt idx="13">
                  <c:v>41.1</c:v>
                </c:pt>
                <c:pt idx="14">
                  <c:v>40.4</c:v>
                </c:pt>
                <c:pt idx="15">
                  <c:v>38.800000000000011</c:v>
                </c:pt>
                <c:pt idx="16">
                  <c:v>44.5</c:v>
                </c:pt>
                <c:pt idx="17">
                  <c:v>40.1</c:v>
                </c:pt>
                <c:pt idx="18">
                  <c:v>39.700000000000003</c:v>
                </c:pt>
                <c:pt idx="19">
                  <c:v>39.4</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Sheet1!$D$2:$D$21</c:f>
              <c:numCache>
                <c:formatCode>General</c:formatCode>
                <c:ptCount val="20"/>
                <c:pt idx="0">
                  <c:v>19.399999999999999</c:v>
                </c:pt>
                <c:pt idx="1">
                  <c:v>15.8</c:v>
                </c:pt>
                <c:pt idx="2">
                  <c:v>20.3</c:v>
                </c:pt>
                <c:pt idx="3">
                  <c:v>21.9</c:v>
                </c:pt>
                <c:pt idx="4">
                  <c:v>7.6</c:v>
                </c:pt>
                <c:pt idx="5">
                  <c:v>29.7</c:v>
                </c:pt>
                <c:pt idx="6">
                  <c:v>9.4</c:v>
                </c:pt>
                <c:pt idx="7">
                  <c:v>24</c:v>
                </c:pt>
                <c:pt idx="8">
                  <c:v>6.9</c:v>
                </c:pt>
                <c:pt idx="9">
                  <c:v>24.6</c:v>
                </c:pt>
                <c:pt idx="10">
                  <c:v>18.600000000000001</c:v>
                </c:pt>
                <c:pt idx="11">
                  <c:v>15.4</c:v>
                </c:pt>
                <c:pt idx="12">
                  <c:v>13.9</c:v>
                </c:pt>
                <c:pt idx="13">
                  <c:v>10.3</c:v>
                </c:pt>
                <c:pt idx="14">
                  <c:v>22.3</c:v>
                </c:pt>
                <c:pt idx="15">
                  <c:v>27.4</c:v>
                </c:pt>
                <c:pt idx="16">
                  <c:v>12</c:v>
                </c:pt>
                <c:pt idx="17">
                  <c:v>12.5</c:v>
                </c:pt>
                <c:pt idx="18">
                  <c:v>20.8</c:v>
                </c:pt>
                <c:pt idx="19">
                  <c:v>32.200000000000003</c:v>
                </c:pt>
              </c:numCache>
            </c:numRef>
          </c:val>
        </c:ser>
        <c:dLbls>
          <c:showVal val="1"/>
        </c:dLbls>
        <c:gapWidth val="95"/>
        <c:overlap val="100"/>
        <c:axId val="91794816"/>
        <c:axId val="91812992"/>
      </c:barChart>
      <c:catAx>
        <c:axId val="91794816"/>
        <c:scaling>
          <c:orientation val="maxMin"/>
        </c:scaling>
        <c:axPos val="l"/>
        <c:majorTickMark val="none"/>
        <c:tickLblPos val="nextTo"/>
        <c:txPr>
          <a:bodyPr/>
          <a:lstStyle/>
          <a:p>
            <a:pPr>
              <a:defRPr sz="1000" b="1"/>
            </a:pPr>
            <a:endParaRPr lang="el-GR"/>
          </a:p>
        </c:txPr>
        <c:crossAx val="91812992"/>
        <c:crosses val="autoZero"/>
        <c:auto val="1"/>
        <c:lblAlgn val="ctr"/>
        <c:lblOffset val="100"/>
      </c:catAx>
      <c:valAx>
        <c:axId val="91812992"/>
        <c:scaling>
          <c:orientation val="minMax"/>
        </c:scaling>
        <c:delete val="1"/>
        <c:axPos val="t"/>
        <c:numFmt formatCode="0%" sourceLinked="1"/>
        <c:tickLblPos val="none"/>
        <c:crossAx val="91794816"/>
        <c:crosses val="autoZero"/>
        <c:crossBetween val="between"/>
      </c:valAx>
    </c:plotArea>
    <c:legend>
      <c:legendPos val="t"/>
      <c:layout>
        <c:manualLayout>
          <c:xMode val="edge"/>
          <c:yMode val="edge"/>
          <c:x val="0.1706684191398696"/>
          <c:y val="8.0222703277697521E-3"/>
          <c:w val="0.82933158086013037"/>
          <c:h val="8.3934424572656235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Υψηλη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Sheet1!$B$2:$B$25</c:f>
              <c:numCache>
                <c:formatCode>General</c:formatCode>
                <c:ptCount val="24"/>
                <c:pt idx="0">
                  <c:v>40</c:v>
                </c:pt>
                <c:pt idx="1">
                  <c:v>42</c:v>
                </c:pt>
                <c:pt idx="2">
                  <c:v>44.9</c:v>
                </c:pt>
                <c:pt idx="3">
                  <c:v>43.6</c:v>
                </c:pt>
                <c:pt idx="4">
                  <c:v>46.8</c:v>
                </c:pt>
                <c:pt idx="5">
                  <c:v>35</c:v>
                </c:pt>
                <c:pt idx="6">
                  <c:v>35.4</c:v>
                </c:pt>
                <c:pt idx="7">
                  <c:v>36.1</c:v>
                </c:pt>
                <c:pt idx="8">
                  <c:v>45.4</c:v>
                </c:pt>
                <c:pt idx="9">
                  <c:v>21.6</c:v>
                </c:pt>
                <c:pt idx="10">
                  <c:v>45.6</c:v>
                </c:pt>
                <c:pt idx="11">
                  <c:v>37.200000000000003</c:v>
                </c:pt>
                <c:pt idx="12">
                  <c:v>50.3</c:v>
                </c:pt>
                <c:pt idx="13">
                  <c:v>53.3</c:v>
                </c:pt>
                <c:pt idx="14">
                  <c:v>37</c:v>
                </c:pt>
                <c:pt idx="15">
                  <c:v>27.4</c:v>
                </c:pt>
                <c:pt idx="16">
                  <c:v>28.8</c:v>
                </c:pt>
                <c:pt idx="17">
                  <c:v>36</c:v>
                </c:pt>
                <c:pt idx="18">
                  <c:v>48.5</c:v>
                </c:pt>
                <c:pt idx="19">
                  <c:v>47.3</c:v>
                </c:pt>
                <c:pt idx="20">
                  <c:v>43.6</c:v>
                </c:pt>
                <c:pt idx="21">
                  <c:v>34.5</c:v>
                </c:pt>
                <c:pt idx="22">
                  <c:v>38</c:v>
                </c:pt>
                <c:pt idx="23">
                  <c:v>33.700000000000003</c:v>
                </c:pt>
              </c:numCache>
            </c:numRef>
          </c:val>
        </c:ser>
        <c:ser>
          <c:idx val="1"/>
          <c:order val="1"/>
          <c:tx>
            <c:strRef>
              <c:f>Sheet1!$C$1</c:f>
              <c:strCache>
                <c:ptCount val="1"/>
                <c:pt idx="0">
                  <c:v>Μέτρια</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Sheet1!$C$2:$C$25</c:f>
              <c:numCache>
                <c:formatCode>General</c:formatCode>
                <c:ptCount val="24"/>
                <c:pt idx="0">
                  <c:v>40.6</c:v>
                </c:pt>
                <c:pt idx="1">
                  <c:v>41.6</c:v>
                </c:pt>
                <c:pt idx="2">
                  <c:v>33.300000000000011</c:v>
                </c:pt>
                <c:pt idx="3">
                  <c:v>34.5</c:v>
                </c:pt>
                <c:pt idx="4">
                  <c:v>38.5</c:v>
                </c:pt>
                <c:pt idx="5">
                  <c:v>43.2</c:v>
                </c:pt>
                <c:pt idx="6">
                  <c:v>47.3</c:v>
                </c:pt>
                <c:pt idx="7">
                  <c:v>39.800000000000011</c:v>
                </c:pt>
                <c:pt idx="8">
                  <c:v>38.6</c:v>
                </c:pt>
                <c:pt idx="9">
                  <c:v>44.1</c:v>
                </c:pt>
                <c:pt idx="10">
                  <c:v>44.1</c:v>
                </c:pt>
                <c:pt idx="11">
                  <c:v>48.1</c:v>
                </c:pt>
                <c:pt idx="12">
                  <c:v>27.1</c:v>
                </c:pt>
                <c:pt idx="13">
                  <c:v>34.5</c:v>
                </c:pt>
                <c:pt idx="14">
                  <c:v>41.6</c:v>
                </c:pt>
                <c:pt idx="15">
                  <c:v>48.3</c:v>
                </c:pt>
                <c:pt idx="16">
                  <c:v>38.1</c:v>
                </c:pt>
                <c:pt idx="17">
                  <c:v>44.1</c:v>
                </c:pt>
                <c:pt idx="18">
                  <c:v>38.200000000000003</c:v>
                </c:pt>
                <c:pt idx="19">
                  <c:v>36.1</c:v>
                </c:pt>
                <c:pt idx="20">
                  <c:v>40.4</c:v>
                </c:pt>
                <c:pt idx="21">
                  <c:v>43.6</c:v>
                </c:pt>
                <c:pt idx="22">
                  <c:v>41.6</c:v>
                </c:pt>
                <c:pt idx="23">
                  <c:v>43.4</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Sheet1!$D$2:$D$25</c:f>
              <c:numCache>
                <c:formatCode>General</c:formatCode>
                <c:ptCount val="24"/>
                <c:pt idx="0">
                  <c:v>19.399999999999999</c:v>
                </c:pt>
                <c:pt idx="1">
                  <c:v>16.5</c:v>
                </c:pt>
                <c:pt idx="2">
                  <c:v>21.8</c:v>
                </c:pt>
                <c:pt idx="3">
                  <c:v>21.9</c:v>
                </c:pt>
                <c:pt idx="4">
                  <c:v>14.7</c:v>
                </c:pt>
                <c:pt idx="5">
                  <c:v>21.8</c:v>
                </c:pt>
                <c:pt idx="6">
                  <c:v>17.3</c:v>
                </c:pt>
                <c:pt idx="7">
                  <c:v>24.1</c:v>
                </c:pt>
                <c:pt idx="8">
                  <c:v>16</c:v>
                </c:pt>
                <c:pt idx="9">
                  <c:v>34.300000000000011</c:v>
                </c:pt>
                <c:pt idx="10">
                  <c:v>10.200000000000001</c:v>
                </c:pt>
                <c:pt idx="11">
                  <c:v>14.7</c:v>
                </c:pt>
                <c:pt idx="12">
                  <c:v>22.6</c:v>
                </c:pt>
                <c:pt idx="13">
                  <c:v>12.2</c:v>
                </c:pt>
                <c:pt idx="14">
                  <c:v>21.4</c:v>
                </c:pt>
                <c:pt idx="15">
                  <c:v>24.4</c:v>
                </c:pt>
                <c:pt idx="16">
                  <c:v>33.1</c:v>
                </c:pt>
                <c:pt idx="17">
                  <c:v>19.899999999999999</c:v>
                </c:pt>
                <c:pt idx="18">
                  <c:v>13.3</c:v>
                </c:pt>
                <c:pt idx="19">
                  <c:v>16.7</c:v>
                </c:pt>
                <c:pt idx="20">
                  <c:v>16</c:v>
                </c:pt>
                <c:pt idx="21">
                  <c:v>21.9</c:v>
                </c:pt>
                <c:pt idx="22">
                  <c:v>20.399999999999999</c:v>
                </c:pt>
                <c:pt idx="23">
                  <c:v>22.9</c:v>
                </c:pt>
              </c:numCache>
            </c:numRef>
          </c:val>
        </c:ser>
        <c:dLbls>
          <c:showVal val="1"/>
        </c:dLbls>
        <c:gapWidth val="95"/>
        <c:overlap val="100"/>
        <c:axId val="92090752"/>
        <c:axId val="92092288"/>
      </c:barChart>
      <c:catAx>
        <c:axId val="92090752"/>
        <c:scaling>
          <c:orientation val="maxMin"/>
        </c:scaling>
        <c:axPos val="l"/>
        <c:majorTickMark val="none"/>
        <c:tickLblPos val="nextTo"/>
        <c:txPr>
          <a:bodyPr/>
          <a:lstStyle/>
          <a:p>
            <a:pPr>
              <a:defRPr sz="1000" b="1"/>
            </a:pPr>
            <a:endParaRPr lang="el-GR"/>
          </a:p>
        </c:txPr>
        <c:crossAx val="92092288"/>
        <c:crosses val="autoZero"/>
        <c:auto val="1"/>
        <c:lblAlgn val="ctr"/>
        <c:lblOffset val="100"/>
      </c:catAx>
      <c:valAx>
        <c:axId val="92092288"/>
        <c:scaling>
          <c:orientation val="minMax"/>
        </c:scaling>
        <c:delete val="1"/>
        <c:axPos val="t"/>
        <c:numFmt formatCode="0%" sourceLinked="1"/>
        <c:tickLblPos val="none"/>
        <c:crossAx val="92090752"/>
        <c:crosses val="autoZero"/>
        <c:crossBetween val="between"/>
      </c:valAx>
    </c:plotArea>
    <c:legend>
      <c:legendPos val="t"/>
      <c:layout>
        <c:manualLayout>
          <c:xMode val="edge"/>
          <c:yMode val="edge"/>
          <c:x val="0.36786727997964408"/>
          <c:y val="3.3324799659941153E-2"/>
          <c:w val="0.63213284731636987"/>
          <c:h val="4.9876204231275902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Μεγάλη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Sheet1!$B$2:$B$21</c:f>
              <c:numCache>
                <c:formatCode>General</c:formatCode>
                <c:ptCount val="20"/>
                <c:pt idx="0">
                  <c:v>53</c:v>
                </c:pt>
                <c:pt idx="1">
                  <c:v>54.8</c:v>
                </c:pt>
                <c:pt idx="2">
                  <c:v>57.2</c:v>
                </c:pt>
                <c:pt idx="3">
                  <c:v>52.3</c:v>
                </c:pt>
                <c:pt idx="4">
                  <c:v>47.9</c:v>
                </c:pt>
                <c:pt idx="5">
                  <c:v>34.700000000000003</c:v>
                </c:pt>
                <c:pt idx="6">
                  <c:v>64.7</c:v>
                </c:pt>
                <c:pt idx="7">
                  <c:v>46.6</c:v>
                </c:pt>
                <c:pt idx="8">
                  <c:v>72.400000000000006</c:v>
                </c:pt>
                <c:pt idx="9">
                  <c:v>48.8</c:v>
                </c:pt>
                <c:pt idx="10">
                  <c:v>55.6</c:v>
                </c:pt>
                <c:pt idx="11">
                  <c:v>59</c:v>
                </c:pt>
                <c:pt idx="12">
                  <c:v>58.8</c:v>
                </c:pt>
                <c:pt idx="13">
                  <c:v>54.3</c:v>
                </c:pt>
                <c:pt idx="14">
                  <c:v>54.7</c:v>
                </c:pt>
                <c:pt idx="15">
                  <c:v>44.2</c:v>
                </c:pt>
                <c:pt idx="16">
                  <c:v>61.3</c:v>
                </c:pt>
                <c:pt idx="17">
                  <c:v>53.9</c:v>
                </c:pt>
                <c:pt idx="18">
                  <c:v>50.3</c:v>
                </c:pt>
                <c:pt idx="19">
                  <c:v>49.1</c:v>
                </c:pt>
              </c:numCache>
            </c:numRef>
          </c:val>
        </c:ser>
        <c:ser>
          <c:idx val="1"/>
          <c:order val="1"/>
          <c:tx>
            <c:strRef>
              <c:f>Sheet1!$C$1</c:f>
              <c:strCache>
                <c:ptCount val="1"/>
                <c:pt idx="0">
                  <c:v>Μέτρια</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Sheet1!$C$2:$C$21</c:f>
              <c:numCache>
                <c:formatCode>General</c:formatCode>
                <c:ptCount val="20"/>
                <c:pt idx="0">
                  <c:v>28.1</c:v>
                </c:pt>
                <c:pt idx="1">
                  <c:v>25.9</c:v>
                </c:pt>
                <c:pt idx="2">
                  <c:v>25.4</c:v>
                </c:pt>
                <c:pt idx="3">
                  <c:v>33.6</c:v>
                </c:pt>
                <c:pt idx="4">
                  <c:v>23.4</c:v>
                </c:pt>
                <c:pt idx="5">
                  <c:v>25</c:v>
                </c:pt>
                <c:pt idx="6">
                  <c:v>24.3</c:v>
                </c:pt>
                <c:pt idx="7">
                  <c:v>28.6</c:v>
                </c:pt>
                <c:pt idx="8">
                  <c:v>18.399999999999999</c:v>
                </c:pt>
                <c:pt idx="9">
                  <c:v>34</c:v>
                </c:pt>
                <c:pt idx="10">
                  <c:v>26.9</c:v>
                </c:pt>
                <c:pt idx="11">
                  <c:v>29.3</c:v>
                </c:pt>
                <c:pt idx="12">
                  <c:v>24.5</c:v>
                </c:pt>
                <c:pt idx="13">
                  <c:v>28</c:v>
                </c:pt>
                <c:pt idx="14">
                  <c:v>20.399999999999999</c:v>
                </c:pt>
                <c:pt idx="15">
                  <c:v>32.9</c:v>
                </c:pt>
                <c:pt idx="16">
                  <c:v>23.7</c:v>
                </c:pt>
                <c:pt idx="17">
                  <c:v>28.5</c:v>
                </c:pt>
                <c:pt idx="18">
                  <c:v>28.7</c:v>
                </c:pt>
                <c:pt idx="19">
                  <c:v>30.6</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Sheet1!$D$2:$D$21</c:f>
              <c:numCache>
                <c:formatCode>General</c:formatCode>
                <c:ptCount val="20"/>
                <c:pt idx="0">
                  <c:v>18.899999999999999</c:v>
                </c:pt>
                <c:pt idx="1">
                  <c:v>19.3</c:v>
                </c:pt>
                <c:pt idx="2">
                  <c:v>17.5</c:v>
                </c:pt>
                <c:pt idx="3">
                  <c:v>14.1</c:v>
                </c:pt>
                <c:pt idx="4">
                  <c:v>28.7</c:v>
                </c:pt>
                <c:pt idx="5">
                  <c:v>40.300000000000011</c:v>
                </c:pt>
                <c:pt idx="6">
                  <c:v>11</c:v>
                </c:pt>
                <c:pt idx="7">
                  <c:v>24.8</c:v>
                </c:pt>
                <c:pt idx="8">
                  <c:v>9.3000000000000007</c:v>
                </c:pt>
                <c:pt idx="9">
                  <c:v>17.3</c:v>
                </c:pt>
                <c:pt idx="10">
                  <c:v>17.399999999999999</c:v>
                </c:pt>
                <c:pt idx="11">
                  <c:v>11.7</c:v>
                </c:pt>
                <c:pt idx="12">
                  <c:v>16.7</c:v>
                </c:pt>
                <c:pt idx="13">
                  <c:v>17.600000000000001</c:v>
                </c:pt>
                <c:pt idx="14">
                  <c:v>24.9</c:v>
                </c:pt>
                <c:pt idx="15">
                  <c:v>22.9</c:v>
                </c:pt>
                <c:pt idx="16">
                  <c:v>15</c:v>
                </c:pt>
                <c:pt idx="17">
                  <c:v>17.600000000000001</c:v>
                </c:pt>
                <c:pt idx="18">
                  <c:v>21</c:v>
                </c:pt>
                <c:pt idx="19">
                  <c:v>20.2</c:v>
                </c:pt>
              </c:numCache>
            </c:numRef>
          </c:val>
        </c:ser>
        <c:dLbls>
          <c:showVal val="1"/>
        </c:dLbls>
        <c:gapWidth val="95"/>
        <c:overlap val="100"/>
        <c:axId val="92418816"/>
        <c:axId val="92420352"/>
      </c:barChart>
      <c:catAx>
        <c:axId val="92418816"/>
        <c:scaling>
          <c:orientation val="maxMin"/>
        </c:scaling>
        <c:axPos val="l"/>
        <c:majorTickMark val="none"/>
        <c:tickLblPos val="nextTo"/>
        <c:txPr>
          <a:bodyPr/>
          <a:lstStyle/>
          <a:p>
            <a:pPr>
              <a:defRPr sz="1000" b="1"/>
            </a:pPr>
            <a:endParaRPr lang="el-GR"/>
          </a:p>
        </c:txPr>
        <c:crossAx val="92420352"/>
        <c:crosses val="autoZero"/>
        <c:auto val="1"/>
        <c:lblAlgn val="ctr"/>
        <c:lblOffset val="100"/>
      </c:catAx>
      <c:valAx>
        <c:axId val="92420352"/>
        <c:scaling>
          <c:orientation val="minMax"/>
        </c:scaling>
        <c:delete val="1"/>
        <c:axPos val="t"/>
        <c:numFmt formatCode="0%" sourceLinked="1"/>
        <c:tickLblPos val="none"/>
        <c:crossAx val="92418816"/>
        <c:crosses val="autoZero"/>
        <c:crossBetween val="between"/>
      </c:valAx>
    </c:plotArea>
    <c:legend>
      <c:legendPos val="t"/>
      <c:layout>
        <c:manualLayout>
          <c:xMode val="edge"/>
          <c:yMode val="edge"/>
          <c:x val="0.1706684191398696"/>
          <c:y val="8.0222703277697521E-3"/>
          <c:w val="0.82933158086013037"/>
          <c:h val="8.3934424572656235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Μεγάλη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Sheet1!$B$2:$B$25</c:f>
              <c:numCache>
                <c:formatCode>General</c:formatCode>
                <c:ptCount val="24"/>
                <c:pt idx="0">
                  <c:v>53</c:v>
                </c:pt>
                <c:pt idx="1">
                  <c:v>57.9</c:v>
                </c:pt>
                <c:pt idx="2">
                  <c:v>55.4</c:v>
                </c:pt>
                <c:pt idx="3">
                  <c:v>53</c:v>
                </c:pt>
                <c:pt idx="4">
                  <c:v>42.1</c:v>
                </c:pt>
                <c:pt idx="5">
                  <c:v>50</c:v>
                </c:pt>
                <c:pt idx="6">
                  <c:v>53.8</c:v>
                </c:pt>
                <c:pt idx="7">
                  <c:v>47.8</c:v>
                </c:pt>
                <c:pt idx="8">
                  <c:v>46.6</c:v>
                </c:pt>
                <c:pt idx="9">
                  <c:v>34.5</c:v>
                </c:pt>
                <c:pt idx="10">
                  <c:v>62.1</c:v>
                </c:pt>
                <c:pt idx="11">
                  <c:v>55.5</c:v>
                </c:pt>
                <c:pt idx="12">
                  <c:v>50.7</c:v>
                </c:pt>
                <c:pt idx="13">
                  <c:v>50.4</c:v>
                </c:pt>
                <c:pt idx="14">
                  <c:v>55.1</c:v>
                </c:pt>
                <c:pt idx="15">
                  <c:v>61.2</c:v>
                </c:pt>
                <c:pt idx="16">
                  <c:v>43</c:v>
                </c:pt>
                <c:pt idx="17">
                  <c:v>51.4</c:v>
                </c:pt>
                <c:pt idx="18">
                  <c:v>58.7</c:v>
                </c:pt>
                <c:pt idx="19">
                  <c:v>53.3</c:v>
                </c:pt>
                <c:pt idx="20">
                  <c:v>51.8</c:v>
                </c:pt>
                <c:pt idx="21">
                  <c:v>55.1</c:v>
                </c:pt>
                <c:pt idx="22">
                  <c:v>47.2</c:v>
                </c:pt>
                <c:pt idx="23">
                  <c:v>55.8</c:v>
                </c:pt>
              </c:numCache>
            </c:numRef>
          </c:val>
        </c:ser>
        <c:ser>
          <c:idx val="1"/>
          <c:order val="1"/>
          <c:tx>
            <c:strRef>
              <c:f>Sheet1!$C$1</c:f>
              <c:strCache>
                <c:ptCount val="1"/>
                <c:pt idx="0">
                  <c:v>Μέτρια</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Sheet1!$C$2:$C$25</c:f>
              <c:numCache>
                <c:formatCode>General</c:formatCode>
                <c:ptCount val="24"/>
                <c:pt idx="0">
                  <c:v>28.1</c:v>
                </c:pt>
                <c:pt idx="1">
                  <c:v>28.1</c:v>
                </c:pt>
                <c:pt idx="2">
                  <c:v>21.8</c:v>
                </c:pt>
                <c:pt idx="3">
                  <c:v>25.7</c:v>
                </c:pt>
                <c:pt idx="4">
                  <c:v>28.7</c:v>
                </c:pt>
                <c:pt idx="5">
                  <c:v>33.700000000000003</c:v>
                </c:pt>
                <c:pt idx="6">
                  <c:v>29.9</c:v>
                </c:pt>
                <c:pt idx="7">
                  <c:v>26</c:v>
                </c:pt>
                <c:pt idx="8">
                  <c:v>25.2</c:v>
                </c:pt>
                <c:pt idx="9">
                  <c:v>40.300000000000011</c:v>
                </c:pt>
                <c:pt idx="10">
                  <c:v>24.3</c:v>
                </c:pt>
                <c:pt idx="11">
                  <c:v>31.2</c:v>
                </c:pt>
                <c:pt idx="12">
                  <c:v>27.9</c:v>
                </c:pt>
                <c:pt idx="13">
                  <c:v>37</c:v>
                </c:pt>
                <c:pt idx="14">
                  <c:v>27</c:v>
                </c:pt>
                <c:pt idx="15">
                  <c:v>22.2</c:v>
                </c:pt>
                <c:pt idx="16">
                  <c:v>28.6</c:v>
                </c:pt>
                <c:pt idx="17">
                  <c:v>30.2</c:v>
                </c:pt>
                <c:pt idx="18">
                  <c:v>25.8</c:v>
                </c:pt>
                <c:pt idx="19">
                  <c:v>30.3</c:v>
                </c:pt>
                <c:pt idx="20">
                  <c:v>26.7</c:v>
                </c:pt>
                <c:pt idx="21">
                  <c:v>25.7</c:v>
                </c:pt>
                <c:pt idx="22">
                  <c:v>31.2</c:v>
                </c:pt>
                <c:pt idx="23">
                  <c:v>26.4</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Sheet1!$D$2:$D$25</c:f>
              <c:numCache>
                <c:formatCode>General</c:formatCode>
                <c:ptCount val="24"/>
                <c:pt idx="0">
                  <c:v>18.899999999999999</c:v>
                </c:pt>
                <c:pt idx="1">
                  <c:v>14.1</c:v>
                </c:pt>
                <c:pt idx="2">
                  <c:v>22.8</c:v>
                </c:pt>
                <c:pt idx="3">
                  <c:v>21.3</c:v>
                </c:pt>
                <c:pt idx="4">
                  <c:v>29.2</c:v>
                </c:pt>
                <c:pt idx="5">
                  <c:v>16.3</c:v>
                </c:pt>
                <c:pt idx="6">
                  <c:v>16.3</c:v>
                </c:pt>
                <c:pt idx="7">
                  <c:v>26.2</c:v>
                </c:pt>
                <c:pt idx="8">
                  <c:v>28.2</c:v>
                </c:pt>
                <c:pt idx="9">
                  <c:v>25.2</c:v>
                </c:pt>
                <c:pt idx="10">
                  <c:v>13.7</c:v>
                </c:pt>
                <c:pt idx="11">
                  <c:v>13.3</c:v>
                </c:pt>
                <c:pt idx="12">
                  <c:v>21.4</c:v>
                </c:pt>
                <c:pt idx="13">
                  <c:v>12.5</c:v>
                </c:pt>
                <c:pt idx="14">
                  <c:v>17.899999999999999</c:v>
                </c:pt>
                <c:pt idx="15">
                  <c:v>16.600000000000001</c:v>
                </c:pt>
                <c:pt idx="16">
                  <c:v>28.3</c:v>
                </c:pt>
                <c:pt idx="17">
                  <c:v>18.399999999999999</c:v>
                </c:pt>
                <c:pt idx="18">
                  <c:v>15.5</c:v>
                </c:pt>
                <c:pt idx="19">
                  <c:v>16.399999999999999</c:v>
                </c:pt>
                <c:pt idx="20">
                  <c:v>21.6</c:v>
                </c:pt>
                <c:pt idx="21">
                  <c:v>19.2</c:v>
                </c:pt>
                <c:pt idx="22">
                  <c:v>21.6</c:v>
                </c:pt>
                <c:pt idx="23">
                  <c:v>17.7</c:v>
                </c:pt>
              </c:numCache>
            </c:numRef>
          </c:val>
        </c:ser>
        <c:dLbls>
          <c:showVal val="1"/>
        </c:dLbls>
        <c:gapWidth val="95"/>
        <c:overlap val="100"/>
        <c:axId val="92382720"/>
        <c:axId val="92384256"/>
      </c:barChart>
      <c:catAx>
        <c:axId val="92382720"/>
        <c:scaling>
          <c:orientation val="maxMin"/>
        </c:scaling>
        <c:axPos val="l"/>
        <c:majorTickMark val="none"/>
        <c:tickLblPos val="nextTo"/>
        <c:txPr>
          <a:bodyPr/>
          <a:lstStyle/>
          <a:p>
            <a:pPr>
              <a:defRPr sz="1000" b="1"/>
            </a:pPr>
            <a:endParaRPr lang="el-GR"/>
          </a:p>
        </c:txPr>
        <c:crossAx val="92384256"/>
        <c:crosses val="autoZero"/>
        <c:auto val="1"/>
        <c:lblAlgn val="ctr"/>
        <c:lblOffset val="100"/>
      </c:catAx>
      <c:valAx>
        <c:axId val="92384256"/>
        <c:scaling>
          <c:orientation val="minMax"/>
        </c:scaling>
        <c:delete val="1"/>
        <c:axPos val="t"/>
        <c:numFmt formatCode="0%" sourceLinked="1"/>
        <c:tickLblPos val="none"/>
        <c:crossAx val="92382720"/>
        <c:crosses val="autoZero"/>
        <c:crossBetween val="between"/>
      </c:valAx>
    </c:plotArea>
    <c:legend>
      <c:legendPos val="t"/>
      <c:layout>
        <c:manualLayout>
          <c:xMode val="edge"/>
          <c:yMode val="edge"/>
          <c:x val="0.36786727997964408"/>
          <c:y val="3.3324799659941153E-2"/>
          <c:w val="0.63213284731636987"/>
          <c:h val="4.9876204231275902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bar"/>
        <c:grouping val="stacked"/>
        <c:ser>
          <c:idx val="0"/>
          <c:order val="0"/>
          <c:tx>
            <c:strRef>
              <c:f>Sheet1!$B$1</c:f>
              <c:strCache>
                <c:ptCount val="1"/>
                <c:pt idx="0">
                  <c:v>Μεγάλη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Sheet1!$A$2:$A$12</c:f>
              <c:strCache>
                <c:ptCount val="11"/>
                <c:pt idx="0">
                  <c:v>Δικαιοσύνη</c:v>
                </c:pt>
                <c:pt idx="1">
                  <c:v>Αστυνομία</c:v>
                </c:pt>
                <c:pt idx="2">
                  <c:v>Στρατός</c:v>
                </c:pt>
                <c:pt idx="3">
                  <c:v>Εκκλησία</c:v>
                </c:pt>
                <c:pt idx="4">
                  <c:v>Δήμοι (Τοπική Αυτοδιοίκηση)</c:v>
                </c:pt>
                <c:pt idx="5">
                  <c:v>Κυβέρνηση</c:v>
                </c:pt>
                <c:pt idx="6">
                  <c:v>Περιφέρειες (Τοπική αυτοδιοίκηση)</c:v>
                </c:pt>
                <c:pt idx="7">
                  <c:v>Ευρωπαϊκή Ένωση</c:v>
                </c:pt>
                <c:pt idx="8">
                  <c:v>Κοινοβούλιο</c:v>
                </c:pt>
                <c:pt idx="9">
                  <c:v>Τράπεζες</c:v>
                </c:pt>
                <c:pt idx="10">
                  <c:v>Συνδικάτα</c:v>
                </c:pt>
              </c:strCache>
            </c:strRef>
          </c:cat>
          <c:val>
            <c:numRef>
              <c:f>Sheet1!$B$2:$B$12</c:f>
              <c:numCache>
                <c:formatCode>General</c:formatCode>
                <c:ptCount val="11"/>
                <c:pt idx="0">
                  <c:v>72.3</c:v>
                </c:pt>
                <c:pt idx="1">
                  <c:v>69.7</c:v>
                </c:pt>
                <c:pt idx="2">
                  <c:v>66.8</c:v>
                </c:pt>
                <c:pt idx="3">
                  <c:v>53.9</c:v>
                </c:pt>
                <c:pt idx="4">
                  <c:v>53</c:v>
                </c:pt>
                <c:pt idx="5">
                  <c:v>51.7</c:v>
                </c:pt>
                <c:pt idx="6">
                  <c:v>46.4</c:v>
                </c:pt>
                <c:pt idx="7">
                  <c:v>45.5</c:v>
                </c:pt>
                <c:pt idx="8">
                  <c:v>44.8</c:v>
                </c:pt>
                <c:pt idx="9">
                  <c:v>41</c:v>
                </c:pt>
                <c:pt idx="10">
                  <c:v>27.2</c:v>
                </c:pt>
              </c:numCache>
            </c:numRef>
          </c:val>
        </c:ser>
        <c:ser>
          <c:idx val="1"/>
          <c:order val="1"/>
          <c:tx>
            <c:strRef>
              <c:f>Sheet1!$C$1</c:f>
              <c:strCache>
                <c:ptCount val="1"/>
                <c:pt idx="0">
                  <c:v>Μέτρια</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Sheet1!$A$2:$A$12</c:f>
              <c:strCache>
                <c:ptCount val="11"/>
                <c:pt idx="0">
                  <c:v>Δικαιοσύνη</c:v>
                </c:pt>
                <c:pt idx="1">
                  <c:v>Αστυνομία</c:v>
                </c:pt>
                <c:pt idx="2">
                  <c:v>Στρατός</c:v>
                </c:pt>
                <c:pt idx="3">
                  <c:v>Εκκλησία</c:v>
                </c:pt>
                <c:pt idx="4">
                  <c:v>Δήμοι (Τοπική Αυτοδιοίκηση)</c:v>
                </c:pt>
                <c:pt idx="5">
                  <c:v>Κυβέρνηση</c:v>
                </c:pt>
                <c:pt idx="6">
                  <c:v>Περιφέρειες (Τοπική αυτοδιοίκηση)</c:v>
                </c:pt>
                <c:pt idx="7">
                  <c:v>Ευρωπαϊκή Ένωση</c:v>
                </c:pt>
                <c:pt idx="8">
                  <c:v>Κοινοβούλιο</c:v>
                </c:pt>
                <c:pt idx="9">
                  <c:v>Τράπεζες</c:v>
                </c:pt>
                <c:pt idx="10">
                  <c:v>Συνδικάτα</c:v>
                </c:pt>
              </c:strCache>
            </c:strRef>
          </c:cat>
          <c:val>
            <c:numRef>
              <c:f>Sheet1!$C$2:$C$12</c:f>
              <c:numCache>
                <c:formatCode>General</c:formatCode>
                <c:ptCount val="11"/>
                <c:pt idx="0">
                  <c:v>16.7</c:v>
                </c:pt>
                <c:pt idx="1">
                  <c:v>18.399999999999999</c:v>
                </c:pt>
                <c:pt idx="2">
                  <c:v>21.2</c:v>
                </c:pt>
                <c:pt idx="3">
                  <c:v>25</c:v>
                </c:pt>
                <c:pt idx="4">
                  <c:v>28.1</c:v>
                </c:pt>
                <c:pt idx="5">
                  <c:v>20.399999999999999</c:v>
                </c:pt>
                <c:pt idx="6">
                  <c:v>31.8</c:v>
                </c:pt>
                <c:pt idx="7">
                  <c:v>27</c:v>
                </c:pt>
                <c:pt idx="8">
                  <c:v>24.7</c:v>
                </c:pt>
                <c:pt idx="9">
                  <c:v>28.4</c:v>
                </c:pt>
                <c:pt idx="10">
                  <c:v>26.6</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Sheet1!$A$2:$A$12</c:f>
              <c:strCache>
                <c:ptCount val="11"/>
                <c:pt idx="0">
                  <c:v>Δικαιοσύνη</c:v>
                </c:pt>
                <c:pt idx="1">
                  <c:v>Αστυνομία</c:v>
                </c:pt>
                <c:pt idx="2">
                  <c:v>Στρατός</c:v>
                </c:pt>
                <c:pt idx="3">
                  <c:v>Εκκλησία</c:v>
                </c:pt>
                <c:pt idx="4">
                  <c:v>Δήμοι (Τοπική Αυτοδιοίκηση)</c:v>
                </c:pt>
                <c:pt idx="5">
                  <c:v>Κυβέρνηση</c:v>
                </c:pt>
                <c:pt idx="6">
                  <c:v>Περιφέρειες (Τοπική αυτοδιοίκηση)</c:v>
                </c:pt>
                <c:pt idx="7">
                  <c:v>Ευρωπαϊκή Ένωση</c:v>
                </c:pt>
                <c:pt idx="8">
                  <c:v>Κοινοβούλιο</c:v>
                </c:pt>
                <c:pt idx="9">
                  <c:v>Τράπεζες</c:v>
                </c:pt>
                <c:pt idx="10">
                  <c:v>Συνδικάτα</c:v>
                </c:pt>
              </c:strCache>
            </c:strRef>
          </c:cat>
          <c:val>
            <c:numRef>
              <c:f>Sheet1!$D$2:$D$12</c:f>
              <c:numCache>
                <c:formatCode>General</c:formatCode>
                <c:ptCount val="11"/>
                <c:pt idx="0">
                  <c:v>11</c:v>
                </c:pt>
                <c:pt idx="1">
                  <c:v>11.8</c:v>
                </c:pt>
                <c:pt idx="2">
                  <c:v>12.1</c:v>
                </c:pt>
                <c:pt idx="3">
                  <c:v>21</c:v>
                </c:pt>
                <c:pt idx="4">
                  <c:v>18.899999999999999</c:v>
                </c:pt>
                <c:pt idx="5">
                  <c:v>27.8</c:v>
                </c:pt>
                <c:pt idx="6">
                  <c:v>21.8</c:v>
                </c:pt>
                <c:pt idx="7">
                  <c:v>27.4</c:v>
                </c:pt>
                <c:pt idx="8">
                  <c:v>30.4</c:v>
                </c:pt>
                <c:pt idx="9">
                  <c:v>30.6</c:v>
                </c:pt>
                <c:pt idx="10">
                  <c:v>46.2</c:v>
                </c:pt>
              </c:numCache>
            </c:numRef>
          </c:val>
        </c:ser>
        <c:dLbls>
          <c:showVal val="1"/>
        </c:dLbls>
        <c:gapWidth val="48"/>
        <c:overlap val="100"/>
        <c:axId val="92570368"/>
        <c:axId val="92571904"/>
      </c:barChart>
      <c:catAx>
        <c:axId val="92570368"/>
        <c:scaling>
          <c:orientation val="maxMin"/>
        </c:scaling>
        <c:axPos val="l"/>
        <c:majorTickMark val="none"/>
        <c:tickLblPos val="nextTo"/>
        <c:txPr>
          <a:bodyPr/>
          <a:lstStyle/>
          <a:p>
            <a:pPr>
              <a:defRPr sz="1100" b="1"/>
            </a:pPr>
            <a:endParaRPr lang="el-GR"/>
          </a:p>
        </c:txPr>
        <c:crossAx val="92571904"/>
        <c:crosses val="autoZero"/>
        <c:auto val="1"/>
        <c:lblAlgn val="ctr"/>
        <c:lblOffset val="100"/>
      </c:catAx>
      <c:valAx>
        <c:axId val="92571904"/>
        <c:scaling>
          <c:orientation val="minMax"/>
          <c:max val="100"/>
        </c:scaling>
        <c:delete val="1"/>
        <c:axPos val="t"/>
        <c:numFmt formatCode="General" sourceLinked="1"/>
        <c:tickLblPos val="none"/>
        <c:crossAx val="92570368"/>
        <c:crosses val="autoZero"/>
        <c:crossBetween val="between"/>
      </c:valAx>
    </c:plotArea>
    <c:legend>
      <c:legendPos val="t"/>
      <c:layout>
        <c:manualLayout>
          <c:xMode val="edge"/>
          <c:yMode val="edge"/>
          <c:x val="0.3373912019725836"/>
          <c:y val="2.9392117568470284E-2"/>
          <c:w val="0.6568963315850479"/>
          <c:h val="5.9031238329677736E-2"/>
        </c:manualLayout>
      </c:layout>
      <c:txPr>
        <a:bodyPr/>
        <a:lstStyle/>
        <a:p>
          <a:pPr>
            <a:defRPr sz="1400" b="1"/>
          </a:pPr>
          <a:endParaRPr lang="el-GR"/>
        </a:p>
      </c:txPr>
    </c:legend>
    <c:plotVisOnly val="1"/>
    <c:dispBlanksAs val="gap"/>
  </c:chart>
  <c:txPr>
    <a:bodyPr/>
    <a:lstStyle/>
    <a:p>
      <a:pPr>
        <a:defRPr sz="1800"/>
      </a:pPr>
      <a:endParaRPr lang="el-GR"/>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Μεγάλη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Sheet1!$B$2:$B$21</c:f>
              <c:numCache>
                <c:formatCode>General</c:formatCode>
                <c:ptCount val="20"/>
                <c:pt idx="0">
                  <c:v>26</c:v>
                </c:pt>
                <c:pt idx="1">
                  <c:v>31.9</c:v>
                </c:pt>
                <c:pt idx="2">
                  <c:v>20.6</c:v>
                </c:pt>
                <c:pt idx="3">
                  <c:v>30.9</c:v>
                </c:pt>
                <c:pt idx="4">
                  <c:v>28.3</c:v>
                </c:pt>
                <c:pt idx="5">
                  <c:v>18.2</c:v>
                </c:pt>
                <c:pt idx="6">
                  <c:v>31.8</c:v>
                </c:pt>
                <c:pt idx="7">
                  <c:v>9.7000000000000011</c:v>
                </c:pt>
                <c:pt idx="8">
                  <c:v>23.2</c:v>
                </c:pt>
                <c:pt idx="9">
                  <c:v>26.1</c:v>
                </c:pt>
                <c:pt idx="10">
                  <c:v>18.3</c:v>
                </c:pt>
                <c:pt idx="11">
                  <c:v>32</c:v>
                </c:pt>
                <c:pt idx="12">
                  <c:v>27.3</c:v>
                </c:pt>
                <c:pt idx="13">
                  <c:v>34.9</c:v>
                </c:pt>
                <c:pt idx="14">
                  <c:v>33.700000000000003</c:v>
                </c:pt>
                <c:pt idx="15">
                  <c:v>19.2</c:v>
                </c:pt>
                <c:pt idx="16">
                  <c:v>25</c:v>
                </c:pt>
                <c:pt idx="17">
                  <c:v>24.5</c:v>
                </c:pt>
                <c:pt idx="18">
                  <c:v>24.3</c:v>
                </c:pt>
                <c:pt idx="19">
                  <c:v>31.7</c:v>
                </c:pt>
              </c:numCache>
            </c:numRef>
          </c:val>
        </c:ser>
        <c:ser>
          <c:idx val="1"/>
          <c:order val="1"/>
          <c:tx>
            <c:strRef>
              <c:f>Sheet1!$C$1</c:f>
              <c:strCache>
                <c:ptCount val="1"/>
                <c:pt idx="0">
                  <c:v>Μέτρια</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Sheet1!$C$2:$C$21</c:f>
              <c:numCache>
                <c:formatCode>General</c:formatCode>
                <c:ptCount val="20"/>
                <c:pt idx="0">
                  <c:v>44.2</c:v>
                </c:pt>
                <c:pt idx="1">
                  <c:v>40.9</c:v>
                </c:pt>
                <c:pt idx="2">
                  <c:v>46.5</c:v>
                </c:pt>
                <c:pt idx="3">
                  <c:v>48</c:v>
                </c:pt>
                <c:pt idx="4">
                  <c:v>33.1</c:v>
                </c:pt>
                <c:pt idx="5">
                  <c:v>47.6</c:v>
                </c:pt>
                <c:pt idx="6">
                  <c:v>46.7</c:v>
                </c:pt>
                <c:pt idx="7">
                  <c:v>47.3</c:v>
                </c:pt>
                <c:pt idx="8">
                  <c:v>51.3</c:v>
                </c:pt>
                <c:pt idx="9">
                  <c:v>43.6</c:v>
                </c:pt>
                <c:pt idx="10">
                  <c:v>51.3</c:v>
                </c:pt>
                <c:pt idx="11">
                  <c:v>38</c:v>
                </c:pt>
                <c:pt idx="12">
                  <c:v>48.5</c:v>
                </c:pt>
                <c:pt idx="13">
                  <c:v>38.300000000000011</c:v>
                </c:pt>
                <c:pt idx="14">
                  <c:v>39.700000000000003</c:v>
                </c:pt>
                <c:pt idx="15">
                  <c:v>47.9</c:v>
                </c:pt>
                <c:pt idx="16">
                  <c:v>44.8</c:v>
                </c:pt>
                <c:pt idx="17">
                  <c:v>46.2</c:v>
                </c:pt>
                <c:pt idx="18">
                  <c:v>44.3</c:v>
                </c:pt>
                <c:pt idx="19">
                  <c:v>41.1</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Sheet1!$D$2:$D$21</c:f>
              <c:numCache>
                <c:formatCode>General</c:formatCode>
                <c:ptCount val="20"/>
                <c:pt idx="0">
                  <c:v>29.8</c:v>
                </c:pt>
                <c:pt idx="1">
                  <c:v>27.2</c:v>
                </c:pt>
                <c:pt idx="2">
                  <c:v>32.9</c:v>
                </c:pt>
                <c:pt idx="3">
                  <c:v>21.2</c:v>
                </c:pt>
                <c:pt idx="4">
                  <c:v>38.6</c:v>
                </c:pt>
                <c:pt idx="5">
                  <c:v>34.200000000000003</c:v>
                </c:pt>
                <c:pt idx="6">
                  <c:v>21.5</c:v>
                </c:pt>
                <c:pt idx="7">
                  <c:v>43</c:v>
                </c:pt>
                <c:pt idx="8">
                  <c:v>25.5</c:v>
                </c:pt>
                <c:pt idx="9">
                  <c:v>30.3</c:v>
                </c:pt>
                <c:pt idx="10">
                  <c:v>30.4</c:v>
                </c:pt>
                <c:pt idx="11">
                  <c:v>30</c:v>
                </c:pt>
                <c:pt idx="12">
                  <c:v>24.3</c:v>
                </c:pt>
                <c:pt idx="13">
                  <c:v>26.9</c:v>
                </c:pt>
                <c:pt idx="14">
                  <c:v>26.7</c:v>
                </c:pt>
                <c:pt idx="15">
                  <c:v>32.800000000000011</c:v>
                </c:pt>
                <c:pt idx="16">
                  <c:v>30.2</c:v>
                </c:pt>
                <c:pt idx="17">
                  <c:v>29.2</c:v>
                </c:pt>
                <c:pt idx="18">
                  <c:v>31.4</c:v>
                </c:pt>
                <c:pt idx="19">
                  <c:v>27.3</c:v>
                </c:pt>
              </c:numCache>
            </c:numRef>
          </c:val>
        </c:ser>
        <c:dLbls>
          <c:showVal val="1"/>
        </c:dLbls>
        <c:gapWidth val="95"/>
        <c:overlap val="100"/>
        <c:axId val="92964352"/>
        <c:axId val="92965888"/>
      </c:barChart>
      <c:catAx>
        <c:axId val="92964352"/>
        <c:scaling>
          <c:orientation val="maxMin"/>
        </c:scaling>
        <c:axPos val="l"/>
        <c:majorTickMark val="none"/>
        <c:tickLblPos val="nextTo"/>
        <c:txPr>
          <a:bodyPr/>
          <a:lstStyle/>
          <a:p>
            <a:pPr>
              <a:defRPr sz="1000" b="1"/>
            </a:pPr>
            <a:endParaRPr lang="el-GR"/>
          </a:p>
        </c:txPr>
        <c:crossAx val="92965888"/>
        <c:crosses val="autoZero"/>
        <c:auto val="1"/>
        <c:lblAlgn val="ctr"/>
        <c:lblOffset val="100"/>
      </c:catAx>
      <c:valAx>
        <c:axId val="92965888"/>
        <c:scaling>
          <c:orientation val="minMax"/>
        </c:scaling>
        <c:delete val="1"/>
        <c:axPos val="t"/>
        <c:numFmt formatCode="0%" sourceLinked="1"/>
        <c:tickLblPos val="none"/>
        <c:crossAx val="92964352"/>
        <c:crosses val="autoZero"/>
        <c:crossBetween val="between"/>
      </c:valAx>
    </c:plotArea>
    <c:legend>
      <c:legendPos val="t"/>
      <c:layout>
        <c:manualLayout>
          <c:xMode val="edge"/>
          <c:yMode val="edge"/>
          <c:x val="0.1706684191398696"/>
          <c:y val="8.0222703277697521E-3"/>
          <c:w val="0.82933158086013037"/>
          <c:h val="8.3934424572656235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Μεγάλη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Sheet1!$B$2:$B$25</c:f>
              <c:numCache>
                <c:formatCode>General</c:formatCode>
                <c:ptCount val="24"/>
                <c:pt idx="0">
                  <c:v>26</c:v>
                </c:pt>
                <c:pt idx="1">
                  <c:v>26.4</c:v>
                </c:pt>
                <c:pt idx="2">
                  <c:v>28.3</c:v>
                </c:pt>
                <c:pt idx="3">
                  <c:v>27.3</c:v>
                </c:pt>
                <c:pt idx="4">
                  <c:v>16.100000000000001</c:v>
                </c:pt>
                <c:pt idx="5">
                  <c:v>20.399999999999999</c:v>
                </c:pt>
                <c:pt idx="6">
                  <c:v>29.3</c:v>
                </c:pt>
                <c:pt idx="7">
                  <c:v>27.5</c:v>
                </c:pt>
                <c:pt idx="8">
                  <c:v>13.6</c:v>
                </c:pt>
                <c:pt idx="9">
                  <c:v>26.2</c:v>
                </c:pt>
                <c:pt idx="10">
                  <c:v>34.5</c:v>
                </c:pt>
                <c:pt idx="11">
                  <c:v>16.2</c:v>
                </c:pt>
                <c:pt idx="12">
                  <c:v>24.5</c:v>
                </c:pt>
                <c:pt idx="13">
                  <c:v>28.5</c:v>
                </c:pt>
                <c:pt idx="14">
                  <c:v>31.8</c:v>
                </c:pt>
                <c:pt idx="15">
                  <c:v>33.200000000000003</c:v>
                </c:pt>
                <c:pt idx="16">
                  <c:v>26.9</c:v>
                </c:pt>
                <c:pt idx="17">
                  <c:v>27</c:v>
                </c:pt>
                <c:pt idx="18">
                  <c:v>24.6</c:v>
                </c:pt>
                <c:pt idx="19">
                  <c:v>24.6</c:v>
                </c:pt>
                <c:pt idx="20">
                  <c:v>24.1</c:v>
                </c:pt>
                <c:pt idx="21">
                  <c:v>22.9</c:v>
                </c:pt>
                <c:pt idx="22">
                  <c:v>22.8</c:v>
                </c:pt>
                <c:pt idx="23">
                  <c:v>33.200000000000003</c:v>
                </c:pt>
              </c:numCache>
            </c:numRef>
          </c:val>
        </c:ser>
        <c:ser>
          <c:idx val="1"/>
          <c:order val="1"/>
          <c:tx>
            <c:strRef>
              <c:f>Sheet1!$C$1</c:f>
              <c:strCache>
                <c:ptCount val="1"/>
                <c:pt idx="0">
                  <c:v>Μέτρια</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Sheet1!$C$2:$C$25</c:f>
              <c:numCache>
                <c:formatCode>General</c:formatCode>
                <c:ptCount val="24"/>
                <c:pt idx="0">
                  <c:v>44.2</c:v>
                </c:pt>
                <c:pt idx="1">
                  <c:v>47.8</c:v>
                </c:pt>
                <c:pt idx="2">
                  <c:v>39</c:v>
                </c:pt>
                <c:pt idx="3">
                  <c:v>37.700000000000003</c:v>
                </c:pt>
                <c:pt idx="4">
                  <c:v>44</c:v>
                </c:pt>
                <c:pt idx="5">
                  <c:v>50.2</c:v>
                </c:pt>
                <c:pt idx="6">
                  <c:v>42.8</c:v>
                </c:pt>
                <c:pt idx="7">
                  <c:v>44.8</c:v>
                </c:pt>
                <c:pt idx="8">
                  <c:v>43.4</c:v>
                </c:pt>
                <c:pt idx="9">
                  <c:v>39.4</c:v>
                </c:pt>
                <c:pt idx="10">
                  <c:v>42.6</c:v>
                </c:pt>
                <c:pt idx="11">
                  <c:v>49.9</c:v>
                </c:pt>
                <c:pt idx="12">
                  <c:v>45.8</c:v>
                </c:pt>
                <c:pt idx="13">
                  <c:v>51</c:v>
                </c:pt>
                <c:pt idx="14">
                  <c:v>40.4</c:v>
                </c:pt>
                <c:pt idx="15">
                  <c:v>44.3</c:v>
                </c:pt>
                <c:pt idx="16">
                  <c:v>42.2</c:v>
                </c:pt>
                <c:pt idx="17">
                  <c:v>43.8</c:v>
                </c:pt>
                <c:pt idx="18">
                  <c:v>45.5</c:v>
                </c:pt>
                <c:pt idx="19">
                  <c:v>47.3</c:v>
                </c:pt>
                <c:pt idx="20">
                  <c:v>43.7</c:v>
                </c:pt>
                <c:pt idx="21">
                  <c:v>42.7</c:v>
                </c:pt>
                <c:pt idx="22">
                  <c:v>45.4</c:v>
                </c:pt>
                <c:pt idx="23">
                  <c:v>41.4</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Sheet1!$D$2:$D$25</c:f>
              <c:numCache>
                <c:formatCode>General</c:formatCode>
                <c:ptCount val="24"/>
                <c:pt idx="0">
                  <c:v>29.8</c:v>
                </c:pt>
                <c:pt idx="1">
                  <c:v>25.8</c:v>
                </c:pt>
                <c:pt idx="2">
                  <c:v>32.700000000000003</c:v>
                </c:pt>
                <c:pt idx="3">
                  <c:v>35</c:v>
                </c:pt>
                <c:pt idx="4">
                  <c:v>39.9</c:v>
                </c:pt>
                <c:pt idx="5">
                  <c:v>29.4</c:v>
                </c:pt>
                <c:pt idx="6">
                  <c:v>27.9</c:v>
                </c:pt>
                <c:pt idx="7">
                  <c:v>27.6</c:v>
                </c:pt>
                <c:pt idx="8">
                  <c:v>43</c:v>
                </c:pt>
                <c:pt idx="9">
                  <c:v>34.4</c:v>
                </c:pt>
                <c:pt idx="10">
                  <c:v>22.8</c:v>
                </c:pt>
                <c:pt idx="11">
                  <c:v>34</c:v>
                </c:pt>
                <c:pt idx="12">
                  <c:v>29.7</c:v>
                </c:pt>
                <c:pt idx="13">
                  <c:v>20.399999999999999</c:v>
                </c:pt>
                <c:pt idx="14">
                  <c:v>27.8</c:v>
                </c:pt>
                <c:pt idx="15">
                  <c:v>22.5</c:v>
                </c:pt>
                <c:pt idx="16">
                  <c:v>30.9</c:v>
                </c:pt>
                <c:pt idx="17">
                  <c:v>29.2</c:v>
                </c:pt>
                <c:pt idx="18">
                  <c:v>29.9</c:v>
                </c:pt>
                <c:pt idx="19">
                  <c:v>28.2</c:v>
                </c:pt>
                <c:pt idx="20">
                  <c:v>32.300000000000011</c:v>
                </c:pt>
                <c:pt idx="21">
                  <c:v>34.4</c:v>
                </c:pt>
                <c:pt idx="22">
                  <c:v>31.7</c:v>
                </c:pt>
                <c:pt idx="23">
                  <c:v>25.4</c:v>
                </c:pt>
              </c:numCache>
            </c:numRef>
          </c:val>
        </c:ser>
        <c:dLbls>
          <c:showVal val="1"/>
        </c:dLbls>
        <c:gapWidth val="95"/>
        <c:overlap val="100"/>
        <c:axId val="93022464"/>
        <c:axId val="93036544"/>
      </c:barChart>
      <c:catAx>
        <c:axId val="93022464"/>
        <c:scaling>
          <c:orientation val="maxMin"/>
        </c:scaling>
        <c:axPos val="l"/>
        <c:majorTickMark val="none"/>
        <c:tickLblPos val="nextTo"/>
        <c:txPr>
          <a:bodyPr/>
          <a:lstStyle/>
          <a:p>
            <a:pPr>
              <a:defRPr sz="1000" b="1"/>
            </a:pPr>
            <a:endParaRPr lang="el-GR"/>
          </a:p>
        </c:txPr>
        <c:crossAx val="93036544"/>
        <c:crosses val="autoZero"/>
        <c:auto val="1"/>
        <c:lblAlgn val="ctr"/>
        <c:lblOffset val="100"/>
      </c:catAx>
      <c:valAx>
        <c:axId val="93036544"/>
        <c:scaling>
          <c:orientation val="minMax"/>
        </c:scaling>
        <c:delete val="1"/>
        <c:axPos val="t"/>
        <c:numFmt formatCode="0%" sourceLinked="1"/>
        <c:tickLblPos val="none"/>
        <c:crossAx val="93022464"/>
        <c:crosses val="autoZero"/>
        <c:crossBetween val="between"/>
      </c:valAx>
    </c:plotArea>
    <c:legend>
      <c:legendPos val="t"/>
      <c:layout>
        <c:manualLayout>
          <c:xMode val="edge"/>
          <c:yMode val="edge"/>
          <c:x val="0.36786727997964408"/>
          <c:y val="3.3324799659941153E-2"/>
          <c:w val="0.63213284731636987"/>
          <c:h val="4.9876204231275902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bar"/>
        <c:grouping val="stacked"/>
        <c:ser>
          <c:idx val="0"/>
          <c:order val="0"/>
          <c:tx>
            <c:strRef>
              <c:f>Sheet1!$B$1</c:f>
              <c:strCache>
                <c:ptCount val="1"/>
                <c:pt idx="0">
                  <c:v>Μεγάλη</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Sheet1!$A$2:$A$12</c:f>
              <c:strCache>
                <c:ptCount val="11"/>
                <c:pt idx="0">
                  <c:v>Εκκλησία</c:v>
                </c:pt>
                <c:pt idx="1">
                  <c:v>Στρατός</c:v>
                </c:pt>
                <c:pt idx="2">
                  <c:v>Αστυνομία</c:v>
                </c:pt>
                <c:pt idx="3">
                  <c:v>Δικαιοσύνη</c:v>
                </c:pt>
                <c:pt idx="4">
                  <c:v>Δήμοι (Τοπική Αυτοδιοίκηση)</c:v>
                </c:pt>
                <c:pt idx="5">
                  <c:v>Ευρωπαϊκή Ένωση</c:v>
                </c:pt>
                <c:pt idx="6">
                  <c:v>Περιφέρειες (Τοπική αυτοδιοίκηση)</c:v>
                </c:pt>
                <c:pt idx="7">
                  <c:v>Κυβέρνηση</c:v>
                </c:pt>
                <c:pt idx="8">
                  <c:v>Τράπεζες</c:v>
                </c:pt>
                <c:pt idx="9">
                  <c:v>Κοινοβούλιο</c:v>
                </c:pt>
                <c:pt idx="10">
                  <c:v>Συνδικάτα</c:v>
                </c:pt>
              </c:strCache>
            </c:strRef>
          </c:cat>
          <c:val>
            <c:numRef>
              <c:f>Sheet1!$B$2:$B$12</c:f>
              <c:numCache>
                <c:formatCode>General</c:formatCode>
                <c:ptCount val="11"/>
                <c:pt idx="0">
                  <c:v>49.4</c:v>
                </c:pt>
                <c:pt idx="1">
                  <c:v>47.9</c:v>
                </c:pt>
                <c:pt idx="2">
                  <c:v>46.6</c:v>
                </c:pt>
                <c:pt idx="3">
                  <c:v>37.200000000000003</c:v>
                </c:pt>
                <c:pt idx="4">
                  <c:v>26</c:v>
                </c:pt>
                <c:pt idx="5">
                  <c:v>21.8</c:v>
                </c:pt>
                <c:pt idx="6">
                  <c:v>20.5</c:v>
                </c:pt>
                <c:pt idx="7">
                  <c:v>17.899999999999999</c:v>
                </c:pt>
                <c:pt idx="8">
                  <c:v>15</c:v>
                </c:pt>
                <c:pt idx="9">
                  <c:v>12.8</c:v>
                </c:pt>
                <c:pt idx="10">
                  <c:v>9.3000000000000007</c:v>
                </c:pt>
              </c:numCache>
            </c:numRef>
          </c:val>
        </c:ser>
        <c:ser>
          <c:idx val="1"/>
          <c:order val="1"/>
          <c:tx>
            <c:strRef>
              <c:f>Sheet1!$C$1</c:f>
              <c:strCache>
                <c:ptCount val="1"/>
                <c:pt idx="0">
                  <c:v>Μέτρια</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Sheet1!$A$2:$A$12</c:f>
              <c:strCache>
                <c:ptCount val="11"/>
                <c:pt idx="0">
                  <c:v>Εκκλησία</c:v>
                </c:pt>
                <c:pt idx="1">
                  <c:v>Στρατός</c:v>
                </c:pt>
                <c:pt idx="2">
                  <c:v>Αστυνομία</c:v>
                </c:pt>
                <c:pt idx="3">
                  <c:v>Δικαιοσύνη</c:v>
                </c:pt>
                <c:pt idx="4">
                  <c:v>Δήμοι (Τοπική Αυτοδιοίκηση)</c:v>
                </c:pt>
                <c:pt idx="5">
                  <c:v>Ευρωπαϊκή Ένωση</c:v>
                </c:pt>
                <c:pt idx="6">
                  <c:v>Περιφέρειες (Τοπική αυτοδιοίκηση)</c:v>
                </c:pt>
                <c:pt idx="7">
                  <c:v>Κυβέρνηση</c:v>
                </c:pt>
                <c:pt idx="8">
                  <c:v>Τράπεζες</c:v>
                </c:pt>
                <c:pt idx="9">
                  <c:v>Κοινοβούλιο</c:v>
                </c:pt>
                <c:pt idx="10">
                  <c:v>Συνδικάτα</c:v>
                </c:pt>
              </c:strCache>
            </c:strRef>
          </c:cat>
          <c:val>
            <c:numRef>
              <c:f>Sheet1!$C$2:$C$12</c:f>
              <c:numCache>
                <c:formatCode>General</c:formatCode>
                <c:ptCount val="11"/>
                <c:pt idx="0">
                  <c:v>28.5</c:v>
                </c:pt>
                <c:pt idx="1">
                  <c:v>25.8</c:v>
                </c:pt>
                <c:pt idx="2">
                  <c:v>34.4</c:v>
                </c:pt>
                <c:pt idx="3">
                  <c:v>37.700000000000003</c:v>
                </c:pt>
                <c:pt idx="4">
                  <c:v>44.2</c:v>
                </c:pt>
                <c:pt idx="5">
                  <c:v>31.7</c:v>
                </c:pt>
                <c:pt idx="6">
                  <c:v>44.3</c:v>
                </c:pt>
                <c:pt idx="7">
                  <c:v>28.8</c:v>
                </c:pt>
                <c:pt idx="8">
                  <c:v>27.4</c:v>
                </c:pt>
                <c:pt idx="9">
                  <c:v>31.1</c:v>
                </c:pt>
                <c:pt idx="10">
                  <c:v>28.8</c:v>
                </c:pt>
              </c:numCache>
            </c:numRef>
          </c:val>
        </c:ser>
        <c:ser>
          <c:idx val="2"/>
          <c:order val="2"/>
          <c:tx>
            <c:strRef>
              <c:f>Sheet1!$D$1</c:f>
              <c:strCache>
                <c:ptCount val="1"/>
                <c:pt idx="0">
                  <c:v>Χαμηλή</c:v>
                </c:pt>
              </c:strCache>
            </c:strRef>
          </c:tx>
          <c:spPr>
            <a:solidFill>
              <a:schemeClr val="accent1"/>
            </a:solidFill>
          </c:spPr>
          <c:dLbls>
            <c:numFmt formatCode="#,##0" sourceLinked="0"/>
            <c:txPr>
              <a:bodyPr/>
              <a:lstStyle/>
              <a:p>
                <a:pPr>
                  <a:defRPr sz="1400" b="1"/>
                </a:pPr>
                <a:endParaRPr lang="el-GR"/>
              </a:p>
            </c:txPr>
            <c:showVal val="1"/>
          </c:dLbls>
          <c:cat>
            <c:strRef>
              <c:f>Sheet1!$A$2:$A$12</c:f>
              <c:strCache>
                <c:ptCount val="11"/>
                <c:pt idx="0">
                  <c:v>Εκκλησία</c:v>
                </c:pt>
                <c:pt idx="1">
                  <c:v>Στρατός</c:v>
                </c:pt>
                <c:pt idx="2">
                  <c:v>Αστυνομία</c:v>
                </c:pt>
                <c:pt idx="3">
                  <c:v>Δικαιοσύνη</c:v>
                </c:pt>
                <c:pt idx="4">
                  <c:v>Δήμοι (Τοπική Αυτοδιοίκηση)</c:v>
                </c:pt>
                <c:pt idx="5">
                  <c:v>Ευρωπαϊκή Ένωση</c:v>
                </c:pt>
                <c:pt idx="6">
                  <c:v>Περιφέρειες (Τοπική αυτοδιοίκηση)</c:v>
                </c:pt>
                <c:pt idx="7">
                  <c:v>Κυβέρνηση</c:v>
                </c:pt>
                <c:pt idx="8">
                  <c:v>Τράπεζες</c:v>
                </c:pt>
                <c:pt idx="9">
                  <c:v>Κοινοβούλιο</c:v>
                </c:pt>
                <c:pt idx="10">
                  <c:v>Συνδικάτα</c:v>
                </c:pt>
              </c:strCache>
            </c:strRef>
          </c:cat>
          <c:val>
            <c:numRef>
              <c:f>Sheet1!$D$2:$D$12</c:f>
              <c:numCache>
                <c:formatCode>General</c:formatCode>
                <c:ptCount val="11"/>
                <c:pt idx="0">
                  <c:v>22.1</c:v>
                </c:pt>
                <c:pt idx="1">
                  <c:v>26.3</c:v>
                </c:pt>
                <c:pt idx="2">
                  <c:v>18.8</c:v>
                </c:pt>
                <c:pt idx="3">
                  <c:v>25.2</c:v>
                </c:pt>
                <c:pt idx="4">
                  <c:v>29.8</c:v>
                </c:pt>
                <c:pt idx="5">
                  <c:v>46.4</c:v>
                </c:pt>
                <c:pt idx="6">
                  <c:v>35.300000000000011</c:v>
                </c:pt>
                <c:pt idx="7">
                  <c:v>53.4</c:v>
                </c:pt>
                <c:pt idx="8">
                  <c:v>57.5</c:v>
                </c:pt>
                <c:pt idx="9">
                  <c:v>56</c:v>
                </c:pt>
                <c:pt idx="10">
                  <c:v>61.9</c:v>
                </c:pt>
              </c:numCache>
            </c:numRef>
          </c:val>
        </c:ser>
        <c:dLbls>
          <c:showVal val="1"/>
        </c:dLbls>
        <c:gapWidth val="48"/>
        <c:overlap val="100"/>
        <c:axId val="93176576"/>
        <c:axId val="93178112"/>
      </c:barChart>
      <c:catAx>
        <c:axId val="93176576"/>
        <c:scaling>
          <c:orientation val="maxMin"/>
        </c:scaling>
        <c:axPos val="l"/>
        <c:majorTickMark val="none"/>
        <c:tickLblPos val="nextTo"/>
        <c:txPr>
          <a:bodyPr/>
          <a:lstStyle/>
          <a:p>
            <a:pPr>
              <a:defRPr sz="1100" b="1"/>
            </a:pPr>
            <a:endParaRPr lang="el-GR"/>
          </a:p>
        </c:txPr>
        <c:crossAx val="93178112"/>
        <c:crosses val="autoZero"/>
        <c:auto val="1"/>
        <c:lblAlgn val="ctr"/>
        <c:lblOffset val="100"/>
      </c:catAx>
      <c:valAx>
        <c:axId val="93178112"/>
        <c:scaling>
          <c:orientation val="minMax"/>
          <c:max val="100"/>
        </c:scaling>
        <c:delete val="1"/>
        <c:axPos val="t"/>
        <c:numFmt formatCode="General" sourceLinked="1"/>
        <c:tickLblPos val="none"/>
        <c:crossAx val="93176576"/>
        <c:crosses val="autoZero"/>
        <c:crossBetween val="between"/>
      </c:valAx>
    </c:plotArea>
    <c:legend>
      <c:legendPos val="t"/>
      <c:layout>
        <c:manualLayout>
          <c:xMode val="edge"/>
          <c:yMode val="edge"/>
          <c:x val="0.3373912019725836"/>
          <c:y val="2.9392117568470284E-2"/>
          <c:w val="0.6568963315850479"/>
          <c:h val="5.9031238329677736E-2"/>
        </c:manualLayout>
      </c:layout>
      <c:txPr>
        <a:bodyPr/>
        <a:lstStyle/>
        <a:p>
          <a:pPr>
            <a:defRPr sz="1400" b="1"/>
          </a:pPr>
          <a:endParaRPr lang="el-GR"/>
        </a:p>
      </c:txPr>
    </c:legend>
    <c:plotVisOnly val="1"/>
    <c:dispBlanksAs val="gap"/>
  </c:chart>
  <c:txPr>
    <a:bodyPr/>
    <a:lstStyle/>
    <a:p>
      <a:pPr>
        <a:defRPr sz="1800"/>
      </a:pPr>
      <a:endParaRPr lang="el-GR"/>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0"/>
            <c:spPr>
              <a:solidFill>
                <a:schemeClr val="accent6">
                  <a:lumMod val="60000"/>
                  <a:lumOff val="40000"/>
                </a:schemeClr>
              </a:solidFill>
            </c:spPr>
          </c:dPt>
          <c:dPt>
            <c:idx val="1"/>
            <c:spPr>
              <a:solidFill>
                <a:schemeClr val="accent6">
                  <a:lumMod val="20000"/>
                  <a:lumOff val="80000"/>
                </a:schemeClr>
              </a:solidFill>
            </c:spPr>
          </c:dPt>
          <c:dPt>
            <c:idx val="2"/>
            <c:spPr>
              <a:solidFill>
                <a:srgbClr val="FF3399"/>
              </a:solidFill>
            </c:spPr>
          </c:dPt>
          <c:dPt>
            <c:idx val="3"/>
            <c:spPr>
              <a:solidFill>
                <a:schemeClr val="bg1">
                  <a:lumMod val="50000"/>
                </a:schemeClr>
              </a:solidFill>
            </c:spPr>
          </c:dPt>
          <c:dLbls>
            <c:numFmt formatCode="#,##0" sourceLinked="0"/>
            <c:txPr>
              <a:bodyPr/>
              <a:lstStyle/>
              <a:p>
                <a:pPr>
                  <a:defRPr sz="1400" b="1"/>
                </a:pPr>
                <a:endParaRPr lang="el-GR"/>
              </a:p>
            </c:txPr>
            <c:showVal val="1"/>
          </c:dLbls>
          <c:cat>
            <c:strRef>
              <c:f>Sheet1!$A$2:$A$4</c:f>
              <c:strCache>
                <c:ptCount val="3"/>
                <c:pt idx="0">
                  <c:v>Περισσότερη</c:v>
                </c:pt>
                <c:pt idx="1">
                  <c:v>Ίδια</c:v>
                </c:pt>
                <c:pt idx="2">
                  <c:v>Λιγότερη</c:v>
                </c:pt>
              </c:strCache>
            </c:strRef>
          </c:cat>
          <c:val>
            <c:numRef>
              <c:f>Sheet1!$B$2:$B$4</c:f>
              <c:numCache>
                <c:formatCode>General</c:formatCode>
                <c:ptCount val="3"/>
                <c:pt idx="0">
                  <c:v>41.3</c:v>
                </c:pt>
                <c:pt idx="1">
                  <c:v>33.800000000000011</c:v>
                </c:pt>
                <c:pt idx="2">
                  <c:v>24.8</c:v>
                </c:pt>
              </c:numCache>
            </c:numRef>
          </c:val>
        </c:ser>
        <c:dLbls>
          <c:showVal val="1"/>
        </c:dLbls>
        <c:overlap val="-25"/>
        <c:axId val="93413760"/>
        <c:axId val="93415296"/>
      </c:barChart>
      <c:catAx>
        <c:axId val="93413760"/>
        <c:scaling>
          <c:orientation val="minMax"/>
        </c:scaling>
        <c:axPos val="b"/>
        <c:numFmt formatCode="General" sourceLinked="1"/>
        <c:majorTickMark val="none"/>
        <c:tickLblPos val="nextTo"/>
        <c:txPr>
          <a:bodyPr/>
          <a:lstStyle/>
          <a:p>
            <a:pPr>
              <a:defRPr sz="1100" b="1"/>
            </a:pPr>
            <a:endParaRPr lang="el-GR"/>
          </a:p>
        </c:txPr>
        <c:crossAx val="93415296"/>
        <c:crosses val="autoZero"/>
        <c:auto val="1"/>
        <c:lblAlgn val="ctr"/>
        <c:lblOffset val="100"/>
      </c:catAx>
      <c:valAx>
        <c:axId val="93415296"/>
        <c:scaling>
          <c:orientation val="minMax"/>
        </c:scaling>
        <c:delete val="1"/>
        <c:axPos val="l"/>
        <c:numFmt formatCode="General" sourceLinked="1"/>
        <c:tickLblPos val="none"/>
        <c:crossAx val="93413760"/>
        <c:crosses val="autoZero"/>
        <c:crossBetween val="between"/>
      </c:valAx>
    </c:plotArea>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Περισσότερη</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Sheet1!$B$2:$B$26</c:f>
              <c:numCache>
                <c:formatCode>General</c:formatCode>
                <c:ptCount val="25"/>
                <c:pt idx="0">
                  <c:v>41</c:v>
                </c:pt>
                <c:pt idx="1">
                  <c:v>38</c:v>
                </c:pt>
                <c:pt idx="2">
                  <c:v>39</c:v>
                </c:pt>
                <c:pt idx="3">
                  <c:v>31</c:v>
                </c:pt>
                <c:pt idx="4">
                  <c:v>44</c:v>
                </c:pt>
                <c:pt idx="5">
                  <c:v>40</c:v>
                </c:pt>
                <c:pt idx="6">
                  <c:v>17</c:v>
                </c:pt>
                <c:pt idx="7">
                  <c:v>52</c:v>
                </c:pt>
                <c:pt idx="8">
                  <c:v>36</c:v>
                </c:pt>
                <c:pt idx="9">
                  <c:v>52</c:v>
                </c:pt>
                <c:pt idx="10">
                  <c:v>39</c:v>
                </c:pt>
                <c:pt idx="11">
                  <c:v>28</c:v>
                </c:pt>
                <c:pt idx="12">
                  <c:v>36</c:v>
                </c:pt>
                <c:pt idx="13">
                  <c:v>28</c:v>
                </c:pt>
                <c:pt idx="14">
                  <c:v>49</c:v>
                </c:pt>
                <c:pt idx="15">
                  <c:v>54</c:v>
                </c:pt>
                <c:pt idx="16">
                  <c:v>44</c:v>
                </c:pt>
                <c:pt idx="17">
                  <c:v>42</c:v>
                </c:pt>
                <c:pt idx="18">
                  <c:v>33</c:v>
                </c:pt>
                <c:pt idx="19">
                  <c:v>31</c:v>
                </c:pt>
                <c:pt idx="20">
                  <c:v>50</c:v>
                </c:pt>
                <c:pt idx="21">
                  <c:v>25</c:v>
                </c:pt>
                <c:pt idx="22">
                  <c:v>33</c:v>
                </c:pt>
                <c:pt idx="23">
                  <c:v>47</c:v>
                </c:pt>
                <c:pt idx="24">
                  <c:v>56</c:v>
                </c:pt>
              </c:numCache>
            </c:numRef>
          </c:val>
        </c:ser>
        <c:ser>
          <c:idx val="1"/>
          <c:order val="1"/>
          <c:tx>
            <c:strRef>
              <c:f>Sheet1!$C$1</c:f>
              <c:strCache>
                <c:ptCount val="1"/>
                <c:pt idx="0">
                  <c:v>Ίδια</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Sheet1!$C$2:$C$26</c:f>
              <c:numCache>
                <c:formatCode>General</c:formatCode>
                <c:ptCount val="25"/>
                <c:pt idx="0">
                  <c:v>34</c:v>
                </c:pt>
                <c:pt idx="1">
                  <c:v>24</c:v>
                </c:pt>
                <c:pt idx="2">
                  <c:v>43</c:v>
                </c:pt>
                <c:pt idx="3">
                  <c:v>40</c:v>
                </c:pt>
                <c:pt idx="4">
                  <c:v>37</c:v>
                </c:pt>
                <c:pt idx="5">
                  <c:v>39</c:v>
                </c:pt>
                <c:pt idx="6">
                  <c:v>43</c:v>
                </c:pt>
                <c:pt idx="7">
                  <c:v>39</c:v>
                </c:pt>
                <c:pt idx="8">
                  <c:v>34</c:v>
                </c:pt>
                <c:pt idx="9">
                  <c:v>28</c:v>
                </c:pt>
                <c:pt idx="10">
                  <c:v>44</c:v>
                </c:pt>
                <c:pt idx="11">
                  <c:v>46</c:v>
                </c:pt>
                <c:pt idx="12">
                  <c:v>34</c:v>
                </c:pt>
                <c:pt idx="13">
                  <c:v>25</c:v>
                </c:pt>
                <c:pt idx="14">
                  <c:v>29</c:v>
                </c:pt>
                <c:pt idx="15">
                  <c:v>27</c:v>
                </c:pt>
                <c:pt idx="16">
                  <c:v>37</c:v>
                </c:pt>
                <c:pt idx="17">
                  <c:v>31</c:v>
                </c:pt>
                <c:pt idx="18">
                  <c:v>37</c:v>
                </c:pt>
                <c:pt idx="19">
                  <c:v>41</c:v>
                </c:pt>
                <c:pt idx="20">
                  <c:v>26</c:v>
                </c:pt>
                <c:pt idx="21">
                  <c:v>47</c:v>
                </c:pt>
                <c:pt idx="22">
                  <c:v>41</c:v>
                </c:pt>
                <c:pt idx="23">
                  <c:v>29</c:v>
                </c:pt>
                <c:pt idx="24">
                  <c:v>22</c:v>
                </c:pt>
              </c:numCache>
            </c:numRef>
          </c:val>
        </c:ser>
        <c:ser>
          <c:idx val="2"/>
          <c:order val="2"/>
          <c:tx>
            <c:strRef>
              <c:f>Sheet1!$D$1</c:f>
              <c:strCache>
                <c:ptCount val="1"/>
                <c:pt idx="0">
                  <c:v>Λιγότερη</c:v>
                </c:pt>
              </c:strCache>
            </c:strRef>
          </c:tx>
          <c:spPr>
            <a:solidFill>
              <a:schemeClr val="accent1"/>
            </a:solidFill>
          </c:spPr>
          <c:dLbls>
            <c:numFmt formatCode="#,##0" sourceLinked="0"/>
            <c:txPr>
              <a:bodyPr/>
              <a:lstStyle/>
              <a:p>
                <a:pPr>
                  <a:defRPr sz="1400" b="1"/>
                </a:pPr>
                <a:endParaRPr lang="el-GR"/>
              </a:p>
            </c:txPr>
            <c:showVal val="1"/>
          </c:dLbls>
          <c:cat>
            <c:strRef>
              <c:f>Sheet1!$A$2:$A$26</c:f>
              <c:strCache>
                <c:ptCount val="25"/>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18-34 ετών</c:v>
                </c:pt>
                <c:pt idx="17">
                  <c:v>35-44 ετών</c:v>
                </c:pt>
                <c:pt idx="18">
                  <c:v>45-54 ετών</c:v>
                </c:pt>
                <c:pt idx="19">
                  <c:v>55-64 ετών</c:v>
                </c:pt>
                <c:pt idx="20">
                  <c:v>65+ ετών</c:v>
                </c:pt>
                <c:pt idx="21">
                  <c:v>Α/Β κοιν. τάξη</c:v>
                </c:pt>
                <c:pt idx="22">
                  <c:v>C1 κοιν. τάξη</c:v>
                </c:pt>
                <c:pt idx="23">
                  <c:v>C2 κοιν. τάξη</c:v>
                </c:pt>
                <c:pt idx="24">
                  <c:v>D/E κοιν. τάξη</c:v>
                </c:pt>
              </c:strCache>
            </c:strRef>
          </c:cat>
          <c:val>
            <c:numRef>
              <c:f>Sheet1!$D$2:$D$26</c:f>
              <c:numCache>
                <c:formatCode>General</c:formatCode>
                <c:ptCount val="25"/>
                <c:pt idx="0">
                  <c:v>25</c:v>
                </c:pt>
                <c:pt idx="1">
                  <c:v>37</c:v>
                </c:pt>
                <c:pt idx="2">
                  <c:v>17</c:v>
                </c:pt>
                <c:pt idx="3">
                  <c:v>28</c:v>
                </c:pt>
                <c:pt idx="4">
                  <c:v>18</c:v>
                </c:pt>
                <c:pt idx="5">
                  <c:v>21</c:v>
                </c:pt>
                <c:pt idx="6">
                  <c:v>40</c:v>
                </c:pt>
                <c:pt idx="7">
                  <c:v>9</c:v>
                </c:pt>
                <c:pt idx="8">
                  <c:v>30</c:v>
                </c:pt>
                <c:pt idx="9">
                  <c:v>19</c:v>
                </c:pt>
                <c:pt idx="10">
                  <c:v>17</c:v>
                </c:pt>
                <c:pt idx="11">
                  <c:v>26</c:v>
                </c:pt>
                <c:pt idx="12">
                  <c:v>30</c:v>
                </c:pt>
                <c:pt idx="13">
                  <c:v>47</c:v>
                </c:pt>
                <c:pt idx="14">
                  <c:v>22</c:v>
                </c:pt>
                <c:pt idx="15">
                  <c:v>18</c:v>
                </c:pt>
                <c:pt idx="16">
                  <c:v>20</c:v>
                </c:pt>
                <c:pt idx="17">
                  <c:v>27</c:v>
                </c:pt>
                <c:pt idx="18">
                  <c:v>29</c:v>
                </c:pt>
                <c:pt idx="19">
                  <c:v>28</c:v>
                </c:pt>
                <c:pt idx="20">
                  <c:v>24</c:v>
                </c:pt>
                <c:pt idx="21">
                  <c:v>28</c:v>
                </c:pt>
                <c:pt idx="22">
                  <c:v>26</c:v>
                </c:pt>
                <c:pt idx="23">
                  <c:v>24</c:v>
                </c:pt>
                <c:pt idx="24">
                  <c:v>22</c:v>
                </c:pt>
              </c:numCache>
            </c:numRef>
          </c:val>
        </c:ser>
        <c:dLbls>
          <c:showVal val="1"/>
        </c:dLbls>
        <c:gapWidth val="95"/>
        <c:overlap val="100"/>
        <c:axId val="94679040"/>
        <c:axId val="94680576"/>
      </c:barChart>
      <c:catAx>
        <c:axId val="94679040"/>
        <c:scaling>
          <c:orientation val="maxMin"/>
        </c:scaling>
        <c:axPos val="l"/>
        <c:majorTickMark val="none"/>
        <c:tickLblPos val="nextTo"/>
        <c:txPr>
          <a:bodyPr/>
          <a:lstStyle/>
          <a:p>
            <a:pPr>
              <a:defRPr sz="1000" b="1"/>
            </a:pPr>
            <a:endParaRPr lang="el-GR"/>
          </a:p>
        </c:txPr>
        <c:crossAx val="94680576"/>
        <c:crosses val="autoZero"/>
        <c:auto val="1"/>
        <c:lblAlgn val="ctr"/>
        <c:lblOffset val="100"/>
      </c:catAx>
      <c:valAx>
        <c:axId val="94680576"/>
        <c:scaling>
          <c:orientation val="minMax"/>
        </c:scaling>
        <c:delete val="1"/>
        <c:axPos val="t"/>
        <c:numFmt formatCode="0%" sourceLinked="1"/>
        <c:tickLblPos val="none"/>
        <c:crossAx val="94679040"/>
        <c:crosses val="autoZero"/>
        <c:crossBetween val="between"/>
      </c:valAx>
    </c:plotArea>
    <c:legend>
      <c:legendPos val="t"/>
      <c:layout>
        <c:manualLayout>
          <c:xMode val="edge"/>
          <c:yMode val="edge"/>
          <c:x val="0.22468273727161625"/>
          <c:y val="1.290039796555038E-2"/>
          <c:w val="0.75066659260082214"/>
          <c:h val="5.6816305501519684E-2"/>
        </c:manualLayout>
      </c:layout>
      <c:txPr>
        <a:bodyPr/>
        <a:lstStyle/>
        <a:p>
          <a:pPr>
            <a:defRPr sz="1300" b="1"/>
          </a:pPr>
          <a:endParaRPr lang="el-GR"/>
        </a:p>
      </c:txPr>
    </c:legend>
    <c:plotVisOnly val="1"/>
    <c:dispBlanksAs val="gap"/>
  </c:chart>
  <c:txPr>
    <a:bodyPr/>
    <a:lstStyle/>
    <a:p>
      <a:pPr>
        <a:defRPr sz="1800"/>
      </a:pPr>
      <a:endParaRPr lang="el-GR"/>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el-GR"/>
  <c:chart>
    <c:autoTitleDeleted val="1"/>
    <c:view3D>
      <c:rotX val="30"/>
      <c:perspective val="30"/>
    </c:view3D>
    <c:plotArea>
      <c:layout>
        <c:manualLayout>
          <c:layoutTarget val="inner"/>
          <c:xMode val="edge"/>
          <c:yMode val="edge"/>
          <c:x val="0.15953300486681499"/>
          <c:y val="0.15157580252368252"/>
          <c:w val="0.69287651755904145"/>
          <c:h val="0.61693507750408982"/>
        </c:manualLayout>
      </c:layout>
      <c:pie3DChart>
        <c:varyColors val="1"/>
        <c:ser>
          <c:idx val="0"/>
          <c:order val="0"/>
          <c:tx>
            <c:strRef>
              <c:f>Sheet1!$B$1</c:f>
              <c:strCache>
                <c:ptCount val="1"/>
                <c:pt idx="0">
                  <c:v>Sales</c:v>
                </c:pt>
              </c:strCache>
            </c:strRef>
          </c:tx>
          <c:dPt>
            <c:idx val="0"/>
            <c:spPr>
              <a:solidFill>
                <a:schemeClr val="accent5"/>
              </a:solidFill>
            </c:spPr>
          </c:dPt>
          <c:dPt>
            <c:idx val="1"/>
            <c:spPr>
              <a:solidFill>
                <a:srgbClr val="99CCFF"/>
              </a:solidFill>
            </c:spPr>
          </c:dPt>
          <c:dPt>
            <c:idx val="2"/>
            <c:spPr>
              <a:solidFill>
                <a:schemeClr val="accent1"/>
              </a:solidFill>
            </c:spPr>
          </c:dPt>
          <c:dPt>
            <c:idx val="3"/>
            <c:spPr>
              <a:solidFill>
                <a:schemeClr val="bg1">
                  <a:lumMod val="65000"/>
                </a:schemeClr>
              </a:solidFill>
            </c:spPr>
          </c:dPt>
          <c:dLbls>
            <c:dLbl>
              <c:idx val="1"/>
              <c:layout>
                <c:manualLayout>
                  <c:x val="-1.8364464358329183E-2"/>
                  <c:y val="-0.20469850328521003"/>
                </c:manualLayout>
              </c:layout>
              <c:showVal val="1"/>
            </c:dLbl>
            <c:numFmt formatCode="#,##0" sourceLinked="0"/>
            <c:txPr>
              <a:bodyPr/>
              <a:lstStyle/>
              <a:p>
                <a:pPr>
                  <a:defRPr sz="1400" b="1"/>
                </a:pPr>
                <a:endParaRPr lang="el-GR"/>
              </a:p>
            </c:txPr>
            <c:showVal val="1"/>
            <c:showLeaderLines val="1"/>
          </c:dLbls>
          <c:cat>
            <c:strRef>
              <c:f>Sheet1!$A$2:$A$5</c:f>
              <c:strCache>
                <c:ptCount val="4"/>
                <c:pt idx="0">
                  <c:v>Αυξάνεται</c:v>
                </c:pt>
                <c:pt idx="1">
                  <c:v>Παραμένει η ίδια</c:v>
                </c:pt>
                <c:pt idx="2">
                  <c:v>Μειώνεται</c:v>
                </c:pt>
                <c:pt idx="3">
                  <c:v>ΔΓ/ΔΑ</c:v>
                </c:pt>
              </c:strCache>
            </c:strRef>
          </c:cat>
          <c:val>
            <c:numRef>
              <c:f>Sheet1!$B$2:$B$5</c:f>
              <c:numCache>
                <c:formatCode>General</c:formatCode>
                <c:ptCount val="4"/>
                <c:pt idx="0">
                  <c:v>24</c:v>
                </c:pt>
                <c:pt idx="1">
                  <c:v>48</c:v>
                </c:pt>
                <c:pt idx="2">
                  <c:v>26</c:v>
                </c:pt>
                <c:pt idx="3">
                  <c:v>2</c:v>
                </c:pt>
              </c:numCache>
            </c:numRef>
          </c:val>
        </c:ser>
        <c:dLbls>
          <c:showPercent val="1"/>
        </c:dLbls>
      </c:pie3DChart>
    </c:plotArea>
    <c:legend>
      <c:legendPos val="t"/>
      <c:txPr>
        <a:bodyPr/>
        <a:lstStyle/>
        <a:p>
          <a:pPr>
            <a:defRPr sz="1400" b="1"/>
          </a:pPr>
          <a:endParaRPr lang="el-GR"/>
        </a:p>
      </c:txPr>
    </c:legend>
    <c:plotVisOnly val="1"/>
    <c:dispBlanksAs val="zero"/>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Αυξάνεται</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Sheet1!$B$2:$B$21</c:f>
              <c:numCache>
                <c:formatCode>General</c:formatCode>
                <c:ptCount val="20"/>
                <c:pt idx="0">
                  <c:v>24.4</c:v>
                </c:pt>
                <c:pt idx="1">
                  <c:v>17.3</c:v>
                </c:pt>
                <c:pt idx="2">
                  <c:v>28.4</c:v>
                </c:pt>
                <c:pt idx="3">
                  <c:v>13.6</c:v>
                </c:pt>
                <c:pt idx="4">
                  <c:v>23.6</c:v>
                </c:pt>
                <c:pt idx="5">
                  <c:v>22.3</c:v>
                </c:pt>
                <c:pt idx="6">
                  <c:v>8.4</c:v>
                </c:pt>
                <c:pt idx="7">
                  <c:v>30.2</c:v>
                </c:pt>
                <c:pt idx="8">
                  <c:v>21.7</c:v>
                </c:pt>
                <c:pt idx="9">
                  <c:v>34.5</c:v>
                </c:pt>
                <c:pt idx="10">
                  <c:v>26.6</c:v>
                </c:pt>
                <c:pt idx="11">
                  <c:v>18.600000000000001</c:v>
                </c:pt>
                <c:pt idx="12">
                  <c:v>16.899999999999999</c:v>
                </c:pt>
                <c:pt idx="13">
                  <c:v>17.399999999999999</c:v>
                </c:pt>
                <c:pt idx="14">
                  <c:v>21.9</c:v>
                </c:pt>
                <c:pt idx="15">
                  <c:v>35.800000000000011</c:v>
                </c:pt>
                <c:pt idx="16">
                  <c:v>19.399999999999999</c:v>
                </c:pt>
                <c:pt idx="17">
                  <c:v>17.899999999999999</c:v>
                </c:pt>
                <c:pt idx="18">
                  <c:v>27.5</c:v>
                </c:pt>
                <c:pt idx="19">
                  <c:v>31.9</c:v>
                </c:pt>
              </c:numCache>
            </c:numRef>
          </c:val>
        </c:ser>
        <c:ser>
          <c:idx val="1"/>
          <c:order val="1"/>
          <c:tx>
            <c:strRef>
              <c:f>Sheet1!$C$1</c:f>
              <c:strCache>
                <c:ptCount val="1"/>
                <c:pt idx="0">
                  <c:v>Παραμένει ίδια</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Sheet1!$C$2:$C$21</c:f>
              <c:numCache>
                <c:formatCode>General</c:formatCode>
                <c:ptCount val="20"/>
                <c:pt idx="0">
                  <c:v>47.7</c:v>
                </c:pt>
                <c:pt idx="1">
                  <c:v>47.2</c:v>
                </c:pt>
                <c:pt idx="2">
                  <c:v>48.4</c:v>
                </c:pt>
                <c:pt idx="3">
                  <c:v>51.7</c:v>
                </c:pt>
                <c:pt idx="4">
                  <c:v>55.3</c:v>
                </c:pt>
                <c:pt idx="5">
                  <c:v>55.9</c:v>
                </c:pt>
                <c:pt idx="6">
                  <c:v>60.3</c:v>
                </c:pt>
                <c:pt idx="7">
                  <c:v>45.7</c:v>
                </c:pt>
                <c:pt idx="8">
                  <c:v>39</c:v>
                </c:pt>
                <c:pt idx="9">
                  <c:v>42.4</c:v>
                </c:pt>
                <c:pt idx="10">
                  <c:v>48.6</c:v>
                </c:pt>
                <c:pt idx="11">
                  <c:v>51.8</c:v>
                </c:pt>
                <c:pt idx="12">
                  <c:v>52.6</c:v>
                </c:pt>
                <c:pt idx="13">
                  <c:v>44.1</c:v>
                </c:pt>
                <c:pt idx="14">
                  <c:v>46.4</c:v>
                </c:pt>
                <c:pt idx="15">
                  <c:v>42.1</c:v>
                </c:pt>
                <c:pt idx="16">
                  <c:v>52</c:v>
                </c:pt>
                <c:pt idx="17">
                  <c:v>53.8</c:v>
                </c:pt>
                <c:pt idx="18">
                  <c:v>45.3</c:v>
                </c:pt>
                <c:pt idx="19">
                  <c:v>40.4</c:v>
                </c:pt>
              </c:numCache>
            </c:numRef>
          </c:val>
        </c:ser>
        <c:ser>
          <c:idx val="2"/>
          <c:order val="2"/>
          <c:tx>
            <c:strRef>
              <c:f>Sheet1!$D$1</c:f>
              <c:strCache>
                <c:ptCount val="1"/>
                <c:pt idx="0">
                  <c:v>Μειώνεται</c:v>
                </c:pt>
              </c:strCache>
            </c:strRef>
          </c:tx>
          <c:spPr>
            <a:solidFill>
              <a:schemeClr val="accent1"/>
            </a:solidFill>
          </c:spPr>
          <c:dLbls>
            <c:numFmt formatCode="#,##0" sourceLinked="0"/>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Sheet1!$D$2:$D$21</c:f>
              <c:numCache>
                <c:formatCode>General</c:formatCode>
                <c:ptCount val="20"/>
                <c:pt idx="0">
                  <c:v>25.8</c:v>
                </c:pt>
                <c:pt idx="1">
                  <c:v>33.9</c:v>
                </c:pt>
                <c:pt idx="2">
                  <c:v>21.7</c:v>
                </c:pt>
                <c:pt idx="3">
                  <c:v>34</c:v>
                </c:pt>
                <c:pt idx="4">
                  <c:v>19.600000000000001</c:v>
                </c:pt>
                <c:pt idx="5">
                  <c:v>21.9</c:v>
                </c:pt>
                <c:pt idx="6">
                  <c:v>31.3</c:v>
                </c:pt>
                <c:pt idx="7">
                  <c:v>23</c:v>
                </c:pt>
                <c:pt idx="8">
                  <c:v>30.5</c:v>
                </c:pt>
                <c:pt idx="9">
                  <c:v>19.8</c:v>
                </c:pt>
                <c:pt idx="10">
                  <c:v>23.7</c:v>
                </c:pt>
                <c:pt idx="11">
                  <c:v>27.7</c:v>
                </c:pt>
                <c:pt idx="12">
                  <c:v>28.2</c:v>
                </c:pt>
                <c:pt idx="13">
                  <c:v>34.200000000000003</c:v>
                </c:pt>
                <c:pt idx="14">
                  <c:v>29.2</c:v>
                </c:pt>
                <c:pt idx="15">
                  <c:v>21.2</c:v>
                </c:pt>
                <c:pt idx="16">
                  <c:v>27.3</c:v>
                </c:pt>
                <c:pt idx="17">
                  <c:v>24.9</c:v>
                </c:pt>
                <c:pt idx="18">
                  <c:v>25.8</c:v>
                </c:pt>
                <c:pt idx="19">
                  <c:v>25.3</c:v>
                </c:pt>
              </c:numCache>
            </c:numRef>
          </c:val>
        </c:ser>
        <c:ser>
          <c:idx val="3"/>
          <c:order val="3"/>
          <c:tx>
            <c:strRef>
              <c:f>Sheet1!$E$1</c:f>
              <c:strCache>
                <c:ptCount val="1"/>
                <c:pt idx="0">
                  <c:v>ΔΓ/ΔΑ</c:v>
                </c:pt>
              </c:strCache>
            </c:strRef>
          </c:tx>
          <c:spPr>
            <a:solidFill>
              <a:schemeClr val="bg1">
                <a:lumMod val="50000"/>
              </a:schemeClr>
            </a:solidFill>
          </c:spPr>
          <c:dLbls>
            <c:txPr>
              <a:bodyPr/>
              <a:lstStyle/>
              <a:p>
                <a:pPr>
                  <a:defRPr sz="1400" b="1"/>
                </a:pPr>
                <a:endParaRPr lang="el-GR"/>
              </a:p>
            </c:txPr>
            <c:showVal val="1"/>
          </c:dLbls>
          <c:cat>
            <c:strRef>
              <c:f>Sheet1!$A$2:$A$21</c:f>
              <c:strCache>
                <c:ptCount val="20"/>
                <c:pt idx="0">
                  <c:v>Σύνολο</c:v>
                </c:pt>
                <c:pt idx="1">
                  <c:v>Ψηφοφόροι ΝΔ</c:v>
                </c:pt>
                <c:pt idx="2">
                  <c:v>Ψηφοφόροι ΣΥ.ΡΙΖ.Α.</c:v>
                </c:pt>
                <c:pt idx="3">
                  <c:v>Ψηφοφόροι ΠΑΣΟΚ</c:v>
                </c:pt>
                <c:pt idx="4">
                  <c:v>Ψηφοφόροι ΑΝΕΛ*</c:v>
                </c:pt>
                <c:pt idx="5">
                  <c:v>Ψηφοφόροι Χ.Α.*</c:v>
                </c:pt>
                <c:pt idx="6">
                  <c:v>Ψηφοφόροι ΔΗΜΑΡ</c:v>
                </c:pt>
                <c:pt idx="7">
                  <c:v>Ψηφοφόροι ΚΚΕ*</c:v>
                </c:pt>
                <c:pt idx="8">
                  <c:v>Ψηφοφόροι Λοιπών*</c:v>
                </c:pt>
                <c:pt idx="9">
                  <c:v>Άλλο**</c:v>
                </c:pt>
                <c:pt idx="10">
                  <c:v>Αριστεροί</c:v>
                </c:pt>
                <c:pt idx="11">
                  <c:v>Κεντροαριστεροί</c:v>
                </c:pt>
                <c:pt idx="12">
                  <c:v>Κεντρώοι</c:v>
                </c:pt>
                <c:pt idx="13">
                  <c:v>Κεντροδεξιοί</c:v>
                </c:pt>
                <c:pt idx="14">
                  <c:v>Δεξιοί</c:v>
                </c:pt>
                <c:pt idx="15">
                  <c:v>Τίποτα (αυθ.)</c:v>
                </c:pt>
                <c:pt idx="16">
                  <c:v>A/B κοιν. τάξη</c:v>
                </c:pt>
                <c:pt idx="17">
                  <c:v>C1 κοιν. Τάξη</c:v>
                </c:pt>
                <c:pt idx="18">
                  <c:v>C2 κοιν. Τάξη</c:v>
                </c:pt>
                <c:pt idx="19">
                  <c:v>D/E κοιν. Τάξη</c:v>
                </c:pt>
              </c:strCache>
            </c:strRef>
          </c:cat>
          <c:val>
            <c:numRef>
              <c:f>Sheet1!$E$2:$E$21</c:f>
              <c:numCache>
                <c:formatCode>0</c:formatCode>
                <c:ptCount val="20"/>
                <c:pt idx="0">
                  <c:v>2.1</c:v>
                </c:pt>
                <c:pt idx="1">
                  <c:v>1.6</c:v>
                </c:pt>
                <c:pt idx="2">
                  <c:v>1.5</c:v>
                </c:pt>
                <c:pt idx="3">
                  <c:v>0.70000000000000007</c:v>
                </c:pt>
                <c:pt idx="4">
                  <c:v>1.6</c:v>
                </c:pt>
                <c:pt idx="7">
                  <c:v>1.1000000000000001</c:v>
                </c:pt>
                <c:pt idx="8">
                  <c:v>8.8000000000000007</c:v>
                </c:pt>
                <c:pt idx="9">
                  <c:v>3.4</c:v>
                </c:pt>
                <c:pt idx="10">
                  <c:v>1</c:v>
                </c:pt>
                <c:pt idx="11">
                  <c:v>1.9000000000000001</c:v>
                </c:pt>
                <c:pt idx="12">
                  <c:v>2.4</c:v>
                </c:pt>
                <c:pt idx="13">
                  <c:v>4.2</c:v>
                </c:pt>
                <c:pt idx="14">
                  <c:v>2.4</c:v>
                </c:pt>
                <c:pt idx="15">
                  <c:v>0.9</c:v>
                </c:pt>
                <c:pt idx="16">
                  <c:v>1.4</c:v>
                </c:pt>
                <c:pt idx="17">
                  <c:v>3.5</c:v>
                </c:pt>
                <c:pt idx="18">
                  <c:v>1.4</c:v>
                </c:pt>
                <c:pt idx="19">
                  <c:v>2.5</c:v>
                </c:pt>
              </c:numCache>
            </c:numRef>
          </c:val>
        </c:ser>
        <c:dLbls>
          <c:showVal val="1"/>
        </c:dLbls>
        <c:gapWidth val="95"/>
        <c:overlap val="100"/>
        <c:axId val="95061120"/>
        <c:axId val="95062656"/>
      </c:barChart>
      <c:catAx>
        <c:axId val="95061120"/>
        <c:scaling>
          <c:orientation val="maxMin"/>
        </c:scaling>
        <c:axPos val="l"/>
        <c:majorTickMark val="none"/>
        <c:tickLblPos val="nextTo"/>
        <c:txPr>
          <a:bodyPr/>
          <a:lstStyle/>
          <a:p>
            <a:pPr>
              <a:defRPr sz="1000" b="1"/>
            </a:pPr>
            <a:endParaRPr lang="el-GR"/>
          </a:p>
        </c:txPr>
        <c:crossAx val="95062656"/>
        <c:crosses val="autoZero"/>
        <c:auto val="1"/>
        <c:lblAlgn val="ctr"/>
        <c:lblOffset val="100"/>
      </c:catAx>
      <c:valAx>
        <c:axId val="95062656"/>
        <c:scaling>
          <c:orientation val="minMax"/>
        </c:scaling>
        <c:delete val="1"/>
        <c:axPos val="t"/>
        <c:numFmt formatCode="0%" sourceLinked="1"/>
        <c:tickLblPos val="none"/>
        <c:crossAx val="95061120"/>
        <c:crosses val="autoZero"/>
        <c:crossBetween val="between"/>
      </c:valAx>
    </c:plotArea>
    <c:legend>
      <c:legendPos val="t"/>
      <c:layout>
        <c:manualLayout>
          <c:xMode val="edge"/>
          <c:yMode val="edge"/>
          <c:x val="0.1706684191398696"/>
          <c:y val="8.0222703277697521E-3"/>
          <c:w val="0.82933158086013037"/>
          <c:h val="8.3934424572656235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barChart>
        <c:barDir val="bar"/>
        <c:grouping val="percentStacked"/>
        <c:ser>
          <c:idx val="0"/>
          <c:order val="0"/>
          <c:tx>
            <c:strRef>
              <c:f>Sheet1!$B$1</c:f>
              <c:strCache>
                <c:ptCount val="1"/>
                <c:pt idx="0">
                  <c:v>Αυξάνεται</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Sheet1!$B$2:$B$25</c:f>
              <c:numCache>
                <c:formatCode>General</c:formatCode>
                <c:ptCount val="24"/>
                <c:pt idx="0">
                  <c:v>24.4</c:v>
                </c:pt>
                <c:pt idx="1">
                  <c:v>20.2</c:v>
                </c:pt>
                <c:pt idx="2">
                  <c:v>20.8</c:v>
                </c:pt>
                <c:pt idx="3">
                  <c:v>29.8</c:v>
                </c:pt>
                <c:pt idx="4">
                  <c:v>19.600000000000001</c:v>
                </c:pt>
                <c:pt idx="5">
                  <c:v>23.6</c:v>
                </c:pt>
                <c:pt idx="6">
                  <c:v>26.3</c:v>
                </c:pt>
                <c:pt idx="7">
                  <c:v>28.1</c:v>
                </c:pt>
                <c:pt idx="8">
                  <c:v>21.9</c:v>
                </c:pt>
                <c:pt idx="9">
                  <c:v>26.1</c:v>
                </c:pt>
                <c:pt idx="10">
                  <c:v>26.2</c:v>
                </c:pt>
                <c:pt idx="11">
                  <c:v>21.7</c:v>
                </c:pt>
                <c:pt idx="12">
                  <c:v>33.1</c:v>
                </c:pt>
                <c:pt idx="13">
                  <c:v>28.5</c:v>
                </c:pt>
                <c:pt idx="14">
                  <c:v>19.5</c:v>
                </c:pt>
                <c:pt idx="15">
                  <c:v>29.6</c:v>
                </c:pt>
                <c:pt idx="16">
                  <c:v>32.4</c:v>
                </c:pt>
                <c:pt idx="17">
                  <c:v>26.9</c:v>
                </c:pt>
                <c:pt idx="18">
                  <c:v>18.8</c:v>
                </c:pt>
                <c:pt idx="19">
                  <c:v>31.5</c:v>
                </c:pt>
                <c:pt idx="20">
                  <c:v>22.2</c:v>
                </c:pt>
                <c:pt idx="21">
                  <c:v>22.8</c:v>
                </c:pt>
                <c:pt idx="22">
                  <c:v>19</c:v>
                </c:pt>
                <c:pt idx="23">
                  <c:v>22.5</c:v>
                </c:pt>
              </c:numCache>
            </c:numRef>
          </c:val>
        </c:ser>
        <c:ser>
          <c:idx val="1"/>
          <c:order val="1"/>
          <c:tx>
            <c:strRef>
              <c:f>Sheet1!$C$1</c:f>
              <c:strCache>
                <c:ptCount val="1"/>
                <c:pt idx="0">
                  <c:v>Παραμένει ίδια</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Sheet1!$C$2:$C$25</c:f>
              <c:numCache>
                <c:formatCode>General</c:formatCode>
                <c:ptCount val="24"/>
                <c:pt idx="0">
                  <c:v>47.7</c:v>
                </c:pt>
                <c:pt idx="1">
                  <c:v>52.3</c:v>
                </c:pt>
                <c:pt idx="2">
                  <c:v>50.7</c:v>
                </c:pt>
                <c:pt idx="3">
                  <c:v>40.200000000000003</c:v>
                </c:pt>
                <c:pt idx="4">
                  <c:v>57.6</c:v>
                </c:pt>
                <c:pt idx="5">
                  <c:v>50.7</c:v>
                </c:pt>
                <c:pt idx="6">
                  <c:v>43.3</c:v>
                </c:pt>
                <c:pt idx="7">
                  <c:v>46.2</c:v>
                </c:pt>
                <c:pt idx="8">
                  <c:v>52.3</c:v>
                </c:pt>
                <c:pt idx="9">
                  <c:v>37.1</c:v>
                </c:pt>
                <c:pt idx="10">
                  <c:v>49.7</c:v>
                </c:pt>
                <c:pt idx="11">
                  <c:v>49.5</c:v>
                </c:pt>
                <c:pt idx="12">
                  <c:v>43.2</c:v>
                </c:pt>
                <c:pt idx="13">
                  <c:v>38.6</c:v>
                </c:pt>
                <c:pt idx="14">
                  <c:v>49.7</c:v>
                </c:pt>
                <c:pt idx="15">
                  <c:v>44.8</c:v>
                </c:pt>
                <c:pt idx="16">
                  <c:v>32.5</c:v>
                </c:pt>
                <c:pt idx="17">
                  <c:v>47.5</c:v>
                </c:pt>
                <c:pt idx="18">
                  <c:v>54.1</c:v>
                </c:pt>
                <c:pt idx="19">
                  <c:v>44.4</c:v>
                </c:pt>
                <c:pt idx="20">
                  <c:v>51.5</c:v>
                </c:pt>
                <c:pt idx="21">
                  <c:v>48.8</c:v>
                </c:pt>
                <c:pt idx="22">
                  <c:v>55.4</c:v>
                </c:pt>
                <c:pt idx="23">
                  <c:v>43</c:v>
                </c:pt>
              </c:numCache>
            </c:numRef>
          </c:val>
        </c:ser>
        <c:ser>
          <c:idx val="2"/>
          <c:order val="2"/>
          <c:tx>
            <c:strRef>
              <c:f>Sheet1!$D$1</c:f>
              <c:strCache>
                <c:ptCount val="1"/>
                <c:pt idx="0">
                  <c:v>Μειώνεται</c:v>
                </c:pt>
              </c:strCache>
            </c:strRef>
          </c:tx>
          <c:spPr>
            <a:solidFill>
              <a:schemeClr val="accent1"/>
            </a:solidFill>
          </c:spPr>
          <c:dLbls>
            <c:numFmt formatCode="#,##0" sourceLinked="0"/>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Sheet1!$D$2:$D$25</c:f>
              <c:numCache>
                <c:formatCode>General</c:formatCode>
                <c:ptCount val="24"/>
                <c:pt idx="0">
                  <c:v>25.8</c:v>
                </c:pt>
                <c:pt idx="1">
                  <c:v>23.8</c:v>
                </c:pt>
                <c:pt idx="2">
                  <c:v>23</c:v>
                </c:pt>
                <c:pt idx="3">
                  <c:v>29.2</c:v>
                </c:pt>
                <c:pt idx="4">
                  <c:v>22.9</c:v>
                </c:pt>
                <c:pt idx="5">
                  <c:v>25</c:v>
                </c:pt>
                <c:pt idx="6">
                  <c:v>28.2</c:v>
                </c:pt>
                <c:pt idx="7">
                  <c:v>24.4</c:v>
                </c:pt>
                <c:pt idx="8">
                  <c:v>25.3</c:v>
                </c:pt>
                <c:pt idx="9">
                  <c:v>36.800000000000011</c:v>
                </c:pt>
                <c:pt idx="10">
                  <c:v>23</c:v>
                </c:pt>
                <c:pt idx="11">
                  <c:v>27.5</c:v>
                </c:pt>
                <c:pt idx="12">
                  <c:v>23.2</c:v>
                </c:pt>
                <c:pt idx="13">
                  <c:v>25.1</c:v>
                </c:pt>
                <c:pt idx="14">
                  <c:v>27.5</c:v>
                </c:pt>
                <c:pt idx="15">
                  <c:v>21.6</c:v>
                </c:pt>
                <c:pt idx="16">
                  <c:v>32.4</c:v>
                </c:pt>
                <c:pt idx="17">
                  <c:v>23.1</c:v>
                </c:pt>
                <c:pt idx="18">
                  <c:v>25.7</c:v>
                </c:pt>
                <c:pt idx="19">
                  <c:v>22.5</c:v>
                </c:pt>
                <c:pt idx="20">
                  <c:v>24.6</c:v>
                </c:pt>
                <c:pt idx="21">
                  <c:v>26.8</c:v>
                </c:pt>
                <c:pt idx="22">
                  <c:v>24</c:v>
                </c:pt>
                <c:pt idx="23">
                  <c:v>30.7</c:v>
                </c:pt>
              </c:numCache>
            </c:numRef>
          </c:val>
        </c:ser>
        <c:ser>
          <c:idx val="3"/>
          <c:order val="3"/>
          <c:tx>
            <c:strRef>
              <c:f>Sheet1!$E$1</c:f>
              <c:strCache>
                <c:ptCount val="1"/>
                <c:pt idx="0">
                  <c:v>ΔΓ/ΔΑ</c:v>
                </c:pt>
              </c:strCache>
            </c:strRef>
          </c:tx>
          <c:spPr>
            <a:solidFill>
              <a:schemeClr val="bg1">
                <a:lumMod val="50000"/>
              </a:schemeClr>
            </a:solidFill>
          </c:spPr>
          <c:dLbls>
            <c:txPr>
              <a:bodyPr/>
              <a:lstStyle/>
              <a:p>
                <a:pPr>
                  <a:defRPr sz="1400" b="1"/>
                </a:pPr>
                <a:endParaRPr lang="el-GR"/>
              </a:p>
            </c:txPr>
            <c:showVal val="1"/>
          </c:dLbls>
          <c:cat>
            <c:strRef>
              <c:f>Sheet1!$A$2:$A$25</c:f>
              <c:strCache>
                <c:ptCount val="24"/>
                <c:pt idx="0">
                  <c:v>Σύνολο</c:v>
                </c:pt>
                <c:pt idx="1">
                  <c:v>Αθήνα</c:v>
                </c:pt>
                <c:pt idx="2">
                  <c:v>Θεσσαλονίκη</c:v>
                </c:pt>
                <c:pt idx="3">
                  <c:v>Μακεδονία &amp; Θράκη</c:v>
                </c:pt>
                <c:pt idx="4">
                  <c:v>Ήπειρος &amp; Ιόνιο</c:v>
                </c:pt>
                <c:pt idx="5">
                  <c:v>Πελοπόννησος &amp; Δυτ. Ελλάδα</c:v>
                </c:pt>
                <c:pt idx="6">
                  <c:v>Στερεά &amp; Θεσσαλία</c:v>
                </c:pt>
                <c:pt idx="7">
                  <c:v>Κρήτη &amp; Νησιά Αιγαίου</c:v>
                </c:pt>
                <c:pt idx="8">
                  <c:v>Εργοδότες/Αυτοαπασχ.</c:v>
                </c:pt>
                <c:pt idx="9">
                  <c:v>Γεωργοί</c:v>
                </c:pt>
                <c:pt idx="10">
                  <c:v>Μισθωτοί Δ.Τ.</c:v>
                </c:pt>
                <c:pt idx="11">
                  <c:v>Μισθωτοί Ι.Τ.</c:v>
                </c:pt>
                <c:pt idx="12">
                  <c:v>Άνεργοι</c:v>
                </c:pt>
                <c:pt idx="13">
                  <c:v>Φοιτητές*</c:v>
                </c:pt>
                <c:pt idx="14">
                  <c:v>Συνταξιούχοι </c:v>
                </c:pt>
                <c:pt idx="15">
                  <c:v>Νοικοκυρές</c:v>
                </c:pt>
                <c:pt idx="16">
                  <c:v>Κατώτερη εκπ.</c:v>
                </c:pt>
                <c:pt idx="17">
                  <c:v>Μέση εκπ.</c:v>
                </c:pt>
                <c:pt idx="18">
                  <c:v>Ανώτερη εκπ.</c:v>
                </c:pt>
                <c:pt idx="19">
                  <c:v>18-34</c:v>
                </c:pt>
                <c:pt idx="20">
                  <c:v>35-44</c:v>
                </c:pt>
                <c:pt idx="21">
                  <c:v>45-54</c:v>
                </c:pt>
                <c:pt idx="22">
                  <c:v>55-64</c:v>
                </c:pt>
                <c:pt idx="23">
                  <c:v>65+</c:v>
                </c:pt>
              </c:strCache>
            </c:strRef>
          </c:cat>
          <c:val>
            <c:numRef>
              <c:f>Sheet1!$E$2:$E$25</c:f>
              <c:numCache>
                <c:formatCode>0</c:formatCode>
                <c:ptCount val="24"/>
                <c:pt idx="0">
                  <c:v>2.1</c:v>
                </c:pt>
                <c:pt idx="1">
                  <c:v>3.7</c:v>
                </c:pt>
                <c:pt idx="2">
                  <c:v>5.5</c:v>
                </c:pt>
                <c:pt idx="3">
                  <c:v>0.70000000000000007</c:v>
                </c:pt>
                <c:pt idx="5">
                  <c:v>0.8</c:v>
                </c:pt>
                <c:pt idx="6">
                  <c:v>2.2000000000000002</c:v>
                </c:pt>
                <c:pt idx="7">
                  <c:v>1.3</c:v>
                </c:pt>
                <c:pt idx="8">
                  <c:v>0.5</c:v>
                </c:pt>
                <c:pt idx="10">
                  <c:v>1.1000000000000001</c:v>
                </c:pt>
                <c:pt idx="11">
                  <c:v>1.2</c:v>
                </c:pt>
                <c:pt idx="13">
                  <c:v>7.7</c:v>
                </c:pt>
                <c:pt idx="14">
                  <c:v>3.3</c:v>
                </c:pt>
                <c:pt idx="15">
                  <c:v>4</c:v>
                </c:pt>
                <c:pt idx="16">
                  <c:v>2.7</c:v>
                </c:pt>
                <c:pt idx="17">
                  <c:v>2.5</c:v>
                </c:pt>
                <c:pt idx="18">
                  <c:v>1.5</c:v>
                </c:pt>
                <c:pt idx="19">
                  <c:v>1.6</c:v>
                </c:pt>
                <c:pt idx="20">
                  <c:v>1.6</c:v>
                </c:pt>
                <c:pt idx="21">
                  <c:v>1.6</c:v>
                </c:pt>
                <c:pt idx="22">
                  <c:v>1.5</c:v>
                </c:pt>
                <c:pt idx="23">
                  <c:v>3.8</c:v>
                </c:pt>
              </c:numCache>
            </c:numRef>
          </c:val>
        </c:ser>
        <c:dLbls>
          <c:showVal val="1"/>
        </c:dLbls>
        <c:gapWidth val="95"/>
        <c:overlap val="100"/>
        <c:axId val="95006080"/>
        <c:axId val="95159424"/>
      </c:barChart>
      <c:catAx>
        <c:axId val="95006080"/>
        <c:scaling>
          <c:orientation val="maxMin"/>
        </c:scaling>
        <c:axPos val="l"/>
        <c:majorTickMark val="none"/>
        <c:tickLblPos val="nextTo"/>
        <c:txPr>
          <a:bodyPr/>
          <a:lstStyle/>
          <a:p>
            <a:pPr>
              <a:defRPr sz="1000" b="1"/>
            </a:pPr>
            <a:endParaRPr lang="el-GR"/>
          </a:p>
        </c:txPr>
        <c:crossAx val="95159424"/>
        <c:crosses val="autoZero"/>
        <c:auto val="1"/>
        <c:lblAlgn val="ctr"/>
        <c:lblOffset val="100"/>
      </c:catAx>
      <c:valAx>
        <c:axId val="95159424"/>
        <c:scaling>
          <c:orientation val="minMax"/>
        </c:scaling>
        <c:delete val="1"/>
        <c:axPos val="t"/>
        <c:numFmt formatCode="0%" sourceLinked="1"/>
        <c:tickLblPos val="none"/>
        <c:crossAx val="95006080"/>
        <c:crosses val="autoZero"/>
        <c:crossBetween val="between"/>
      </c:valAx>
    </c:plotArea>
    <c:legend>
      <c:legendPos val="t"/>
      <c:layout>
        <c:manualLayout>
          <c:xMode val="edge"/>
          <c:yMode val="edge"/>
          <c:x val="0.12447825240611129"/>
          <c:y val="3.3324799659941153E-2"/>
          <c:w val="0.8755217475938889"/>
          <c:h val="4.9876204231275902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manualLayout>
          <c:layoutTarget val="inner"/>
          <c:xMode val="edge"/>
          <c:yMode val="edge"/>
          <c:x val="0.36181426266883526"/>
          <c:y val="5.5433065367170652E-2"/>
          <c:w val="0.69650311986771041"/>
          <c:h val="0.94456693463282937"/>
        </c:manualLayout>
      </c:layout>
      <c:barChart>
        <c:barDir val="bar"/>
        <c:grouping val="stacked"/>
        <c:ser>
          <c:idx val="0"/>
          <c:order val="0"/>
          <c:tx>
            <c:strRef>
              <c:f>Sheet1!$B$1</c:f>
              <c:strCache>
                <c:ptCount val="1"/>
                <c:pt idx="0">
                  <c:v>Series 1</c:v>
                </c:pt>
              </c:strCache>
            </c:strRef>
          </c:tx>
          <c:spPr>
            <a:solidFill>
              <a:schemeClr val="accent5"/>
            </a:solidFill>
          </c:spPr>
          <c:dLbls>
            <c:dLbl>
              <c:idx val="0"/>
              <c:layout>
                <c:manualLayout>
                  <c:x val="0.34658436666756021"/>
                  <c:y val="-8.4721674319768164E-3"/>
                </c:manualLayout>
              </c:layout>
              <c:dLblPos val="ctr"/>
              <c:showVal val="1"/>
            </c:dLbl>
            <c:dLbl>
              <c:idx val="1"/>
              <c:layout>
                <c:manualLayout>
                  <c:x val="0.15643276709767909"/>
                  <c:y val="5.0397908678248898E-3"/>
                </c:manualLayout>
              </c:layout>
              <c:dLblPos val="ctr"/>
              <c:showVal val="1"/>
            </c:dLbl>
            <c:dLbl>
              <c:idx val="2"/>
              <c:layout>
                <c:manualLayout>
                  <c:x val="0.12631949645791227"/>
                  <c:y val="2.6730626607545803E-3"/>
                </c:manualLayout>
              </c:layout>
              <c:dLblPos val="ctr"/>
              <c:showVal val="1"/>
            </c:dLbl>
            <c:dLbl>
              <c:idx val="3"/>
              <c:layout>
                <c:manualLayout>
                  <c:x val="0.13050455297098573"/>
                  <c:y val="-1.5169446504557674E-4"/>
                </c:manualLayout>
              </c:layout>
              <c:dLblPos val="ctr"/>
              <c:showVal val="1"/>
            </c:dLbl>
            <c:dLbl>
              <c:idx val="4"/>
              <c:layout>
                <c:manualLayout>
                  <c:x val="0.11308821060976003"/>
                  <c:y val="1.5274643775740456E-4"/>
                </c:manualLayout>
              </c:layout>
              <c:dLblPos val="ctr"/>
              <c:showVal val="1"/>
            </c:dLbl>
            <c:dLbl>
              <c:idx val="5"/>
              <c:layout>
                <c:manualLayout>
                  <c:x val="8.5085334999645032E-2"/>
                  <c:y val="-2.8241259421730603E-3"/>
                </c:manualLayout>
              </c:layout>
              <c:dLblPos val="ctr"/>
              <c:showVal val="1"/>
            </c:dLbl>
            <c:dLbl>
              <c:idx val="6"/>
              <c:layout>
                <c:manualLayout>
                  <c:x val="6.5573878401563243E-2"/>
                  <c:y val="-5.1914853328704899E-3"/>
                </c:manualLayout>
              </c:layout>
              <c:dLblPos val="ctr"/>
              <c:showVal val="1"/>
            </c:dLbl>
            <c:dLbl>
              <c:idx val="7"/>
              <c:layout>
                <c:manualLayout>
                  <c:x val="6.1455587198551098E-2"/>
                  <c:y val="-5.4961366302158123E-3"/>
                </c:manualLayout>
              </c:layout>
              <c:dLblPos val="ctr"/>
              <c:showVal val="1"/>
            </c:dLbl>
            <c:dLbl>
              <c:idx val="8"/>
              <c:layout>
                <c:manualLayout>
                  <c:x val="4.6317963676850267E-2"/>
                  <c:y val="-5.1914853328704665E-3"/>
                </c:manualLayout>
              </c:layout>
              <c:dLblPos val="ctr"/>
              <c:showVal val="1"/>
            </c:dLbl>
            <c:dLbl>
              <c:idx val="9"/>
              <c:layout>
                <c:manualLayout>
                  <c:x val="3.63042801810105E-2"/>
                  <c:y val="-4.6193696670735838E-17"/>
                </c:manualLayout>
              </c:layout>
              <c:dLblPos val="ctr"/>
              <c:showVal val="1"/>
            </c:dLbl>
            <c:dLbl>
              <c:idx val="10"/>
              <c:layout>
                <c:manualLayout>
                  <c:x val="3.63042801810105E-2"/>
                  <c:y val="-5.0393705786467187E-3"/>
                </c:manualLayout>
              </c:layout>
              <c:dLblPos val="ctr"/>
              <c:showVal val="1"/>
            </c:dLbl>
            <c:dLbl>
              <c:idx val="11"/>
              <c:layout>
                <c:manualLayout>
                  <c:x val="2.8659520683738393E-2"/>
                  <c:y val="0"/>
                </c:manualLayout>
              </c:layout>
              <c:dLblPos val="ctr"/>
              <c:showVal val="1"/>
            </c:dLbl>
            <c:dLbl>
              <c:idx val="12"/>
              <c:layout>
                <c:manualLayout>
                  <c:x val="2.8659479522092031E-2"/>
                  <c:y val="2.9770827744728312E-3"/>
                </c:manualLayout>
              </c:layout>
              <c:dLblPos val="ctr"/>
              <c:showVal val="1"/>
            </c:dLbl>
            <c:dLbl>
              <c:idx val="13"/>
              <c:layout>
                <c:manualLayout>
                  <c:x val="3.1012064402751314E-2"/>
                  <c:y val="0"/>
                </c:manualLayout>
              </c:layout>
              <c:dLblPos val="ctr"/>
              <c:showVal val="1"/>
            </c:dLbl>
            <c:dLbl>
              <c:idx val="14"/>
              <c:layout>
                <c:manualLayout>
                  <c:x val="3.1162708471154339E-2"/>
                  <c:y val="4.5718734056033727E-4"/>
                </c:manualLayout>
              </c:layout>
              <c:dLblPos val="ctr"/>
              <c:showVal val="1"/>
            </c:dLbl>
            <c:dLbl>
              <c:idx val="15"/>
              <c:layout>
                <c:manualLayout>
                  <c:x val="2.7648730585379887E-2"/>
                  <c:y val="0"/>
                </c:manualLayout>
              </c:layout>
              <c:dLblPos val="ctr"/>
              <c:showVal val="1"/>
            </c:dLbl>
            <c:dLbl>
              <c:idx val="16"/>
              <c:layout>
                <c:manualLayout>
                  <c:x val="2.7572897609754888E-2"/>
                  <c:y val="-2.2144025583976362E-3"/>
                </c:manualLayout>
              </c:layout>
              <c:dLblPos val="ctr"/>
              <c:showVal val="1"/>
            </c:dLbl>
            <c:dLbl>
              <c:idx val="17"/>
              <c:layout>
                <c:manualLayout>
                  <c:x val="1.9039530107663908E-2"/>
                  <c:y val="0"/>
                </c:manualLayout>
              </c:layout>
              <c:dLblPos val="ctr"/>
              <c:showVal val="1"/>
            </c:dLbl>
            <c:dLbl>
              <c:idx val="18"/>
              <c:layout>
                <c:manualLayout>
                  <c:x val="2.2100963254160024E-2"/>
                  <c:y val="-2.8241259421730603E-3"/>
                </c:manualLayout>
              </c:layout>
              <c:dLblPos val="ctr"/>
              <c:showVal val="1"/>
            </c:dLbl>
            <c:dLbl>
              <c:idx val="19"/>
              <c:layout>
                <c:manualLayout>
                  <c:x val="0.14092205714264222"/>
                  <c:y val="-7.8634960209132184E-3"/>
                </c:manualLayout>
              </c:layout>
              <c:dLblPos val="ctr"/>
              <c:showVal val="1"/>
            </c:dLbl>
            <c:dLbl>
              <c:idx val="20"/>
              <c:layout>
                <c:manualLayout>
                  <c:x val="4.9331923738970218E-2"/>
                  <c:y val="2.519895433912444E-3"/>
                </c:manualLayout>
              </c:layout>
              <c:dLblPos val="ctr"/>
              <c:showVal val="1"/>
            </c:dLbl>
            <c:dLbl>
              <c:idx val="21"/>
              <c:layout>
                <c:manualLayout>
                  <c:x val="4.2291357230612552E-2"/>
                  <c:y val="0"/>
                </c:manualLayout>
              </c:layout>
              <c:dLblPos val="ctr"/>
              <c:showVal val="1"/>
            </c:dLbl>
            <c:dLbl>
              <c:idx val="22"/>
              <c:layout>
                <c:manualLayout>
                  <c:x val="2.1391955286733311E-2"/>
                  <c:y val="2.5196852893232665E-3"/>
                </c:manualLayout>
              </c:layout>
              <c:dLblPos val="ctr"/>
              <c:showVal val="1"/>
            </c:dLbl>
            <c:dLbl>
              <c:idx val="23"/>
              <c:layout>
                <c:manualLayout>
                  <c:x val="2.2356396267177184E-2"/>
                  <c:y val="-2.5196852893233593E-3"/>
                </c:manualLayout>
              </c:layout>
              <c:dLblPos val="ctr"/>
              <c:showVal val="1"/>
            </c:dLbl>
            <c:dLbl>
              <c:idx val="24"/>
              <c:layout>
                <c:manualLayout>
                  <c:x val="1.909017689515919E-2"/>
                  <c:y val="4.2078908473114217E-7"/>
                </c:manualLayout>
              </c:layout>
              <c:dLblPos val="ctr"/>
              <c:showVal val="1"/>
            </c:dLbl>
            <c:dLbl>
              <c:idx val="25"/>
              <c:layout>
                <c:manualLayout>
                  <c:x val="2.0126214646710421E-2"/>
                  <c:y val="-2.3671489961550399E-3"/>
                </c:manualLayout>
              </c:layout>
              <c:dLblPos val="ctr"/>
              <c:showVal val="1"/>
            </c:dLbl>
            <c:dLbl>
              <c:idx val="26"/>
              <c:layout>
                <c:manualLayout>
                  <c:x val="2.0939387912563785E-2"/>
                  <c:y val="2.1039454226759852E-7"/>
                </c:manualLayout>
              </c:layout>
              <c:dLblPos val="ctr"/>
              <c:showVal val="1"/>
            </c:dLbl>
            <c:dLbl>
              <c:idx val="27"/>
              <c:layout>
                <c:manualLayout>
                  <c:x val="1.2784498975716704E-2"/>
                  <c:y val="-5.3440213760854059E-3"/>
                </c:manualLayout>
              </c:layout>
              <c:dLblPos val="ctr"/>
              <c:showVal val="1"/>
            </c:dLbl>
            <c:dLbl>
              <c:idx val="28"/>
              <c:layout>
                <c:manualLayout>
                  <c:x val="1.3406544787063329E-2"/>
                  <c:y val="-5.3440213760854059E-3"/>
                </c:manualLayout>
              </c:layout>
              <c:dLblPos val="ctr"/>
              <c:showVal val="1"/>
            </c:dLbl>
            <c:dLbl>
              <c:idx val="29"/>
              <c:layout>
                <c:manualLayout>
                  <c:x val="1.4650636409756574E-2"/>
                  <c:y val="5.344021376085601E-3"/>
                </c:manualLayout>
              </c:layout>
              <c:dLblPos val="ctr"/>
              <c:showVal val="1"/>
            </c:dLbl>
            <c:dLbl>
              <c:idx val="30"/>
              <c:layout>
                <c:manualLayout>
                  <c:x val="7.7223132017116378E-2"/>
                  <c:y val="2.6720106880427533E-3"/>
                </c:manualLayout>
              </c:layout>
              <c:dLblPos val="ctr"/>
              <c:showVal val="1"/>
            </c:dLbl>
            <c:dLbl>
              <c:idx val="31"/>
              <c:layout>
                <c:manualLayout>
                  <c:x val="4.8611375586371033E-2"/>
                  <c:y val="2.6720106880427533E-3"/>
                </c:manualLayout>
              </c:layout>
              <c:dLblPos val="ctr"/>
              <c:showVal val="1"/>
            </c:dLbl>
            <c:dLbl>
              <c:idx val="32"/>
              <c:layout>
                <c:manualLayout>
                  <c:x val="3.3683451559651752E-2"/>
                  <c:y val="0"/>
                </c:manualLayout>
              </c:layout>
              <c:dLblPos val="ctr"/>
              <c:showVal val="1"/>
            </c:dLbl>
            <c:numFmt formatCode="#,##0" sourceLinked="0"/>
            <c:txPr>
              <a:bodyPr/>
              <a:lstStyle/>
              <a:p>
                <a:pPr>
                  <a:defRPr sz="1200" b="1">
                    <a:solidFill>
                      <a:schemeClr val="tx1"/>
                    </a:solidFill>
                  </a:defRPr>
                </a:pPr>
                <a:endParaRPr lang="el-GR"/>
              </a:p>
            </c:txPr>
            <c:dLblPos val="inEnd"/>
            <c:showVal val="1"/>
          </c:dLbls>
          <c:cat>
            <c:strRef>
              <c:f>Sheet1!$A$2:$A$23</c:f>
              <c:strCache>
                <c:ptCount val="22"/>
                <c:pt idx="0">
                  <c:v>ΑΝΕΡΓΙΑ</c:v>
                </c:pt>
                <c:pt idx="1">
                  <c:v>ΥΠΟΑΝΑΠΤΥΞΗ/ΕΛΛΕΙΨΗ ΥΠΟΔΟΜΩΝ</c:v>
                </c:pt>
                <c:pt idx="2">
                  <c:v>ΚΑΘΑΡΙΟΤΗΤΑ-ΣΚΟΥΠΙΔΙΑ</c:v>
                </c:pt>
                <c:pt idx="3">
                  <c:v>ΕΓΚΛΗΜΑΤΙΚΟΤΗΤΑ/ΕΛΙΠΗΣ ΑΣΤΥΝΟΜΕΥΣΗ</c:v>
                </c:pt>
                <c:pt idx="4">
                  <c:v>ΟΙΚΟΝΟΜΙΚΟ ΠΟΛΙΤΩΝ</c:v>
                </c:pt>
                <c:pt idx="5">
                  <c:v>ΟΔΙΚΟ ΔΙΚΤΥΟ</c:v>
                </c:pt>
                <c:pt idx="6">
                  <c:v>ΣΥΓΚΟΙΝΩΝΙΕΣ</c:v>
                </c:pt>
                <c:pt idx="7">
                  <c:v>ΙΑΤΡΙΚΗ ΠΕΡΙΘΑΛΨΗ</c:v>
                </c:pt>
                <c:pt idx="8">
                  <c:v>ΑΛΛΟΔΑΠΟΙ</c:v>
                </c:pt>
                <c:pt idx="9">
                  <c:v>ΜΟΛΥΝΣΗ ΠΕΡΙΒΑΛΛΟΝΤΟΣ</c:v>
                </c:pt>
                <c:pt idx="10">
                  <c:v>ΚΥΚΛΟΦΟΡΙΑΚΟ</c:v>
                </c:pt>
                <c:pt idx="11">
                  <c:v>ΠΡΑΣΙΝΟ/ΑΝΑΨΥΧΗ</c:v>
                </c:pt>
                <c:pt idx="12">
                  <c:v>ΤΟΠΙΚΗ ΑΥΤΟΔΙΟΙΚΗΣΗ</c:v>
                </c:pt>
                <c:pt idx="13">
                  <c:v>ΥΔΡΕΥΣΗ</c:v>
                </c:pt>
                <c:pt idx="14">
                  <c:v>ΕΛΛΕΙΨΗ ΣΧΟΛΕΙΩΝ</c:v>
                </c:pt>
                <c:pt idx="15">
                  <c:v>ΔΙΑΦΘΟΡΑ</c:v>
                </c:pt>
                <c:pt idx="16">
                  <c:v>ΥΠΟΛΕΙΤΟΥΡΓΟΥΝ ΟΙ ΔΗΜΟΣΙΕΣ ΥΠΗΡΕΣΙΕΣ</c:v>
                </c:pt>
                <c:pt idx="17">
                  <c:v>ΑΠΟΧΕΤΕΥΤΙΚΟ</c:v>
                </c:pt>
                <c:pt idx="18">
                  <c:v>ΠΤΩΣΗ ΤΟΥΡΙΣΜΟΥ</c:v>
                </c:pt>
                <c:pt idx="19">
                  <c:v>ΑΛΛΟ</c:v>
                </c:pt>
                <c:pt idx="20">
                  <c:v>ΚΑΝΕΝΑ</c:v>
                </c:pt>
                <c:pt idx="21">
                  <c:v>ΔΓ/ΔΑ</c:v>
                </c:pt>
              </c:strCache>
            </c:strRef>
          </c:cat>
          <c:val>
            <c:numRef>
              <c:f>Sheet1!$B$2:$B$23</c:f>
              <c:numCache>
                <c:formatCode>General</c:formatCode>
                <c:ptCount val="22"/>
                <c:pt idx="0">
                  <c:v>37.1</c:v>
                </c:pt>
                <c:pt idx="1">
                  <c:v>15.2</c:v>
                </c:pt>
                <c:pt idx="2">
                  <c:v>12.9</c:v>
                </c:pt>
                <c:pt idx="3">
                  <c:v>12.4</c:v>
                </c:pt>
                <c:pt idx="4">
                  <c:v>12.1</c:v>
                </c:pt>
                <c:pt idx="5">
                  <c:v>8.9</c:v>
                </c:pt>
                <c:pt idx="6">
                  <c:v>6.3</c:v>
                </c:pt>
                <c:pt idx="7">
                  <c:v>5.8</c:v>
                </c:pt>
                <c:pt idx="8">
                  <c:v>4.5</c:v>
                </c:pt>
                <c:pt idx="9">
                  <c:v>3.2</c:v>
                </c:pt>
                <c:pt idx="10">
                  <c:v>3.1</c:v>
                </c:pt>
                <c:pt idx="11">
                  <c:v>2.9</c:v>
                </c:pt>
                <c:pt idx="12">
                  <c:v>2.8</c:v>
                </c:pt>
                <c:pt idx="13">
                  <c:v>2.5</c:v>
                </c:pt>
                <c:pt idx="14">
                  <c:v>2.4</c:v>
                </c:pt>
                <c:pt idx="15">
                  <c:v>2.1</c:v>
                </c:pt>
                <c:pt idx="16">
                  <c:v>1.9000000000000001</c:v>
                </c:pt>
                <c:pt idx="17">
                  <c:v>1.7</c:v>
                </c:pt>
                <c:pt idx="18">
                  <c:v>1.6</c:v>
                </c:pt>
                <c:pt idx="19">
                  <c:v>13.9</c:v>
                </c:pt>
                <c:pt idx="20">
                  <c:v>4.4000000000000004</c:v>
                </c:pt>
                <c:pt idx="21">
                  <c:v>3.2</c:v>
                </c:pt>
              </c:numCache>
            </c:numRef>
          </c:val>
        </c:ser>
        <c:dLbls>
          <c:showVal val="1"/>
        </c:dLbls>
        <c:gapWidth val="57"/>
        <c:overlap val="100"/>
        <c:axId val="94822400"/>
        <c:axId val="94823936"/>
      </c:barChart>
      <c:catAx>
        <c:axId val="94822400"/>
        <c:scaling>
          <c:orientation val="maxMin"/>
        </c:scaling>
        <c:axPos val="l"/>
        <c:majorTickMark val="none"/>
        <c:tickLblPos val="nextTo"/>
        <c:txPr>
          <a:bodyPr/>
          <a:lstStyle/>
          <a:p>
            <a:pPr>
              <a:defRPr sz="900" b="1"/>
            </a:pPr>
            <a:endParaRPr lang="el-GR"/>
          </a:p>
        </c:txPr>
        <c:crossAx val="94823936"/>
        <c:crosses val="autoZero"/>
        <c:auto val="1"/>
        <c:lblAlgn val="ctr"/>
        <c:lblOffset val="100"/>
      </c:catAx>
      <c:valAx>
        <c:axId val="94823936"/>
        <c:scaling>
          <c:orientation val="minMax"/>
        </c:scaling>
        <c:delete val="1"/>
        <c:axPos val="t"/>
        <c:numFmt formatCode="General" sourceLinked="1"/>
        <c:tickLblPos val="none"/>
        <c:crossAx val="94822400"/>
        <c:crosses val="autoZero"/>
        <c:crossBetween val="between"/>
      </c:valAx>
    </c:plotArea>
    <c:plotVisOnly val="1"/>
    <c:dispBlanksAs val="gap"/>
  </c:chart>
  <c:txPr>
    <a:bodyPr/>
    <a:lstStyle/>
    <a:p>
      <a:pPr>
        <a:defRPr sz="1800"/>
      </a:pPr>
      <a:endParaRPr lang="el-GR"/>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1"/>
            <c:spPr>
              <a:solidFill>
                <a:schemeClr val="accent2"/>
              </a:solidFill>
            </c:spPr>
          </c:dPt>
          <c:dPt>
            <c:idx val="2"/>
            <c:spPr>
              <a:solidFill>
                <a:schemeClr val="accent3"/>
              </a:solidFill>
            </c:spPr>
          </c:dPt>
          <c:dPt>
            <c:idx val="3"/>
            <c:spPr>
              <a:solidFill>
                <a:schemeClr val="accent4"/>
              </a:solidFill>
            </c:spPr>
          </c:dPt>
          <c:dPt>
            <c:idx val="4"/>
            <c:spPr>
              <a:solidFill>
                <a:schemeClr val="accent5"/>
              </a:solidFill>
            </c:spPr>
          </c:dPt>
          <c:dPt>
            <c:idx val="5"/>
            <c:spPr>
              <a:solidFill>
                <a:schemeClr val="accent6"/>
              </a:solidFill>
            </c:spPr>
          </c:dPt>
          <c:dPt>
            <c:idx val="6"/>
            <c:spPr>
              <a:solidFill>
                <a:schemeClr val="tx2"/>
              </a:solidFill>
            </c:spPr>
          </c:dPt>
          <c:dLbls>
            <c:numFmt formatCode="#,##0" sourceLinked="0"/>
            <c:txPr>
              <a:bodyPr/>
              <a:lstStyle/>
              <a:p>
                <a:pPr>
                  <a:defRPr sz="1400" b="1"/>
                </a:pPr>
                <a:endParaRPr lang="el-GR"/>
              </a:p>
            </c:txPr>
            <c:showVal val="1"/>
          </c:dLbls>
          <c:cat>
            <c:strRef>
              <c:f>Sheet1!$A$2:$A$10</c:f>
              <c:strCache>
                <c:ptCount val="9"/>
                <c:pt idx="0">
                  <c:v>Στη διακυβέρνηση της χώρας</c:v>
                </c:pt>
                <c:pt idx="1">
                  <c:v>Στην τοπική αυτοδιοίκηση</c:v>
                </c:pt>
                <c:pt idx="2">
                  <c:v>Στους ίδιους τους πολίτες</c:v>
                </c:pt>
                <c:pt idx="3">
                  <c:v>Σε διεθνείς παράγοντες</c:v>
                </c:pt>
                <c:pt idx="4">
                  <c:v>Σε αντικειμενικές αδυναμίες</c:v>
                </c:pt>
                <c:pt idx="5">
                  <c:v>Στην οικονομική κρίση</c:v>
                </c:pt>
                <c:pt idx="6">
                  <c:v>Στην έλλειψη παιδείας</c:v>
                </c:pt>
                <c:pt idx="7">
                  <c:v>Άλλο</c:v>
                </c:pt>
                <c:pt idx="8">
                  <c:v>ΔΓ/ΔΑ</c:v>
                </c:pt>
              </c:strCache>
            </c:strRef>
          </c:cat>
          <c:val>
            <c:numRef>
              <c:f>Sheet1!$B$2:$B$10</c:f>
              <c:numCache>
                <c:formatCode>General</c:formatCode>
                <c:ptCount val="9"/>
                <c:pt idx="0">
                  <c:v>51.4</c:v>
                </c:pt>
                <c:pt idx="1">
                  <c:v>27.1</c:v>
                </c:pt>
                <c:pt idx="2">
                  <c:v>7.6</c:v>
                </c:pt>
                <c:pt idx="3">
                  <c:v>5.9</c:v>
                </c:pt>
                <c:pt idx="4">
                  <c:v>3.4</c:v>
                </c:pt>
                <c:pt idx="5">
                  <c:v>0.9</c:v>
                </c:pt>
                <c:pt idx="6">
                  <c:v>0.5</c:v>
                </c:pt>
                <c:pt idx="7">
                  <c:v>1.8</c:v>
                </c:pt>
                <c:pt idx="8">
                  <c:v>1.3</c:v>
                </c:pt>
              </c:numCache>
            </c:numRef>
          </c:val>
        </c:ser>
        <c:dLbls>
          <c:showVal val="1"/>
        </c:dLbls>
        <c:overlap val="-25"/>
        <c:axId val="96406144"/>
        <c:axId val="96407936"/>
      </c:barChart>
      <c:catAx>
        <c:axId val="96406144"/>
        <c:scaling>
          <c:orientation val="minMax"/>
        </c:scaling>
        <c:axPos val="b"/>
        <c:majorTickMark val="none"/>
        <c:tickLblPos val="nextTo"/>
        <c:txPr>
          <a:bodyPr/>
          <a:lstStyle/>
          <a:p>
            <a:pPr>
              <a:defRPr sz="1000" b="1"/>
            </a:pPr>
            <a:endParaRPr lang="el-GR"/>
          </a:p>
        </c:txPr>
        <c:crossAx val="96407936"/>
        <c:crosses val="autoZero"/>
        <c:auto val="1"/>
        <c:lblAlgn val="ctr"/>
        <c:lblOffset val="100"/>
      </c:catAx>
      <c:valAx>
        <c:axId val="96407936"/>
        <c:scaling>
          <c:orientation val="minMax"/>
        </c:scaling>
        <c:delete val="1"/>
        <c:axPos val="l"/>
        <c:numFmt formatCode="General" sourceLinked="1"/>
        <c:tickLblPos val="none"/>
        <c:crossAx val="96406144"/>
        <c:crosses val="autoZero"/>
        <c:crossBetween val="between"/>
      </c:valAx>
    </c:plotArea>
    <c:plotVisOnly val="1"/>
    <c:dispBlanksAs val="zero"/>
  </c:chart>
  <c:spPr>
    <a:solidFill>
      <a:schemeClr val="lt1"/>
    </a:solid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1"/>
            <c:spPr>
              <a:solidFill>
                <a:schemeClr val="accent2"/>
              </a:solidFill>
            </c:spPr>
          </c:dPt>
          <c:dPt>
            <c:idx val="2"/>
            <c:spPr>
              <a:solidFill>
                <a:schemeClr val="accent3"/>
              </a:solidFill>
            </c:spPr>
          </c:dPt>
          <c:dPt>
            <c:idx val="3"/>
            <c:spPr>
              <a:solidFill>
                <a:schemeClr val="accent4"/>
              </a:solidFill>
            </c:spPr>
          </c:dPt>
          <c:dPt>
            <c:idx val="4"/>
            <c:spPr>
              <a:solidFill>
                <a:schemeClr val="accent5"/>
              </a:solidFill>
            </c:spPr>
          </c:dPt>
          <c:dPt>
            <c:idx val="5"/>
            <c:spPr>
              <a:solidFill>
                <a:schemeClr val="accent6"/>
              </a:solidFill>
            </c:spPr>
          </c:dPt>
          <c:dPt>
            <c:idx val="6"/>
            <c:spPr>
              <a:solidFill>
                <a:schemeClr val="tx2"/>
              </a:solidFill>
            </c:spPr>
          </c:dPt>
          <c:dLbls>
            <c:numFmt formatCode="#,##0" sourceLinked="0"/>
            <c:txPr>
              <a:bodyPr/>
              <a:lstStyle/>
              <a:p>
                <a:pPr>
                  <a:defRPr sz="1400" b="1"/>
                </a:pPr>
                <a:endParaRPr lang="el-GR"/>
              </a:p>
            </c:txPr>
            <c:showVal val="1"/>
          </c:dLbls>
          <c:cat>
            <c:strRef>
              <c:f>Sheet1!$A$2:$A$7</c:f>
              <c:strCache>
                <c:ptCount val="6"/>
                <c:pt idx="0">
                  <c:v>Οι Δήμαρχοι, Αντιδήμαρχοι και λοιποί αιρετοί των Δήμων</c:v>
                </c:pt>
                <c:pt idx="1">
                  <c:v>Οι εκπρόσωποι σε συνδικαλιστικές οργανώσεις</c:v>
                </c:pt>
                <c:pt idx="2">
                  <c:v>Οι Περιφερειάρχες, Αντιπεριφερειάρχες  και λοιποί αιρετοί των Περιφερειών</c:v>
                </c:pt>
                <c:pt idx="3">
                  <c:v>Οι βουλευτές και τα στελέχη των κομμάτων</c:v>
                </c:pt>
                <c:pt idx="4">
                  <c:v>Κανένας από αυτούς (αυθ.)</c:v>
                </c:pt>
                <c:pt idx="5">
                  <c:v>ΔΓ/ΔΑ</c:v>
                </c:pt>
              </c:strCache>
            </c:strRef>
          </c:cat>
          <c:val>
            <c:numRef>
              <c:f>Sheet1!$B$2:$B$7</c:f>
              <c:numCache>
                <c:formatCode>General</c:formatCode>
                <c:ptCount val="6"/>
                <c:pt idx="0">
                  <c:v>34.200000000000003</c:v>
                </c:pt>
                <c:pt idx="1">
                  <c:v>6.9</c:v>
                </c:pt>
                <c:pt idx="2">
                  <c:v>5.7</c:v>
                </c:pt>
                <c:pt idx="3">
                  <c:v>5.4</c:v>
                </c:pt>
                <c:pt idx="4">
                  <c:v>46.7</c:v>
                </c:pt>
                <c:pt idx="5">
                  <c:v>1.1000000000000001</c:v>
                </c:pt>
              </c:numCache>
            </c:numRef>
          </c:val>
        </c:ser>
        <c:dLbls>
          <c:showVal val="1"/>
        </c:dLbls>
        <c:overlap val="-25"/>
        <c:axId val="95398144"/>
        <c:axId val="95404032"/>
      </c:barChart>
      <c:catAx>
        <c:axId val="95398144"/>
        <c:scaling>
          <c:orientation val="minMax"/>
        </c:scaling>
        <c:axPos val="b"/>
        <c:majorTickMark val="none"/>
        <c:tickLblPos val="nextTo"/>
        <c:txPr>
          <a:bodyPr/>
          <a:lstStyle/>
          <a:p>
            <a:pPr>
              <a:defRPr sz="1000" b="1"/>
            </a:pPr>
            <a:endParaRPr lang="el-GR"/>
          </a:p>
        </c:txPr>
        <c:crossAx val="95404032"/>
        <c:crosses val="autoZero"/>
        <c:auto val="1"/>
        <c:lblAlgn val="ctr"/>
        <c:lblOffset val="100"/>
      </c:catAx>
      <c:valAx>
        <c:axId val="95404032"/>
        <c:scaling>
          <c:orientation val="minMax"/>
        </c:scaling>
        <c:delete val="1"/>
        <c:axPos val="l"/>
        <c:numFmt formatCode="General" sourceLinked="1"/>
        <c:tickLblPos val="none"/>
        <c:crossAx val="95398144"/>
        <c:crosses val="autoZero"/>
        <c:crossBetween val="between"/>
      </c:valAx>
    </c:plotArea>
    <c:plotVisOnly val="1"/>
    <c:dispBlanksAs val="zero"/>
  </c:chart>
  <c:spPr>
    <a:solidFill>
      <a:schemeClr val="lt1"/>
    </a:solid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0"/>
            <c:spPr>
              <a:solidFill>
                <a:schemeClr val="accent6">
                  <a:lumMod val="60000"/>
                  <a:lumOff val="40000"/>
                </a:schemeClr>
              </a:solidFill>
            </c:spPr>
          </c:dPt>
          <c:dPt>
            <c:idx val="1"/>
            <c:spPr>
              <a:solidFill>
                <a:schemeClr val="accent6">
                  <a:lumMod val="20000"/>
                  <a:lumOff val="80000"/>
                </a:schemeClr>
              </a:solidFill>
            </c:spPr>
          </c:dPt>
          <c:dPt>
            <c:idx val="2"/>
            <c:spPr>
              <a:solidFill>
                <a:srgbClr val="FF3399"/>
              </a:solidFill>
            </c:spPr>
          </c:dPt>
          <c:dPt>
            <c:idx val="3"/>
            <c:spPr>
              <a:solidFill>
                <a:schemeClr val="bg1">
                  <a:lumMod val="50000"/>
                </a:schemeClr>
              </a:solidFill>
            </c:spPr>
          </c:dPt>
          <c:dLbls>
            <c:numFmt formatCode="#,##0" sourceLinked="0"/>
            <c:txPr>
              <a:bodyPr/>
              <a:lstStyle/>
              <a:p>
                <a:pPr>
                  <a:defRPr sz="1400" b="1"/>
                </a:pPr>
                <a:endParaRPr lang="el-GR"/>
              </a:p>
            </c:txPr>
            <c:showVal val="1"/>
          </c:dLbls>
          <c:cat>
            <c:strRef>
              <c:f>Sheet1!$A$2:$A$5</c:f>
              <c:strCache>
                <c:ptCount val="4"/>
                <c:pt idx="0">
                  <c:v>Θετικές</c:v>
                </c:pt>
                <c:pt idx="1">
                  <c:v>Αδιάφορες</c:v>
                </c:pt>
                <c:pt idx="2">
                  <c:v>Αρνητικές</c:v>
                </c:pt>
                <c:pt idx="3">
                  <c:v>ΔΓ/ΔΑ</c:v>
                </c:pt>
              </c:strCache>
            </c:strRef>
          </c:cat>
          <c:val>
            <c:numRef>
              <c:f>Sheet1!$B$2:$B$5</c:f>
              <c:numCache>
                <c:formatCode>General</c:formatCode>
                <c:ptCount val="4"/>
                <c:pt idx="0">
                  <c:v>20.3</c:v>
                </c:pt>
                <c:pt idx="1">
                  <c:v>32.6</c:v>
                </c:pt>
                <c:pt idx="2">
                  <c:v>42.4</c:v>
                </c:pt>
                <c:pt idx="3">
                  <c:v>4.7</c:v>
                </c:pt>
              </c:numCache>
            </c:numRef>
          </c:val>
        </c:ser>
        <c:dLbls>
          <c:showVal val="1"/>
        </c:dLbls>
        <c:overlap val="-25"/>
        <c:axId val="97726464"/>
        <c:axId val="97728000"/>
      </c:barChart>
      <c:catAx>
        <c:axId val="97726464"/>
        <c:scaling>
          <c:orientation val="minMax"/>
        </c:scaling>
        <c:axPos val="b"/>
        <c:numFmt formatCode="General" sourceLinked="1"/>
        <c:majorTickMark val="none"/>
        <c:tickLblPos val="nextTo"/>
        <c:txPr>
          <a:bodyPr/>
          <a:lstStyle/>
          <a:p>
            <a:pPr>
              <a:defRPr sz="1100" b="1"/>
            </a:pPr>
            <a:endParaRPr lang="el-GR"/>
          </a:p>
        </c:txPr>
        <c:crossAx val="97728000"/>
        <c:crosses val="autoZero"/>
        <c:auto val="1"/>
        <c:lblAlgn val="ctr"/>
        <c:lblOffset val="100"/>
      </c:catAx>
      <c:valAx>
        <c:axId val="97728000"/>
        <c:scaling>
          <c:orientation val="minMax"/>
        </c:scaling>
        <c:delete val="1"/>
        <c:axPos val="l"/>
        <c:numFmt formatCode="General" sourceLinked="1"/>
        <c:tickLblPos val="none"/>
        <c:crossAx val="97726464"/>
        <c:crosses val="autoZero"/>
        <c:crossBetween val="between"/>
      </c:valAx>
    </c:plotArea>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Θετικές</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Sheet1!$B$2:$B$26</c:f>
              <c:numCache>
                <c:formatCode>General</c:formatCode>
                <c:ptCount val="25"/>
                <c:pt idx="0">
                  <c:v>20.3</c:v>
                </c:pt>
                <c:pt idx="1">
                  <c:v>19.600000000000001</c:v>
                </c:pt>
                <c:pt idx="2">
                  <c:v>22.2</c:v>
                </c:pt>
                <c:pt idx="3">
                  <c:v>20.2</c:v>
                </c:pt>
                <c:pt idx="4">
                  <c:v>13.2</c:v>
                </c:pt>
                <c:pt idx="5">
                  <c:v>25.1</c:v>
                </c:pt>
                <c:pt idx="6">
                  <c:v>17.600000000000001</c:v>
                </c:pt>
                <c:pt idx="7">
                  <c:v>23.7</c:v>
                </c:pt>
                <c:pt idx="8">
                  <c:v>20.9</c:v>
                </c:pt>
                <c:pt idx="9">
                  <c:v>18.100000000000001</c:v>
                </c:pt>
                <c:pt idx="10">
                  <c:v>23.9</c:v>
                </c:pt>
                <c:pt idx="11">
                  <c:v>12.1</c:v>
                </c:pt>
                <c:pt idx="12">
                  <c:v>38.4</c:v>
                </c:pt>
                <c:pt idx="13">
                  <c:v>12.7</c:v>
                </c:pt>
                <c:pt idx="14">
                  <c:v>22.1</c:v>
                </c:pt>
                <c:pt idx="15">
                  <c:v>28.2</c:v>
                </c:pt>
                <c:pt idx="16">
                  <c:v>11.6</c:v>
                </c:pt>
                <c:pt idx="17">
                  <c:v>20</c:v>
                </c:pt>
                <c:pt idx="18">
                  <c:v>18.399999999999999</c:v>
                </c:pt>
                <c:pt idx="19">
                  <c:v>12.3</c:v>
                </c:pt>
                <c:pt idx="20">
                  <c:v>33</c:v>
                </c:pt>
                <c:pt idx="21">
                  <c:v>24</c:v>
                </c:pt>
                <c:pt idx="22">
                  <c:v>25.1</c:v>
                </c:pt>
                <c:pt idx="23">
                  <c:v>21.6</c:v>
                </c:pt>
                <c:pt idx="24">
                  <c:v>14</c:v>
                </c:pt>
              </c:numCache>
            </c:numRef>
          </c:val>
        </c:ser>
        <c:ser>
          <c:idx val="1"/>
          <c:order val="1"/>
          <c:tx>
            <c:strRef>
              <c:f>Sheet1!$C$1</c:f>
              <c:strCache>
                <c:ptCount val="1"/>
                <c:pt idx="0">
                  <c:v>Αδιάφορες</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Sheet1!$C$2:$C$26</c:f>
              <c:numCache>
                <c:formatCode>General</c:formatCode>
                <c:ptCount val="25"/>
                <c:pt idx="0">
                  <c:v>32.6</c:v>
                </c:pt>
                <c:pt idx="1">
                  <c:v>43</c:v>
                </c:pt>
                <c:pt idx="2">
                  <c:v>39.6</c:v>
                </c:pt>
                <c:pt idx="3">
                  <c:v>27.9</c:v>
                </c:pt>
                <c:pt idx="4">
                  <c:v>29.1</c:v>
                </c:pt>
                <c:pt idx="5">
                  <c:v>25.7</c:v>
                </c:pt>
                <c:pt idx="6">
                  <c:v>33.200000000000003</c:v>
                </c:pt>
                <c:pt idx="7">
                  <c:v>20.2</c:v>
                </c:pt>
                <c:pt idx="8">
                  <c:v>35.200000000000003</c:v>
                </c:pt>
                <c:pt idx="9">
                  <c:v>23.1</c:v>
                </c:pt>
                <c:pt idx="10">
                  <c:v>27.6</c:v>
                </c:pt>
                <c:pt idx="11">
                  <c:v>32.700000000000003</c:v>
                </c:pt>
                <c:pt idx="12">
                  <c:v>30</c:v>
                </c:pt>
                <c:pt idx="13">
                  <c:v>29.4</c:v>
                </c:pt>
                <c:pt idx="14">
                  <c:v>45.6</c:v>
                </c:pt>
                <c:pt idx="15">
                  <c:v>31.2</c:v>
                </c:pt>
                <c:pt idx="16">
                  <c:v>26.7</c:v>
                </c:pt>
                <c:pt idx="17">
                  <c:v>32.800000000000011</c:v>
                </c:pt>
                <c:pt idx="18">
                  <c:v>36.5</c:v>
                </c:pt>
                <c:pt idx="19">
                  <c:v>31.1</c:v>
                </c:pt>
                <c:pt idx="20">
                  <c:v>31</c:v>
                </c:pt>
                <c:pt idx="21">
                  <c:v>40.4</c:v>
                </c:pt>
                <c:pt idx="22">
                  <c:v>25.5</c:v>
                </c:pt>
                <c:pt idx="23">
                  <c:v>29.1</c:v>
                </c:pt>
                <c:pt idx="24">
                  <c:v>35.300000000000011</c:v>
                </c:pt>
              </c:numCache>
            </c:numRef>
          </c:val>
        </c:ser>
        <c:ser>
          <c:idx val="2"/>
          <c:order val="2"/>
          <c:tx>
            <c:strRef>
              <c:f>Sheet1!$D$1</c:f>
              <c:strCache>
                <c:ptCount val="1"/>
                <c:pt idx="0">
                  <c:v>Αρνητικές</c:v>
                </c:pt>
              </c:strCache>
            </c:strRef>
          </c:tx>
          <c:spPr>
            <a:solidFill>
              <a:schemeClr val="accent1"/>
            </a:solidFill>
          </c:spPr>
          <c:dLbls>
            <c:numFmt formatCode="#,##0" sourceLinked="0"/>
            <c:txPr>
              <a:bodyPr/>
              <a:lstStyle/>
              <a:p>
                <a:pPr>
                  <a:defRPr sz="1400" b="1"/>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Sheet1!$D$2:$D$26</c:f>
              <c:numCache>
                <c:formatCode>General</c:formatCode>
                <c:ptCount val="25"/>
                <c:pt idx="0">
                  <c:v>42.4</c:v>
                </c:pt>
                <c:pt idx="1">
                  <c:v>29.7</c:v>
                </c:pt>
                <c:pt idx="2">
                  <c:v>35.200000000000003</c:v>
                </c:pt>
                <c:pt idx="3">
                  <c:v>49.9</c:v>
                </c:pt>
                <c:pt idx="4">
                  <c:v>55.4</c:v>
                </c:pt>
                <c:pt idx="5">
                  <c:v>45.8</c:v>
                </c:pt>
                <c:pt idx="6">
                  <c:v>44.1</c:v>
                </c:pt>
                <c:pt idx="7">
                  <c:v>51</c:v>
                </c:pt>
                <c:pt idx="8">
                  <c:v>38.5</c:v>
                </c:pt>
                <c:pt idx="9">
                  <c:v>56.4</c:v>
                </c:pt>
                <c:pt idx="10">
                  <c:v>45.2</c:v>
                </c:pt>
                <c:pt idx="11">
                  <c:v>51.2</c:v>
                </c:pt>
                <c:pt idx="12">
                  <c:v>25.7</c:v>
                </c:pt>
                <c:pt idx="13">
                  <c:v>56.5</c:v>
                </c:pt>
                <c:pt idx="14">
                  <c:v>29.4</c:v>
                </c:pt>
                <c:pt idx="15">
                  <c:v>38.4</c:v>
                </c:pt>
                <c:pt idx="16">
                  <c:v>58.1</c:v>
                </c:pt>
                <c:pt idx="17">
                  <c:v>40.9</c:v>
                </c:pt>
                <c:pt idx="18">
                  <c:v>37.6</c:v>
                </c:pt>
                <c:pt idx="19">
                  <c:v>53</c:v>
                </c:pt>
                <c:pt idx="20">
                  <c:v>33.800000000000011</c:v>
                </c:pt>
                <c:pt idx="21">
                  <c:v>31.5</c:v>
                </c:pt>
                <c:pt idx="22">
                  <c:v>47</c:v>
                </c:pt>
                <c:pt idx="23">
                  <c:v>46.1</c:v>
                </c:pt>
                <c:pt idx="24">
                  <c:v>43.8</c:v>
                </c:pt>
              </c:numCache>
            </c:numRef>
          </c:val>
        </c:ser>
        <c:ser>
          <c:idx val="3"/>
          <c:order val="3"/>
          <c:tx>
            <c:strRef>
              <c:f>Sheet1!$E$1</c:f>
              <c:strCache>
                <c:ptCount val="1"/>
                <c:pt idx="0">
                  <c:v>ΔΓ/ΔΑ</c:v>
                </c:pt>
              </c:strCache>
            </c:strRef>
          </c:tx>
          <c:spPr>
            <a:solidFill>
              <a:schemeClr val="bg1">
                <a:lumMod val="50000"/>
              </a:schemeClr>
            </a:solidFill>
          </c:spPr>
          <c:dLbls>
            <c:numFmt formatCode="#,##0" sourceLinked="0"/>
            <c:txPr>
              <a:bodyPr/>
              <a:lstStyle/>
              <a:p>
                <a:pPr>
                  <a:defRPr sz="1400"/>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Sheet1!$E$2:$E$26</c:f>
              <c:numCache>
                <c:formatCode>General</c:formatCode>
                <c:ptCount val="25"/>
                <c:pt idx="0">
                  <c:v>4.7</c:v>
                </c:pt>
                <c:pt idx="1">
                  <c:v>7.7</c:v>
                </c:pt>
                <c:pt idx="2">
                  <c:v>3.1</c:v>
                </c:pt>
                <c:pt idx="3">
                  <c:v>2</c:v>
                </c:pt>
                <c:pt idx="4">
                  <c:v>2.2999999999999998</c:v>
                </c:pt>
                <c:pt idx="5">
                  <c:v>3.4</c:v>
                </c:pt>
                <c:pt idx="6">
                  <c:v>5.0999999999999996</c:v>
                </c:pt>
                <c:pt idx="7">
                  <c:v>5</c:v>
                </c:pt>
                <c:pt idx="8">
                  <c:v>5.4</c:v>
                </c:pt>
                <c:pt idx="9">
                  <c:v>2.4</c:v>
                </c:pt>
                <c:pt idx="10">
                  <c:v>3.2</c:v>
                </c:pt>
                <c:pt idx="11">
                  <c:v>4.0999999999999996</c:v>
                </c:pt>
                <c:pt idx="12">
                  <c:v>5.9</c:v>
                </c:pt>
                <c:pt idx="13">
                  <c:v>1.3</c:v>
                </c:pt>
                <c:pt idx="14">
                  <c:v>2.9</c:v>
                </c:pt>
                <c:pt idx="15">
                  <c:v>2.2000000000000002</c:v>
                </c:pt>
                <c:pt idx="16">
                  <c:v>3.5</c:v>
                </c:pt>
                <c:pt idx="17">
                  <c:v>6.4</c:v>
                </c:pt>
                <c:pt idx="18">
                  <c:v>7.5</c:v>
                </c:pt>
                <c:pt idx="19">
                  <c:v>3.6</c:v>
                </c:pt>
                <c:pt idx="20">
                  <c:v>2.1</c:v>
                </c:pt>
                <c:pt idx="21">
                  <c:v>4.0999999999999996</c:v>
                </c:pt>
                <c:pt idx="22">
                  <c:v>2.5</c:v>
                </c:pt>
                <c:pt idx="23">
                  <c:v>3.2</c:v>
                </c:pt>
                <c:pt idx="24">
                  <c:v>6.9</c:v>
                </c:pt>
              </c:numCache>
            </c:numRef>
          </c:val>
        </c:ser>
        <c:dLbls>
          <c:showVal val="1"/>
        </c:dLbls>
        <c:gapWidth val="95"/>
        <c:overlap val="100"/>
        <c:axId val="97825536"/>
        <c:axId val="97827072"/>
      </c:barChart>
      <c:catAx>
        <c:axId val="97825536"/>
        <c:scaling>
          <c:orientation val="maxMin"/>
        </c:scaling>
        <c:axPos val="l"/>
        <c:majorTickMark val="none"/>
        <c:tickLblPos val="nextTo"/>
        <c:txPr>
          <a:bodyPr/>
          <a:lstStyle/>
          <a:p>
            <a:pPr>
              <a:defRPr sz="1000" b="1"/>
            </a:pPr>
            <a:endParaRPr lang="el-GR"/>
          </a:p>
        </c:txPr>
        <c:crossAx val="97827072"/>
        <c:crosses val="autoZero"/>
        <c:auto val="1"/>
        <c:lblAlgn val="ctr"/>
        <c:lblOffset val="100"/>
      </c:catAx>
      <c:valAx>
        <c:axId val="97827072"/>
        <c:scaling>
          <c:orientation val="minMax"/>
        </c:scaling>
        <c:delete val="1"/>
        <c:axPos val="t"/>
        <c:numFmt formatCode="0%" sourceLinked="1"/>
        <c:tickLblPos val="none"/>
        <c:crossAx val="97825536"/>
        <c:crosses val="autoZero"/>
        <c:crossBetween val="between"/>
      </c:valAx>
    </c:plotArea>
    <c:legend>
      <c:legendPos val="t"/>
      <c:layout>
        <c:manualLayout>
          <c:xMode val="edge"/>
          <c:yMode val="edge"/>
          <c:x val="0.22468273727161625"/>
          <c:y val="1.290039796555038E-2"/>
          <c:w val="0.75066659260082214"/>
          <c:h val="5.6816305501519684E-2"/>
        </c:manualLayout>
      </c:layout>
      <c:txPr>
        <a:bodyPr/>
        <a:lstStyle/>
        <a:p>
          <a:pPr>
            <a:defRPr sz="1300" b="1"/>
          </a:pPr>
          <a:endParaRPr lang="el-GR"/>
        </a:p>
      </c:txPr>
    </c:legend>
    <c:plotVisOnly val="1"/>
    <c:dispBlanksAs val="gap"/>
  </c:chart>
  <c:txPr>
    <a:bodyPr/>
    <a:lstStyle/>
    <a:p>
      <a:pPr>
        <a:defRPr sz="1800"/>
      </a:pPr>
      <a:endParaRPr lang="el-GR"/>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bar"/>
        <c:grouping val="stacked"/>
        <c:ser>
          <c:idx val="0"/>
          <c:order val="0"/>
          <c:tx>
            <c:strRef>
              <c:f>Sheet1!$B$1</c:f>
              <c:strCache>
                <c:ptCount val="1"/>
                <c:pt idx="0">
                  <c:v>Ικανοποιημένοι</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Sheet1!$A$2:$A$19</c:f>
              <c:strCache>
                <c:ptCount val="18"/>
                <c:pt idx="0">
                  <c:v>Το ΚΕΠ (Κέντρο εξυπηρέτησης πολιτών)</c:v>
                </c:pt>
                <c:pt idx="1">
                  <c:v>Τις βασικές υποδομές σε νερό </c:v>
                </c:pt>
                <c:pt idx="2">
                  <c:v>Το ιντερνετ </c:v>
                </c:pt>
                <c:pt idx="3">
                  <c:v>Τις υποδομές αποχέτευσης</c:v>
                </c:pt>
                <c:pt idx="4">
                  <c:v>Τις υπηρεσίες καθαριότητας</c:v>
                </c:pt>
                <c:pt idx="5">
                  <c:v>Τα σχολικά κτίρια </c:v>
                </c:pt>
                <c:pt idx="6">
                  <c:v>Τις πολιτιστικές δραστηριότητες και την αξιοποίηση του ελεύθερου χρόνου</c:v>
                </c:pt>
                <c:pt idx="7">
                  <c:v>Τους χώρους πρασίνου και αναψυχής</c:v>
                </c:pt>
                <c:pt idx="8">
                  <c:v>Την ύπαρξη θέσεων στάθμευσης</c:v>
                </c:pt>
                <c:pt idx="9">
                  <c:v>Τους παιδικούς σταθμούς </c:v>
                </c:pt>
                <c:pt idx="10">
                  <c:v>Την αστυνόμευση στην περιοχή</c:v>
                </c:pt>
                <c:pt idx="11">
                  <c:v>Τις αθλητικές εγκαταστάσεις</c:v>
                </c:pt>
                <c:pt idx="12">
                  <c:v>Το Κτηματολόγιο</c:v>
                </c:pt>
                <c:pt idx="13">
                  <c:v>Τους δρόμους </c:v>
                </c:pt>
                <c:pt idx="14">
                  <c:v>Τις υποδομές σε θέματα υγείας (ιατρεία, νοσοκομεία κλπ)</c:v>
                </c:pt>
                <c:pt idx="15">
                  <c:v>Την κοινωνική πολιτική (ενίσχυση άστεγων, άνεργων, ατόμων με ειδικές ανάγκες)</c:v>
                </c:pt>
                <c:pt idx="16">
                  <c:v>Τον ΟΓΑ (Οργανισμός Γεωργικών Ασφαλίσεων)</c:v>
                </c:pt>
                <c:pt idx="17">
                  <c:v>Τον ΕΛΓΑ (Οργανισμός Ελληνικών Γεωργικών ασφαλίσεων)</c:v>
                </c:pt>
              </c:strCache>
            </c:strRef>
          </c:cat>
          <c:val>
            <c:numRef>
              <c:f>Sheet1!$B$2:$B$19</c:f>
              <c:numCache>
                <c:formatCode>General</c:formatCode>
                <c:ptCount val="18"/>
                <c:pt idx="0">
                  <c:v>85.4</c:v>
                </c:pt>
                <c:pt idx="1">
                  <c:v>75.5</c:v>
                </c:pt>
                <c:pt idx="2">
                  <c:v>64.8</c:v>
                </c:pt>
                <c:pt idx="3">
                  <c:v>62.5</c:v>
                </c:pt>
                <c:pt idx="4">
                  <c:v>53.4</c:v>
                </c:pt>
                <c:pt idx="5">
                  <c:v>52.7</c:v>
                </c:pt>
                <c:pt idx="6">
                  <c:v>50.7</c:v>
                </c:pt>
                <c:pt idx="7">
                  <c:v>48.5</c:v>
                </c:pt>
                <c:pt idx="8">
                  <c:v>44.3</c:v>
                </c:pt>
                <c:pt idx="9">
                  <c:v>43.4</c:v>
                </c:pt>
                <c:pt idx="10">
                  <c:v>42.8</c:v>
                </c:pt>
                <c:pt idx="11">
                  <c:v>41.7</c:v>
                </c:pt>
                <c:pt idx="12">
                  <c:v>32.5</c:v>
                </c:pt>
                <c:pt idx="13">
                  <c:v>29.3</c:v>
                </c:pt>
                <c:pt idx="14">
                  <c:v>27.8</c:v>
                </c:pt>
                <c:pt idx="15">
                  <c:v>25.6</c:v>
                </c:pt>
                <c:pt idx="16">
                  <c:v>21.5</c:v>
                </c:pt>
                <c:pt idx="17">
                  <c:v>15.1</c:v>
                </c:pt>
              </c:numCache>
            </c:numRef>
          </c:val>
        </c:ser>
        <c:ser>
          <c:idx val="1"/>
          <c:order val="1"/>
          <c:tx>
            <c:strRef>
              <c:f>Sheet1!$C$1</c:f>
              <c:strCache>
                <c:ptCount val="1"/>
                <c:pt idx="0">
                  <c:v>Ούτε-ούτε (αυθ.)</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Sheet1!$A$2:$A$19</c:f>
              <c:strCache>
                <c:ptCount val="18"/>
                <c:pt idx="0">
                  <c:v>Το ΚΕΠ (Κέντρο εξυπηρέτησης πολιτών)</c:v>
                </c:pt>
                <c:pt idx="1">
                  <c:v>Τις βασικές υποδομές σε νερό </c:v>
                </c:pt>
                <c:pt idx="2">
                  <c:v>Το ιντερνετ </c:v>
                </c:pt>
                <c:pt idx="3">
                  <c:v>Τις υποδομές αποχέτευσης</c:v>
                </c:pt>
                <c:pt idx="4">
                  <c:v>Τις υπηρεσίες καθαριότητας</c:v>
                </c:pt>
                <c:pt idx="5">
                  <c:v>Τα σχολικά κτίρια </c:v>
                </c:pt>
                <c:pt idx="6">
                  <c:v>Τις πολιτιστικές δραστηριότητες και την αξιοποίηση του ελεύθερου χρόνου</c:v>
                </c:pt>
                <c:pt idx="7">
                  <c:v>Τους χώρους πρασίνου και αναψυχής</c:v>
                </c:pt>
                <c:pt idx="8">
                  <c:v>Την ύπαρξη θέσεων στάθμευσης</c:v>
                </c:pt>
                <c:pt idx="9">
                  <c:v>Τους παιδικούς σταθμούς </c:v>
                </c:pt>
                <c:pt idx="10">
                  <c:v>Την αστυνόμευση στην περιοχή</c:v>
                </c:pt>
                <c:pt idx="11">
                  <c:v>Τις αθλητικές εγκαταστάσεις</c:v>
                </c:pt>
                <c:pt idx="12">
                  <c:v>Το Κτηματολόγιο</c:v>
                </c:pt>
                <c:pt idx="13">
                  <c:v>Τους δρόμους </c:v>
                </c:pt>
                <c:pt idx="14">
                  <c:v>Τις υποδομές σε θέματα υγείας (ιατρεία, νοσοκομεία κλπ)</c:v>
                </c:pt>
                <c:pt idx="15">
                  <c:v>Την κοινωνική πολιτική (ενίσχυση άστεγων, άνεργων, ατόμων με ειδικές ανάγκες)</c:v>
                </c:pt>
                <c:pt idx="16">
                  <c:v>Τον ΟΓΑ (Οργανισμός Γεωργικών Ασφαλίσεων)</c:v>
                </c:pt>
                <c:pt idx="17">
                  <c:v>Τον ΕΛΓΑ (Οργανισμός Ελληνικών Γεωργικών ασφαλίσεων)</c:v>
                </c:pt>
              </c:strCache>
            </c:strRef>
          </c:cat>
          <c:val>
            <c:numRef>
              <c:f>Sheet1!$C$2:$C$19</c:f>
              <c:numCache>
                <c:formatCode>General</c:formatCode>
                <c:ptCount val="18"/>
                <c:pt idx="0">
                  <c:v>2.9</c:v>
                </c:pt>
                <c:pt idx="1">
                  <c:v>3</c:v>
                </c:pt>
                <c:pt idx="2">
                  <c:v>3</c:v>
                </c:pt>
                <c:pt idx="3">
                  <c:v>3.4</c:v>
                </c:pt>
                <c:pt idx="4">
                  <c:v>8.2000000000000011</c:v>
                </c:pt>
                <c:pt idx="5">
                  <c:v>4.5999999999999996</c:v>
                </c:pt>
                <c:pt idx="6">
                  <c:v>4.9000000000000004</c:v>
                </c:pt>
                <c:pt idx="7">
                  <c:v>4.3</c:v>
                </c:pt>
                <c:pt idx="8">
                  <c:v>2.4</c:v>
                </c:pt>
                <c:pt idx="9">
                  <c:v>2.8</c:v>
                </c:pt>
                <c:pt idx="10">
                  <c:v>6.4</c:v>
                </c:pt>
                <c:pt idx="11">
                  <c:v>4.0999999999999996</c:v>
                </c:pt>
                <c:pt idx="12">
                  <c:v>4.3</c:v>
                </c:pt>
                <c:pt idx="13">
                  <c:v>5.0999999999999996</c:v>
                </c:pt>
                <c:pt idx="14">
                  <c:v>4.0999999999999996</c:v>
                </c:pt>
                <c:pt idx="15">
                  <c:v>3.8</c:v>
                </c:pt>
                <c:pt idx="16">
                  <c:v>3.2</c:v>
                </c:pt>
                <c:pt idx="17">
                  <c:v>2.6</c:v>
                </c:pt>
              </c:numCache>
            </c:numRef>
          </c:val>
        </c:ser>
        <c:ser>
          <c:idx val="2"/>
          <c:order val="2"/>
          <c:tx>
            <c:strRef>
              <c:f>Sheet1!$D$1</c:f>
              <c:strCache>
                <c:ptCount val="1"/>
                <c:pt idx="0">
                  <c:v>Δυσαρεστημένοι</c:v>
                </c:pt>
              </c:strCache>
            </c:strRef>
          </c:tx>
          <c:spPr>
            <a:solidFill>
              <a:schemeClr val="accent1"/>
            </a:solidFill>
          </c:spPr>
          <c:dLbls>
            <c:numFmt formatCode="#,##0" sourceLinked="0"/>
            <c:txPr>
              <a:bodyPr/>
              <a:lstStyle/>
              <a:p>
                <a:pPr>
                  <a:defRPr sz="1400" b="1"/>
                </a:pPr>
                <a:endParaRPr lang="el-GR"/>
              </a:p>
            </c:txPr>
            <c:showVal val="1"/>
          </c:dLbls>
          <c:cat>
            <c:strRef>
              <c:f>Sheet1!$A$2:$A$19</c:f>
              <c:strCache>
                <c:ptCount val="18"/>
                <c:pt idx="0">
                  <c:v>Το ΚΕΠ (Κέντρο εξυπηρέτησης πολιτών)</c:v>
                </c:pt>
                <c:pt idx="1">
                  <c:v>Τις βασικές υποδομές σε νερό </c:v>
                </c:pt>
                <c:pt idx="2">
                  <c:v>Το ιντερνετ </c:v>
                </c:pt>
                <c:pt idx="3">
                  <c:v>Τις υποδομές αποχέτευσης</c:v>
                </c:pt>
                <c:pt idx="4">
                  <c:v>Τις υπηρεσίες καθαριότητας</c:v>
                </c:pt>
                <c:pt idx="5">
                  <c:v>Τα σχολικά κτίρια </c:v>
                </c:pt>
                <c:pt idx="6">
                  <c:v>Τις πολιτιστικές δραστηριότητες και την αξιοποίηση του ελεύθερου χρόνου</c:v>
                </c:pt>
                <c:pt idx="7">
                  <c:v>Τους χώρους πρασίνου και αναψυχής</c:v>
                </c:pt>
                <c:pt idx="8">
                  <c:v>Την ύπαρξη θέσεων στάθμευσης</c:v>
                </c:pt>
                <c:pt idx="9">
                  <c:v>Τους παιδικούς σταθμούς </c:v>
                </c:pt>
                <c:pt idx="10">
                  <c:v>Την αστυνόμευση στην περιοχή</c:v>
                </c:pt>
                <c:pt idx="11">
                  <c:v>Τις αθλητικές εγκαταστάσεις</c:v>
                </c:pt>
                <c:pt idx="12">
                  <c:v>Το Κτηματολόγιο</c:v>
                </c:pt>
                <c:pt idx="13">
                  <c:v>Τους δρόμους </c:v>
                </c:pt>
                <c:pt idx="14">
                  <c:v>Τις υποδομές σε θέματα υγείας (ιατρεία, νοσοκομεία κλπ)</c:v>
                </c:pt>
                <c:pt idx="15">
                  <c:v>Την κοινωνική πολιτική (ενίσχυση άστεγων, άνεργων, ατόμων με ειδικές ανάγκες)</c:v>
                </c:pt>
                <c:pt idx="16">
                  <c:v>Τον ΟΓΑ (Οργανισμός Γεωργικών Ασφαλίσεων)</c:v>
                </c:pt>
                <c:pt idx="17">
                  <c:v>Τον ΕΛΓΑ (Οργανισμός Ελληνικών Γεωργικών ασφαλίσεων)</c:v>
                </c:pt>
              </c:strCache>
            </c:strRef>
          </c:cat>
          <c:val>
            <c:numRef>
              <c:f>Sheet1!$D$2:$D$19</c:f>
              <c:numCache>
                <c:formatCode>General</c:formatCode>
                <c:ptCount val="18"/>
                <c:pt idx="0">
                  <c:v>7.6</c:v>
                </c:pt>
                <c:pt idx="1">
                  <c:v>21.1</c:v>
                </c:pt>
                <c:pt idx="2">
                  <c:v>13.4</c:v>
                </c:pt>
                <c:pt idx="3">
                  <c:v>31.7</c:v>
                </c:pt>
                <c:pt idx="4">
                  <c:v>38.1</c:v>
                </c:pt>
                <c:pt idx="5">
                  <c:v>36.300000000000011</c:v>
                </c:pt>
                <c:pt idx="6">
                  <c:v>39.4</c:v>
                </c:pt>
                <c:pt idx="7">
                  <c:v>46.2</c:v>
                </c:pt>
                <c:pt idx="8">
                  <c:v>50.5</c:v>
                </c:pt>
                <c:pt idx="9">
                  <c:v>28.2</c:v>
                </c:pt>
                <c:pt idx="10">
                  <c:v>49.7</c:v>
                </c:pt>
                <c:pt idx="11">
                  <c:v>47.8</c:v>
                </c:pt>
                <c:pt idx="12">
                  <c:v>32.1</c:v>
                </c:pt>
                <c:pt idx="13">
                  <c:v>65</c:v>
                </c:pt>
                <c:pt idx="14">
                  <c:v>66.900000000000006</c:v>
                </c:pt>
                <c:pt idx="15">
                  <c:v>61.2</c:v>
                </c:pt>
                <c:pt idx="16">
                  <c:v>19.100000000000001</c:v>
                </c:pt>
                <c:pt idx="17">
                  <c:v>19.899999999999999</c:v>
                </c:pt>
              </c:numCache>
            </c:numRef>
          </c:val>
        </c:ser>
        <c:ser>
          <c:idx val="3"/>
          <c:order val="3"/>
          <c:tx>
            <c:strRef>
              <c:f>Sheet1!$E$1</c:f>
              <c:strCache>
                <c:ptCount val="1"/>
                <c:pt idx="0">
                  <c:v>ΔΓ/ΔΑ</c:v>
                </c:pt>
              </c:strCache>
            </c:strRef>
          </c:tx>
          <c:spPr>
            <a:solidFill>
              <a:schemeClr val="bg1">
                <a:lumMod val="50000"/>
              </a:schemeClr>
            </a:solidFill>
          </c:spPr>
          <c:dLbls>
            <c:numFmt formatCode="#,##0" sourceLinked="0"/>
            <c:txPr>
              <a:bodyPr/>
              <a:lstStyle/>
              <a:p>
                <a:pPr>
                  <a:defRPr sz="1400" b="1"/>
                </a:pPr>
                <a:endParaRPr lang="el-GR"/>
              </a:p>
            </c:txPr>
            <c:showVal val="1"/>
          </c:dLbls>
          <c:cat>
            <c:strRef>
              <c:f>Sheet1!$A$2:$A$19</c:f>
              <c:strCache>
                <c:ptCount val="18"/>
                <c:pt idx="0">
                  <c:v>Το ΚΕΠ (Κέντρο εξυπηρέτησης πολιτών)</c:v>
                </c:pt>
                <c:pt idx="1">
                  <c:v>Τις βασικές υποδομές σε νερό </c:v>
                </c:pt>
                <c:pt idx="2">
                  <c:v>Το ιντερνετ </c:v>
                </c:pt>
                <c:pt idx="3">
                  <c:v>Τις υποδομές αποχέτευσης</c:v>
                </c:pt>
                <c:pt idx="4">
                  <c:v>Τις υπηρεσίες καθαριότητας</c:v>
                </c:pt>
                <c:pt idx="5">
                  <c:v>Τα σχολικά κτίρια </c:v>
                </c:pt>
                <c:pt idx="6">
                  <c:v>Τις πολιτιστικές δραστηριότητες και την αξιοποίηση του ελεύθερου χρόνου</c:v>
                </c:pt>
                <c:pt idx="7">
                  <c:v>Τους χώρους πρασίνου και αναψυχής</c:v>
                </c:pt>
                <c:pt idx="8">
                  <c:v>Την ύπαρξη θέσεων στάθμευσης</c:v>
                </c:pt>
                <c:pt idx="9">
                  <c:v>Τους παιδικούς σταθμούς </c:v>
                </c:pt>
                <c:pt idx="10">
                  <c:v>Την αστυνόμευση στην περιοχή</c:v>
                </c:pt>
                <c:pt idx="11">
                  <c:v>Τις αθλητικές εγκαταστάσεις</c:v>
                </c:pt>
                <c:pt idx="12">
                  <c:v>Το Κτηματολόγιο</c:v>
                </c:pt>
                <c:pt idx="13">
                  <c:v>Τους δρόμους </c:v>
                </c:pt>
                <c:pt idx="14">
                  <c:v>Τις υποδομές σε θέματα υγείας (ιατρεία, νοσοκομεία κλπ)</c:v>
                </c:pt>
                <c:pt idx="15">
                  <c:v>Την κοινωνική πολιτική (ενίσχυση άστεγων, άνεργων, ατόμων με ειδικές ανάγκες)</c:v>
                </c:pt>
                <c:pt idx="16">
                  <c:v>Τον ΟΓΑ (Οργανισμός Γεωργικών Ασφαλίσεων)</c:v>
                </c:pt>
                <c:pt idx="17">
                  <c:v>Τον ΕΛΓΑ (Οργανισμός Ελληνικών Γεωργικών ασφαλίσεων)</c:v>
                </c:pt>
              </c:strCache>
            </c:strRef>
          </c:cat>
          <c:val>
            <c:numRef>
              <c:f>Sheet1!$E$2:$E$19</c:f>
              <c:numCache>
                <c:formatCode>General</c:formatCode>
                <c:ptCount val="18"/>
                <c:pt idx="0">
                  <c:v>4</c:v>
                </c:pt>
                <c:pt idx="2">
                  <c:v>18.7</c:v>
                </c:pt>
                <c:pt idx="3">
                  <c:v>2.4</c:v>
                </c:pt>
                <c:pt idx="4">
                  <c:v>0.5</c:v>
                </c:pt>
                <c:pt idx="5">
                  <c:v>6.4</c:v>
                </c:pt>
                <c:pt idx="6">
                  <c:v>4.7</c:v>
                </c:pt>
                <c:pt idx="7">
                  <c:v>1</c:v>
                </c:pt>
                <c:pt idx="8">
                  <c:v>2.7</c:v>
                </c:pt>
                <c:pt idx="9">
                  <c:v>25.5</c:v>
                </c:pt>
                <c:pt idx="10">
                  <c:v>1.2</c:v>
                </c:pt>
                <c:pt idx="11">
                  <c:v>6.4</c:v>
                </c:pt>
                <c:pt idx="12">
                  <c:v>31.2</c:v>
                </c:pt>
                <c:pt idx="13">
                  <c:v>0.60000000000000009</c:v>
                </c:pt>
                <c:pt idx="14">
                  <c:v>1.2</c:v>
                </c:pt>
                <c:pt idx="15">
                  <c:v>9.4</c:v>
                </c:pt>
                <c:pt idx="16">
                  <c:v>56.2</c:v>
                </c:pt>
                <c:pt idx="17">
                  <c:v>62.3</c:v>
                </c:pt>
              </c:numCache>
            </c:numRef>
          </c:val>
        </c:ser>
        <c:dLbls>
          <c:showVal val="1"/>
        </c:dLbls>
        <c:gapWidth val="48"/>
        <c:overlap val="100"/>
        <c:axId val="98429952"/>
        <c:axId val="98513664"/>
      </c:barChart>
      <c:catAx>
        <c:axId val="98429952"/>
        <c:scaling>
          <c:orientation val="maxMin"/>
        </c:scaling>
        <c:axPos val="l"/>
        <c:majorTickMark val="none"/>
        <c:tickLblPos val="nextTo"/>
        <c:txPr>
          <a:bodyPr/>
          <a:lstStyle/>
          <a:p>
            <a:pPr>
              <a:defRPr sz="800" b="1"/>
            </a:pPr>
            <a:endParaRPr lang="el-GR"/>
          </a:p>
        </c:txPr>
        <c:crossAx val="98513664"/>
        <c:crosses val="autoZero"/>
        <c:auto val="1"/>
        <c:lblAlgn val="ctr"/>
        <c:lblOffset val="100"/>
      </c:catAx>
      <c:valAx>
        <c:axId val="98513664"/>
        <c:scaling>
          <c:orientation val="minMax"/>
          <c:max val="100"/>
        </c:scaling>
        <c:delete val="1"/>
        <c:axPos val="t"/>
        <c:numFmt formatCode="General" sourceLinked="1"/>
        <c:tickLblPos val="none"/>
        <c:crossAx val="98429952"/>
        <c:crosses val="autoZero"/>
        <c:crossBetween val="between"/>
      </c:valAx>
    </c:plotArea>
    <c:legend>
      <c:legendPos val="t"/>
      <c:layout>
        <c:manualLayout>
          <c:xMode val="edge"/>
          <c:yMode val="edge"/>
          <c:x val="0.11950825938605066"/>
          <c:y val="2.9392117568470284E-2"/>
          <c:w val="0.86249496321560559"/>
          <c:h val="5.9031238329677736E-2"/>
        </c:manualLayout>
      </c:layout>
      <c:txPr>
        <a:bodyPr/>
        <a:lstStyle/>
        <a:p>
          <a:pPr>
            <a:defRPr sz="1200" b="1"/>
          </a:pPr>
          <a:endParaRPr lang="el-GR"/>
        </a:p>
      </c:txPr>
    </c:legend>
    <c:plotVisOnly val="1"/>
    <c:dispBlanksAs val="gap"/>
  </c:chart>
  <c:txPr>
    <a:bodyPr/>
    <a:lstStyle/>
    <a:p>
      <a:pPr>
        <a:defRPr sz="1100"/>
      </a:pPr>
      <a:endParaRPr lang="el-GR"/>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bar"/>
        <c:grouping val="stacked"/>
        <c:ser>
          <c:idx val="0"/>
          <c:order val="0"/>
          <c:tx>
            <c:strRef>
              <c:f>Sheet1!$B$1</c:f>
              <c:strCache>
                <c:ptCount val="1"/>
                <c:pt idx="0">
                  <c:v>Περισσότερες</c:v>
                </c:pt>
              </c:strCache>
            </c:strRef>
          </c:tx>
          <c:spPr>
            <a:solidFill>
              <a:schemeClr val="accent6">
                <a:lumMod val="60000"/>
                <a:lumOff val="40000"/>
              </a:schemeClr>
            </a:solidFill>
          </c:spPr>
          <c:dLbls>
            <c:numFmt formatCode="#,##0" sourceLinked="0"/>
            <c:txPr>
              <a:bodyPr/>
              <a:lstStyle/>
              <a:p>
                <a:pPr>
                  <a:defRPr sz="1400" b="1"/>
                </a:pPr>
                <a:endParaRPr lang="el-GR"/>
              </a:p>
            </c:txPr>
            <c:showVal val="1"/>
          </c:dLbls>
          <c:cat>
            <c:strRef>
              <c:f>Sheet1!$A$2:$A$13</c:f>
              <c:strCache>
                <c:ptCount val="12"/>
                <c:pt idx="0">
                  <c:v>Στην κοινωνική πολιτική (ενίσχυση άστεγων, άνεργων, ατόμων με ειδικές ανάγκες)</c:v>
                </c:pt>
                <c:pt idx="1">
                  <c:v>Στους δρόμους  </c:v>
                </c:pt>
                <c:pt idx="2">
                  <c:v>Στους χώρους πρασίνου και αναψυχής</c:v>
                </c:pt>
                <c:pt idx="3">
                  <c:v>Στις υποδομές σε θέματα υγείας (ιατρεία, νοσοκομεία κλπ) </c:v>
                </c:pt>
                <c:pt idx="4">
                  <c:v>Στις αθλητικές εγκαταστάσεις</c:v>
                </c:pt>
                <c:pt idx="5">
                  <c:v>Σε θέματα ανανεώσιμων πηγών ενέργειας</c:v>
                </c:pt>
                <c:pt idx="6">
                  <c:v>Στις πολιτιστικές δραστηριότητες και την αξιοποίηση του ελεύθερου χρόνου </c:v>
                </c:pt>
                <c:pt idx="7">
                  <c:v>Στα σχολικά κτίρια</c:v>
                </c:pt>
                <c:pt idx="8">
                  <c:v>Στους παιδικούς σταθμούς </c:v>
                </c:pt>
                <c:pt idx="9">
                  <c:v>Στην αστυνόμευση στην περιοχή</c:v>
                </c:pt>
                <c:pt idx="10">
                  <c:v>Στην ύπαρξη θέσεων στάθμευσης</c:v>
                </c:pt>
                <c:pt idx="11">
                  <c:v>Στα συστήματα μέσων μαζικής μεταφοράς </c:v>
                </c:pt>
              </c:strCache>
            </c:strRef>
          </c:cat>
          <c:val>
            <c:numRef>
              <c:f>Sheet1!$B$2:$B$13</c:f>
              <c:numCache>
                <c:formatCode>General</c:formatCode>
                <c:ptCount val="12"/>
                <c:pt idx="0">
                  <c:v>88.1</c:v>
                </c:pt>
                <c:pt idx="1">
                  <c:v>84.4</c:v>
                </c:pt>
                <c:pt idx="2">
                  <c:v>79.900000000000006</c:v>
                </c:pt>
                <c:pt idx="3">
                  <c:v>78.5</c:v>
                </c:pt>
                <c:pt idx="4">
                  <c:v>78.3</c:v>
                </c:pt>
                <c:pt idx="5">
                  <c:v>74.5</c:v>
                </c:pt>
                <c:pt idx="6">
                  <c:v>74.3</c:v>
                </c:pt>
                <c:pt idx="7">
                  <c:v>73.2</c:v>
                </c:pt>
                <c:pt idx="8">
                  <c:v>73.2</c:v>
                </c:pt>
                <c:pt idx="9">
                  <c:v>71.900000000000006</c:v>
                </c:pt>
                <c:pt idx="10">
                  <c:v>71.3</c:v>
                </c:pt>
                <c:pt idx="11">
                  <c:v>69.8</c:v>
                </c:pt>
              </c:numCache>
            </c:numRef>
          </c:val>
        </c:ser>
        <c:ser>
          <c:idx val="1"/>
          <c:order val="1"/>
          <c:tx>
            <c:strRef>
              <c:f>Sheet1!$C$1</c:f>
              <c:strCache>
                <c:ptCount val="1"/>
                <c:pt idx="0">
                  <c:v>Όσες έχει σήμερα</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Sheet1!$A$2:$A$13</c:f>
              <c:strCache>
                <c:ptCount val="12"/>
                <c:pt idx="0">
                  <c:v>Στην κοινωνική πολιτική (ενίσχυση άστεγων, άνεργων, ατόμων με ειδικές ανάγκες)</c:v>
                </c:pt>
                <c:pt idx="1">
                  <c:v>Στους δρόμους  </c:v>
                </c:pt>
                <c:pt idx="2">
                  <c:v>Στους χώρους πρασίνου και αναψυχής</c:v>
                </c:pt>
                <c:pt idx="3">
                  <c:v>Στις υποδομές σε θέματα υγείας (ιατρεία, νοσοκομεία κλπ) </c:v>
                </c:pt>
                <c:pt idx="4">
                  <c:v>Στις αθλητικές εγκαταστάσεις</c:v>
                </c:pt>
                <c:pt idx="5">
                  <c:v>Σε θέματα ανανεώσιμων πηγών ενέργειας</c:v>
                </c:pt>
                <c:pt idx="6">
                  <c:v>Στις πολιτιστικές δραστηριότητες και την αξιοποίηση του ελεύθερου χρόνου </c:v>
                </c:pt>
                <c:pt idx="7">
                  <c:v>Στα σχολικά κτίρια</c:v>
                </c:pt>
                <c:pt idx="8">
                  <c:v>Στους παιδικούς σταθμούς </c:v>
                </c:pt>
                <c:pt idx="9">
                  <c:v>Στην αστυνόμευση στην περιοχή</c:v>
                </c:pt>
                <c:pt idx="10">
                  <c:v>Στην ύπαρξη θέσεων στάθμευσης</c:v>
                </c:pt>
                <c:pt idx="11">
                  <c:v>Στα συστήματα μέσων μαζικής μεταφοράς </c:v>
                </c:pt>
              </c:strCache>
            </c:strRef>
          </c:cat>
          <c:val>
            <c:numRef>
              <c:f>Sheet1!$C$2:$C$13</c:f>
              <c:numCache>
                <c:formatCode>General</c:formatCode>
                <c:ptCount val="12"/>
                <c:pt idx="0">
                  <c:v>7.2</c:v>
                </c:pt>
                <c:pt idx="1">
                  <c:v>10.5</c:v>
                </c:pt>
                <c:pt idx="2">
                  <c:v>16.100000000000001</c:v>
                </c:pt>
                <c:pt idx="3">
                  <c:v>12.1</c:v>
                </c:pt>
                <c:pt idx="4">
                  <c:v>15.4</c:v>
                </c:pt>
                <c:pt idx="5">
                  <c:v>9.2000000000000011</c:v>
                </c:pt>
                <c:pt idx="6">
                  <c:v>18.8</c:v>
                </c:pt>
                <c:pt idx="7">
                  <c:v>18.7</c:v>
                </c:pt>
                <c:pt idx="8">
                  <c:v>16.8</c:v>
                </c:pt>
                <c:pt idx="9">
                  <c:v>18.600000000000001</c:v>
                </c:pt>
                <c:pt idx="10">
                  <c:v>20.8</c:v>
                </c:pt>
                <c:pt idx="11">
                  <c:v>20.399999999999999</c:v>
                </c:pt>
              </c:numCache>
            </c:numRef>
          </c:val>
        </c:ser>
        <c:ser>
          <c:idx val="2"/>
          <c:order val="2"/>
          <c:tx>
            <c:strRef>
              <c:f>Sheet1!$D$1</c:f>
              <c:strCache>
                <c:ptCount val="1"/>
                <c:pt idx="0">
                  <c:v>Λιγότερες</c:v>
                </c:pt>
              </c:strCache>
            </c:strRef>
          </c:tx>
          <c:spPr>
            <a:solidFill>
              <a:schemeClr val="accent1"/>
            </a:solidFill>
          </c:spPr>
          <c:dLbls>
            <c:numFmt formatCode="#,##0" sourceLinked="0"/>
            <c:txPr>
              <a:bodyPr/>
              <a:lstStyle/>
              <a:p>
                <a:pPr>
                  <a:defRPr sz="1400" b="1"/>
                </a:pPr>
                <a:endParaRPr lang="el-GR"/>
              </a:p>
            </c:txPr>
            <c:showVal val="1"/>
          </c:dLbls>
          <c:cat>
            <c:strRef>
              <c:f>Sheet1!$A$2:$A$13</c:f>
              <c:strCache>
                <c:ptCount val="12"/>
                <c:pt idx="0">
                  <c:v>Στην κοινωνική πολιτική (ενίσχυση άστεγων, άνεργων, ατόμων με ειδικές ανάγκες)</c:v>
                </c:pt>
                <c:pt idx="1">
                  <c:v>Στους δρόμους  </c:v>
                </c:pt>
                <c:pt idx="2">
                  <c:v>Στους χώρους πρασίνου και αναψυχής</c:v>
                </c:pt>
                <c:pt idx="3">
                  <c:v>Στις υποδομές σε θέματα υγείας (ιατρεία, νοσοκομεία κλπ) </c:v>
                </c:pt>
                <c:pt idx="4">
                  <c:v>Στις αθλητικές εγκαταστάσεις</c:v>
                </c:pt>
                <c:pt idx="5">
                  <c:v>Σε θέματα ανανεώσιμων πηγών ενέργειας</c:v>
                </c:pt>
                <c:pt idx="6">
                  <c:v>Στις πολιτιστικές δραστηριότητες και την αξιοποίηση του ελεύθερου χρόνου </c:v>
                </c:pt>
                <c:pt idx="7">
                  <c:v>Στα σχολικά κτίρια</c:v>
                </c:pt>
                <c:pt idx="8">
                  <c:v>Στους παιδικούς σταθμούς </c:v>
                </c:pt>
                <c:pt idx="9">
                  <c:v>Στην αστυνόμευση στην περιοχή</c:v>
                </c:pt>
                <c:pt idx="10">
                  <c:v>Στην ύπαρξη θέσεων στάθμευσης</c:v>
                </c:pt>
                <c:pt idx="11">
                  <c:v>Στα συστήματα μέσων μαζικής μεταφοράς </c:v>
                </c:pt>
              </c:strCache>
            </c:strRef>
          </c:cat>
          <c:val>
            <c:numRef>
              <c:f>Sheet1!$D$2:$D$13</c:f>
              <c:numCache>
                <c:formatCode>General</c:formatCode>
                <c:ptCount val="12"/>
                <c:pt idx="0">
                  <c:v>2.8</c:v>
                </c:pt>
                <c:pt idx="1">
                  <c:v>3.6</c:v>
                </c:pt>
                <c:pt idx="2">
                  <c:v>2.4</c:v>
                </c:pt>
                <c:pt idx="3">
                  <c:v>7.2</c:v>
                </c:pt>
                <c:pt idx="4">
                  <c:v>2.5</c:v>
                </c:pt>
                <c:pt idx="5">
                  <c:v>7</c:v>
                </c:pt>
                <c:pt idx="6">
                  <c:v>3.9</c:v>
                </c:pt>
                <c:pt idx="7">
                  <c:v>4.3</c:v>
                </c:pt>
                <c:pt idx="8">
                  <c:v>3.3</c:v>
                </c:pt>
                <c:pt idx="9">
                  <c:v>8.1</c:v>
                </c:pt>
                <c:pt idx="10">
                  <c:v>3.7</c:v>
                </c:pt>
                <c:pt idx="11">
                  <c:v>5.9</c:v>
                </c:pt>
              </c:numCache>
            </c:numRef>
          </c:val>
        </c:ser>
        <c:ser>
          <c:idx val="3"/>
          <c:order val="3"/>
          <c:tx>
            <c:strRef>
              <c:f>Sheet1!$E$1</c:f>
              <c:strCache>
                <c:ptCount val="1"/>
                <c:pt idx="0">
                  <c:v>ΔΓ/ΔΑ</c:v>
                </c:pt>
              </c:strCache>
            </c:strRef>
          </c:tx>
          <c:spPr>
            <a:solidFill>
              <a:schemeClr val="bg1">
                <a:lumMod val="50000"/>
              </a:schemeClr>
            </a:solidFill>
          </c:spPr>
          <c:dLbls>
            <c:numFmt formatCode="#,##0" sourceLinked="0"/>
            <c:txPr>
              <a:bodyPr/>
              <a:lstStyle/>
              <a:p>
                <a:pPr>
                  <a:defRPr sz="1400" b="1"/>
                </a:pPr>
                <a:endParaRPr lang="el-GR"/>
              </a:p>
            </c:txPr>
            <c:showVal val="1"/>
          </c:dLbls>
          <c:cat>
            <c:strRef>
              <c:f>Sheet1!$A$2:$A$13</c:f>
              <c:strCache>
                <c:ptCount val="12"/>
                <c:pt idx="0">
                  <c:v>Στην κοινωνική πολιτική (ενίσχυση άστεγων, άνεργων, ατόμων με ειδικές ανάγκες)</c:v>
                </c:pt>
                <c:pt idx="1">
                  <c:v>Στους δρόμους  </c:v>
                </c:pt>
                <c:pt idx="2">
                  <c:v>Στους χώρους πρασίνου και αναψυχής</c:v>
                </c:pt>
                <c:pt idx="3">
                  <c:v>Στις υποδομές σε θέματα υγείας (ιατρεία, νοσοκομεία κλπ) </c:v>
                </c:pt>
                <c:pt idx="4">
                  <c:v>Στις αθλητικές εγκαταστάσεις</c:v>
                </c:pt>
                <c:pt idx="5">
                  <c:v>Σε θέματα ανανεώσιμων πηγών ενέργειας</c:v>
                </c:pt>
                <c:pt idx="6">
                  <c:v>Στις πολιτιστικές δραστηριότητες και την αξιοποίηση του ελεύθερου χρόνου </c:v>
                </c:pt>
                <c:pt idx="7">
                  <c:v>Στα σχολικά κτίρια</c:v>
                </c:pt>
                <c:pt idx="8">
                  <c:v>Στους παιδικούς σταθμούς </c:v>
                </c:pt>
                <c:pt idx="9">
                  <c:v>Στην αστυνόμευση στην περιοχή</c:v>
                </c:pt>
                <c:pt idx="10">
                  <c:v>Στην ύπαρξη θέσεων στάθμευσης</c:v>
                </c:pt>
                <c:pt idx="11">
                  <c:v>Στα συστήματα μέσων μαζικής μεταφοράς </c:v>
                </c:pt>
              </c:strCache>
            </c:strRef>
          </c:cat>
          <c:val>
            <c:numRef>
              <c:f>Sheet1!$E$2:$E$13</c:f>
              <c:numCache>
                <c:formatCode>General</c:formatCode>
                <c:ptCount val="12"/>
                <c:pt idx="0">
                  <c:v>1.9000000000000001</c:v>
                </c:pt>
                <c:pt idx="1">
                  <c:v>1.4</c:v>
                </c:pt>
                <c:pt idx="2">
                  <c:v>1.6</c:v>
                </c:pt>
                <c:pt idx="3">
                  <c:v>2.2000000000000002</c:v>
                </c:pt>
                <c:pt idx="4">
                  <c:v>3.9</c:v>
                </c:pt>
                <c:pt idx="5">
                  <c:v>9.3000000000000007</c:v>
                </c:pt>
                <c:pt idx="6">
                  <c:v>3</c:v>
                </c:pt>
                <c:pt idx="7">
                  <c:v>3.8</c:v>
                </c:pt>
                <c:pt idx="8">
                  <c:v>6.7</c:v>
                </c:pt>
                <c:pt idx="9">
                  <c:v>1.4</c:v>
                </c:pt>
                <c:pt idx="10">
                  <c:v>4.2</c:v>
                </c:pt>
                <c:pt idx="11">
                  <c:v>3.7</c:v>
                </c:pt>
              </c:numCache>
            </c:numRef>
          </c:val>
        </c:ser>
        <c:dLbls>
          <c:showVal val="1"/>
        </c:dLbls>
        <c:gapWidth val="48"/>
        <c:overlap val="100"/>
        <c:axId val="100047104"/>
        <c:axId val="101318656"/>
      </c:barChart>
      <c:catAx>
        <c:axId val="100047104"/>
        <c:scaling>
          <c:orientation val="maxMin"/>
        </c:scaling>
        <c:axPos val="l"/>
        <c:majorTickMark val="none"/>
        <c:tickLblPos val="nextTo"/>
        <c:txPr>
          <a:bodyPr/>
          <a:lstStyle/>
          <a:p>
            <a:pPr>
              <a:defRPr sz="1000" b="1"/>
            </a:pPr>
            <a:endParaRPr lang="el-GR"/>
          </a:p>
        </c:txPr>
        <c:crossAx val="101318656"/>
        <c:crosses val="autoZero"/>
        <c:auto val="1"/>
        <c:lblAlgn val="ctr"/>
        <c:lblOffset val="100"/>
      </c:catAx>
      <c:valAx>
        <c:axId val="101318656"/>
        <c:scaling>
          <c:orientation val="minMax"/>
          <c:max val="100"/>
        </c:scaling>
        <c:delete val="1"/>
        <c:axPos val="t"/>
        <c:numFmt formatCode="General" sourceLinked="1"/>
        <c:tickLblPos val="none"/>
        <c:crossAx val="100047104"/>
        <c:crosses val="autoZero"/>
        <c:crossBetween val="between"/>
      </c:valAx>
    </c:plotArea>
    <c:legend>
      <c:legendPos val="t"/>
      <c:layout>
        <c:manualLayout>
          <c:xMode val="edge"/>
          <c:yMode val="edge"/>
          <c:x val="0.11950825938605066"/>
          <c:y val="2.9392117568470284E-2"/>
          <c:w val="0.86249496321560559"/>
          <c:h val="5.9031238329677736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0"/>
            <c:spPr>
              <a:solidFill>
                <a:schemeClr val="accent6">
                  <a:lumMod val="60000"/>
                  <a:lumOff val="40000"/>
                </a:schemeClr>
              </a:solidFill>
            </c:spPr>
          </c:dPt>
          <c:dPt>
            <c:idx val="1"/>
            <c:spPr>
              <a:solidFill>
                <a:schemeClr val="accent6">
                  <a:lumMod val="20000"/>
                  <a:lumOff val="80000"/>
                </a:schemeClr>
              </a:solidFill>
            </c:spPr>
          </c:dPt>
          <c:dPt>
            <c:idx val="2"/>
            <c:spPr>
              <a:solidFill>
                <a:srgbClr val="FF3399"/>
              </a:solidFill>
            </c:spPr>
          </c:dPt>
          <c:dPt>
            <c:idx val="3"/>
            <c:spPr>
              <a:solidFill>
                <a:schemeClr val="bg1">
                  <a:lumMod val="50000"/>
                </a:schemeClr>
              </a:solidFill>
            </c:spPr>
          </c:dPt>
          <c:dLbls>
            <c:numFmt formatCode="#,##0" sourceLinked="0"/>
            <c:txPr>
              <a:bodyPr/>
              <a:lstStyle/>
              <a:p>
                <a:pPr>
                  <a:defRPr sz="1400" b="1"/>
                </a:pPr>
                <a:endParaRPr lang="el-GR"/>
              </a:p>
            </c:txPr>
            <c:showVal val="1"/>
          </c:dLbls>
          <c:cat>
            <c:strRef>
              <c:f>Sheet1!$A$2:$A$5</c:f>
              <c:strCache>
                <c:ptCount val="4"/>
                <c:pt idx="0">
                  <c:v>Συμφωνούν</c:v>
                </c:pt>
                <c:pt idx="1">
                  <c:v>Ούτε - ούτε (αυθ.)</c:v>
                </c:pt>
                <c:pt idx="2">
                  <c:v>Διαφωνούν</c:v>
                </c:pt>
                <c:pt idx="3">
                  <c:v>ΔΓ/ΔΑ</c:v>
                </c:pt>
              </c:strCache>
            </c:strRef>
          </c:cat>
          <c:val>
            <c:numRef>
              <c:f>Sheet1!$B$2:$B$5</c:f>
              <c:numCache>
                <c:formatCode>General</c:formatCode>
                <c:ptCount val="4"/>
                <c:pt idx="0">
                  <c:v>43</c:v>
                </c:pt>
                <c:pt idx="1">
                  <c:v>1</c:v>
                </c:pt>
                <c:pt idx="2">
                  <c:v>52.7</c:v>
                </c:pt>
                <c:pt idx="3">
                  <c:v>3.3</c:v>
                </c:pt>
              </c:numCache>
            </c:numRef>
          </c:val>
        </c:ser>
        <c:dLbls>
          <c:showVal val="1"/>
        </c:dLbls>
        <c:overlap val="-25"/>
        <c:axId val="102986496"/>
        <c:axId val="102988032"/>
      </c:barChart>
      <c:catAx>
        <c:axId val="102986496"/>
        <c:scaling>
          <c:orientation val="minMax"/>
        </c:scaling>
        <c:axPos val="b"/>
        <c:numFmt formatCode="General" sourceLinked="1"/>
        <c:majorTickMark val="none"/>
        <c:tickLblPos val="nextTo"/>
        <c:txPr>
          <a:bodyPr/>
          <a:lstStyle/>
          <a:p>
            <a:pPr>
              <a:defRPr sz="1100" b="1"/>
            </a:pPr>
            <a:endParaRPr lang="el-GR"/>
          </a:p>
        </c:txPr>
        <c:crossAx val="102988032"/>
        <c:crosses val="autoZero"/>
        <c:auto val="1"/>
        <c:lblAlgn val="ctr"/>
        <c:lblOffset val="100"/>
      </c:catAx>
      <c:valAx>
        <c:axId val="102988032"/>
        <c:scaling>
          <c:orientation val="minMax"/>
        </c:scaling>
        <c:delete val="1"/>
        <c:axPos val="l"/>
        <c:numFmt formatCode="General" sourceLinked="1"/>
        <c:tickLblPos val="none"/>
        <c:crossAx val="102986496"/>
        <c:crosses val="autoZero"/>
        <c:crossBetween val="between"/>
      </c:valAx>
    </c:plotArea>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Συμφωνώ</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Sheet1!$B$2:$B$26</c:f>
              <c:numCache>
                <c:formatCode>General</c:formatCode>
                <c:ptCount val="25"/>
                <c:pt idx="0">
                  <c:v>43</c:v>
                </c:pt>
                <c:pt idx="1">
                  <c:v>40.9</c:v>
                </c:pt>
                <c:pt idx="2">
                  <c:v>39.800000000000011</c:v>
                </c:pt>
                <c:pt idx="3">
                  <c:v>49.2</c:v>
                </c:pt>
                <c:pt idx="4">
                  <c:v>36.800000000000011</c:v>
                </c:pt>
                <c:pt idx="5">
                  <c:v>40.300000000000011</c:v>
                </c:pt>
                <c:pt idx="6">
                  <c:v>41.8</c:v>
                </c:pt>
                <c:pt idx="7">
                  <c:v>47</c:v>
                </c:pt>
                <c:pt idx="8">
                  <c:v>40.800000000000011</c:v>
                </c:pt>
                <c:pt idx="9">
                  <c:v>51</c:v>
                </c:pt>
                <c:pt idx="10">
                  <c:v>41.4</c:v>
                </c:pt>
                <c:pt idx="11">
                  <c:v>44.6</c:v>
                </c:pt>
                <c:pt idx="12">
                  <c:v>47.9</c:v>
                </c:pt>
                <c:pt idx="13">
                  <c:v>41.5</c:v>
                </c:pt>
                <c:pt idx="14">
                  <c:v>32.1</c:v>
                </c:pt>
                <c:pt idx="15">
                  <c:v>50.3</c:v>
                </c:pt>
                <c:pt idx="16">
                  <c:v>53.8</c:v>
                </c:pt>
                <c:pt idx="17">
                  <c:v>44.6</c:v>
                </c:pt>
                <c:pt idx="18">
                  <c:v>41</c:v>
                </c:pt>
                <c:pt idx="19">
                  <c:v>50.2</c:v>
                </c:pt>
                <c:pt idx="20">
                  <c:v>44.5</c:v>
                </c:pt>
                <c:pt idx="21">
                  <c:v>43.5</c:v>
                </c:pt>
                <c:pt idx="22">
                  <c:v>40</c:v>
                </c:pt>
                <c:pt idx="23">
                  <c:v>46.9</c:v>
                </c:pt>
                <c:pt idx="24">
                  <c:v>36.300000000000011</c:v>
                </c:pt>
              </c:numCache>
            </c:numRef>
          </c:val>
        </c:ser>
        <c:ser>
          <c:idx val="1"/>
          <c:order val="1"/>
          <c:tx>
            <c:strRef>
              <c:f>Sheet1!$C$1</c:f>
              <c:strCache>
                <c:ptCount val="1"/>
                <c:pt idx="0">
                  <c:v>Ούτε - ούτε (αυθ.)</c:v>
                </c:pt>
              </c:strCache>
            </c:strRef>
          </c:tx>
          <c:spPr>
            <a:solidFill>
              <a:schemeClr val="accent5">
                <a:lumMod val="20000"/>
                <a:lumOff val="80000"/>
              </a:schemeClr>
            </a:solidFill>
          </c:spPr>
          <c:dLbls>
            <c:numFmt formatCode="#,##0" sourceLinked="0"/>
            <c:txPr>
              <a:bodyPr/>
              <a:lstStyle/>
              <a:p>
                <a:pPr>
                  <a:defRPr sz="1400" b="1"/>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Sheet1!$C$2:$C$26</c:f>
              <c:numCache>
                <c:formatCode>General</c:formatCode>
                <c:ptCount val="25"/>
                <c:pt idx="0">
                  <c:v>1</c:v>
                </c:pt>
                <c:pt idx="1">
                  <c:v>1.2</c:v>
                </c:pt>
                <c:pt idx="2">
                  <c:v>3.1</c:v>
                </c:pt>
                <c:pt idx="6">
                  <c:v>2</c:v>
                </c:pt>
                <c:pt idx="7">
                  <c:v>0.5</c:v>
                </c:pt>
                <c:pt idx="8">
                  <c:v>1</c:v>
                </c:pt>
                <c:pt idx="9">
                  <c:v>1</c:v>
                </c:pt>
                <c:pt idx="12">
                  <c:v>1.3</c:v>
                </c:pt>
                <c:pt idx="17">
                  <c:v>1.1000000000000001</c:v>
                </c:pt>
                <c:pt idx="18">
                  <c:v>2.8</c:v>
                </c:pt>
                <c:pt idx="19">
                  <c:v>0.8</c:v>
                </c:pt>
                <c:pt idx="21">
                  <c:v>1.9000000000000001</c:v>
                </c:pt>
                <c:pt idx="23">
                  <c:v>0.5</c:v>
                </c:pt>
                <c:pt idx="24">
                  <c:v>0.9</c:v>
                </c:pt>
              </c:numCache>
            </c:numRef>
          </c:val>
        </c:ser>
        <c:ser>
          <c:idx val="2"/>
          <c:order val="2"/>
          <c:tx>
            <c:strRef>
              <c:f>Sheet1!$D$1</c:f>
              <c:strCache>
                <c:ptCount val="1"/>
                <c:pt idx="0">
                  <c:v>Διαφωνώ</c:v>
                </c:pt>
              </c:strCache>
            </c:strRef>
          </c:tx>
          <c:spPr>
            <a:solidFill>
              <a:schemeClr val="accent1"/>
            </a:solidFill>
          </c:spPr>
          <c:dLbls>
            <c:numFmt formatCode="#,##0" sourceLinked="0"/>
            <c:txPr>
              <a:bodyPr/>
              <a:lstStyle/>
              <a:p>
                <a:pPr>
                  <a:defRPr sz="1400" b="1"/>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Sheet1!$D$2:$D$26</c:f>
              <c:numCache>
                <c:formatCode>General</c:formatCode>
                <c:ptCount val="25"/>
                <c:pt idx="0">
                  <c:v>52.7</c:v>
                </c:pt>
                <c:pt idx="1">
                  <c:v>51.9</c:v>
                </c:pt>
                <c:pt idx="2">
                  <c:v>54.6</c:v>
                </c:pt>
                <c:pt idx="3">
                  <c:v>48.9</c:v>
                </c:pt>
                <c:pt idx="4">
                  <c:v>63.2</c:v>
                </c:pt>
                <c:pt idx="5">
                  <c:v>57.5</c:v>
                </c:pt>
                <c:pt idx="6">
                  <c:v>53.2</c:v>
                </c:pt>
                <c:pt idx="7">
                  <c:v>49.1</c:v>
                </c:pt>
                <c:pt idx="8">
                  <c:v>54.3</c:v>
                </c:pt>
                <c:pt idx="9">
                  <c:v>47</c:v>
                </c:pt>
                <c:pt idx="10">
                  <c:v>55.7</c:v>
                </c:pt>
                <c:pt idx="11">
                  <c:v>51.8</c:v>
                </c:pt>
                <c:pt idx="12">
                  <c:v>47.5</c:v>
                </c:pt>
                <c:pt idx="13">
                  <c:v>57.1</c:v>
                </c:pt>
                <c:pt idx="14">
                  <c:v>66.599999999999994</c:v>
                </c:pt>
                <c:pt idx="15">
                  <c:v>48.6</c:v>
                </c:pt>
                <c:pt idx="16">
                  <c:v>46.2</c:v>
                </c:pt>
                <c:pt idx="17">
                  <c:v>53.1</c:v>
                </c:pt>
                <c:pt idx="18">
                  <c:v>50.6</c:v>
                </c:pt>
                <c:pt idx="19">
                  <c:v>46.9</c:v>
                </c:pt>
                <c:pt idx="20">
                  <c:v>53.6</c:v>
                </c:pt>
                <c:pt idx="21">
                  <c:v>50</c:v>
                </c:pt>
                <c:pt idx="22">
                  <c:v>54.7</c:v>
                </c:pt>
                <c:pt idx="23">
                  <c:v>51.1</c:v>
                </c:pt>
                <c:pt idx="24">
                  <c:v>59.2</c:v>
                </c:pt>
              </c:numCache>
            </c:numRef>
          </c:val>
        </c:ser>
        <c:ser>
          <c:idx val="3"/>
          <c:order val="3"/>
          <c:tx>
            <c:strRef>
              <c:f>Sheet1!$E$1</c:f>
              <c:strCache>
                <c:ptCount val="1"/>
                <c:pt idx="0">
                  <c:v>ΔΓ/ΔΑ</c:v>
                </c:pt>
              </c:strCache>
            </c:strRef>
          </c:tx>
          <c:spPr>
            <a:solidFill>
              <a:schemeClr val="bg1">
                <a:lumMod val="50000"/>
              </a:schemeClr>
            </a:solidFill>
          </c:spPr>
          <c:dLbls>
            <c:numFmt formatCode="#,##0" sourceLinked="0"/>
            <c:txPr>
              <a:bodyPr/>
              <a:lstStyle/>
              <a:p>
                <a:pPr>
                  <a:defRPr sz="1400"/>
                </a:pPr>
                <a:endParaRPr lang="el-GR"/>
              </a:p>
            </c:txPr>
            <c:showVal val="1"/>
          </c:dLbls>
          <c:cat>
            <c:strRef>
              <c:f>Sheet1!$A$2:$A$26</c:f>
              <c:strCache>
                <c:ptCount val="25"/>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Ψηφοφόροι ΝΔ</c:v>
                </c:pt>
                <c:pt idx="11">
                  <c:v>Ψηφοφόροι ΣΥ.ΡΙΖ.Α.</c:v>
                </c:pt>
                <c:pt idx="12">
                  <c:v>Ψηφοφόροι ΠΑΣΟΚ</c:v>
                </c:pt>
                <c:pt idx="13">
                  <c:v>Ψηφοφόροι ΑΝΕΛ*</c:v>
                </c:pt>
                <c:pt idx="14">
                  <c:v>Ψηφοφόροι Χ.Α.*</c:v>
                </c:pt>
                <c:pt idx="15">
                  <c:v>Ψηφοφόροι ΔΗΜΑΡ</c:v>
                </c:pt>
                <c:pt idx="16">
                  <c:v>Ψηφοφόροι ΚΚΕ*</c:v>
                </c:pt>
                <c:pt idx="17">
                  <c:v>Ψηφοφόροι Λοιπών*</c:v>
                </c:pt>
                <c:pt idx="18">
                  <c:v>Άλλο**</c:v>
                </c:pt>
                <c:pt idx="19">
                  <c:v>Αριστεροί</c:v>
                </c:pt>
                <c:pt idx="20">
                  <c:v>Κεντροαριστεροί</c:v>
                </c:pt>
                <c:pt idx="21">
                  <c:v>Κεντρώοι</c:v>
                </c:pt>
                <c:pt idx="22">
                  <c:v>Κεντροδεξιοί</c:v>
                </c:pt>
                <c:pt idx="23">
                  <c:v>Δεξιοί</c:v>
                </c:pt>
                <c:pt idx="24">
                  <c:v>Τίποτα (αυθ.)</c:v>
                </c:pt>
              </c:strCache>
            </c:strRef>
          </c:cat>
          <c:val>
            <c:numRef>
              <c:f>Sheet1!$E$2:$E$26</c:f>
              <c:numCache>
                <c:formatCode>General</c:formatCode>
                <c:ptCount val="25"/>
                <c:pt idx="0">
                  <c:v>3.3</c:v>
                </c:pt>
                <c:pt idx="1">
                  <c:v>6</c:v>
                </c:pt>
                <c:pt idx="2">
                  <c:v>2.5</c:v>
                </c:pt>
                <c:pt idx="3">
                  <c:v>1.6</c:v>
                </c:pt>
                <c:pt idx="5">
                  <c:v>2.2999999999999998</c:v>
                </c:pt>
                <c:pt idx="6">
                  <c:v>2.9</c:v>
                </c:pt>
                <c:pt idx="7">
                  <c:v>3.5</c:v>
                </c:pt>
                <c:pt idx="8">
                  <c:v>3.9</c:v>
                </c:pt>
                <c:pt idx="9">
                  <c:v>1</c:v>
                </c:pt>
                <c:pt idx="10">
                  <c:v>2.6</c:v>
                </c:pt>
                <c:pt idx="11">
                  <c:v>3.6</c:v>
                </c:pt>
                <c:pt idx="12">
                  <c:v>3.4</c:v>
                </c:pt>
                <c:pt idx="13">
                  <c:v>1.4</c:v>
                </c:pt>
                <c:pt idx="14">
                  <c:v>1.3</c:v>
                </c:pt>
                <c:pt idx="15">
                  <c:v>1.1000000000000001</c:v>
                </c:pt>
                <c:pt idx="17">
                  <c:v>1.2</c:v>
                </c:pt>
                <c:pt idx="18">
                  <c:v>5.6</c:v>
                </c:pt>
                <c:pt idx="19">
                  <c:v>2.1</c:v>
                </c:pt>
                <c:pt idx="20">
                  <c:v>2</c:v>
                </c:pt>
                <c:pt idx="21">
                  <c:v>4.5999999999999996</c:v>
                </c:pt>
                <c:pt idx="22">
                  <c:v>5.3</c:v>
                </c:pt>
                <c:pt idx="23">
                  <c:v>1.4</c:v>
                </c:pt>
                <c:pt idx="24">
                  <c:v>3.5</c:v>
                </c:pt>
              </c:numCache>
            </c:numRef>
          </c:val>
        </c:ser>
        <c:dLbls>
          <c:showVal val="1"/>
        </c:dLbls>
        <c:gapWidth val="95"/>
        <c:overlap val="100"/>
        <c:axId val="105260544"/>
        <c:axId val="105262080"/>
      </c:barChart>
      <c:catAx>
        <c:axId val="105260544"/>
        <c:scaling>
          <c:orientation val="maxMin"/>
        </c:scaling>
        <c:axPos val="l"/>
        <c:majorTickMark val="none"/>
        <c:tickLblPos val="nextTo"/>
        <c:txPr>
          <a:bodyPr/>
          <a:lstStyle/>
          <a:p>
            <a:pPr>
              <a:defRPr sz="1000" b="1"/>
            </a:pPr>
            <a:endParaRPr lang="el-GR"/>
          </a:p>
        </c:txPr>
        <c:crossAx val="105262080"/>
        <c:crosses val="autoZero"/>
        <c:auto val="1"/>
        <c:lblAlgn val="ctr"/>
        <c:lblOffset val="100"/>
      </c:catAx>
      <c:valAx>
        <c:axId val="105262080"/>
        <c:scaling>
          <c:orientation val="minMax"/>
        </c:scaling>
        <c:delete val="1"/>
        <c:axPos val="t"/>
        <c:numFmt formatCode="0%" sourceLinked="1"/>
        <c:tickLblPos val="none"/>
        <c:crossAx val="105260544"/>
        <c:crosses val="autoZero"/>
        <c:crossBetween val="between"/>
      </c:valAx>
    </c:plotArea>
    <c:legend>
      <c:legendPos val="t"/>
      <c:layout>
        <c:manualLayout>
          <c:xMode val="edge"/>
          <c:yMode val="edge"/>
          <c:x val="0"/>
          <c:y val="1.2900341365144992E-2"/>
          <c:w val="0.97460449322870546"/>
          <c:h val="7.7870878887461789E-2"/>
        </c:manualLayout>
      </c:layout>
      <c:txPr>
        <a:bodyPr/>
        <a:lstStyle/>
        <a:p>
          <a:pPr>
            <a:defRPr sz="1200" b="1"/>
          </a:pPr>
          <a:endParaRPr lang="el-GR"/>
        </a:p>
      </c:txPr>
    </c:legend>
    <c:plotVisOnly val="1"/>
    <c:dispBlanksAs val="gap"/>
  </c:chart>
  <c:txPr>
    <a:bodyPr/>
    <a:lstStyle/>
    <a:p>
      <a:pPr>
        <a:defRPr sz="1800"/>
      </a:pPr>
      <a:endParaRPr lang="el-GR"/>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lang val="el-GR"/>
  <c:style val="26"/>
  <c:chart>
    <c:autoTitleDeleted val="1"/>
    <c:view3D>
      <c:rotX val="30"/>
      <c:rotY val="50"/>
      <c:depthPercent val="90"/>
      <c:perspective val="30"/>
    </c:view3D>
    <c:plotArea>
      <c:layout>
        <c:manualLayout>
          <c:layoutTarget val="inner"/>
          <c:xMode val="edge"/>
          <c:yMode val="edge"/>
          <c:x val="9.9808888755950217E-2"/>
          <c:y val="0.33246741647442235"/>
          <c:w val="0.90019111124404982"/>
          <c:h val="0.58706494485362171"/>
        </c:manualLayout>
      </c:layout>
      <c:pie3DChart>
        <c:varyColors val="1"/>
        <c:ser>
          <c:idx val="0"/>
          <c:order val="0"/>
          <c:tx>
            <c:strRef>
              <c:f>Sheet1!$B$1</c:f>
              <c:strCache>
                <c:ptCount val="1"/>
                <c:pt idx="0">
                  <c:v>Column1</c:v>
                </c:pt>
              </c:strCache>
            </c:strRef>
          </c:tx>
          <c:explosion val="25"/>
          <c:dPt>
            <c:idx val="0"/>
            <c:spPr>
              <a:solidFill>
                <a:schemeClr val="accent2"/>
              </a:solidFill>
            </c:spPr>
          </c:dPt>
          <c:dPt>
            <c:idx val="1"/>
            <c:spPr>
              <a:solidFill>
                <a:schemeClr val="accent1"/>
              </a:solidFill>
            </c:spPr>
          </c:dPt>
          <c:dPt>
            <c:idx val="2"/>
            <c:spPr>
              <a:solidFill>
                <a:schemeClr val="bg1">
                  <a:lumMod val="50000"/>
                </a:schemeClr>
              </a:solidFill>
            </c:spPr>
          </c:dPt>
          <c:dPt>
            <c:idx val="3"/>
            <c:spPr>
              <a:solidFill>
                <a:schemeClr val="bg1">
                  <a:lumMod val="50000"/>
                </a:schemeClr>
              </a:solidFill>
            </c:spPr>
          </c:dPt>
          <c:dLbls>
            <c:numFmt formatCode="#,##0" sourceLinked="0"/>
            <c:txPr>
              <a:bodyPr/>
              <a:lstStyle/>
              <a:p>
                <a:pPr>
                  <a:defRPr sz="1400" b="1"/>
                </a:pPr>
                <a:endParaRPr lang="el-GR"/>
              </a:p>
            </c:txPr>
            <c:showVal val="1"/>
            <c:showLeaderLines val="1"/>
          </c:dLbls>
          <c:cat>
            <c:strRef>
              <c:f>Sheet1!$A$2:$A$3</c:f>
              <c:strCache>
                <c:ptCount val="2"/>
                <c:pt idx="0">
                  <c:v>Ναι</c:v>
                </c:pt>
                <c:pt idx="1">
                  <c:v>Όχι δεν θυμάμαι</c:v>
                </c:pt>
              </c:strCache>
            </c:strRef>
          </c:cat>
          <c:val>
            <c:numRef>
              <c:f>Sheet1!$B$2:$B$3</c:f>
              <c:numCache>
                <c:formatCode>General</c:formatCode>
                <c:ptCount val="2"/>
                <c:pt idx="0">
                  <c:v>44.2</c:v>
                </c:pt>
                <c:pt idx="1">
                  <c:v>55.5</c:v>
                </c:pt>
              </c:numCache>
            </c:numRef>
          </c:val>
        </c:ser>
        <c:dLbls>
          <c:showPercent val="1"/>
        </c:dLbls>
      </c:pie3DChart>
    </c:plotArea>
    <c:legend>
      <c:legendPos val="t"/>
      <c:layout>
        <c:manualLayout>
          <c:xMode val="edge"/>
          <c:yMode val="edge"/>
          <c:x val="1.5332698076282113E-2"/>
          <c:y val="2.0749328505982996E-2"/>
          <c:w val="0.96255090246382891"/>
          <c:h val="0.17591890661386211"/>
        </c:manualLayout>
      </c:layout>
      <c:txPr>
        <a:bodyPr/>
        <a:lstStyle/>
        <a:p>
          <a:pPr>
            <a:defRPr sz="1200" b="1"/>
          </a:pPr>
          <a:endParaRPr lang="el-GR"/>
        </a:p>
      </c:txPr>
    </c:legend>
    <c:plotVisOnly val="1"/>
    <c:dispBlanksAs val="zero"/>
  </c:chart>
  <c:spPr>
    <a:solidFill>
      <a:schemeClr val="lt1"/>
    </a:solid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Ναι</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Sheet1!$A$2:$A$21</c:f>
              <c:strCache>
                <c:ptCount val="2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c:v>
                </c:pt>
                <c:pt idx="9">
                  <c:v>Αγροτικές περιοχές</c:v>
                </c:pt>
                <c:pt idx="10">
                  <c:v>Άντρες</c:v>
                </c:pt>
                <c:pt idx="11">
                  <c:v>Γυναίκες</c:v>
                </c:pt>
                <c:pt idx="12">
                  <c:v>18-34 ετών</c:v>
                </c:pt>
                <c:pt idx="13">
                  <c:v>35-44 ετών</c:v>
                </c:pt>
                <c:pt idx="14">
                  <c:v>45-54 ετών</c:v>
                </c:pt>
                <c:pt idx="15">
                  <c:v>55-64 ετών</c:v>
                </c:pt>
                <c:pt idx="16">
                  <c:v>65+ ετών</c:v>
                </c:pt>
                <c:pt idx="17">
                  <c:v>Κατώτερη εκπ.</c:v>
                </c:pt>
                <c:pt idx="18">
                  <c:v>Μέση εκπ.</c:v>
                </c:pt>
                <c:pt idx="19">
                  <c:v>Ανώτερη εκπ.</c:v>
                </c:pt>
              </c:strCache>
            </c:strRef>
          </c:cat>
          <c:val>
            <c:numRef>
              <c:f>Sheet1!$B$2:$B$21</c:f>
              <c:numCache>
                <c:formatCode>General</c:formatCode>
                <c:ptCount val="20"/>
                <c:pt idx="0">
                  <c:v>44.2</c:v>
                </c:pt>
                <c:pt idx="1">
                  <c:v>44.9</c:v>
                </c:pt>
                <c:pt idx="2">
                  <c:v>55.9</c:v>
                </c:pt>
                <c:pt idx="3">
                  <c:v>43.2</c:v>
                </c:pt>
                <c:pt idx="4">
                  <c:v>46.3</c:v>
                </c:pt>
                <c:pt idx="5">
                  <c:v>47.9</c:v>
                </c:pt>
                <c:pt idx="6">
                  <c:v>38.700000000000003</c:v>
                </c:pt>
                <c:pt idx="7">
                  <c:v>42.5</c:v>
                </c:pt>
                <c:pt idx="8">
                  <c:v>42.9</c:v>
                </c:pt>
                <c:pt idx="9">
                  <c:v>49</c:v>
                </c:pt>
                <c:pt idx="10">
                  <c:v>52.2</c:v>
                </c:pt>
                <c:pt idx="11">
                  <c:v>36.200000000000003</c:v>
                </c:pt>
                <c:pt idx="12">
                  <c:v>28.5</c:v>
                </c:pt>
                <c:pt idx="13">
                  <c:v>53</c:v>
                </c:pt>
                <c:pt idx="14">
                  <c:v>46.3</c:v>
                </c:pt>
                <c:pt idx="15">
                  <c:v>59.6</c:v>
                </c:pt>
                <c:pt idx="16">
                  <c:v>45</c:v>
                </c:pt>
                <c:pt idx="17">
                  <c:v>47.5</c:v>
                </c:pt>
                <c:pt idx="18">
                  <c:v>39.4</c:v>
                </c:pt>
                <c:pt idx="19">
                  <c:v>47.7</c:v>
                </c:pt>
              </c:numCache>
            </c:numRef>
          </c:val>
        </c:ser>
        <c:ser>
          <c:idx val="1"/>
          <c:order val="1"/>
          <c:tx>
            <c:strRef>
              <c:f>Sheet1!$C$1</c:f>
              <c:strCache>
                <c:ptCount val="1"/>
                <c:pt idx="0">
                  <c:v>Όχι δεν θυμάμαι</c:v>
                </c:pt>
              </c:strCache>
            </c:strRef>
          </c:tx>
          <c:spPr>
            <a:solidFill>
              <a:schemeClr val="accent1"/>
            </a:solidFill>
          </c:spPr>
          <c:dLbls>
            <c:numFmt formatCode="#,##0" sourceLinked="0"/>
            <c:txPr>
              <a:bodyPr/>
              <a:lstStyle/>
              <a:p>
                <a:pPr>
                  <a:defRPr sz="1400" b="1"/>
                </a:pPr>
                <a:endParaRPr lang="el-GR"/>
              </a:p>
            </c:txPr>
            <c:showVal val="1"/>
          </c:dLbls>
          <c:cat>
            <c:strRef>
              <c:f>Sheet1!$A$2:$A$21</c:f>
              <c:strCache>
                <c:ptCount val="2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c:v>
                </c:pt>
                <c:pt idx="9">
                  <c:v>Αγροτικές περιοχές</c:v>
                </c:pt>
                <c:pt idx="10">
                  <c:v>Άντρες</c:v>
                </c:pt>
                <c:pt idx="11">
                  <c:v>Γυναίκες</c:v>
                </c:pt>
                <c:pt idx="12">
                  <c:v>18-34 ετών</c:v>
                </c:pt>
                <c:pt idx="13">
                  <c:v>35-44 ετών</c:v>
                </c:pt>
                <c:pt idx="14">
                  <c:v>45-54 ετών</c:v>
                </c:pt>
                <c:pt idx="15">
                  <c:v>55-64 ετών</c:v>
                </c:pt>
                <c:pt idx="16">
                  <c:v>65+ ετών</c:v>
                </c:pt>
                <c:pt idx="17">
                  <c:v>Κατώτερη εκπ.</c:v>
                </c:pt>
                <c:pt idx="18">
                  <c:v>Μέση εκπ.</c:v>
                </c:pt>
                <c:pt idx="19">
                  <c:v>Ανώτερη εκπ.</c:v>
                </c:pt>
              </c:strCache>
            </c:strRef>
          </c:cat>
          <c:val>
            <c:numRef>
              <c:f>Sheet1!$C$2:$C$21</c:f>
              <c:numCache>
                <c:formatCode>General</c:formatCode>
                <c:ptCount val="20"/>
                <c:pt idx="0">
                  <c:v>55.5</c:v>
                </c:pt>
                <c:pt idx="1">
                  <c:v>55.1</c:v>
                </c:pt>
                <c:pt idx="2">
                  <c:v>44</c:v>
                </c:pt>
                <c:pt idx="3">
                  <c:v>57</c:v>
                </c:pt>
                <c:pt idx="4">
                  <c:v>53.7</c:v>
                </c:pt>
                <c:pt idx="5">
                  <c:v>52.1</c:v>
                </c:pt>
                <c:pt idx="6">
                  <c:v>61.3</c:v>
                </c:pt>
                <c:pt idx="7">
                  <c:v>57.5</c:v>
                </c:pt>
                <c:pt idx="8">
                  <c:v>56.9</c:v>
                </c:pt>
                <c:pt idx="9">
                  <c:v>51</c:v>
                </c:pt>
                <c:pt idx="10">
                  <c:v>47.6</c:v>
                </c:pt>
                <c:pt idx="11">
                  <c:v>63.4</c:v>
                </c:pt>
                <c:pt idx="12">
                  <c:v>71.5</c:v>
                </c:pt>
                <c:pt idx="13">
                  <c:v>46.7</c:v>
                </c:pt>
                <c:pt idx="14">
                  <c:v>53.3</c:v>
                </c:pt>
                <c:pt idx="15">
                  <c:v>40.4</c:v>
                </c:pt>
                <c:pt idx="16">
                  <c:v>55</c:v>
                </c:pt>
                <c:pt idx="17">
                  <c:v>51.6</c:v>
                </c:pt>
                <c:pt idx="18">
                  <c:v>60.6</c:v>
                </c:pt>
                <c:pt idx="19">
                  <c:v>52</c:v>
                </c:pt>
              </c:numCache>
            </c:numRef>
          </c:val>
        </c:ser>
        <c:dLbls>
          <c:showVal val="1"/>
        </c:dLbls>
        <c:gapWidth val="95"/>
        <c:overlap val="100"/>
        <c:axId val="105664512"/>
        <c:axId val="105666048"/>
      </c:barChart>
      <c:catAx>
        <c:axId val="105664512"/>
        <c:scaling>
          <c:orientation val="maxMin"/>
        </c:scaling>
        <c:axPos val="l"/>
        <c:majorTickMark val="none"/>
        <c:tickLblPos val="nextTo"/>
        <c:txPr>
          <a:bodyPr/>
          <a:lstStyle/>
          <a:p>
            <a:pPr>
              <a:defRPr sz="1000" b="1"/>
            </a:pPr>
            <a:endParaRPr lang="el-GR"/>
          </a:p>
        </c:txPr>
        <c:crossAx val="105666048"/>
        <c:crosses val="autoZero"/>
        <c:auto val="1"/>
        <c:lblAlgn val="ctr"/>
        <c:lblOffset val="100"/>
      </c:catAx>
      <c:valAx>
        <c:axId val="105666048"/>
        <c:scaling>
          <c:orientation val="minMax"/>
        </c:scaling>
        <c:delete val="1"/>
        <c:axPos val="t"/>
        <c:numFmt formatCode="0%" sourceLinked="1"/>
        <c:tickLblPos val="none"/>
        <c:crossAx val="105664512"/>
        <c:crosses val="autoZero"/>
        <c:crossBetween val="between"/>
      </c:valAx>
    </c:plotArea>
    <c:legend>
      <c:legendPos val="t"/>
      <c:layout>
        <c:manualLayout>
          <c:xMode val="edge"/>
          <c:yMode val="edge"/>
          <c:x val="0.31553964542660246"/>
          <c:y val="1.290039796555038E-2"/>
          <c:w val="0.6598096844458361"/>
          <c:h val="5.6816305501519684E-2"/>
        </c:manualLayout>
      </c:layout>
      <c:txPr>
        <a:bodyPr/>
        <a:lstStyle/>
        <a:p>
          <a:pPr>
            <a:defRPr sz="1300" b="1"/>
          </a:pPr>
          <a:endParaRPr lang="el-GR"/>
        </a:p>
      </c:txPr>
    </c:legend>
    <c:plotVisOnly val="1"/>
    <c:dispBlanksAs val="gap"/>
  </c:chart>
  <c:txPr>
    <a:bodyPr/>
    <a:lstStyle/>
    <a:p>
      <a:pPr>
        <a:defRPr sz="1800"/>
      </a:pPr>
      <a:endParaRPr lang="el-GR"/>
    </a:p>
  </c:txPr>
  <c:externalData r:id="rId1"/>
</c:chartSpace>
</file>

<file path=ppt/charts/chart30.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Έως 50 €</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Sheet1!$A$2:$A$11</c:f>
              <c:strCache>
                <c:ptCount val="1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c:v>
                </c:pt>
                <c:pt idx="9">
                  <c:v>Αγροτικές περιοχές</c:v>
                </c:pt>
              </c:strCache>
            </c:strRef>
          </c:cat>
          <c:val>
            <c:numRef>
              <c:f>Sheet1!$B$2:$B$11</c:f>
              <c:numCache>
                <c:formatCode>General</c:formatCode>
                <c:ptCount val="10"/>
                <c:pt idx="0">
                  <c:v>55.3</c:v>
                </c:pt>
                <c:pt idx="1">
                  <c:v>51.8</c:v>
                </c:pt>
                <c:pt idx="2">
                  <c:v>58.7</c:v>
                </c:pt>
                <c:pt idx="3">
                  <c:v>65.099999999999994</c:v>
                </c:pt>
                <c:pt idx="4">
                  <c:v>71.3</c:v>
                </c:pt>
                <c:pt idx="5">
                  <c:v>56.8</c:v>
                </c:pt>
                <c:pt idx="6">
                  <c:v>46.7</c:v>
                </c:pt>
                <c:pt idx="7">
                  <c:v>47.9</c:v>
                </c:pt>
                <c:pt idx="8">
                  <c:v>53.4</c:v>
                </c:pt>
                <c:pt idx="9">
                  <c:v>61.5</c:v>
                </c:pt>
              </c:numCache>
            </c:numRef>
          </c:val>
        </c:ser>
        <c:ser>
          <c:idx val="1"/>
          <c:order val="1"/>
          <c:tx>
            <c:strRef>
              <c:f>Sheet1!$C$1</c:f>
              <c:strCache>
                <c:ptCount val="1"/>
                <c:pt idx="0">
                  <c:v>50-100 €</c:v>
                </c:pt>
              </c:strCache>
            </c:strRef>
          </c:tx>
          <c:spPr>
            <a:solidFill>
              <a:schemeClr val="accent6">
                <a:lumMod val="20000"/>
                <a:lumOff val="80000"/>
              </a:schemeClr>
            </a:solidFill>
          </c:spPr>
          <c:dLbls>
            <c:numFmt formatCode="#,##0" sourceLinked="0"/>
            <c:txPr>
              <a:bodyPr/>
              <a:lstStyle/>
              <a:p>
                <a:pPr>
                  <a:defRPr sz="1400" b="1"/>
                </a:pPr>
                <a:endParaRPr lang="el-GR"/>
              </a:p>
            </c:txPr>
            <c:showVal val="1"/>
          </c:dLbls>
          <c:cat>
            <c:strRef>
              <c:f>Sheet1!$A$2:$A$11</c:f>
              <c:strCache>
                <c:ptCount val="1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c:v>
                </c:pt>
                <c:pt idx="9">
                  <c:v>Αγροτικές περιοχές</c:v>
                </c:pt>
              </c:strCache>
            </c:strRef>
          </c:cat>
          <c:val>
            <c:numRef>
              <c:f>Sheet1!$C$2:$C$11</c:f>
              <c:numCache>
                <c:formatCode>General</c:formatCode>
                <c:ptCount val="10"/>
                <c:pt idx="0">
                  <c:v>29</c:v>
                </c:pt>
                <c:pt idx="1">
                  <c:v>32.800000000000011</c:v>
                </c:pt>
                <c:pt idx="2">
                  <c:v>29.7</c:v>
                </c:pt>
                <c:pt idx="3">
                  <c:v>21.7</c:v>
                </c:pt>
                <c:pt idx="4">
                  <c:v>16.7</c:v>
                </c:pt>
                <c:pt idx="5">
                  <c:v>31.5</c:v>
                </c:pt>
                <c:pt idx="6">
                  <c:v>36.300000000000011</c:v>
                </c:pt>
                <c:pt idx="7">
                  <c:v>24.2</c:v>
                </c:pt>
                <c:pt idx="8">
                  <c:v>31.9</c:v>
                </c:pt>
                <c:pt idx="9">
                  <c:v>19.899999999999999</c:v>
                </c:pt>
              </c:numCache>
            </c:numRef>
          </c:val>
        </c:ser>
        <c:ser>
          <c:idx val="2"/>
          <c:order val="2"/>
          <c:tx>
            <c:strRef>
              <c:f>Sheet1!$D$1</c:f>
              <c:strCache>
                <c:ptCount val="1"/>
                <c:pt idx="0">
                  <c:v>100-150 €</c:v>
                </c:pt>
              </c:strCache>
            </c:strRef>
          </c:tx>
          <c:spPr>
            <a:solidFill>
              <a:schemeClr val="accent1"/>
            </a:solidFill>
          </c:spPr>
          <c:dLbls>
            <c:numFmt formatCode="#,##0" sourceLinked="0"/>
            <c:txPr>
              <a:bodyPr/>
              <a:lstStyle/>
              <a:p>
                <a:pPr>
                  <a:defRPr sz="1400" b="1"/>
                </a:pPr>
                <a:endParaRPr lang="el-GR"/>
              </a:p>
            </c:txPr>
            <c:showVal val="1"/>
          </c:dLbls>
          <c:cat>
            <c:strRef>
              <c:f>Sheet1!$A$2:$A$11</c:f>
              <c:strCache>
                <c:ptCount val="1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c:v>
                </c:pt>
                <c:pt idx="9">
                  <c:v>Αγροτικές περιοχές</c:v>
                </c:pt>
              </c:strCache>
            </c:strRef>
          </c:cat>
          <c:val>
            <c:numRef>
              <c:f>Sheet1!$D$2:$D$11</c:f>
              <c:numCache>
                <c:formatCode>General</c:formatCode>
                <c:ptCount val="10"/>
                <c:pt idx="0">
                  <c:v>6</c:v>
                </c:pt>
                <c:pt idx="1">
                  <c:v>6</c:v>
                </c:pt>
                <c:pt idx="2">
                  <c:v>2.2000000000000002</c:v>
                </c:pt>
                <c:pt idx="3">
                  <c:v>3.4</c:v>
                </c:pt>
                <c:pt idx="4">
                  <c:v>3</c:v>
                </c:pt>
                <c:pt idx="5">
                  <c:v>8.1</c:v>
                </c:pt>
                <c:pt idx="6">
                  <c:v>6.1</c:v>
                </c:pt>
                <c:pt idx="7">
                  <c:v>11.2</c:v>
                </c:pt>
                <c:pt idx="8">
                  <c:v>5.7</c:v>
                </c:pt>
                <c:pt idx="9">
                  <c:v>6.6</c:v>
                </c:pt>
              </c:numCache>
            </c:numRef>
          </c:val>
        </c:ser>
        <c:ser>
          <c:idx val="3"/>
          <c:order val="3"/>
          <c:tx>
            <c:strRef>
              <c:f>Sheet1!$E$1</c:f>
              <c:strCache>
                <c:ptCount val="1"/>
                <c:pt idx="0">
                  <c:v>Πάνω από 150 €</c:v>
                </c:pt>
              </c:strCache>
            </c:strRef>
          </c:tx>
          <c:spPr>
            <a:solidFill>
              <a:schemeClr val="accent4"/>
            </a:solidFill>
          </c:spPr>
          <c:dLbls>
            <c:numFmt formatCode="#,##0" sourceLinked="0"/>
            <c:txPr>
              <a:bodyPr/>
              <a:lstStyle/>
              <a:p>
                <a:pPr>
                  <a:defRPr sz="1400"/>
                </a:pPr>
                <a:endParaRPr lang="el-GR"/>
              </a:p>
            </c:txPr>
            <c:showVal val="1"/>
          </c:dLbls>
          <c:cat>
            <c:strRef>
              <c:f>Sheet1!$A$2:$A$11</c:f>
              <c:strCache>
                <c:ptCount val="1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c:v>
                </c:pt>
                <c:pt idx="9">
                  <c:v>Αγροτικές περιοχές</c:v>
                </c:pt>
              </c:strCache>
            </c:strRef>
          </c:cat>
          <c:val>
            <c:numRef>
              <c:f>Sheet1!$E$2:$E$11</c:f>
              <c:numCache>
                <c:formatCode>General</c:formatCode>
                <c:ptCount val="10"/>
                <c:pt idx="0">
                  <c:v>3.5</c:v>
                </c:pt>
                <c:pt idx="1">
                  <c:v>1.5</c:v>
                </c:pt>
                <c:pt idx="3">
                  <c:v>6.1</c:v>
                </c:pt>
                <c:pt idx="4">
                  <c:v>5.8</c:v>
                </c:pt>
                <c:pt idx="5">
                  <c:v>2.4</c:v>
                </c:pt>
                <c:pt idx="6">
                  <c:v>4.8</c:v>
                </c:pt>
                <c:pt idx="7">
                  <c:v>4.5</c:v>
                </c:pt>
                <c:pt idx="8">
                  <c:v>2.7</c:v>
                </c:pt>
                <c:pt idx="9">
                  <c:v>6.1</c:v>
                </c:pt>
              </c:numCache>
            </c:numRef>
          </c:val>
        </c:ser>
        <c:ser>
          <c:idx val="4"/>
          <c:order val="4"/>
          <c:tx>
            <c:strRef>
              <c:f>Sheet1!$F$1</c:f>
              <c:strCache>
                <c:ptCount val="1"/>
                <c:pt idx="0">
                  <c:v>ΔΓ/ΔΑ</c:v>
                </c:pt>
              </c:strCache>
            </c:strRef>
          </c:tx>
          <c:spPr>
            <a:solidFill>
              <a:schemeClr val="bg1">
                <a:lumMod val="50000"/>
              </a:schemeClr>
            </a:solidFill>
          </c:spPr>
          <c:dLbls>
            <c:numFmt formatCode="#,##0" sourceLinked="0"/>
            <c:txPr>
              <a:bodyPr/>
              <a:lstStyle/>
              <a:p>
                <a:pPr>
                  <a:defRPr sz="1400"/>
                </a:pPr>
                <a:endParaRPr lang="el-GR"/>
              </a:p>
            </c:txPr>
            <c:showVal val="1"/>
          </c:dLbls>
          <c:cat>
            <c:strRef>
              <c:f>Sheet1!$A$2:$A$11</c:f>
              <c:strCache>
                <c:ptCount val="1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c:v>
                </c:pt>
                <c:pt idx="9">
                  <c:v>Αγροτικές περιοχές</c:v>
                </c:pt>
              </c:strCache>
            </c:strRef>
          </c:cat>
          <c:val>
            <c:numRef>
              <c:f>Sheet1!$F$2:$F$11</c:f>
              <c:numCache>
                <c:formatCode>General</c:formatCode>
                <c:ptCount val="10"/>
                <c:pt idx="0">
                  <c:v>6.2</c:v>
                </c:pt>
                <c:pt idx="1">
                  <c:v>7.9</c:v>
                </c:pt>
                <c:pt idx="2">
                  <c:v>9.3000000000000007</c:v>
                </c:pt>
                <c:pt idx="3">
                  <c:v>3.7</c:v>
                </c:pt>
                <c:pt idx="4">
                  <c:v>3.1</c:v>
                </c:pt>
                <c:pt idx="5">
                  <c:v>1.2</c:v>
                </c:pt>
                <c:pt idx="6">
                  <c:v>6.1</c:v>
                </c:pt>
                <c:pt idx="7">
                  <c:v>12.3</c:v>
                </c:pt>
                <c:pt idx="8">
                  <c:v>6.3</c:v>
                </c:pt>
                <c:pt idx="9">
                  <c:v>5.9</c:v>
                </c:pt>
              </c:numCache>
            </c:numRef>
          </c:val>
        </c:ser>
        <c:dLbls>
          <c:showVal val="1"/>
        </c:dLbls>
        <c:gapWidth val="95"/>
        <c:overlap val="100"/>
        <c:axId val="105785600"/>
        <c:axId val="105799680"/>
      </c:barChart>
      <c:catAx>
        <c:axId val="105785600"/>
        <c:scaling>
          <c:orientation val="maxMin"/>
        </c:scaling>
        <c:axPos val="l"/>
        <c:majorTickMark val="none"/>
        <c:tickLblPos val="nextTo"/>
        <c:txPr>
          <a:bodyPr/>
          <a:lstStyle/>
          <a:p>
            <a:pPr>
              <a:defRPr sz="1000" b="1"/>
            </a:pPr>
            <a:endParaRPr lang="el-GR"/>
          </a:p>
        </c:txPr>
        <c:crossAx val="105799680"/>
        <c:crosses val="autoZero"/>
        <c:auto val="1"/>
        <c:lblAlgn val="ctr"/>
        <c:lblOffset val="100"/>
      </c:catAx>
      <c:valAx>
        <c:axId val="105799680"/>
        <c:scaling>
          <c:orientation val="minMax"/>
        </c:scaling>
        <c:delete val="1"/>
        <c:axPos val="t"/>
        <c:numFmt formatCode="0%" sourceLinked="1"/>
        <c:tickLblPos val="none"/>
        <c:crossAx val="105785600"/>
        <c:crosses val="autoZero"/>
        <c:crossBetween val="between"/>
      </c:valAx>
    </c:plotArea>
    <c:legend>
      <c:legendPos val="t"/>
      <c:layout>
        <c:manualLayout>
          <c:xMode val="edge"/>
          <c:yMode val="edge"/>
          <c:x val="0.31553964542660246"/>
          <c:y val="1.290039796555038E-2"/>
          <c:w val="0.6844603545733976"/>
          <c:h val="5.0585477792556802E-2"/>
        </c:manualLayout>
      </c:layout>
      <c:txPr>
        <a:bodyPr/>
        <a:lstStyle/>
        <a:p>
          <a:pPr>
            <a:defRPr sz="1100" b="1"/>
          </a:pPr>
          <a:endParaRPr lang="el-GR"/>
        </a:p>
      </c:txPr>
    </c:legend>
    <c:plotVisOnly val="1"/>
    <c:dispBlanksAs val="gap"/>
  </c:chart>
  <c:txPr>
    <a:bodyPr/>
    <a:lstStyle/>
    <a:p>
      <a:pPr>
        <a:defRPr sz="1800"/>
      </a:pPr>
      <a:endParaRPr lang="el-GR"/>
    </a:p>
  </c:txPr>
  <c:externalData r:id="rId1"/>
</c:chartSpace>
</file>

<file path=ppt/charts/chart31.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0"/>
            <c:spPr>
              <a:solidFill>
                <a:schemeClr val="accent6">
                  <a:lumMod val="60000"/>
                  <a:lumOff val="40000"/>
                </a:schemeClr>
              </a:solidFill>
            </c:spPr>
          </c:dPt>
          <c:dPt>
            <c:idx val="1"/>
            <c:spPr>
              <a:solidFill>
                <a:schemeClr val="accent6">
                  <a:lumMod val="20000"/>
                  <a:lumOff val="80000"/>
                </a:schemeClr>
              </a:solidFill>
            </c:spPr>
          </c:dPt>
          <c:dPt>
            <c:idx val="2"/>
            <c:spPr>
              <a:solidFill>
                <a:srgbClr val="FF3399"/>
              </a:solidFill>
            </c:spPr>
          </c:dPt>
          <c:dPt>
            <c:idx val="3"/>
            <c:spPr>
              <a:solidFill>
                <a:schemeClr val="accent4"/>
              </a:solidFill>
            </c:spPr>
          </c:dPt>
          <c:dPt>
            <c:idx val="4"/>
            <c:spPr>
              <a:solidFill>
                <a:schemeClr val="bg1">
                  <a:lumMod val="50000"/>
                </a:schemeClr>
              </a:solidFill>
            </c:spPr>
          </c:dPt>
          <c:dLbls>
            <c:numFmt formatCode="#,##0" sourceLinked="0"/>
            <c:txPr>
              <a:bodyPr/>
              <a:lstStyle/>
              <a:p>
                <a:pPr>
                  <a:defRPr sz="1400" b="1"/>
                </a:pPr>
                <a:endParaRPr lang="el-GR"/>
              </a:p>
            </c:txPr>
            <c:showVal val="1"/>
          </c:dLbls>
          <c:cat>
            <c:strRef>
              <c:f>Sheet1!$A$2:$A$6</c:f>
              <c:strCache>
                <c:ptCount val="5"/>
                <c:pt idx="0">
                  <c:v>Έως 50 ευρώ</c:v>
                </c:pt>
                <c:pt idx="1">
                  <c:v>50-100 ευρώ</c:v>
                </c:pt>
                <c:pt idx="2">
                  <c:v>100-150 ευρώ</c:v>
                </c:pt>
                <c:pt idx="3">
                  <c:v>Πάνω από 150 ευρώ</c:v>
                </c:pt>
                <c:pt idx="4">
                  <c:v>ΔΓ/ΔΑ</c:v>
                </c:pt>
              </c:strCache>
            </c:strRef>
          </c:cat>
          <c:val>
            <c:numRef>
              <c:f>Sheet1!$B$2:$B$6</c:f>
              <c:numCache>
                <c:formatCode>General</c:formatCode>
                <c:ptCount val="5"/>
                <c:pt idx="0">
                  <c:v>55.3</c:v>
                </c:pt>
                <c:pt idx="1">
                  <c:v>29</c:v>
                </c:pt>
                <c:pt idx="2">
                  <c:v>6</c:v>
                </c:pt>
                <c:pt idx="3">
                  <c:v>3.5</c:v>
                </c:pt>
                <c:pt idx="4">
                  <c:v>6.2</c:v>
                </c:pt>
              </c:numCache>
            </c:numRef>
          </c:val>
        </c:ser>
        <c:dLbls>
          <c:showVal val="1"/>
        </c:dLbls>
        <c:overlap val="-25"/>
        <c:axId val="105944960"/>
        <c:axId val="105946496"/>
      </c:barChart>
      <c:catAx>
        <c:axId val="105944960"/>
        <c:scaling>
          <c:orientation val="minMax"/>
        </c:scaling>
        <c:axPos val="b"/>
        <c:numFmt formatCode="General" sourceLinked="1"/>
        <c:majorTickMark val="none"/>
        <c:tickLblPos val="nextTo"/>
        <c:txPr>
          <a:bodyPr/>
          <a:lstStyle/>
          <a:p>
            <a:pPr>
              <a:defRPr sz="1100" b="1"/>
            </a:pPr>
            <a:endParaRPr lang="el-GR"/>
          </a:p>
        </c:txPr>
        <c:crossAx val="105946496"/>
        <c:crosses val="autoZero"/>
        <c:auto val="1"/>
        <c:lblAlgn val="ctr"/>
        <c:lblOffset val="100"/>
      </c:catAx>
      <c:valAx>
        <c:axId val="105946496"/>
        <c:scaling>
          <c:orientation val="minMax"/>
        </c:scaling>
        <c:delete val="1"/>
        <c:axPos val="l"/>
        <c:numFmt formatCode="General" sourceLinked="1"/>
        <c:tickLblPos val="none"/>
        <c:crossAx val="105944960"/>
        <c:crosses val="autoZero"/>
        <c:crossBetween val="between"/>
      </c:valAx>
    </c:plotArea>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32.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0"/>
            <c:spPr>
              <a:solidFill>
                <a:schemeClr val="accent6">
                  <a:lumMod val="60000"/>
                  <a:lumOff val="40000"/>
                </a:schemeClr>
              </a:solidFill>
            </c:spPr>
          </c:dPt>
          <c:dPt>
            <c:idx val="1"/>
            <c:spPr>
              <a:solidFill>
                <a:schemeClr val="accent6">
                  <a:lumMod val="20000"/>
                  <a:lumOff val="80000"/>
                </a:schemeClr>
              </a:solidFill>
            </c:spPr>
          </c:dPt>
          <c:dPt>
            <c:idx val="2"/>
            <c:spPr>
              <a:solidFill>
                <a:srgbClr val="FF3399"/>
              </a:solidFill>
            </c:spPr>
          </c:dPt>
          <c:dPt>
            <c:idx val="3"/>
            <c:spPr>
              <a:solidFill>
                <a:schemeClr val="bg1">
                  <a:lumMod val="50000"/>
                </a:schemeClr>
              </a:solidFill>
            </c:spPr>
          </c:dPt>
          <c:dLbls>
            <c:numFmt formatCode="#,##0" sourceLinked="0"/>
            <c:txPr>
              <a:bodyPr/>
              <a:lstStyle/>
              <a:p>
                <a:pPr>
                  <a:defRPr sz="1400" b="1"/>
                </a:pPr>
                <a:endParaRPr lang="el-GR"/>
              </a:p>
            </c:txPr>
            <c:showVal val="1"/>
          </c:dLbls>
          <c:cat>
            <c:strRef>
              <c:f>Sheet1!$A$2:$A$5</c:f>
              <c:strCache>
                <c:ptCount val="4"/>
                <c:pt idx="0">
                  <c:v>Καλή</c:v>
                </c:pt>
                <c:pt idx="1">
                  <c:v>Ούτε - ούτε (αυθ.)</c:v>
                </c:pt>
                <c:pt idx="2">
                  <c:v>Κακή</c:v>
                </c:pt>
                <c:pt idx="3">
                  <c:v>ΔΓ/ΔΑ</c:v>
                </c:pt>
              </c:strCache>
            </c:strRef>
          </c:cat>
          <c:val>
            <c:numRef>
              <c:f>Sheet1!$B$2:$B$5</c:f>
              <c:numCache>
                <c:formatCode>General</c:formatCode>
                <c:ptCount val="4"/>
                <c:pt idx="0">
                  <c:v>25</c:v>
                </c:pt>
                <c:pt idx="1">
                  <c:v>5</c:v>
                </c:pt>
                <c:pt idx="2">
                  <c:v>63</c:v>
                </c:pt>
                <c:pt idx="3">
                  <c:v>7</c:v>
                </c:pt>
              </c:numCache>
            </c:numRef>
          </c:val>
        </c:ser>
        <c:dLbls>
          <c:showVal val="1"/>
        </c:dLbls>
        <c:overlap val="-25"/>
        <c:axId val="105996672"/>
        <c:axId val="105998208"/>
      </c:barChart>
      <c:catAx>
        <c:axId val="105996672"/>
        <c:scaling>
          <c:orientation val="minMax"/>
        </c:scaling>
        <c:axPos val="b"/>
        <c:numFmt formatCode="General" sourceLinked="1"/>
        <c:majorTickMark val="none"/>
        <c:tickLblPos val="nextTo"/>
        <c:txPr>
          <a:bodyPr/>
          <a:lstStyle/>
          <a:p>
            <a:pPr>
              <a:defRPr sz="1100" b="1"/>
            </a:pPr>
            <a:endParaRPr lang="el-GR"/>
          </a:p>
        </c:txPr>
        <c:crossAx val="105998208"/>
        <c:crosses val="autoZero"/>
        <c:auto val="1"/>
        <c:lblAlgn val="ctr"/>
        <c:lblOffset val="100"/>
      </c:catAx>
      <c:valAx>
        <c:axId val="105998208"/>
        <c:scaling>
          <c:orientation val="minMax"/>
        </c:scaling>
        <c:delete val="1"/>
        <c:axPos val="l"/>
        <c:numFmt formatCode="General" sourceLinked="1"/>
        <c:tickLblPos val="none"/>
        <c:crossAx val="105996672"/>
        <c:crosses val="autoZero"/>
        <c:crossBetween val="between"/>
      </c:valAx>
    </c:plotArea>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33.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Καλή</c:v>
                </c:pt>
              </c:strCache>
            </c:strRef>
          </c:tx>
          <c:spPr>
            <a:solidFill>
              <a:srgbClr val="0066FF"/>
            </a:solidFill>
          </c:spPr>
          <c:dLbls>
            <c:numFmt formatCode="#,##0" sourceLinked="0"/>
            <c:txPr>
              <a:bodyPr/>
              <a:lstStyle/>
              <a:p>
                <a:pPr>
                  <a:defRPr sz="1300" b="1">
                    <a:solidFill>
                      <a:schemeClr val="tx1"/>
                    </a:solidFill>
                  </a:defRPr>
                </a:pPr>
                <a:endParaRPr lang="el-GR"/>
              </a:p>
            </c:txPr>
            <c:showVal val="1"/>
          </c:dLbls>
          <c:cat>
            <c:strRef>
              <c:f>Sheet1!$A$2:$A$31</c:f>
              <c:strCache>
                <c:ptCount val="3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18-34 ετών</c:v>
                </c:pt>
                <c:pt idx="11">
                  <c:v>35-44 ετών</c:v>
                </c:pt>
                <c:pt idx="12">
                  <c:v>45-54 ετών</c:v>
                </c:pt>
                <c:pt idx="13">
                  <c:v>55-64 ετών</c:v>
                </c:pt>
                <c:pt idx="14">
                  <c:v>65+ ετών</c:v>
                </c:pt>
                <c:pt idx="15">
                  <c:v>Ψηφοφόροι ΝΔ</c:v>
                </c:pt>
                <c:pt idx="16">
                  <c:v>Ψηφοφόροι ΣΥ.ΡΙΖ.Α.</c:v>
                </c:pt>
                <c:pt idx="17">
                  <c:v>Ψηφοφόροι ΠΑΣΟΚ</c:v>
                </c:pt>
                <c:pt idx="18">
                  <c:v>Ψηφοφόροι ΑΝΕΛ*</c:v>
                </c:pt>
                <c:pt idx="19">
                  <c:v>Ψηφοφόροι Χ.Α.*</c:v>
                </c:pt>
                <c:pt idx="20">
                  <c:v>Ψηφοφόροι ΔΗΜΑΡ</c:v>
                </c:pt>
                <c:pt idx="21">
                  <c:v>Ψηφοφόροι ΚΚΕ*</c:v>
                </c:pt>
                <c:pt idx="22">
                  <c:v>Ψηφοφόροι Λοιπών*</c:v>
                </c:pt>
                <c:pt idx="23">
                  <c:v>Άλλο**</c:v>
                </c:pt>
                <c:pt idx="24">
                  <c:v>Αριστεροί</c:v>
                </c:pt>
                <c:pt idx="25">
                  <c:v>Κεντροαριστεροί</c:v>
                </c:pt>
                <c:pt idx="26">
                  <c:v>Κεντρώοι</c:v>
                </c:pt>
                <c:pt idx="27">
                  <c:v>Κεντροδεξιοί</c:v>
                </c:pt>
                <c:pt idx="28">
                  <c:v>Δεξιοί</c:v>
                </c:pt>
                <c:pt idx="29">
                  <c:v>Τίποτα (αυθ.)</c:v>
                </c:pt>
              </c:strCache>
            </c:strRef>
          </c:cat>
          <c:val>
            <c:numRef>
              <c:f>Sheet1!$B$2:$B$31</c:f>
              <c:numCache>
                <c:formatCode>General</c:formatCode>
                <c:ptCount val="30"/>
                <c:pt idx="0">
                  <c:v>24.9</c:v>
                </c:pt>
                <c:pt idx="1">
                  <c:v>24.7</c:v>
                </c:pt>
                <c:pt idx="2">
                  <c:v>18.2</c:v>
                </c:pt>
                <c:pt idx="3">
                  <c:v>25.6</c:v>
                </c:pt>
                <c:pt idx="4">
                  <c:v>25.8</c:v>
                </c:pt>
                <c:pt idx="5">
                  <c:v>24.7</c:v>
                </c:pt>
                <c:pt idx="6">
                  <c:v>27.2</c:v>
                </c:pt>
                <c:pt idx="7">
                  <c:v>23.6</c:v>
                </c:pt>
                <c:pt idx="8">
                  <c:v>23.6</c:v>
                </c:pt>
                <c:pt idx="9">
                  <c:v>29.7</c:v>
                </c:pt>
                <c:pt idx="10">
                  <c:v>21.8</c:v>
                </c:pt>
                <c:pt idx="11">
                  <c:v>19.7</c:v>
                </c:pt>
                <c:pt idx="12">
                  <c:v>19.600000000000001</c:v>
                </c:pt>
                <c:pt idx="13">
                  <c:v>28.6</c:v>
                </c:pt>
                <c:pt idx="14">
                  <c:v>34</c:v>
                </c:pt>
                <c:pt idx="15">
                  <c:v>31.9</c:v>
                </c:pt>
                <c:pt idx="16">
                  <c:v>24.7</c:v>
                </c:pt>
                <c:pt idx="17">
                  <c:v>34.300000000000011</c:v>
                </c:pt>
                <c:pt idx="18">
                  <c:v>24.6</c:v>
                </c:pt>
                <c:pt idx="19">
                  <c:v>22.6</c:v>
                </c:pt>
                <c:pt idx="20">
                  <c:v>14</c:v>
                </c:pt>
                <c:pt idx="21">
                  <c:v>26.9</c:v>
                </c:pt>
                <c:pt idx="22">
                  <c:v>24.2</c:v>
                </c:pt>
                <c:pt idx="23">
                  <c:v>18.3</c:v>
                </c:pt>
                <c:pt idx="24">
                  <c:v>21</c:v>
                </c:pt>
                <c:pt idx="25">
                  <c:v>27.8</c:v>
                </c:pt>
                <c:pt idx="26">
                  <c:v>27</c:v>
                </c:pt>
                <c:pt idx="27">
                  <c:v>32.5</c:v>
                </c:pt>
                <c:pt idx="28">
                  <c:v>33.5</c:v>
                </c:pt>
                <c:pt idx="29">
                  <c:v>17.7</c:v>
                </c:pt>
              </c:numCache>
            </c:numRef>
          </c:val>
        </c:ser>
        <c:ser>
          <c:idx val="1"/>
          <c:order val="1"/>
          <c:tx>
            <c:strRef>
              <c:f>Sheet1!$C$1</c:f>
              <c:strCache>
                <c:ptCount val="1"/>
                <c:pt idx="0">
                  <c:v>Ούτε - ούτε (αυθ.)</c:v>
                </c:pt>
              </c:strCache>
            </c:strRef>
          </c:tx>
          <c:spPr>
            <a:solidFill>
              <a:schemeClr val="accent5">
                <a:lumMod val="20000"/>
                <a:lumOff val="80000"/>
              </a:schemeClr>
            </a:solidFill>
          </c:spPr>
          <c:dLbls>
            <c:numFmt formatCode="#,##0" sourceLinked="0"/>
            <c:txPr>
              <a:bodyPr/>
              <a:lstStyle/>
              <a:p>
                <a:pPr>
                  <a:defRPr sz="1300" b="1"/>
                </a:pPr>
                <a:endParaRPr lang="el-GR"/>
              </a:p>
            </c:txPr>
            <c:showVal val="1"/>
          </c:dLbls>
          <c:cat>
            <c:strRef>
              <c:f>Sheet1!$A$2:$A$31</c:f>
              <c:strCache>
                <c:ptCount val="3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18-34 ετών</c:v>
                </c:pt>
                <c:pt idx="11">
                  <c:v>35-44 ετών</c:v>
                </c:pt>
                <c:pt idx="12">
                  <c:v>45-54 ετών</c:v>
                </c:pt>
                <c:pt idx="13">
                  <c:v>55-64 ετών</c:v>
                </c:pt>
                <c:pt idx="14">
                  <c:v>65+ ετών</c:v>
                </c:pt>
                <c:pt idx="15">
                  <c:v>Ψηφοφόροι ΝΔ</c:v>
                </c:pt>
                <c:pt idx="16">
                  <c:v>Ψηφοφόροι ΣΥ.ΡΙΖ.Α.</c:v>
                </c:pt>
                <c:pt idx="17">
                  <c:v>Ψηφοφόροι ΠΑΣΟΚ</c:v>
                </c:pt>
                <c:pt idx="18">
                  <c:v>Ψηφοφόροι ΑΝΕΛ*</c:v>
                </c:pt>
                <c:pt idx="19">
                  <c:v>Ψηφοφόροι Χ.Α.*</c:v>
                </c:pt>
                <c:pt idx="20">
                  <c:v>Ψηφοφόροι ΔΗΜΑΡ</c:v>
                </c:pt>
                <c:pt idx="21">
                  <c:v>Ψηφοφόροι ΚΚΕ*</c:v>
                </c:pt>
                <c:pt idx="22">
                  <c:v>Ψηφοφόροι Λοιπών*</c:v>
                </c:pt>
                <c:pt idx="23">
                  <c:v>Άλλο**</c:v>
                </c:pt>
                <c:pt idx="24">
                  <c:v>Αριστεροί</c:v>
                </c:pt>
                <c:pt idx="25">
                  <c:v>Κεντροαριστεροί</c:v>
                </c:pt>
                <c:pt idx="26">
                  <c:v>Κεντρώοι</c:v>
                </c:pt>
                <c:pt idx="27">
                  <c:v>Κεντροδεξιοί</c:v>
                </c:pt>
                <c:pt idx="28">
                  <c:v>Δεξιοί</c:v>
                </c:pt>
                <c:pt idx="29">
                  <c:v>Τίποτα (αυθ.)</c:v>
                </c:pt>
              </c:strCache>
            </c:strRef>
          </c:cat>
          <c:val>
            <c:numRef>
              <c:f>Sheet1!$C$2:$C$31</c:f>
              <c:numCache>
                <c:formatCode>General</c:formatCode>
                <c:ptCount val="30"/>
                <c:pt idx="0">
                  <c:v>4.9000000000000004</c:v>
                </c:pt>
                <c:pt idx="1">
                  <c:v>6.1</c:v>
                </c:pt>
                <c:pt idx="2">
                  <c:v>2.9</c:v>
                </c:pt>
                <c:pt idx="3">
                  <c:v>6.3</c:v>
                </c:pt>
                <c:pt idx="4">
                  <c:v>1.2</c:v>
                </c:pt>
                <c:pt idx="5">
                  <c:v>2.5</c:v>
                </c:pt>
                <c:pt idx="6">
                  <c:v>5.0999999999999996</c:v>
                </c:pt>
                <c:pt idx="7">
                  <c:v>4.3</c:v>
                </c:pt>
                <c:pt idx="8">
                  <c:v>4.8</c:v>
                </c:pt>
                <c:pt idx="9">
                  <c:v>5.2</c:v>
                </c:pt>
                <c:pt idx="10">
                  <c:v>1.7</c:v>
                </c:pt>
                <c:pt idx="11">
                  <c:v>4.7</c:v>
                </c:pt>
                <c:pt idx="12">
                  <c:v>8.7000000000000011</c:v>
                </c:pt>
                <c:pt idx="13">
                  <c:v>6.3</c:v>
                </c:pt>
                <c:pt idx="14">
                  <c:v>5.0999999999999996</c:v>
                </c:pt>
                <c:pt idx="15">
                  <c:v>3</c:v>
                </c:pt>
                <c:pt idx="16">
                  <c:v>4.7</c:v>
                </c:pt>
                <c:pt idx="17">
                  <c:v>12</c:v>
                </c:pt>
                <c:pt idx="18">
                  <c:v>1.3</c:v>
                </c:pt>
                <c:pt idx="19">
                  <c:v>1.4</c:v>
                </c:pt>
                <c:pt idx="21">
                  <c:v>3.5</c:v>
                </c:pt>
                <c:pt idx="22">
                  <c:v>6.7</c:v>
                </c:pt>
                <c:pt idx="23">
                  <c:v>6.2</c:v>
                </c:pt>
                <c:pt idx="24">
                  <c:v>4.5</c:v>
                </c:pt>
                <c:pt idx="25">
                  <c:v>5.6</c:v>
                </c:pt>
                <c:pt idx="26">
                  <c:v>3.6</c:v>
                </c:pt>
                <c:pt idx="27">
                  <c:v>3.9</c:v>
                </c:pt>
                <c:pt idx="28">
                  <c:v>4.8</c:v>
                </c:pt>
                <c:pt idx="29">
                  <c:v>4.9000000000000004</c:v>
                </c:pt>
              </c:numCache>
            </c:numRef>
          </c:val>
        </c:ser>
        <c:ser>
          <c:idx val="2"/>
          <c:order val="2"/>
          <c:tx>
            <c:strRef>
              <c:f>Sheet1!$D$1</c:f>
              <c:strCache>
                <c:ptCount val="1"/>
                <c:pt idx="0">
                  <c:v>Κακή</c:v>
                </c:pt>
              </c:strCache>
            </c:strRef>
          </c:tx>
          <c:spPr>
            <a:solidFill>
              <a:schemeClr val="accent1"/>
            </a:solidFill>
          </c:spPr>
          <c:dLbls>
            <c:numFmt formatCode="#,##0" sourceLinked="0"/>
            <c:txPr>
              <a:bodyPr/>
              <a:lstStyle/>
              <a:p>
                <a:pPr>
                  <a:defRPr sz="1300" b="1"/>
                </a:pPr>
                <a:endParaRPr lang="el-GR"/>
              </a:p>
            </c:txPr>
            <c:showVal val="1"/>
          </c:dLbls>
          <c:cat>
            <c:strRef>
              <c:f>Sheet1!$A$2:$A$31</c:f>
              <c:strCache>
                <c:ptCount val="3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18-34 ετών</c:v>
                </c:pt>
                <c:pt idx="11">
                  <c:v>35-44 ετών</c:v>
                </c:pt>
                <c:pt idx="12">
                  <c:v>45-54 ετών</c:v>
                </c:pt>
                <c:pt idx="13">
                  <c:v>55-64 ετών</c:v>
                </c:pt>
                <c:pt idx="14">
                  <c:v>65+ ετών</c:v>
                </c:pt>
                <c:pt idx="15">
                  <c:v>Ψηφοφόροι ΝΔ</c:v>
                </c:pt>
                <c:pt idx="16">
                  <c:v>Ψηφοφόροι ΣΥ.ΡΙΖ.Α.</c:v>
                </c:pt>
                <c:pt idx="17">
                  <c:v>Ψηφοφόροι ΠΑΣΟΚ</c:v>
                </c:pt>
                <c:pt idx="18">
                  <c:v>Ψηφοφόροι ΑΝΕΛ*</c:v>
                </c:pt>
                <c:pt idx="19">
                  <c:v>Ψηφοφόροι Χ.Α.*</c:v>
                </c:pt>
                <c:pt idx="20">
                  <c:v>Ψηφοφόροι ΔΗΜΑΡ</c:v>
                </c:pt>
                <c:pt idx="21">
                  <c:v>Ψηφοφόροι ΚΚΕ*</c:v>
                </c:pt>
                <c:pt idx="22">
                  <c:v>Ψηφοφόροι Λοιπών*</c:v>
                </c:pt>
                <c:pt idx="23">
                  <c:v>Άλλο**</c:v>
                </c:pt>
                <c:pt idx="24">
                  <c:v>Αριστεροί</c:v>
                </c:pt>
                <c:pt idx="25">
                  <c:v>Κεντροαριστεροί</c:v>
                </c:pt>
                <c:pt idx="26">
                  <c:v>Κεντρώοι</c:v>
                </c:pt>
                <c:pt idx="27">
                  <c:v>Κεντροδεξιοί</c:v>
                </c:pt>
                <c:pt idx="28">
                  <c:v>Δεξιοί</c:v>
                </c:pt>
                <c:pt idx="29">
                  <c:v>Τίποτα (αυθ.)</c:v>
                </c:pt>
              </c:strCache>
            </c:strRef>
          </c:cat>
          <c:val>
            <c:numRef>
              <c:f>Sheet1!$D$2:$D$31</c:f>
              <c:numCache>
                <c:formatCode>General</c:formatCode>
                <c:ptCount val="30"/>
                <c:pt idx="0">
                  <c:v>63.1</c:v>
                </c:pt>
                <c:pt idx="1">
                  <c:v>60.1</c:v>
                </c:pt>
                <c:pt idx="2">
                  <c:v>71.7</c:v>
                </c:pt>
                <c:pt idx="3">
                  <c:v>61.8</c:v>
                </c:pt>
                <c:pt idx="4">
                  <c:v>66.900000000000006</c:v>
                </c:pt>
                <c:pt idx="5">
                  <c:v>62.1</c:v>
                </c:pt>
                <c:pt idx="6">
                  <c:v>63.5</c:v>
                </c:pt>
                <c:pt idx="7">
                  <c:v>67.400000000000006</c:v>
                </c:pt>
                <c:pt idx="8">
                  <c:v>64.2</c:v>
                </c:pt>
                <c:pt idx="9">
                  <c:v>59.3</c:v>
                </c:pt>
                <c:pt idx="10">
                  <c:v>63.7</c:v>
                </c:pt>
                <c:pt idx="11">
                  <c:v>67.900000000000006</c:v>
                </c:pt>
                <c:pt idx="12">
                  <c:v>68.3</c:v>
                </c:pt>
                <c:pt idx="13">
                  <c:v>61.4</c:v>
                </c:pt>
                <c:pt idx="14">
                  <c:v>56.2</c:v>
                </c:pt>
                <c:pt idx="15">
                  <c:v>59.9</c:v>
                </c:pt>
                <c:pt idx="16">
                  <c:v>65.8</c:v>
                </c:pt>
                <c:pt idx="17">
                  <c:v>48</c:v>
                </c:pt>
                <c:pt idx="18">
                  <c:v>64.400000000000006</c:v>
                </c:pt>
                <c:pt idx="19">
                  <c:v>76</c:v>
                </c:pt>
                <c:pt idx="20">
                  <c:v>80.8</c:v>
                </c:pt>
                <c:pt idx="21">
                  <c:v>64.099999999999994</c:v>
                </c:pt>
                <c:pt idx="22">
                  <c:v>62.6</c:v>
                </c:pt>
                <c:pt idx="23">
                  <c:v>63.1</c:v>
                </c:pt>
                <c:pt idx="24">
                  <c:v>68</c:v>
                </c:pt>
                <c:pt idx="25">
                  <c:v>61.4</c:v>
                </c:pt>
                <c:pt idx="26">
                  <c:v>64.7</c:v>
                </c:pt>
                <c:pt idx="27">
                  <c:v>59.3</c:v>
                </c:pt>
                <c:pt idx="28">
                  <c:v>54.6</c:v>
                </c:pt>
                <c:pt idx="29">
                  <c:v>66.3</c:v>
                </c:pt>
              </c:numCache>
            </c:numRef>
          </c:val>
        </c:ser>
        <c:ser>
          <c:idx val="3"/>
          <c:order val="3"/>
          <c:tx>
            <c:strRef>
              <c:f>Sheet1!$E$1</c:f>
              <c:strCache>
                <c:ptCount val="1"/>
                <c:pt idx="0">
                  <c:v>ΔΓ/ΔΑ</c:v>
                </c:pt>
              </c:strCache>
            </c:strRef>
          </c:tx>
          <c:spPr>
            <a:solidFill>
              <a:schemeClr val="bg1">
                <a:lumMod val="50000"/>
              </a:schemeClr>
            </a:solidFill>
          </c:spPr>
          <c:dLbls>
            <c:numFmt formatCode="#,##0" sourceLinked="0"/>
            <c:txPr>
              <a:bodyPr/>
              <a:lstStyle/>
              <a:p>
                <a:pPr>
                  <a:defRPr sz="1300" b="1"/>
                </a:pPr>
                <a:endParaRPr lang="el-GR"/>
              </a:p>
            </c:txPr>
            <c:showVal val="1"/>
          </c:dLbls>
          <c:cat>
            <c:strRef>
              <c:f>Sheet1!$A$2:$A$31</c:f>
              <c:strCache>
                <c:ptCount val="30"/>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18-34 ετών</c:v>
                </c:pt>
                <c:pt idx="11">
                  <c:v>35-44 ετών</c:v>
                </c:pt>
                <c:pt idx="12">
                  <c:v>45-54 ετών</c:v>
                </c:pt>
                <c:pt idx="13">
                  <c:v>55-64 ετών</c:v>
                </c:pt>
                <c:pt idx="14">
                  <c:v>65+ ετών</c:v>
                </c:pt>
                <c:pt idx="15">
                  <c:v>Ψηφοφόροι ΝΔ</c:v>
                </c:pt>
                <c:pt idx="16">
                  <c:v>Ψηφοφόροι ΣΥ.ΡΙΖ.Α.</c:v>
                </c:pt>
                <c:pt idx="17">
                  <c:v>Ψηφοφόροι ΠΑΣΟΚ</c:v>
                </c:pt>
                <c:pt idx="18">
                  <c:v>Ψηφοφόροι ΑΝΕΛ*</c:v>
                </c:pt>
                <c:pt idx="19">
                  <c:v>Ψηφοφόροι Χ.Α.*</c:v>
                </c:pt>
                <c:pt idx="20">
                  <c:v>Ψηφοφόροι ΔΗΜΑΡ</c:v>
                </c:pt>
                <c:pt idx="21">
                  <c:v>Ψηφοφόροι ΚΚΕ*</c:v>
                </c:pt>
                <c:pt idx="22">
                  <c:v>Ψηφοφόροι Λοιπών*</c:v>
                </c:pt>
                <c:pt idx="23">
                  <c:v>Άλλο**</c:v>
                </c:pt>
                <c:pt idx="24">
                  <c:v>Αριστεροί</c:v>
                </c:pt>
                <c:pt idx="25">
                  <c:v>Κεντροαριστεροί</c:v>
                </c:pt>
                <c:pt idx="26">
                  <c:v>Κεντρώοι</c:v>
                </c:pt>
                <c:pt idx="27">
                  <c:v>Κεντροδεξιοί</c:v>
                </c:pt>
                <c:pt idx="28">
                  <c:v>Δεξιοί</c:v>
                </c:pt>
                <c:pt idx="29">
                  <c:v>Τίποτα (αυθ.)</c:v>
                </c:pt>
              </c:strCache>
            </c:strRef>
          </c:cat>
          <c:val>
            <c:numRef>
              <c:f>Sheet1!$E$2:$E$31</c:f>
              <c:numCache>
                <c:formatCode>General</c:formatCode>
                <c:ptCount val="30"/>
                <c:pt idx="0">
                  <c:v>7.1</c:v>
                </c:pt>
                <c:pt idx="1">
                  <c:v>9.1</c:v>
                </c:pt>
                <c:pt idx="2">
                  <c:v>7.2</c:v>
                </c:pt>
                <c:pt idx="3">
                  <c:v>6.3</c:v>
                </c:pt>
                <c:pt idx="4">
                  <c:v>6.1</c:v>
                </c:pt>
                <c:pt idx="5">
                  <c:v>10.7</c:v>
                </c:pt>
                <c:pt idx="6">
                  <c:v>4.0999999999999996</c:v>
                </c:pt>
                <c:pt idx="7">
                  <c:v>4.7</c:v>
                </c:pt>
                <c:pt idx="8">
                  <c:v>7.4</c:v>
                </c:pt>
                <c:pt idx="9">
                  <c:v>5.9</c:v>
                </c:pt>
                <c:pt idx="10">
                  <c:v>12.7</c:v>
                </c:pt>
                <c:pt idx="11">
                  <c:v>7.7</c:v>
                </c:pt>
                <c:pt idx="12">
                  <c:v>3.4</c:v>
                </c:pt>
                <c:pt idx="13">
                  <c:v>3.7</c:v>
                </c:pt>
                <c:pt idx="14">
                  <c:v>4.5999999999999996</c:v>
                </c:pt>
                <c:pt idx="15">
                  <c:v>5.2</c:v>
                </c:pt>
                <c:pt idx="16">
                  <c:v>4.7</c:v>
                </c:pt>
                <c:pt idx="17">
                  <c:v>5.7</c:v>
                </c:pt>
                <c:pt idx="18">
                  <c:v>9.8000000000000007</c:v>
                </c:pt>
                <c:pt idx="20">
                  <c:v>5.2</c:v>
                </c:pt>
                <c:pt idx="21">
                  <c:v>5.5</c:v>
                </c:pt>
                <c:pt idx="22">
                  <c:v>6.6</c:v>
                </c:pt>
                <c:pt idx="23">
                  <c:v>12.4</c:v>
                </c:pt>
                <c:pt idx="24">
                  <c:v>6.4</c:v>
                </c:pt>
                <c:pt idx="25">
                  <c:v>5.0999999999999996</c:v>
                </c:pt>
                <c:pt idx="26">
                  <c:v>4.7</c:v>
                </c:pt>
                <c:pt idx="27">
                  <c:v>4.3</c:v>
                </c:pt>
                <c:pt idx="28">
                  <c:v>7.1</c:v>
                </c:pt>
                <c:pt idx="29">
                  <c:v>11.1</c:v>
                </c:pt>
              </c:numCache>
            </c:numRef>
          </c:val>
        </c:ser>
        <c:dLbls>
          <c:showVal val="1"/>
        </c:dLbls>
        <c:gapWidth val="64"/>
        <c:overlap val="100"/>
        <c:axId val="106158720"/>
        <c:axId val="105447808"/>
      </c:barChart>
      <c:catAx>
        <c:axId val="106158720"/>
        <c:scaling>
          <c:orientation val="maxMin"/>
        </c:scaling>
        <c:axPos val="l"/>
        <c:majorTickMark val="none"/>
        <c:tickLblPos val="nextTo"/>
        <c:txPr>
          <a:bodyPr/>
          <a:lstStyle/>
          <a:p>
            <a:pPr>
              <a:defRPr sz="900" b="1"/>
            </a:pPr>
            <a:endParaRPr lang="el-GR"/>
          </a:p>
        </c:txPr>
        <c:crossAx val="105447808"/>
        <c:crosses val="autoZero"/>
        <c:auto val="1"/>
        <c:lblAlgn val="ctr"/>
        <c:lblOffset val="100"/>
      </c:catAx>
      <c:valAx>
        <c:axId val="105447808"/>
        <c:scaling>
          <c:orientation val="minMax"/>
        </c:scaling>
        <c:delete val="1"/>
        <c:axPos val="t"/>
        <c:numFmt formatCode="0%" sourceLinked="1"/>
        <c:tickLblPos val="none"/>
        <c:crossAx val="106158720"/>
        <c:crosses val="autoZero"/>
        <c:crossBetween val="between"/>
      </c:valAx>
    </c:plotArea>
    <c:legend>
      <c:legendPos val="t"/>
      <c:layout>
        <c:manualLayout>
          <c:xMode val="edge"/>
          <c:yMode val="edge"/>
          <c:x val="0"/>
          <c:y val="3.0678841384628529E-2"/>
          <c:w val="0.97460449322870546"/>
          <c:h val="5.4909113262689623E-2"/>
        </c:manualLayout>
      </c:layout>
      <c:txPr>
        <a:bodyPr/>
        <a:lstStyle/>
        <a:p>
          <a:pPr>
            <a:defRPr sz="1050" b="1"/>
          </a:pPr>
          <a:endParaRPr lang="el-GR"/>
        </a:p>
      </c:txPr>
    </c:legend>
    <c:plotVisOnly val="1"/>
    <c:dispBlanksAs val="gap"/>
  </c:chart>
  <c:txPr>
    <a:bodyPr/>
    <a:lstStyle/>
    <a:p>
      <a:pPr>
        <a:defRPr sz="1800"/>
      </a:pPr>
      <a:endParaRPr lang="el-GR"/>
    </a:p>
  </c:txPr>
  <c:externalData r:id="rId1"/>
</c:chartSpace>
</file>

<file path=ppt/charts/chart34.xml><?xml version="1.0" encoding="utf-8"?>
<c:chartSpace xmlns:c="http://schemas.openxmlformats.org/drawingml/2006/chart" xmlns:a="http://schemas.openxmlformats.org/drawingml/2006/main" xmlns:r="http://schemas.openxmlformats.org/officeDocument/2006/relationships">
  <c:lang val="el-GR"/>
  <c:style val="26"/>
  <c:chart>
    <c:autoTitleDeleted val="1"/>
    <c:plotArea>
      <c:layout/>
      <c:barChart>
        <c:barDir val="col"/>
        <c:grouping val="clustered"/>
        <c:ser>
          <c:idx val="0"/>
          <c:order val="0"/>
          <c:tx>
            <c:strRef>
              <c:f>Sheet1!$B$1</c:f>
              <c:strCache>
                <c:ptCount val="1"/>
                <c:pt idx="0">
                  <c:v>Column1</c:v>
                </c:pt>
              </c:strCache>
            </c:strRef>
          </c:tx>
          <c:dPt>
            <c:idx val="0"/>
            <c:spPr>
              <a:solidFill>
                <a:schemeClr val="accent6">
                  <a:lumMod val="60000"/>
                  <a:lumOff val="40000"/>
                </a:schemeClr>
              </a:solidFill>
            </c:spPr>
          </c:dPt>
          <c:dPt>
            <c:idx val="1"/>
            <c:spPr>
              <a:solidFill>
                <a:schemeClr val="accent1"/>
              </a:solidFill>
            </c:spPr>
          </c:dPt>
          <c:dPt>
            <c:idx val="2"/>
            <c:spPr>
              <a:solidFill>
                <a:schemeClr val="bg1">
                  <a:lumMod val="50000"/>
                </a:schemeClr>
              </a:solidFill>
            </c:spPr>
          </c:dPt>
          <c:dPt>
            <c:idx val="3"/>
            <c:spPr>
              <a:solidFill>
                <a:schemeClr val="bg1">
                  <a:lumMod val="50000"/>
                </a:schemeClr>
              </a:solidFill>
            </c:spPr>
          </c:dPt>
          <c:dLbls>
            <c:numFmt formatCode="#,##0" sourceLinked="0"/>
            <c:txPr>
              <a:bodyPr/>
              <a:lstStyle/>
              <a:p>
                <a:pPr>
                  <a:defRPr sz="1400" b="1"/>
                </a:pPr>
                <a:endParaRPr lang="el-GR"/>
              </a:p>
            </c:txPr>
            <c:showVal val="1"/>
          </c:dLbls>
          <c:cat>
            <c:strRef>
              <c:f>Sheet1!$A$2:$A$4</c:f>
              <c:strCache>
                <c:ptCount val="3"/>
                <c:pt idx="0">
                  <c:v>Συνήθως μας ενημερώνουν</c:v>
                </c:pt>
                <c:pt idx="1">
                  <c:v>Συνήθως δεν μας ενημερώνουν</c:v>
                </c:pt>
                <c:pt idx="2">
                  <c:v>ΔΓ/ΔΑ</c:v>
                </c:pt>
              </c:strCache>
            </c:strRef>
          </c:cat>
          <c:val>
            <c:numRef>
              <c:f>Sheet1!$B$2:$B$4</c:f>
              <c:numCache>
                <c:formatCode>General</c:formatCode>
                <c:ptCount val="3"/>
                <c:pt idx="0">
                  <c:v>31.3</c:v>
                </c:pt>
                <c:pt idx="1">
                  <c:v>66.8</c:v>
                </c:pt>
                <c:pt idx="2">
                  <c:v>1.5</c:v>
                </c:pt>
              </c:numCache>
            </c:numRef>
          </c:val>
        </c:ser>
        <c:dLbls>
          <c:showVal val="1"/>
        </c:dLbls>
        <c:overlap val="-25"/>
        <c:axId val="105496960"/>
        <c:axId val="105498496"/>
      </c:barChart>
      <c:catAx>
        <c:axId val="105496960"/>
        <c:scaling>
          <c:orientation val="minMax"/>
        </c:scaling>
        <c:axPos val="b"/>
        <c:numFmt formatCode="General" sourceLinked="1"/>
        <c:majorTickMark val="none"/>
        <c:tickLblPos val="nextTo"/>
        <c:txPr>
          <a:bodyPr/>
          <a:lstStyle/>
          <a:p>
            <a:pPr>
              <a:defRPr sz="1000" b="1"/>
            </a:pPr>
            <a:endParaRPr lang="el-GR"/>
          </a:p>
        </c:txPr>
        <c:crossAx val="105498496"/>
        <c:crosses val="autoZero"/>
        <c:auto val="1"/>
        <c:lblAlgn val="ctr"/>
        <c:lblOffset val="100"/>
      </c:catAx>
      <c:valAx>
        <c:axId val="105498496"/>
        <c:scaling>
          <c:orientation val="minMax"/>
        </c:scaling>
        <c:delete val="1"/>
        <c:axPos val="l"/>
        <c:numFmt formatCode="General" sourceLinked="1"/>
        <c:tickLblPos val="none"/>
        <c:crossAx val="105496960"/>
        <c:crosses val="autoZero"/>
        <c:crossBetween val="between"/>
      </c:valAx>
    </c:plotArea>
    <c:plotVisOnly val="1"/>
    <c:dispBlanksAs val="gap"/>
  </c:chart>
  <c:spPr>
    <a:noFill/>
    <a:ln w="25400" cap="flat" cmpd="sng" algn="ctr">
      <a:solidFill>
        <a:schemeClr val="accent3"/>
      </a:solidFill>
      <a:prstDash val="solid"/>
    </a:ln>
    <a:effectLst/>
  </c:spPr>
  <c:txPr>
    <a:bodyPr/>
    <a:lstStyle/>
    <a:p>
      <a:pPr>
        <a:defRPr>
          <a:solidFill>
            <a:schemeClr val="dk1"/>
          </a:solidFill>
          <a:latin typeface="+mn-lt"/>
          <a:ea typeface="+mn-ea"/>
          <a:cs typeface="+mn-cs"/>
        </a:defRPr>
      </a:pPr>
      <a:endParaRPr lang="el-GR"/>
    </a:p>
  </c:txPr>
  <c:externalData r:id="rId1"/>
</c:chartSpace>
</file>

<file path=ppt/charts/chart35.xml><?xml version="1.0" encoding="utf-8"?>
<c:chartSpace xmlns:c="http://schemas.openxmlformats.org/drawingml/2006/chart" xmlns:a="http://schemas.openxmlformats.org/drawingml/2006/main" xmlns:r="http://schemas.openxmlformats.org/officeDocument/2006/relationships">
  <c:lang val="el-GR"/>
  <c:style val="18"/>
  <c:chart>
    <c:autoTitleDeleted val="1"/>
    <c:plotArea>
      <c:layout>
        <c:manualLayout>
          <c:layoutTarget val="inner"/>
          <c:xMode val="edge"/>
          <c:yMode val="edge"/>
          <c:x val="0.41637073897103871"/>
          <c:y val="0.10392006921549447"/>
          <c:w val="0.56567568586426908"/>
          <c:h val="0.87289222257301546"/>
        </c:manualLayout>
      </c:layout>
      <c:barChart>
        <c:barDir val="bar"/>
        <c:grouping val="percentStacked"/>
        <c:ser>
          <c:idx val="0"/>
          <c:order val="0"/>
          <c:tx>
            <c:strRef>
              <c:f>Sheet1!$B$1</c:f>
              <c:strCache>
                <c:ptCount val="1"/>
                <c:pt idx="0">
                  <c:v>Συνήθως μας ενημερώνουν</c:v>
                </c:pt>
              </c:strCache>
            </c:strRef>
          </c:tx>
          <c:spPr>
            <a:solidFill>
              <a:srgbClr val="0066FF"/>
            </a:solidFill>
          </c:spPr>
          <c:dLbls>
            <c:numFmt formatCode="#,##0" sourceLinked="0"/>
            <c:txPr>
              <a:bodyPr/>
              <a:lstStyle/>
              <a:p>
                <a:pPr>
                  <a:defRPr sz="1400" b="1">
                    <a:solidFill>
                      <a:schemeClr val="tx1"/>
                    </a:solidFill>
                  </a:defRPr>
                </a:pPr>
                <a:endParaRPr lang="el-GR"/>
              </a:p>
            </c:txPr>
            <c:showVal val="1"/>
          </c:dLbls>
          <c:cat>
            <c:strRef>
              <c:f>Sheet1!$A$2:$A$27</c:f>
              <c:strCache>
                <c:ptCount val="26"/>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18-34 ετών</c:v>
                </c:pt>
                <c:pt idx="11">
                  <c:v>35-44 ετών</c:v>
                </c:pt>
                <c:pt idx="12">
                  <c:v>45-54 ετών</c:v>
                </c:pt>
                <c:pt idx="13">
                  <c:v>55-64 ετών</c:v>
                </c:pt>
                <c:pt idx="14">
                  <c:v>65+ ετών</c:v>
                </c:pt>
                <c:pt idx="15">
                  <c:v>Κατώτερη εκπ.</c:v>
                </c:pt>
                <c:pt idx="16">
                  <c:v>Μέση εκπ.</c:v>
                </c:pt>
                <c:pt idx="17">
                  <c:v>Ανώτερη εκπ.</c:v>
                </c:pt>
                <c:pt idx="18">
                  <c:v>Εργοδότες/Αυτοαπασχ.</c:v>
                </c:pt>
                <c:pt idx="19">
                  <c:v>Γεωργοί</c:v>
                </c:pt>
                <c:pt idx="20">
                  <c:v>Μισθωτοί Δ.Τ.</c:v>
                </c:pt>
                <c:pt idx="21">
                  <c:v>Μισθωτοί Ι.Τ.</c:v>
                </c:pt>
                <c:pt idx="22">
                  <c:v>Άνεργοι</c:v>
                </c:pt>
                <c:pt idx="23">
                  <c:v>Φοιτητές*</c:v>
                </c:pt>
                <c:pt idx="24">
                  <c:v>Συνταξιούχοι </c:v>
                </c:pt>
                <c:pt idx="25">
                  <c:v>Νοικοκυρές</c:v>
                </c:pt>
              </c:strCache>
            </c:strRef>
          </c:cat>
          <c:val>
            <c:numRef>
              <c:f>Sheet1!$B$2:$B$27</c:f>
              <c:numCache>
                <c:formatCode>General</c:formatCode>
                <c:ptCount val="26"/>
                <c:pt idx="0">
                  <c:v>31.3</c:v>
                </c:pt>
                <c:pt idx="1">
                  <c:v>28.5</c:v>
                </c:pt>
                <c:pt idx="2">
                  <c:v>34.5</c:v>
                </c:pt>
                <c:pt idx="3">
                  <c:v>34.800000000000011</c:v>
                </c:pt>
                <c:pt idx="4">
                  <c:v>25.6</c:v>
                </c:pt>
                <c:pt idx="5">
                  <c:v>27.1</c:v>
                </c:pt>
                <c:pt idx="6">
                  <c:v>32.5</c:v>
                </c:pt>
                <c:pt idx="7">
                  <c:v>36.300000000000011</c:v>
                </c:pt>
                <c:pt idx="8">
                  <c:v>31.2</c:v>
                </c:pt>
                <c:pt idx="9">
                  <c:v>31.6</c:v>
                </c:pt>
                <c:pt idx="10">
                  <c:v>35</c:v>
                </c:pt>
                <c:pt idx="11">
                  <c:v>33</c:v>
                </c:pt>
                <c:pt idx="12">
                  <c:v>27.8</c:v>
                </c:pt>
                <c:pt idx="13">
                  <c:v>27</c:v>
                </c:pt>
                <c:pt idx="14">
                  <c:v>30.7</c:v>
                </c:pt>
                <c:pt idx="15">
                  <c:v>32.200000000000003</c:v>
                </c:pt>
                <c:pt idx="16">
                  <c:v>32.200000000000003</c:v>
                </c:pt>
                <c:pt idx="17">
                  <c:v>30.1</c:v>
                </c:pt>
                <c:pt idx="18">
                  <c:v>24</c:v>
                </c:pt>
                <c:pt idx="19">
                  <c:v>33.6</c:v>
                </c:pt>
                <c:pt idx="20">
                  <c:v>43.1</c:v>
                </c:pt>
                <c:pt idx="21">
                  <c:v>33.700000000000003</c:v>
                </c:pt>
                <c:pt idx="22">
                  <c:v>22</c:v>
                </c:pt>
                <c:pt idx="23">
                  <c:v>56.3</c:v>
                </c:pt>
                <c:pt idx="24">
                  <c:v>28.9</c:v>
                </c:pt>
                <c:pt idx="25">
                  <c:v>33</c:v>
                </c:pt>
              </c:numCache>
            </c:numRef>
          </c:val>
        </c:ser>
        <c:ser>
          <c:idx val="1"/>
          <c:order val="1"/>
          <c:tx>
            <c:strRef>
              <c:f>Sheet1!$C$1</c:f>
              <c:strCache>
                <c:ptCount val="1"/>
                <c:pt idx="0">
                  <c:v>Συνήθως δεν μας ενημερώνουν</c:v>
                </c:pt>
              </c:strCache>
            </c:strRef>
          </c:tx>
          <c:spPr>
            <a:solidFill>
              <a:schemeClr val="accent1"/>
            </a:solidFill>
          </c:spPr>
          <c:dLbls>
            <c:numFmt formatCode="#,##0" sourceLinked="0"/>
            <c:txPr>
              <a:bodyPr/>
              <a:lstStyle/>
              <a:p>
                <a:pPr>
                  <a:defRPr sz="1400" b="1"/>
                </a:pPr>
                <a:endParaRPr lang="el-GR"/>
              </a:p>
            </c:txPr>
            <c:showVal val="1"/>
          </c:dLbls>
          <c:cat>
            <c:strRef>
              <c:f>Sheet1!$A$2:$A$27</c:f>
              <c:strCache>
                <c:ptCount val="26"/>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18-34 ετών</c:v>
                </c:pt>
                <c:pt idx="11">
                  <c:v>35-44 ετών</c:v>
                </c:pt>
                <c:pt idx="12">
                  <c:v>45-54 ετών</c:v>
                </c:pt>
                <c:pt idx="13">
                  <c:v>55-64 ετών</c:v>
                </c:pt>
                <c:pt idx="14">
                  <c:v>65+ ετών</c:v>
                </c:pt>
                <c:pt idx="15">
                  <c:v>Κατώτερη εκπ.</c:v>
                </c:pt>
                <c:pt idx="16">
                  <c:v>Μέση εκπ.</c:v>
                </c:pt>
                <c:pt idx="17">
                  <c:v>Ανώτερη εκπ.</c:v>
                </c:pt>
                <c:pt idx="18">
                  <c:v>Εργοδότες/Αυτοαπασχ.</c:v>
                </c:pt>
                <c:pt idx="19">
                  <c:v>Γεωργοί</c:v>
                </c:pt>
                <c:pt idx="20">
                  <c:v>Μισθωτοί Δ.Τ.</c:v>
                </c:pt>
                <c:pt idx="21">
                  <c:v>Μισθωτοί Ι.Τ.</c:v>
                </c:pt>
                <c:pt idx="22">
                  <c:v>Άνεργοι</c:v>
                </c:pt>
                <c:pt idx="23">
                  <c:v>Φοιτητές*</c:v>
                </c:pt>
                <c:pt idx="24">
                  <c:v>Συνταξιούχοι </c:v>
                </c:pt>
                <c:pt idx="25">
                  <c:v>Νοικοκυρές</c:v>
                </c:pt>
              </c:strCache>
            </c:strRef>
          </c:cat>
          <c:val>
            <c:numRef>
              <c:f>Sheet1!$C$2:$C$27</c:f>
              <c:numCache>
                <c:formatCode>General</c:formatCode>
                <c:ptCount val="26"/>
                <c:pt idx="0">
                  <c:v>66.8</c:v>
                </c:pt>
                <c:pt idx="1">
                  <c:v>69.2</c:v>
                </c:pt>
                <c:pt idx="2">
                  <c:v>61.3</c:v>
                </c:pt>
                <c:pt idx="3">
                  <c:v>64.900000000000006</c:v>
                </c:pt>
                <c:pt idx="4">
                  <c:v>73.099999999999994</c:v>
                </c:pt>
                <c:pt idx="5">
                  <c:v>71.2</c:v>
                </c:pt>
                <c:pt idx="6">
                  <c:v>65.7</c:v>
                </c:pt>
                <c:pt idx="7">
                  <c:v>61.1</c:v>
                </c:pt>
                <c:pt idx="8">
                  <c:v>66.7</c:v>
                </c:pt>
                <c:pt idx="9">
                  <c:v>67.3</c:v>
                </c:pt>
                <c:pt idx="10">
                  <c:v>64.599999999999994</c:v>
                </c:pt>
                <c:pt idx="11">
                  <c:v>65</c:v>
                </c:pt>
                <c:pt idx="12">
                  <c:v>69.7</c:v>
                </c:pt>
                <c:pt idx="13">
                  <c:v>71.099999999999994</c:v>
                </c:pt>
                <c:pt idx="14">
                  <c:v>66.2</c:v>
                </c:pt>
                <c:pt idx="15">
                  <c:v>65</c:v>
                </c:pt>
                <c:pt idx="16">
                  <c:v>66.3</c:v>
                </c:pt>
                <c:pt idx="17">
                  <c:v>68.099999999999994</c:v>
                </c:pt>
                <c:pt idx="18">
                  <c:v>73.599999999999994</c:v>
                </c:pt>
                <c:pt idx="19">
                  <c:v>65.3</c:v>
                </c:pt>
                <c:pt idx="20">
                  <c:v>56.9</c:v>
                </c:pt>
                <c:pt idx="21">
                  <c:v>64.900000000000006</c:v>
                </c:pt>
                <c:pt idx="22">
                  <c:v>77.400000000000006</c:v>
                </c:pt>
                <c:pt idx="23">
                  <c:v>43.7</c:v>
                </c:pt>
                <c:pt idx="24">
                  <c:v>68.599999999999994</c:v>
                </c:pt>
                <c:pt idx="25">
                  <c:v>63.2</c:v>
                </c:pt>
              </c:numCache>
            </c:numRef>
          </c:val>
        </c:ser>
        <c:ser>
          <c:idx val="2"/>
          <c:order val="2"/>
          <c:tx>
            <c:strRef>
              <c:f>Sheet1!$D$1</c:f>
              <c:strCache>
                <c:ptCount val="1"/>
                <c:pt idx="0">
                  <c:v>ΔΓ/ΔΑ</c:v>
                </c:pt>
              </c:strCache>
            </c:strRef>
          </c:tx>
          <c:spPr>
            <a:solidFill>
              <a:schemeClr val="bg1">
                <a:lumMod val="50000"/>
              </a:schemeClr>
            </a:solidFill>
          </c:spPr>
          <c:dLbls>
            <c:numFmt formatCode="#,##0" sourceLinked="0"/>
            <c:txPr>
              <a:bodyPr/>
              <a:lstStyle/>
              <a:p>
                <a:pPr>
                  <a:defRPr sz="1400" b="1"/>
                </a:pPr>
                <a:endParaRPr lang="el-GR"/>
              </a:p>
            </c:txPr>
            <c:showVal val="1"/>
          </c:dLbls>
          <c:cat>
            <c:strRef>
              <c:f>Sheet1!$A$2:$A$27</c:f>
              <c:strCache>
                <c:ptCount val="26"/>
                <c:pt idx="0">
                  <c:v>Σύνολο</c:v>
                </c:pt>
                <c:pt idx="1">
                  <c:v>Αθήνα</c:v>
                </c:pt>
                <c:pt idx="2">
                  <c:v>Θεσσαλονίκη</c:v>
                </c:pt>
                <c:pt idx="3">
                  <c:v>Μακεδονια &amp; Θράκη</c:v>
                </c:pt>
                <c:pt idx="4">
                  <c:v>Ήπειρος &amp; Ιόνιο</c:v>
                </c:pt>
                <c:pt idx="5">
                  <c:v>Πελοπόννησος &amp; Δυτ. Ελλάδα</c:v>
                </c:pt>
                <c:pt idx="6">
                  <c:v>Θεσσαλία &amp; Στερεά Ελλάδα</c:v>
                </c:pt>
                <c:pt idx="7">
                  <c:v>Κρήτη &amp; Νησιά Αιγαίου</c:v>
                </c:pt>
                <c:pt idx="8">
                  <c:v>Αστικές περιοχές </c:v>
                </c:pt>
                <c:pt idx="9">
                  <c:v>Αγροτικές περιοχές</c:v>
                </c:pt>
                <c:pt idx="10">
                  <c:v>18-34 ετών</c:v>
                </c:pt>
                <c:pt idx="11">
                  <c:v>35-44 ετών</c:v>
                </c:pt>
                <c:pt idx="12">
                  <c:v>45-54 ετών</c:v>
                </c:pt>
                <c:pt idx="13">
                  <c:v>55-64 ετών</c:v>
                </c:pt>
                <c:pt idx="14">
                  <c:v>65+ ετών</c:v>
                </c:pt>
                <c:pt idx="15">
                  <c:v>Κατώτερη εκπ.</c:v>
                </c:pt>
                <c:pt idx="16">
                  <c:v>Μέση εκπ.</c:v>
                </c:pt>
                <c:pt idx="17">
                  <c:v>Ανώτερη εκπ.</c:v>
                </c:pt>
                <c:pt idx="18">
                  <c:v>Εργοδότες/Αυτοαπασχ.</c:v>
                </c:pt>
                <c:pt idx="19">
                  <c:v>Γεωργοί</c:v>
                </c:pt>
                <c:pt idx="20">
                  <c:v>Μισθωτοί Δ.Τ.</c:v>
                </c:pt>
                <c:pt idx="21">
                  <c:v>Μισθωτοί Ι.Τ.</c:v>
                </c:pt>
                <c:pt idx="22">
                  <c:v>Άνεργοι</c:v>
                </c:pt>
                <c:pt idx="23">
                  <c:v>Φοιτητές*</c:v>
                </c:pt>
                <c:pt idx="24">
                  <c:v>Συνταξιούχοι </c:v>
                </c:pt>
                <c:pt idx="25">
                  <c:v>Νοικοκυρές</c:v>
                </c:pt>
              </c:strCache>
            </c:strRef>
          </c:cat>
          <c:val>
            <c:numRef>
              <c:f>Sheet1!$D$2:$D$27</c:f>
              <c:numCache>
                <c:formatCode>General</c:formatCode>
                <c:ptCount val="26"/>
                <c:pt idx="0">
                  <c:v>1.5</c:v>
                </c:pt>
                <c:pt idx="1">
                  <c:v>2</c:v>
                </c:pt>
                <c:pt idx="2">
                  <c:v>4</c:v>
                </c:pt>
                <c:pt idx="4">
                  <c:v>1.3</c:v>
                </c:pt>
                <c:pt idx="5">
                  <c:v>1.7</c:v>
                </c:pt>
                <c:pt idx="6">
                  <c:v>1.8</c:v>
                </c:pt>
                <c:pt idx="7">
                  <c:v>2.6</c:v>
                </c:pt>
                <c:pt idx="8">
                  <c:v>1.6</c:v>
                </c:pt>
                <c:pt idx="9">
                  <c:v>1.1000000000000001</c:v>
                </c:pt>
                <c:pt idx="11">
                  <c:v>1.6</c:v>
                </c:pt>
                <c:pt idx="12">
                  <c:v>2.1</c:v>
                </c:pt>
                <c:pt idx="13">
                  <c:v>1.8</c:v>
                </c:pt>
                <c:pt idx="14">
                  <c:v>3</c:v>
                </c:pt>
                <c:pt idx="15">
                  <c:v>2.8</c:v>
                </c:pt>
                <c:pt idx="16">
                  <c:v>1.3</c:v>
                </c:pt>
                <c:pt idx="17">
                  <c:v>1.7</c:v>
                </c:pt>
                <c:pt idx="18">
                  <c:v>2</c:v>
                </c:pt>
                <c:pt idx="19">
                  <c:v>1.2</c:v>
                </c:pt>
                <c:pt idx="21">
                  <c:v>1.4</c:v>
                </c:pt>
                <c:pt idx="22">
                  <c:v>0.5</c:v>
                </c:pt>
                <c:pt idx="24">
                  <c:v>1.7</c:v>
                </c:pt>
                <c:pt idx="25">
                  <c:v>3.8</c:v>
                </c:pt>
              </c:numCache>
            </c:numRef>
          </c:val>
        </c:ser>
        <c:dLbls>
          <c:showVal val="1"/>
        </c:dLbls>
        <c:gapWidth val="95"/>
        <c:overlap val="100"/>
        <c:axId val="106512384"/>
        <c:axId val="106513920"/>
      </c:barChart>
      <c:catAx>
        <c:axId val="106512384"/>
        <c:scaling>
          <c:orientation val="maxMin"/>
        </c:scaling>
        <c:axPos val="l"/>
        <c:majorTickMark val="none"/>
        <c:tickLblPos val="nextTo"/>
        <c:txPr>
          <a:bodyPr/>
          <a:lstStyle/>
          <a:p>
            <a:pPr>
              <a:defRPr sz="1000" b="1"/>
            </a:pPr>
            <a:endParaRPr lang="el-GR"/>
          </a:p>
        </c:txPr>
        <c:crossAx val="106513920"/>
        <c:crosses val="autoZero"/>
        <c:auto val="1"/>
        <c:lblAlgn val="ctr"/>
        <c:lblOffset val="100"/>
      </c:catAx>
      <c:valAx>
        <c:axId val="106513920"/>
        <c:scaling>
          <c:orientation val="minMax"/>
        </c:scaling>
        <c:delete val="1"/>
        <c:axPos val="t"/>
        <c:numFmt formatCode="0%" sourceLinked="1"/>
        <c:tickLblPos val="none"/>
        <c:crossAx val="106512384"/>
        <c:crosses val="autoZero"/>
        <c:crossBetween val="between"/>
      </c:valAx>
    </c:plotArea>
    <c:legend>
      <c:legendPos val="t"/>
      <c:layout>
        <c:manualLayout>
          <c:xMode val="edge"/>
          <c:yMode val="edge"/>
          <c:x val="0"/>
          <c:y val="0"/>
          <c:w val="0.97460449322870546"/>
          <c:h val="9.1076405923012013E-2"/>
        </c:manualLayout>
      </c:layout>
      <c:txPr>
        <a:bodyPr/>
        <a:lstStyle/>
        <a:p>
          <a:pPr>
            <a:defRPr sz="1100" b="1"/>
          </a:pPr>
          <a:endParaRPr lang="el-GR"/>
        </a:p>
      </c:txPr>
    </c:legend>
    <c:plotVisOnly val="1"/>
    <c:dispBlanksAs val="gap"/>
  </c:chart>
  <c:txPr>
    <a:bodyPr/>
    <a:lstStyle/>
    <a:p>
      <a:pPr>
        <a:defRPr sz="1800"/>
      </a:pPr>
      <a:endParaRPr lang="el-GR"/>
    </a:p>
  </c:txPr>
  <c:externalData r:id="rId1"/>
</c:chartSpace>
</file>

<file path=ppt/charts/chart36.xml><?xml version="1.0" encoding="utf-8"?>
<c:chartSpace xmlns:c="http://schemas.openxmlformats.org/drawingml/2006/chart" xmlns:a="http://schemas.openxmlformats.org/drawingml/2006/main" xmlns:r="http://schemas.openxmlformats.org/officeDocument/2006/relationships">
  <c:lang val="el-GR"/>
  <c:chart>
    <c:autoTitleDeleted val="1"/>
    <c:view3D>
      <c:rotX val="30"/>
      <c:perspective val="10"/>
    </c:view3D>
    <c:plotArea>
      <c:layout/>
      <c:pie3DChart>
        <c:varyColors val="1"/>
        <c:ser>
          <c:idx val="0"/>
          <c:order val="0"/>
          <c:tx>
            <c:strRef>
              <c:f>Sheet1!$B$1</c:f>
              <c:strCache>
                <c:ptCount val="1"/>
                <c:pt idx="0">
                  <c:v>Sales</c:v>
                </c:pt>
              </c:strCache>
            </c:strRef>
          </c:tx>
          <c:spPr>
            <a:scene3d>
              <a:camera prst="orthographicFront"/>
              <a:lightRig rig="threePt" dir="t"/>
            </a:scene3d>
            <a:sp3d>
              <a:bevelT/>
            </a:sp3d>
          </c:spPr>
          <c:dLbls>
            <c:numFmt formatCode="#,##0" sourceLinked="0"/>
            <c:txPr>
              <a:bodyPr/>
              <a:lstStyle/>
              <a:p>
                <a:pPr>
                  <a:defRPr sz="1400" b="1">
                    <a:latin typeface="Trebuchet MS" pitchFamily="34" charset="0"/>
                  </a:defRPr>
                </a:pPr>
                <a:endParaRPr lang="el-GR"/>
              </a:p>
            </c:txPr>
            <c:showVal val="1"/>
            <c:showLeaderLines val="1"/>
          </c:dLbls>
          <c:cat>
            <c:strRef>
              <c:f>Sheet1!$A$2:$A$3</c:f>
              <c:strCache>
                <c:ptCount val="2"/>
                <c:pt idx="0">
                  <c:v>Άνδρες</c:v>
                </c:pt>
                <c:pt idx="1">
                  <c:v>Γυναίκες</c:v>
                </c:pt>
              </c:strCache>
            </c:strRef>
          </c:cat>
          <c:val>
            <c:numRef>
              <c:f>Sheet1!$B$2:$B$3</c:f>
              <c:numCache>
                <c:formatCode>General</c:formatCode>
                <c:ptCount val="2"/>
                <c:pt idx="0">
                  <c:v>50.2</c:v>
                </c:pt>
                <c:pt idx="1">
                  <c:v>49.8</c:v>
                </c:pt>
              </c:numCache>
            </c:numRef>
          </c:val>
        </c:ser>
        <c:dLbls>
          <c:showPercent val="1"/>
        </c:dLbls>
      </c:pie3DChart>
    </c:plotArea>
    <c:legend>
      <c:legendPos val="r"/>
      <c:txPr>
        <a:bodyPr/>
        <a:lstStyle/>
        <a:p>
          <a:pPr>
            <a:defRPr sz="1300" b="1">
              <a:latin typeface="Trebuchet MS" pitchFamily="34" charset="0"/>
            </a:defRPr>
          </a:pPr>
          <a:endParaRPr lang="el-GR"/>
        </a:p>
      </c:txPr>
    </c:legend>
    <c:plotVisOnly val="1"/>
    <c:dispBlanksAs val="zero"/>
  </c:chart>
  <c:spPr>
    <a:ln>
      <a:solidFill>
        <a:schemeClr val="accent1"/>
      </a:solidFill>
    </a:ln>
  </c:spPr>
  <c:txPr>
    <a:bodyPr/>
    <a:lstStyle/>
    <a:p>
      <a:pPr>
        <a:defRPr sz="1800"/>
      </a:pPr>
      <a:endParaRPr lang="el-GR"/>
    </a:p>
  </c:txPr>
  <c:externalData r:id="rId1"/>
</c:chartSpace>
</file>

<file path=ppt/charts/chart37.xml><?xml version="1.0" encoding="utf-8"?>
<c:chartSpace xmlns:c="http://schemas.openxmlformats.org/drawingml/2006/chart" xmlns:a="http://schemas.openxmlformats.org/drawingml/2006/main" xmlns:r="http://schemas.openxmlformats.org/officeDocument/2006/relationships">
  <c:lang val="el-GR"/>
  <c:chart>
    <c:autoTitleDeleted val="1"/>
    <c:view3D>
      <c:rotX val="30"/>
      <c:perspective val="10"/>
    </c:view3D>
    <c:plotArea>
      <c:layout>
        <c:manualLayout>
          <c:layoutTarget val="inner"/>
          <c:xMode val="edge"/>
          <c:yMode val="edge"/>
          <c:x val="0.10028135504021084"/>
          <c:y val="0.13832931440527688"/>
          <c:w val="0.62655087302491175"/>
          <c:h val="0.7395905214143329"/>
        </c:manualLayout>
      </c:layout>
      <c:pie3DChart>
        <c:varyColors val="1"/>
        <c:ser>
          <c:idx val="0"/>
          <c:order val="0"/>
          <c:tx>
            <c:strRef>
              <c:f>Sheet1!$B$1</c:f>
              <c:strCache>
                <c:ptCount val="1"/>
                <c:pt idx="0">
                  <c:v>Sales</c:v>
                </c:pt>
              </c:strCache>
            </c:strRef>
          </c:tx>
          <c:spPr>
            <a:scene3d>
              <a:camera prst="orthographicFront"/>
              <a:lightRig rig="threePt" dir="t"/>
            </a:scene3d>
            <a:sp3d>
              <a:bevelT/>
            </a:sp3d>
          </c:spPr>
          <c:dPt>
            <c:idx val="1"/>
            <c:spPr>
              <a:solidFill>
                <a:schemeClr val="accent5">
                  <a:lumMod val="40000"/>
                  <a:lumOff val="60000"/>
                </a:schemeClr>
              </a:solidFill>
              <a:scene3d>
                <a:camera prst="orthographicFront"/>
                <a:lightRig rig="threePt" dir="t"/>
              </a:scene3d>
              <a:sp3d>
                <a:bevelT/>
              </a:sp3d>
            </c:spPr>
          </c:dPt>
          <c:dPt>
            <c:idx val="5"/>
            <c:spPr>
              <a:solidFill>
                <a:schemeClr val="accent4">
                  <a:lumMod val="40000"/>
                  <a:lumOff val="60000"/>
                </a:schemeClr>
              </a:solidFill>
              <a:scene3d>
                <a:camera prst="orthographicFront"/>
                <a:lightRig rig="threePt" dir="t"/>
              </a:scene3d>
              <a:sp3d>
                <a:bevelT/>
              </a:sp3d>
            </c:spPr>
          </c:dPt>
          <c:dLbls>
            <c:numFmt formatCode="#,##0" sourceLinked="0"/>
            <c:txPr>
              <a:bodyPr/>
              <a:lstStyle/>
              <a:p>
                <a:pPr>
                  <a:defRPr sz="1400" b="1">
                    <a:latin typeface="Trebuchet MS" pitchFamily="34" charset="0"/>
                  </a:defRPr>
                </a:pPr>
                <a:endParaRPr lang="el-GR"/>
              </a:p>
            </c:txPr>
            <c:showVal val="1"/>
            <c:showLeaderLines val="1"/>
          </c:dLbls>
          <c:cat>
            <c:strRef>
              <c:f>Sheet1!$A$2:$A$6</c:f>
              <c:strCache>
                <c:ptCount val="5"/>
                <c:pt idx="0">
                  <c:v>18-34</c:v>
                </c:pt>
                <c:pt idx="1">
                  <c:v>35-44</c:v>
                </c:pt>
                <c:pt idx="2">
                  <c:v>45-54</c:v>
                </c:pt>
                <c:pt idx="3">
                  <c:v>55-64</c:v>
                </c:pt>
                <c:pt idx="4">
                  <c:v>65+</c:v>
                </c:pt>
              </c:strCache>
            </c:strRef>
          </c:cat>
          <c:val>
            <c:numRef>
              <c:f>Sheet1!$B$2:$B$6</c:f>
              <c:numCache>
                <c:formatCode>General</c:formatCode>
                <c:ptCount val="5"/>
                <c:pt idx="0">
                  <c:v>27.5</c:v>
                </c:pt>
                <c:pt idx="1">
                  <c:v>18.2</c:v>
                </c:pt>
                <c:pt idx="2">
                  <c:v>16.399999999999999</c:v>
                </c:pt>
                <c:pt idx="3">
                  <c:v>14.3</c:v>
                </c:pt>
                <c:pt idx="4">
                  <c:v>23.6</c:v>
                </c:pt>
              </c:numCache>
            </c:numRef>
          </c:val>
        </c:ser>
        <c:dLbls>
          <c:showPercent val="1"/>
        </c:dLbls>
      </c:pie3DChart>
    </c:plotArea>
    <c:legend>
      <c:legendPos val="r"/>
      <c:txPr>
        <a:bodyPr/>
        <a:lstStyle/>
        <a:p>
          <a:pPr>
            <a:defRPr sz="1300" b="1">
              <a:latin typeface="Trebuchet MS" pitchFamily="34" charset="0"/>
            </a:defRPr>
          </a:pPr>
          <a:endParaRPr lang="el-GR"/>
        </a:p>
      </c:txPr>
    </c:legend>
    <c:plotVisOnly val="1"/>
    <c:dispBlanksAs val="zero"/>
  </c:chart>
  <c:spPr>
    <a:ln>
      <a:solidFill>
        <a:schemeClr val="accent1"/>
      </a:solidFill>
    </a:ln>
  </c:spPr>
  <c:txPr>
    <a:bodyPr/>
    <a:lstStyle/>
    <a:p>
      <a:pPr>
        <a:defRPr sz="1800"/>
      </a:pPr>
      <a:endParaRPr lang="el-GR"/>
    </a:p>
  </c:txPr>
  <c:externalData r:id="rId1"/>
</c:chartSpace>
</file>

<file path=ppt/charts/chart38.xml><?xml version="1.0" encoding="utf-8"?>
<c:chartSpace xmlns:c="http://schemas.openxmlformats.org/drawingml/2006/chart" xmlns:a="http://schemas.openxmlformats.org/drawingml/2006/main" xmlns:r="http://schemas.openxmlformats.org/officeDocument/2006/relationships">
  <c:lang val="el-GR"/>
  <c:chart>
    <c:autoTitleDeleted val="1"/>
    <c:view3D>
      <c:rotX val="30"/>
      <c:perspective val="10"/>
    </c:view3D>
    <c:plotArea>
      <c:layout/>
      <c:pie3DChart>
        <c:varyColors val="1"/>
        <c:ser>
          <c:idx val="0"/>
          <c:order val="0"/>
          <c:tx>
            <c:strRef>
              <c:f>Sheet1!$B$1</c:f>
              <c:strCache>
                <c:ptCount val="1"/>
                <c:pt idx="0">
                  <c:v>Sales</c:v>
                </c:pt>
              </c:strCache>
            </c:strRef>
          </c:tx>
          <c:spPr>
            <a:scene3d>
              <a:camera prst="orthographicFront"/>
              <a:lightRig rig="threePt" dir="t"/>
            </a:scene3d>
            <a:sp3d>
              <a:bevelT/>
            </a:sp3d>
          </c:spPr>
          <c:dLbls>
            <c:numFmt formatCode="#,##0" sourceLinked="0"/>
            <c:txPr>
              <a:bodyPr/>
              <a:lstStyle/>
              <a:p>
                <a:pPr>
                  <a:defRPr sz="1400" b="1">
                    <a:latin typeface="Trebuchet MS" pitchFamily="34" charset="0"/>
                  </a:defRPr>
                </a:pPr>
                <a:endParaRPr lang="el-GR"/>
              </a:p>
            </c:txPr>
            <c:showVal val="1"/>
            <c:showLeaderLines val="1"/>
          </c:dLbls>
          <c:cat>
            <c:strRef>
              <c:f>Sheet1!$A$2:$A$4</c:f>
              <c:strCache>
                <c:ptCount val="3"/>
                <c:pt idx="0">
                  <c:v>Κατώτερη</c:v>
                </c:pt>
                <c:pt idx="1">
                  <c:v>Μέση</c:v>
                </c:pt>
                <c:pt idx="2">
                  <c:v>Ανώτερη/ Ανώτατη</c:v>
                </c:pt>
              </c:strCache>
            </c:strRef>
          </c:cat>
          <c:val>
            <c:numRef>
              <c:f>Sheet1!$B$2:$B$4</c:f>
              <c:numCache>
                <c:formatCode>General</c:formatCode>
                <c:ptCount val="3"/>
                <c:pt idx="0">
                  <c:v>17.2</c:v>
                </c:pt>
                <c:pt idx="1">
                  <c:v>41.2</c:v>
                </c:pt>
                <c:pt idx="2">
                  <c:v>41.6</c:v>
                </c:pt>
              </c:numCache>
            </c:numRef>
          </c:val>
        </c:ser>
        <c:dLbls>
          <c:showPercent val="1"/>
        </c:dLbls>
      </c:pie3DChart>
    </c:plotArea>
    <c:legend>
      <c:legendPos val="r"/>
      <c:txPr>
        <a:bodyPr/>
        <a:lstStyle/>
        <a:p>
          <a:pPr>
            <a:defRPr sz="1300" b="1">
              <a:latin typeface="Trebuchet MS" pitchFamily="34" charset="0"/>
            </a:defRPr>
          </a:pPr>
          <a:endParaRPr lang="el-GR"/>
        </a:p>
      </c:txPr>
    </c:legend>
    <c:plotVisOnly val="1"/>
    <c:dispBlanksAs val="zero"/>
  </c:chart>
  <c:spPr>
    <a:ln>
      <a:solidFill>
        <a:schemeClr val="accent1"/>
      </a:solidFill>
    </a:ln>
  </c:spPr>
  <c:txPr>
    <a:bodyPr/>
    <a:lstStyle/>
    <a:p>
      <a:pPr>
        <a:defRPr sz="1800"/>
      </a:pPr>
      <a:endParaRPr lang="el-GR"/>
    </a:p>
  </c:txPr>
  <c:externalData r:id="rId1"/>
</c:chartSpace>
</file>

<file path=ppt/charts/chart39.xml><?xml version="1.0" encoding="utf-8"?>
<c:chartSpace xmlns:c="http://schemas.openxmlformats.org/drawingml/2006/chart" xmlns:a="http://schemas.openxmlformats.org/drawingml/2006/main" xmlns:r="http://schemas.openxmlformats.org/officeDocument/2006/relationships">
  <c:lang val="el-GR"/>
  <c:chart>
    <c:autoTitleDeleted val="1"/>
    <c:view3D>
      <c:rotX val="30"/>
      <c:perspective val="10"/>
    </c:view3D>
    <c:plotArea>
      <c:layout>
        <c:manualLayout>
          <c:layoutTarget val="inner"/>
          <c:xMode val="edge"/>
          <c:yMode val="edge"/>
          <c:x val="3.4250348675885195E-2"/>
          <c:y val="6.2499946689139704E-2"/>
          <c:w val="0.59719820422469094"/>
          <c:h val="0.90749840707149365"/>
        </c:manualLayout>
      </c:layout>
      <c:pie3DChart>
        <c:varyColors val="1"/>
        <c:ser>
          <c:idx val="0"/>
          <c:order val="0"/>
          <c:tx>
            <c:strRef>
              <c:f>Sheet1!$B$1</c:f>
              <c:strCache>
                <c:ptCount val="1"/>
                <c:pt idx="0">
                  <c:v>Sales</c:v>
                </c:pt>
              </c:strCache>
            </c:strRef>
          </c:tx>
          <c:spPr>
            <a:scene3d>
              <a:camera prst="orthographicFront"/>
              <a:lightRig rig="threePt" dir="t"/>
            </a:scene3d>
            <a:sp3d>
              <a:bevelT/>
            </a:sp3d>
          </c:spPr>
          <c:dPt>
            <c:idx val="1"/>
            <c:spPr>
              <a:solidFill>
                <a:srgbClr val="FFC000"/>
              </a:solidFill>
              <a:scene3d>
                <a:camera prst="orthographicFront"/>
                <a:lightRig rig="threePt" dir="t"/>
              </a:scene3d>
              <a:sp3d>
                <a:bevelT/>
              </a:sp3d>
            </c:spPr>
          </c:dPt>
          <c:dPt>
            <c:idx val="5"/>
            <c:spPr>
              <a:solidFill>
                <a:schemeClr val="accent5">
                  <a:lumMod val="40000"/>
                  <a:lumOff val="60000"/>
                </a:schemeClr>
              </a:solidFill>
              <a:scene3d>
                <a:camera prst="orthographicFront"/>
                <a:lightRig rig="threePt" dir="t"/>
              </a:scene3d>
              <a:sp3d>
                <a:bevelT/>
              </a:sp3d>
            </c:spPr>
          </c:dPt>
          <c:dLbls>
            <c:dLbl>
              <c:idx val="1"/>
              <c:layout>
                <c:manualLayout>
                  <c:x val="-8.2634782525991254E-2"/>
                  <c:y val="1.294771526712153E-2"/>
                </c:manualLayout>
              </c:layout>
              <c:showVal val="1"/>
            </c:dLbl>
            <c:dLbl>
              <c:idx val="5"/>
              <c:layout>
                <c:manualLayout>
                  <c:x val="5.2047024360122762E-2"/>
                  <c:y val="-0.17254976888675838"/>
                </c:manualLayout>
              </c:layout>
              <c:showVal val="1"/>
            </c:dLbl>
            <c:dLbl>
              <c:idx val="8"/>
              <c:layout>
                <c:manualLayout>
                  <c:x val="6.7412296949186639E-3"/>
                  <c:y val="8.1675649902035963E-2"/>
                </c:manualLayout>
              </c:layout>
              <c:showVal val="1"/>
            </c:dLbl>
            <c:numFmt formatCode="#,##0" sourceLinked="0"/>
            <c:txPr>
              <a:bodyPr/>
              <a:lstStyle/>
              <a:p>
                <a:pPr>
                  <a:defRPr sz="1400" b="1"/>
                </a:pPr>
                <a:endParaRPr lang="el-GR"/>
              </a:p>
            </c:txPr>
            <c:showVal val="1"/>
            <c:showLeaderLines val="1"/>
          </c:dLbls>
          <c:cat>
            <c:strRef>
              <c:f>Sheet1!$A$2:$A$10</c:f>
              <c:strCache>
                <c:ptCount val="9"/>
                <c:pt idx="0">
                  <c:v>Ελ επαγγελματίες</c:v>
                </c:pt>
                <c:pt idx="1">
                  <c:v>Γεωργοί</c:v>
                </c:pt>
                <c:pt idx="2">
                  <c:v>Μισθωτοί Δ.Τ.</c:v>
                </c:pt>
                <c:pt idx="3">
                  <c:v>Μισθωτοί Ι.Τ.</c:v>
                </c:pt>
                <c:pt idx="4">
                  <c:v>Άνεργοι</c:v>
                </c:pt>
                <c:pt idx="5">
                  <c:v>Φοιτητές</c:v>
                </c:pt>
                <c:pt idx="6">
                  <c:v>Συνταξιούχοι </c:v>
                </c:pt>
                <c:pt idx="7">
                  <c:v>Νοικοκυρές</c:v>
                </c:pt>
                <c:pt idx="8">
                  <c:v>Άλλο</c:v>
                </c:pt>
              </c:strCache>
            </c:strRef>
          </c:cat>
          <c:val>
            <c:numRef>
              <c:f>Sheet1!$B$2:$B$10</c:f>
              <c:numCache>
                <c:formatCode>General</c:formatCode>
                <c:ptCount val="9"/>
                <c:pt idx="0">
                  <c:v>16.100000000000001</c:v>
                </c:pt>
                <c:pt idx="1">
                  <c:v>5</c:v>
                </c:pt>
                <c:pt idx="2">
                  <c:v>10.1</c:v>
                </c:pt>
                <c:pt idx="3">
                  <c:v>11.9</c:v>
                </c:pt>
                <c:pt idx="4">
                  <c:v>13.3</c:v>
                </c:pt>
                <c:pt idx="5">
                  <c:v>5.6</c:v>
                </c:pt>
                <c:pt idx="6">
                  <c:v>26.4</c:v>
                </c:pt>
                <c:pt idx="7">
                  <c:v>10.1</c:v>
                </c:pt>
                <c:pt idx="8" formatCode="0.00">
                  <c:v>1.5</c:v>
                </c:pt>
              </c:numCache>
            </c:numRef>
          </c:val>
        </c:ser>
        <c:dLbls>
          <c:showPercent val="1"/>
        </c:dLbls>
      </c:pie3DChart>
    </c:plotArea>
    <c:legend>
      <c:legendPos val="r"/>
      <c:txPr>
        <a:bodyPr/>
        <a:lstStyle/>
        <a:p>
          <a:pPr>
            <a:defRPr sz="1100" b="1"/>
          </a:pPr>
          <a:endParaRPr lang="el-GR"/>
        </a:p>
      </c:txPr>
    </c:legend>
    <c:plotVisOnly val="1"/>
    <c:dispBlanksAs val="zero"/>
  </c:chart>
  <c:spPr>
    <a:ln>
      <a:solidFill>
        <a:schemeClr val="accent1"/>
      </a:solidFill>
    </a:ln>
  </c:spPr>
  <c:txPr>
    <a:bodyPr/>
    <a:lstStyle/>
    <a:p>
      <a:pPr>
        <a:defRPr sz="1300">
          <a:latin typeface="Trebuchet MS" pitchFamily="34" charset="0"/>
        </a:defRPr>
      </a:pPr>
      <a:endParaRPr lang="el-GR"/>
    </a:p>
  </c:txPr>
  <c:externalData r:id="rId1"/>
</c:chartSpace>
</file>

<file path=ppt/charts/chart40.xml><?xml version="1.0" encoding="utf-8"?>
<c:chartSpace xmlns:c="http://schemas.openxmlformats.org/drawingml/2006/chart" xmlns:a="http://schemas.openxmlformats.org/drawingml/2006/main" xmlns:r="http://schemas.openxmlformats.org/officeDocument/2006/relationships">
  <c:lang val="el-GR"/>
  <c:chart>
    <c:autoTitleDeleted val="1"/>
    <c:view3D>
      <c:rotX val="30"/>
      <c:depthPercent val="100"/>
      <c:perspective val="10"/>
    </c:view3D>
    <c:sideWall>
      <c:spPr>
        <a:scene3d>
          <a:camera prst="orthographicFront"/>
          <a:lightRig rig="threePt" dir="t"/>
        </a:scene3d>
        <a:sp3d>
          <a:bevelT/>
        </a:sp3d>
      </c:spPr>
    </c:sideWall>
    <c:backWall>
      <c:spPr>
        <a:scene3d>
          <a:camera prst="orthographicFront"/>
          <a:lightRig rig="threePt" dir="t"/>
        </a:scene3d>
        <a:sp3d>
          <a:bevelT/>
        </a:sp3d>
      </c:spPr>
    </c:backWall>
    <c:plotArea>
      <c:layout>
        <c:manualLayout>
          <c:layoutTarget val="inner"/>
          <c:xMode val="edge"/>
          <c:yMode val="edge"/>
          <c:x val="3.7624373572197202E-2"/>
          <c:y val="6.7916330097435237E-2"/>
          <c:w val="0.58956319281746372"/>
          <c:h val="0.88583287343831163"/>
        </c:manualLayout>
      </c:layout>
      <c:pie3DChart>
        <c:varyColors val="1"/>
        <c:ser>
          <c:idx val="0"/>
          <c:order val="0"/>
          <c:tx>
            <c:strRef>
              <c:f>Sheet1!$B$1</c:f>
              <c:strCache>
                <c:ptCount val="1"/>
                <c:pt idx="0">
                  <c:v>Sales</c:v>
                </c:pt>
              </c:strCache>
            </c:strRef>
          </c:tx>
          <c:spPr>
            <a:scene3d>
              <a:camera prst="orthographicFront"/>
              <a:lightRig rig="threePt" dir="t"/>
            </a:scene3d>
            <a:sp3d>
              <a:bevelT/>
            </a:sp3d>
          </c:spPr>
          <c:dLbls>
            <c:numFmt formatCode="#,##0" sourceLinked="0"/>
            <c:txPr>
              <a:bodyPr/>
              <a:lstStyle/>
              <a:p>
                <a:pPr>
                  <a:defRPr sz="1300" b="1">
                    <a:latin typeface="Trebuchet MS" pitchFamily="34" charset="0"/>
                  </a:defRPr>
                </a:pPr>
                <a:endParaRPr lang="el-GR"/>
              </a:p>
            </c:txPr>
            <c:showVal val="1"/>
            <c:showLeaderLines val="1"/>
          </c:dLbls>
          <c:cat>
            <c:strRef>
              <c:f>Sheet1!$A$2:$A$5</c:f>
              <c:strCache>
                <c:ptCount val="4"/>
                <c:pt idx="0">
                  <c:v>A/B</c:v>
                </c:pt>
                <c:pt idx="1">
                  <c:v>C1</c:v>
                </c:pt>
                <c:pt idx="2">
                  <c:v>C2</c:v>
                </c:pt>
                <c:pt idx="3">
                  <c:v>D/E</c:v>
                </c:pt>
              </c:strCache>
            </c:strRef>
          </c:cat>
          <c:val>
            <c:numRef>
              <c:f>Sheet1!$B$2:$B$5</c:f>
              <c:numCache>
                <c:formatCode>General</c:formatCode>
                <c:ptCount val="4"/>
                <c:pt idx="0">
                  <c:v>18.7</c:v>
                </c:pt>
                <c:pt idx="1">
                  <c:v>24.8</c:v>
                </c:pt>
                <c:pt idx="2">
                  <c:v>36</c:v>
                </c:pt>
                <c:pt idx="3">
                  <c:v>20.399999999999999</c:v>
                </c:pt>
              </c:numCache>
            </c:numRef>
          </c:val>
        </c:ser>
        <c:dLbls>
          <c:showPercent val="1"/>
        </c:dLbls>
      </c:pie3DChart>
    </c:plotArea>
    <c:legend>
      <c:legendPos val="r"/>
      <c:txPr>
        <a:bodyPr/>
        <a:lstStyle/>
        <a:p>
          <a:pPr>
            <a:defRPr sz="1300" b="1">
              <a:latin typeface="Trebuchet MS" pitchFamily="34" charset="0"/>
            </a:defRPr>
          </a:pPr>
          <a:endParaRPr lang="el-GR"/>
        </a:p>
      </c:txPr>
    </c:legend>
    <c:plotVisOnly val="1"/>
    <c:dispBlanksAs val="zero"/>
  </c:chart>
  <c:spPr>
    <a:ln>
      <a:solidFill>
        <a:schemeClr val="accent1"/>
      </a:solidFill>
    </a:ln>
  </c:spPr>
  <c:txPr>
    <a:bodyPr/>
    <a:lstStyle/>
    <a:p>
      <a:pPr>
        <a:defRPr sz="1800"/>
      </a:pPr>
      <a:endParaRPr lang="el-GR"/>
    </a:p>
  </c:txPr>
  <c:externalData r:id="rId1"/>
</c:chartSpace>
</file>

<file path=ppt/charts/chart41.xml><?xml version="1.0" encoding="utf-8"?>
<c:chartSpace xmlns:c="http://schemas.openxmlformats.org/drawingml/2006/chart" xmlns:a="http://schemas.openxmlformats.org/drawingml/2006/main" xmlns:r="http://schemas.openxmlformats.org/officeDocument/2006/relationships">
  <c:lang val="el-GR"/>
  <c:chart>
    <c:autoTitleDeleted val="1"/>
    <c:view3D>
      <c:rotX val="30"/>
      <c:depthPercent val="100"/>
      <c:perspective val="10"/>
    </c:view3D>
    <c:plotArea>
      <c:layout>
        <c:manualLayout>
          <c:layoutTarget val="inner"/>
          <c:xMode val="edge"/>
          <c:yMode val="edge"/>
          <c:x val="3.3730169859234695E-2"/>
          <c:y val="6.2499946689139704E-2"/>
          <c:w val="0.58062344882213512"/>
          <c:h val="0.89124925684660727"/>
        </c:manualLayout>
      </c:layout>
      <c:pie3DChart>
        <c:varyColors val="1"/>
        <c:ser>
          <c:idx val="0"/>
          <c:order val="0"/>
          <c:tx>
            <c:strRef>
              <c:f>Sheet1!$B$1</c:f>
              <c:strCache>
                <c:ptCount val="1"/>
                <c:pt idx="0">
                  <c:v>Sales</c:v>
                </c:pt>
              </c:strCache>
            </c:strRef>
          </c:tx>
          <c:spPr>
            <a:scene3d>
              <a:camera prst="orthographicFront"/>
              <a:lightRig rig="harsh" dir="t"/>
            </a:scene3d>
            <a:sp3d>
              <a:bevelT/>
              <a:bevelB/>
            </a:sp3d>
          </c:spPr>
          <c:dPt>
            <c:idx val="1"/>
            <c:spPr>
              <a:solidFill>
                <a:srgbClr val="FFC000"/>
              </a:solidFill>
              <a:scene3d>
                <a:camera prst="orthographicFront"/>
                <a:lightRig rig="harsh" dir="t"/>
              </a:scene3d>
              <a:sp3d>
                <a:bevelT/>
                <a:bevelB/>
              </a:sp3d>
            </c:spPr>
          </c:dPt>
          <c:dPt>
            <c:idx val="5"/>
            <c:spPr>
              <a:solidFill>
                <a:schemeClr val="accent5">
                  <a:lumMod val="40000"/>
                  <a:lumOff val="60000"/>
                </a:schemeClr>
              </a:solidFill>
              <a:scene3d>
                <a:camera prst="orthographicFront"/>
                <a:lightRig rig="harsh" dir="t"/>
              </a:scene3d>
              <a:sp3d>
                <a:bevelT/>
                <a:bevelB/>
              </a:sp3d>
            </c:spPr>
          </c:dPt>
          <c:dLbls>
            <c:dLbl>
              <c:idx val="5"/>
              <c:layout>
                <c:manualLayout>
                  <c:x val="9.9255629722427435E-2"/>
                  <c:y val="6.3650181811358023E-2"/>
                </c:manualLayout>
              </c:layout>
              <c:showVal val="1"/>
            </c:dLbl>
            <c:dLbl>
              <c:idx val="6"/>
              <c:layout>
                <c:manualLayout>
                  <c:x val="2.0814712695704177E-2"/>
                  <c:y val="7.9806357895850236E-2"/>
                </c:manualLayout>
              </c:layout>
              <c:showVal val="1"/>
            </c:dLbl>
            <c:numFmt formatCode="#,##0" sourceLinked="0"/>
            <c:txPr>
              <a:bodyPr/>
              <a:lstStyle/>
              <a:p>
                <a:pPr>
                  <a:defRPr sz="1300" b="1">
                    <a:latin typeface="Trebuchet MS" pitchFamily="34" charset="0"/>
                  </a:defRPr>
                </a:pPr>
                <a:endParaRPr lang="el-GR"/>
              </a:p>
            </c:txPr>
            <c:showVal val="1"/>
            <c:showLeaderLines val="1"/>
          </c:dLbls>
          <c:cat>
            <c:strRef>
              <c:f>Sheet1!$A$2:$A$8</c:f>
              <c:strCache>
                <c:ptCount val="7"/>
                <c:pt idx="0">
                  <c:v>Αριστεροί</c:v>
                </c:pt>
                <c:pt idx="1">
                  <c:v>Κεντροαριστεροί</c:v>
                </c:pt>
                <c:pt idx="2">
                  <c:v>Κεντρώοι</c:v>
                </c:pt>
                <c:pt idx="3">
                  <c:v>Κεντροδεξιοί</c:v>
                </c:pt>
                <c:pt idx="4">
                  <c:v>Δεξιοί</c:v>
                </c:pt>
                <c:pt idx="5">
                  <c:v>Τίποτα από αυτά</c:v>
                </c:pt>
                <c:pt idx="6">
                  <c:v>ΔΓ/ΔΑ</c:v>
                </c:pt>
              </c:strCache>
            </c:strRef>
          </c:cat>
          <c:val>
            <c:numRef>
              <c:f>Sheet1!$B$2:$B$8</c:f>
              <c:numCache>
                <c:formatCode>General</c:formatCode>
                <c:ptCount val="7"/>
                <c:pt idx="0">
                  <c:v>14.6</c:v>
                </c:pt>
                <c:pt idx="1">
                  <c:v>16.3</c:v>
                </c:pt>
                <c:pt idx="2">
                  <c:v>15.9</c:v>
                </c:pt>
                <c:pt idx="3">
                  <c:v>12.3</c:v>
                </c:pt>
                <c:pt idx="4">
                  <c:v>11.9</c:v>
                </c:pt>
                <c:pt idx="5">
                  <c:v>25.6</c:v>
                </c:pt>
                <c:pt idx="6">
                  <c:v>3.4</c:v>
                </c:pt>
              </c:numCache>
            </c:numRef>
          </c:val>
        </c:ser>
        <c:dLbls>
          <c:showPercent val="1"/>
        </c:dLbls>
      </c:pie3DChart>
    </c:plotArea>
    <c:legend>
      <c:legendPos val="r"/>
      <c:txPr>
        <a:bodyPr/>
        <a:lstStyle/>
        <a:p>
          <a:pPr>
            <a:defRPr sz="1200" b="1">
              <a:latin typeface="Trebuchet MS" pitchFamily="34" charset="0"/>
            </a:defRPr>
          </a:pPr>
          <a:endParaRPr lang="el-GR"/>
        </a:p>
      </c:txPr>
    </c:legend>
    <c:plotVisOnly val="1"/>
    <c:dispBlanksAs val="zero"/>
  </c:chart>
  <c:spPr>
    <a:ln>
      <a:solidFill>
        <a:schemeClr val="accent1"/>
      </a:solidFill>
    </a:ln>
  </c:spPr>
  <c:txPr>
    <a:bodyPr/>
    <a:lstStyle/>
    <a:p>
      <a:pPr>
        <a:defRPr sz="1800"/>
      </a:pPr>
      <a:endParaRPr lang="el-GR"/>
    </a:p>
  </c:txPr>
  <c:externalData r:id="rId1"/>
</c:chartSpace>
</file>

<file path=ppt/charts/chart42.xml><?xml version="1.0" encoding="utf-8"?>
<c:chartSpace xmlns:c="http://schemas.openxmlformats.org/drawingml/2006/chart" xmlns:a="http://schemas.openxmlformats.org/drawingml/2006/main" xmlns:r="http://schemas.openxmlformats.org/officeDocument/2006/relationships">
  <c:lang val="el-GR"/>
  <c:chart>
    <c:autoTitleDeleted val="1"/>
    <c:view3D>
      <c:rotX val="30"/>
      <c:depthPercent val="100"/>
      <c:perspective val="10"/>
    </c:view3D>
    <c:plotArea>
      <c:layout>
        <c:manualLayout>
          <c:layoutTarget val="inner"/>
          <c:xMode val="edge"/>
          <c:yMode val="edge"/>
          <c:x val="3.3730169859234695E-2"/>
          <c:y val="6.2499946689139704E-2"/>
          <c:w val="0.58062344882213512"/>
          <c:h val="0.89124925684660727"/>
        </c:manualLayout>
      </c:layout>
      <c:pie3DChart>
        <c:varyColors val="1"/>
        <c:ser>
          <c:idx val="0"/>
          <c:order val="0"/>
          <c:tx>
            <c:strRef>
              <c:f>Sheet1!$B$1</c:f>
              <c:strCache>
                <c:ptCount val="1"/>
                <c:pt idx="0">
                  <c:v>Sales</c:v>
                </c:pt>
              </c:strCache>
            </c:strRef>
          </c:tx>
          <c:spPr>
            <a:scene3d>
              <a:camera prst="orthographicFront"/>
              <a:lightRig rig="harsh" dir="t"/>
            </a:scene3d>
            <a:sp3d>
              <a:bevelT/>
              <a:bevelB/>
            </a:sp3d>
          </c:spPr>
          <c:dPt>
            <c:idx val="1"/>
            <c:spPr>
              <a:solidFill>
                <a:srgbClr val="FFC000"/>
              </a:solidFill>
              <a:scene3d>
                <a:camera prst="orthographicFront"/>
                <a:lightRig rig="harsh" dir="t"/>
              </a:scene3d>
              <a:sp3d>
                <a:bevelT/>
                <a:bevelB/>
              </a:sp3d>
            </c:spPr>
          </c:dPt>
          <c:dPt>
            <c:idx val="5"/>
            <c:spPr>
              <a:solidFill>
                <a:schemeClr val="accent5">
                  <a:lumMod val="40000"/>
                  <a:lumOff val="60000"/>
                </a:schemeClr>
              </a:solidFill>
              <a:scene3d>
                <a:camera prst="orthographicFront"/>
                <a:lightRig rig="harsh" dir="t"/>
              </a:scene3d>
              <a:sp3d>
                <a:bevelT/>
                <a:bevelB/>
              </a:sp3d>
            </c:spPr>
          </c:dPt>
          <c:dLbls>
            <c:dLbl>
              <c:idx val="1"/>
              <c:layout>
                <c:manualLayout>
                  <c:x val="-4.4142146973922977E-2"/>
                  <c:y val="-8.6326779663370726E-2"/>
                </c:manualLayout>
              </c:layout>
              <c:showVal val="1"/>
            </c:dLbl>
            <c:dLbl>
              <c:idx val="5"/>
              <c:layout>
                <c:manualLayout>
                  <c:x val="9.9255629722427435E-2"/>
                  <c:y val="6.3650181811358023E-2"/>
                </c:manualLayout>
              </c:layout>
              <c:showVal val="1"/>
            </c:dLbl>
            <c:dLbl>
              <c:idx val="6"/>
              <c:layout>
                <c:manualLayout>
                  <c:x val="2.0814712695704177E-2"/>
                  <c:y val="7.9806357895850236E-2"/>
                </c:manualLayout>
              </c:layout>
              <c:showVal val="1"/>
            </c:dLbl>
            <c:numFmt formatCode="#,##0" sourceLinked="0"/>
            <c:txPr>
              <a:bodyPr/>
              <a:lstStyle/>
              <a:p>
                <a:pPr>
                  <a:defRPr sz="1300" b="1">
                    <a:latin typeface="Trebuchet MS" pitchFamily="34" charset="0"/>
                  </a:defRPr>
                </a:pPr>
                <a:endParaRPr lang="el-GR"/>
              </a:p>
            </c:txPr>
            <c:showVal val="1"/>
            <c:showLeaderLines val="1"/>
          </c:dLbls>
          <c:cat>
            <c:strRef>
              <c:f>Sheet1!$A$2:$A$8</c:f>
              <c:strCache>
                <c:ptCount val="7"/>
                <c:pt idx="0">
                  <c:v>Αθήνα</c:v>
                </c:pt>
                <c:pt idx="1">
                  <c:v>Θεσσαλονίκη</c:v>
                </c:pt>
                <c:pt idx="2">
                  <c:v>Μακεδονία/Θράκη</c:v>
                </c:pt>
                <c:pt idx="3">
                  <c:v>Ήπειρος/Ιόνιο</c:v>
                </c:pt>
                <c:pt idx="4">
                  <c:v>Πελοπόννησος/Δυτική Ελλάδα</c:v>
                </c:pt>
                <c:pt idx="5">
                  <c:v>Θεσσαλία/Στερεά</c:v>
                </c:pt>
                <c:pt idx="6">
                  <c:v>Κρήτη/Νησιά Αιγαίου</c:v>
                </c:pt>
              </c:strCache>
            </c:strRef>
          </c:cat>
          <c:val>
            <c:numRef>
              <c:f>Sheet1!$B$2:$B$8</c:f>
              <c:numCache>
                <c:formatCode>General</c:formatCode>
                <c:ptCount val="7"/>
                <c:pt idx="0">
                  <c:v>27.8</c:v>
                </c:pt>
                <c:pt idx="1">
                  <c:v>5.4</c:v>
                </c:pt>
                <c:pt idx="2">
                  <c:v>19.2</c:v>
                </c:pt>
                <c:pt idx="3">
                  <c:v>5.6</c:v>
                </c:pt>
                <c:pt idx="4">
                  <c:v>12.4</c:v>
                </c:pt>
                <c:pt idx="5">
                  <c:v>17.899999999999999</c:v>
                </c:pt>
                <c:pt idx="6">
                  <c:v>11.6</c:v>
                </c:pt>
              </c:numCache>
            </c:numRef>
          </c:val>
        </c:ser>
        <c:dLbls>
          <c:showPercent val="1"/>
        </c:dLbls>
      </c:pie3DChart>
    </c:plotArea>
    <c:legend>
      <c:legendPos val="r"/>
      <c:layout>
        <c:manualLayout>
          <c:xMode val="edge"/>
          <c:yMode val="edge"/>
          <c:x val="0.64805055773530051"/>
          <c:y val="0"/>
          <c:w val="0.33338425360145185"/>
          <c:h val="0.9983890678813464"/>
        </c:manualLayout>
      </c:layout>
      <c:txPr>
        <a:bodyPr/>
        <a:lstStyle/>
        <a:p>
          <a:pPr>
            <a:defRPr sz="1000" b="1">
              <a:latin typeface="Trebuchet MS" pitchFamily="34" charset="0"/>
            </a:defRPr>
          </a:pPr>
          <a:endParaRPr lang="el-GR"/>
        </a:p>
      </c:txPr>
    </c:legend>
    <c:plotVisOnly val="1"/>
    <c:dispBlanksAs val="zero"/>
  </c:chart>
  <c:spPr>
    <a:ln>
      <a:solidFill>
        <a:schemeClr val="accent1"/>
      </a:solidFill>
    </a:ln>
  </c:spPr>
  <c:txPr>
    <a:bodyPr/>
    <a:lstStyle/>
    <a:p>
      <a:pPr>
        <a:defRPr sz="1800"/>
      </a:pPr>
      <a:endParaRPr lang="el-GR"/>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42619" cy="4656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l-GR"/>
          </a:p>
        </p:txBody>
      </p:sp>
      <p:sp>
        <p:nvSpPr>
          <p:cNvPr id="3075" name="Rectangle 3"/>
          <p:cNvSpPr>
            <a:spLocks noGrp="1" noChangeArrowheads="1"/>
          </p:cNvSpPr>
          <p:nvPr>
            <p:ph type="dt" idx="1"/>
          </p:nvPr>
        </p:nvSpPr>
        <p:spPr bwMode="auto">
          <a:xfrm>
            <a:off x="3978809" y="0"/>
            <a:ext cx="3042619" cy="4656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l-GR"/>
          </a:p>
        </p:txBody>
      </p:sp>
      <p:sp>
        <p:nvSpPr>
          <p:cNvPr id="7172"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3077" name="Rectangle 5"/>
          <p:cNvSpPr>
            <a:spLocks noGrp="1" noChangeArrowheads="1"/>
          </p:cNvSpPr>
          <p:nvPr>
            <p:ph type="body" sz="quarter" idx="3"/>
          </p:nvPr>
        </p:nvSpPr>
        <p:spPr bwMode="auto">
          <a:xfrm>
            <a:off x="702143" y="4421748"/>
            <a:ext cx="5618814" cy="418894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noProof="0" smtClean="0"/>
              <a:t>Click to edit Master text styles</a:t>
            </a:r>
          </a:p>
          <a:p>
            <a:pPr lvl="1"/>
            <a:r>
              <a:rPr lang="el-GR" noProof="0" smtClean="0"/>
              <a:t>Second level</a:t>
            </a:r>
          </a:p>
          <a:p>
            <a:pPr lvl="2"/>
            <a:r>
              <a:rPr lang="el-GR" noProof="0" smtClean="0"/>
              <a:t>Third level</a:t>
            </a:r>
          </a:p>
          <a:p>
            <a:pPr lvl="3"/>
            <a:r>
              <a:rPr lang="el-GR" noProof="0" smtClean="0"/>
              <a:t>Fourth level</a:t>
            </a:r>
          </a:p>
          <a:p>
            <a:pPr lvl="4"/>
            <a:r>
              <a:rPr lang="el-GR" noProof="0" smtClean="0"/>
              <a:t>Fifth level</a:t>
            </a:r>
          </a:p>
        </p:txBody>
      </p:sp>
      <p:sp>
        <p:nvSpPr>
          <p:cNvPr id="3078" name="Rectangle 6"/>
          <p:cNvSpPr>
            <a:spLocks noGrp="1" noChangeArrowheads="1"/>
          </p:cNvSpPr>
          <p:nvPr>
            <p:ph type="ftr" sz="quarter" idx="4"/>
          </p:nvPr>
        </p:nvSpPr>
        <p:spPr bwMode="auto">
          <a:xfrm>
            <a:off x="0" y="8841983"/>
            <a:ext cx="3042619" cy="4656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l-GR"/>
          </a:p>
        </p:txBody>
      </p:sp>
      <p:sp>
        <p:nvSpPr>
          <p:cNvPr id="3079" name="Rectangle 7"/>
          <p:cNvSpPr>
            <a:spLocks noGrp="1" noChangeArrowheads="1"/>
          </p:cNvSpPr>
          <p:nvPr>
            <p:ph type="sldNum" sz="quarter" idx="5"/>
          </p:nvPr>
        </p:nvSpPr>
        <p:spPr bwMode="auto">
          <a:xfrm>
            <a:off x="3978809" y="8841983"/>
            <a:ext cx="3042619" cy="4656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01AD150A-182E-46D7-B157-92CD969C226F}" type="slidenum">
              <a:rPr lang="el-GR"/>
              <a:pPr>
                <a:defRPr/>
              </a:pPr>
              <a:t>‹#›</a:t>
            </a:fld>
            <a:endParaRPr lang="el-GR"/>
          </a:p>
        </p:txBody>
      </p:sp>
    </p:spTree>
    <p:extLst>
      <p:ext uri="{BB962C8B-B14F-4D97-AF65-F5344CB8AC3E}">
        <p14:creationId xmlns:p14="http://schemas.microsoft.com/office/powerpoint/2010/main" xmlns="" val="11411353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48D4C9A-C706-4035-89BA-982D05896FDB}" type="slidenum">
              <a:rPr lang="el-GR" sz="1200"/>
              <a:pPr eaLnBrk="1" hangingPunct="1"/>
              <a:t>1</a:t>
            </a:fld>
            <a:endParaRPr lang="el-GR" sz="1200"/>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2</a:t>
            </a:fld>
            <a:endParaRPr lang="el-GR"/>
          </a:p>
        </p:txBody>
      </p:sp>
    </p:spTree>
    <p:extLst>
      <p:ext uri="{BB962C8B-B14F-4D97-AF65-F5344CB8AC3E}">
        <p14:creationId xmlns:p14="http://schemas.microsoft.com/office/powerpoint/2010/main" xmlns="" val="3684939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a:t>
            </a:fld>
            <a:endParaRPr lang="el-GR"/>
          </a:p>
        </p:txBody>
      </p:sp>
    </p:spTree>
    <p:extLst>
      <p:ext uri="{BB962C8B-B14F-4D97-AF65-F5344CB8AC3E}">
        <p14:creationId xmlns:p14="http://schemas.microsoft.com/office/powerpoint/2010/main" xmlns="" val="930306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55E8299-C11D-4FAD-9246-855DA16A1787}" type="slidenum">
              <a:rPr lang="el-GR" sz="1200"/>
              <a:pPr eaLnBrk="1" hangingPunct="1"/>
              <a:t>4</a:t>
            </a:fld>
            <a:endParaRPr lang="el-GR" sz="120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pPr/>
              <a:t>5</a:t>
            </a:fld>
            <a:endParaRPr lang="el-GR"/>
          </a:p>
        </p:txBody>
      </p:sp>
    </p:spTree>
    <p:extLst>
      <p:ext uri="{BB962C8B-B14F-4D97-AF65-F5344CB8AC3E}">
        <p14:creationId xmlns:p14="http://schemas.microsoft.com/office/powerpoint/2010/main" xmlns="" val="3535306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pPr/>
              <a:t>6</a:t>
            </a:fld>
            <a:endParaRPr lang="el-GR"/>
          </a:p>
        </p:txBody>
      </p:sp>
    </p:spTree>
    <p:extLst>
      <p:ext uri="{BB962C8B-B14F-4D97-AF65-F5344CB8AC3E}">
        <p14:creationId xmlns:p14="http://schemas.microsoft.com/office/powerpoint/2010/main" xmlns="" val="3535306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solidFill>
                  <a:prstClr val="black"/>
                </a:solidFill>
              </a:rPr>
              <a:pPr>
                <a:defRPr/>
              </a:pPr>
              <a:t>7</a:t>
            </a:fld>
            <a:endParaRPr lang="el-GR">
              <a:solidFill>
                <a:prstClr val="black"/>
              </a:solidFill>
            </a:endParaRPr>
          </a:p>
        </p:txBody>
      </p:sp>
    </p:spTree>
    <p:extLst>
      <p:ext uri="{BB962C8B-B14F-4D97-AF65-F5344CB8AC3E}">
        <p14:creationId xmlns:p14="http://schemas.microsoft.com/office/powerpoint/2010/main" xmlns="" val="19197382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8</a:t>
            </a:fld>
            <a:endParaRPr lang="el-GR">
              <a:solidFill>
                <a:prstClr val="black"/>
              </a:solidFill>
            </a:endParaRPr>
          </a:p>
        </p:txBody>
      </p:sp>
    </p:spTree>
    <p:extLst>
      <p:ext uri="{BB962C8B-B14F-4D97-AF65-F5344CB8AC3E}">
        <p14:creationId xmlns:p14="http://schemas.microsoft.com/office/powerpoint/2010/main" xmlns="" val="14580588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9</a:t>
            </a:fld>
            <a:endParaRPr lang="el-GR">
              <a:solidFill>
                <a:prstClr val="black"/>
              </a:solidFill>
            </a:endParaRPr>
          </a:p>
        </p:txBody>
      </p:sp>
    </p:spTree>
    <p:extLst>
      <p:ext uri="{BB962C8B-B14F-4D97-AF65-F5344CB8AC3E}">
        <p14:creationId xmlns:p14="http://schemas.microsoft.com/office/powerpoint/2010/main" xmlns="" val="541176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55E8299-C11D-4FAD-9246-855DA16A1787}" type="slidenum">
              <a:rPr lang="el-GR" sz="1200"/>
              <a:pPr eaLnBrk="1" hangingPunct="1"/>
              <a:t>10</a:t>
            </a:fld>
            <a:endParaRPr lang="el-GR" sz="120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11</a:t>
            </a:fld>
            <a:endParaRPr lang="el-GR"/>
          </a:p>
        </p:txBody>
      </p:sp>
    </p:spTree>
    <p:extLst>
      <p:ext uri="{BB962C8B-B14F-4D97-AF65-F5344CB8AC3E}">
        <p14:creationId xmlns:p14="http://schemas.microsoft.com/office/powerpoint/2010/main" xmlns="" val="953174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12</a:t>
            </a:fld>
            <a:endParaRPr lang="el-GR">
              <a:solidFill>
                <a:prstClr val="black"/>
              </a:solidFill>
            </a:endParaRPr>
          </a:p>
        </p:txBody>
      </p:sp>
    </p:spTree>
    <p:extLst>
      <p:ext uri="{BB962C8B-B14F-4D97-AF65-F5344CB8AC3E}">
        <p14:creationId xmlns:p14="http://schemas.microsoft.com/office/powerpoint/2010/main" xmlns="" val="541176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13</a:t>
            </a:fld>
            <a:endParaRPr lang="el-GR"/>
          </a:p>
        </p:txBody>
      </p:sp>
    </p:spTree>
    <p:extLst>
      <p:ext uri="{BB962C8B-B14F-4D97-AF65-F5344CB8AC3E}">
        <p14:creationId xmlns:p14="http://schemas.microsoft.com/office/powerpoint/2010/main" xmlns="" val="4173205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14</a:t>
            </a:fld>
            <a:endParaRPr lang="el-GR"/>
          </a:p>
        </p:txBody>
      </p:sp>
    </p:spTree>
    <p:extLst>
      <p:ext uri="{BB962C8B-B14F-4D97-AF65-F5344CB8AC3E}">
        <p14:creationId xmlns:p14="http://schemas.microsoft.com/office/powerpoint/2010/main" xmlns="" val="12407190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15</a:t>
            </a:fld>
            <a:endParaRPr lang="el-GR">
              <a:solidFill>
                <a:prstClr val="black"/>
              </a:solidFill>
            </a:endParaRPr>
          </a:p>
        </p:txBody>
      </p:sp>
    </p:spTree>
    <p:extLst>
      <p:ext uri="{BB962C8B-B14F-4D97-AF65-F5344CB8AC3E}">
        <p14:creationId xmlns:p14="http://schemas.microsoft.com/office/powerpoint/2010/main" xmlns="" val="541176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solidFill>
                  <a:prstClr val="black"/>
                </a:solidFill>
              </a:rPr>
              <a:pPr>
                <a:defRPr/>
              </a:pPr>
              <a:t>16</a:t>
            </a:fld>
            <a:endParaRPr lang="el-GR">
              <a:solidFill>
                <a:prstClr val="black"/>
              </a:solidFill>
            </a:endParaRPr>
          </a:p>
        </p:txBody>
      </p:sp>
    </p:spTree>
    <p:extLst>
      <p:ext uri="{BB962C8B-B14F-4D97-AF65-F5344CB8AC3E}">
        <p14:creationId xmlns:p14="http://schemas.microsoft.com/office/powerpoint/2010/main" xmlns="" val="41732058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55E8299-C11D-4FAD-9246-855DA16A1787}" type="slidenum">
              <a:rPr lang="el-GR" sz="1200">
                <a:solidFill>
                  <a:prstClr val="black"/>
                </a:solidFill>
              </a:rPr>
              <a:pPr eaLnBrk="1" hangingPunct="1"/>
              <a:t>17</a:t>
            </a:fld>
            <a:endParaRPr lang="el-GR" sz="1200">
              <a:solidFill>
                <a:prstClr val="black"/>
              </a:solidFill>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pPr/>
              <a:t>18</a:t>
            </a:fld>
            <a:endParaRPr lang="el-GR"/>
          </a:p>
        </p:txBody>
      </p:sp>
    </p:spTree>
    <p:extLst>
      <p:ext uri="{BB962C8B-B14F-4D97-AF65-F5344CB8AC3E}">
        <p14:creationId xmlns:p14="http://schemas.microsoft.com/office/powerpoint/2010/main" xmlns="" val="35353065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19</a:t>
            </a:fld>
            <a:endParaRPr lang="el-GR"/>
          </a:p>
        </p:txBody>
      </p:sp>
    </p:spTree>
    <p:extLst>
      <p:ext uri="{BB962C8B-B14F-4D97-AF65-F5344CB8AC3E}">
        <p14:creationId xmlns:p14="http://schemas.microsoft.com/office/powerpoint/2010/main" xmlns="" val="17804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20</a:t>
            </a:fld>
            <a:endParaRPr lang="el-GR">
              <a:solidFill>
                <a:prstClr val="black"/>
              </a:solidFill>
            </a:endParaRPr>
          </a:p>
        </p:txBody>
      </p:sp>
    </p:spTree>
    <p:extLst>
      <p:ext uri="{BB962C8B-B14F-4D97-AF65-F5344CB8AC3E}">
        <p14:creationId xmlns:p14="http://schemas.microsoft.com/office/powerpoint/2010/main" xmlns="" val="5411765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55E8299-C11D-4FAD-9246-855DA16A1787}" type="slidenum">
              <a:rPr lang="el-GR" sz="1200"/>
              <a:pPr eaLnBrk="1" hangingPunct="1"/>
              <a:t>21</a:t>
            </a:fld>
            <a:endParaRPr lang="el-GR" sz="120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22</a:t>
            </a:fld>
            <a:endParaRPr lang="el-GR"/>
          </a:p>
        </p:txBody>
      </p:sp>
    </p:spTree>
    <p:extLst>
      <p:ext uri="{BB962C8B-B14F-4D97-AF65-F5344CB8AC3E}">
        <p14:creationId xmlns:p14="http://schemas.microsoft.com/office/powerpoint/2010/main" xmlns="" val="8675118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23</a:t>
            </a:fld>
            <a:endParaRPr lang="el-GR"/>
          </a:p>
        </p:txBody>
      </p:sp>
    </p:spTree>
    <p:extLst>
      <p:ext uri="{BB962C8B-B14F-4D97-AF65-F5344CB8AC3E}">
        <p14:creationId xmlns:p14="http://schemas.microsoft.com/office/powerpoint/2010/main" xmlns="" val="12289745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24</a:t>
            </a:fld>
            <a:endParaRPr lang="el-GR"/>
          </a:p>
        </p:txBody>
      </p:sp>
    </p:spTree>
    <p:extLst>
      <p:ext uri="{BB962C8B-B14F-4D97-AF65-F5344CB8AC3E}">
        <p14:creationId xmlns:p14="http://schemas.microsoft.com/office/powerpoint/2010/main" xmlns="" val="1228974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DA22974A-7F3E-4B05-B890-52B5E691954A}" type="slidenum">
              <a:rPr lang="en-GB" smtClean="0"/>
              <a:pPr/>
              <a:t>25</a:t>
            </a:fld>
            <a:endParaRPr lang="en-GB"/>
          </a:p>
        </p:txBody>
      </p:sp>
    </p:spTree>
    <p:extLst>
      <p:ext uri="{BB962C8B-B14F-4D97-AF65-F5344CB8AC3E}">
        <p14:creationId xmlns:p14="http://schemas.microsoft.com/office/powerpoint/2010/main" xmlns="" val="2566071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DA22974A-7F3E-4B05-B890-52B5E691954A}" type="slidenum">
              <a:rPr lang="en-GB" smtClean="0"/>
              <a:pPr/>
              <a:t>26</a:t>
            </a:fld>
            <a:endParaRPr lang="en-GB"/>
          </a:p>
        </p:txBody>
      </p:sp>
    </p:spTree>
    <p:extLst>
      <p:ext uri="{BB962C8B-B14F-4D97-AF65-F5344CB8AC3E}">
        <p14:creationId xmlns:p14="http://schemas.microsoft.com/office/powerpoint/2010/main" xmlns="" val="2566071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27</a:t>
            </a:fld>
            <a:endParaRPr lang="el-GR"/>
          </a:p>
        </p:txBody>
      </p:sp>
    </p:spTree>
    <p:extLst>
      <p:ext uri="{BB962C8B-B14F-4D97-AF65-F5344CB8AC3E}">
        <p14:creationId xmlns:p14="http://schemas.microsoft.com/office/powerpoint/2010/main" xmlns="" val="30690349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pPr/>
              <a:t>28</a:t>
            </a:fld>
            <a:endParaRPr lang="el-GR"/>
          </a:p>
        </p:txBody>
      </p:sp>
    </p:spTree>
    <p:extLst>
      <p:ext uri="{BB962C8B-B14F-4D97-AF65-F5344CB8AC3E}">
        <p14:creationId xmlns:p14="http://schemas.microsoft.com/office/powerpoint/2010/main" xmlns="" val="35353065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29</a:t>
            </a:fld>
            <a:endParaRPr lang="el-GR"/>
          </a:p>
        </p:txBody>
      </p:sp>
    </p:spTree>
    <p:extLst>
      <p:ext uri="{BB962C8B-B14F-4D97-AF65-F5344CB8AC3E}">
        <p14:creationId xmlns:p14="http://schemas.microsoft.com/office/powerpoint/2010/main" xmlns="" val="32773349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30</a:t>
            </a:fld>
            <a:endParaRPr lang="el-GR"/>
          </a:p>
        </p:txBody>
      </p:sp>
    </p:spTree>
    <p:extLst>
      <p:ext uri="{BB962C8B-B14F-4D97-AF65-F5344CB8AC3E}">
        <p14:creationId xmlns:p14="http://schemas.microsoft.com/office/powerpoint/2010/main" xmlns="" val="22264342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31</a:t>
            </a:fld>
            <a:endParaRPr lang="el-GR"/>
          </a:p>
        </p:txBody>
      </p:sp>
    </p:spTree>
    <p:extLst>
      <p:ext uri="{BB962C8B-B14F-4D97-AF65-F5344CB8AC3E}">
        <p14:creationId xmlns:p14="http://schemas.microsoft.com/office/powerpoint/2010/main" xmlns="" val="8705040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32</a:t>
            </a:fld>
            <a:endParaRPr lang="el-GR"/>
          </a:p>
        </p:txBody>
      </p:sp>
    </p:spTree>
    <p:extLst>
      <p:ext uri="{BB962C8B-B14F-4D97-AF65-F5344CB8AC3E}">
        <p14:creationId xmlns:p14="http://schemas.microsoft.com/office/powerpoint/2010/main" xmlns="" val="28467673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33</a:t>
            </a:fld>
            <a:endParaRPr lang="el-GR"/>
          </a:p>
        </p:txBody>
      </p:sp>
    </p:spTree>
    <p:extLst>
      <p:ext uri="{BB962C8B-B14F-4D97-AF65-F5344CB8AC3E}">
        <p14:creationId xmlns:p14="http://schemas.microsoft.com/office/powerpoint/2010/main" xmlns="" val="23230423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34</a:t>
            </a:fld>
            <a:endParaRPr lang="el-GR"/>
          </a:p>
        </p:txBody>
      </p:sp>
    </p:spTree>
    <p:extLst>
      <p:ext uri="{BB962C8B-B14F-4D97-AF65-F5344CB8AC3E}">
        <p14:creationId xmlns:p14="http://schemas.microsoft.com/office/powerpoint/2010/main" xmlns="" val="8360701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35</a:t>
            </a:fld>
            <a:endParaRPr lang="el-GR"/>
          </a:p>
        </p:txBody>
      </p:sp>
    </p:spTree>
    <p:extLst>
      <p:ext uri="{BB962C8B-B14F-4D97-AF65-F5344CB8AC3E}">
        <p14:creationId xmlns:p14="http://schemas.microsoft.com/office/powerpoint/2010/main" xmlns="" val="657593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36</a:t>
            </a:fld>
            <a:endParaRPr lang="el-GR"/>
          </a:p>
        </p:txBody>
      </p:sp>
    </p:spTree>
    <p:extLst>
      <p:ext uri="{BB962C8B-B14F-4D97-AF65-F5344CB8AC3E}">
        <p14:creationId xmlns:p14="http://schemas.microsoft.com/office/powerpoint/2010/main" xmlns="" val="5457860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37</a:t>
            </a:fld>
            <a:endParaRPr lang="el-GR"/>
          </a:p>
        </p:txBody>
      </p:sp>
    </p:spTree>
    <p:extLst>
      <p:ext uri="{BB962C8B-B14F-4D97-AF65-F5344CB8AC3E}">
        <p14:creationId xmlns:p14="http://schemas.microsoft.com/office/powerpoint/2010/main" xmlns="" val="68417345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38</a:t>
            </a:fld>
            <a:endParaRPr lang="el-GR"/>
          </a:p>
        </p:txBody>
      </p:sp>
    </p:spTree>
    <p:extLst>
      <p:ext uri="{BB962C8B-B14F-4D97-AF65-F5344CB8AC3E}">
        <p14:creationId xmlns:p14="http://schemas.microsoft.com/office/powerpoint/2010/main" xmlns="" val="12232807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39</a:t>
            </a:fld>
            <a:endParaRPr lang="el-GR"/>
          </a:p>
        </p:txBody>
      </p:sp>
    </p:spTree>
    <p:extLst>
      <p:ext uri="{BB962C8B-B14F-4D97-AF65-F5344CB8AC3E}">
        <p14:creationId xmlns:p14="http://schemas.microsoft.com/office/powerpoint/2010/main" xmlns="" val="26340936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40</a:t>
            </a:fld>
            <a:endParaRPr lang="el-GR"/>
          </a:p>
        </p:txBody>
      </p:sp>
    </p:spTree>
    <p:extLst>
      <p:ext uri="{BB962C8B-B14F-4D97-AF65-F5344CB8AC3E}">
        <p14:creationId xmlns:p14="http://schemas.microsoft.com/office/powerpoint/2010/main" xmlns="" val="8975722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41</a:t>
            </a:fld>
            <a:endParaRPr lang="el-GR"/>
          </a:p>
        </p:txBody>
      </p:sp>
    </p:spTree>
    <p:extLst>
      <p:ext uri="{BB962C8B-B14F-4D97-AF65-F5344CB8AC3E}">
        <p14:creationId xmlns:p14="http://schemas.microsoft.com/office/powerpoint/2010/main" xmlns="" val="238196631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42</a:t>
            </a:fld>
            <a:endParaRPr lang="el-GR"/>
          </a:p>
        </p:txBody>
      </p:sp>
    </p:spTree>
    <p:extLst>
      <p:ext uri="{BB962C8B-B14F-4D97-AF65-F5344CB8AC3E}">
        <p14:creationId xmlns:p14="http://schemas.microsoft.com/office/powerpoint/2010/main" xmlns="" val="413589456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43</a:t>
            </a:fld>
            <a:endParaRPr lang="el-GR"/>
          </a:p>
        </p:txBody>
      </p:sp>
    </p:spTree>
    <p:extLst>
      <p:ext uri="{BB962C8B-B14F-4D97-AF65-F5344CB8AC3E}">
        <p14:creationId xmlns:p14="http://schemas.microsoft.com/office/powerpoint/2010/main" xmlns="" val="31596584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44</a:t>
            </a:fld>
            <a:endParaRPr lang="el-GR"/>
          </a:p>
        </p:txBody>
      </p:sp>
    </p:spTree>
    <p:extLst>
      <p:ext uri="{BB962C8B-B14F-4D97-AF65-F5344CB8AC3E}">
        <p14:creationId xmlns:p14="http://schemas.microsoft.com/office/powerpoint/2010/main" xmlns="" val="38925204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pPr>
                <a:defRPr/>
              </a:pPr>
              <a:t>45</a:t>
            </a:fld>
            <a:endParaRPr lang="el-GR"/>
          </a:p>
        </p:txBody>
      </p:sp>
    </p:spTree>
    <p:extLst>
      <p:ext uri="{BB962C8B-B14F-4D97-AF65-F5344CB8AC3E}">
        <p14:creationId xmlns:p14="http://schemas.microsoft.com/office/powerpoint/2010/main" xmlns="" val="20204916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55E8299-C11D-4FAD-9246-855DA16A1787}" type="slidenum">
              <a:rPr lang="el-GR" sz="1200"/>
              <a:pPr eaLnBrk="1" hangingPunct="1"/>
              <a:t>46</a:t>
            </a:fld>
            <a:endParaRPr lang="el-GR" sz="120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47</a:t>
            </a:fld>
            <a:endParaRPr lang="el-GR">
              <a:solidFill>
                <a:prstClr val="black"/>
              </a:solidFill>
            </a:endParaRPr>
          </a:p>
        </p:txBody>
      </p:sp>
    </p:spTree>
    <p:extLst>
      <p:ext uri="{BB962C8B-B14F-4D97-AF65-F5344CB8AC3E}">
        <p14:creationId xmlns:p14="http://schemas.microsoft.com/office/powerpoint/2010/main" xmlns="" val="35353065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48</a:t>
            </a:fld>
            <a:endParaRPr lang="el-GR">
              <a:solidFill>
                <a:prstClr val="black"/>
              </a:solidFill>
            </a:endParaRPr>
          </a:p>
        </p:txBody>
      </p:sp>
    </p:spTree>
    <p:extLst>
      <p:ext uri="{BB962C8B-B14F-4D97-AF65-F5344CB8AC3E}">
        <p14:creationId xmlns:p14="http://schemas.microsoft.com/office/powerpoint/2010/main" xmlns="" val="353530653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49</a:t>
            </a:fld>
            <a:endParaRPr lang="el-GR">
              <a:solidFill>
                <a:prstClr val="black"/>
              </a:solidFill>
            </a:endParaRPr>
          </a:p>
        </p:txBody>
      </p:sp>
    </p:spTree>
    <p:extLst>
      <p:ext uri="{BB962C8B-B14F-4D97-AF65-F5344CB8AC3E}">
        <p14:creationId xmlns:p14="http://schemas.microsoft.com/office/powerpoint/2010/main" xmlns="" val="35353065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50</a:t>
            </a:fld>
            <a:endParaRPr lang="el-GR">
              <a:solidFill>
                <a:prstClr val="black"/>
              </a:solidFill>
            </a:endParaRPr>
          </a:p>
        </p:txBody>
      </p:sp>
    </p:spTree>
    <p:extLst>
      <p:ext uri="{BB962C8B-B14F-4D97-AF65-F5344CB8AC3E}">
        <p14:creationId xmlns:p14="http://schemas.microsoft.com/office/powerpoint/2010/main" xmlns="" val="353530653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1592F6F-0032-44A6-92F5-672CFFBD3162}" type="slidenum">
              <a:rPr lang="el-GR" smtClean="0">
                <a:solidFill>
                  <a:prstClr val="black"/>
                </a:solidFill>
              </a:rPr>
              <a:pPr/>
              <a:t>51</a:t>
            </a:fld>
            <a:endParaRPr lang="el-GR">
              <a:solidFill>
                <a:prstClr val="black"/>
              </a:solidFill>
            </a:endParaRPr>
          </a:p>
        </p:txBody>
      </p:sp>
    </p:spTree>
    <p:extLst>
      <p:ext uri="{BB962C8B-B14F-4D97-AF65-F5344CB8AC3E}">
        <p14:creationId xmlns:p14="http://schemas.microsoft.com/office/powerpoint/2010/main" xmlns="" val="35353065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55E8299-C11D-4FAD-9246-855DA16A1787}" type="slidenum">
              <a:rPr lang="el-GR" sz="1200"/>
              <a:pPr eaLnBrk="1" hangingPunct="1"/>
              <a:t>52</a:t>
            </a:fld>
            <a:endParaRPr lang="el-GR" sz="120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F1592F6F-0032-44A6-92F5-672CFFBD3162}" type="slidenum">
              <a:rPr lang="el-GR" smtClean="0"/>
              <a:pPr/>
              <a:t>53</a:t>
            </a:fld>
            <a:endParaRPr lang="el-GR"/>
          </a:p>
        </p:txBody>
      </p:sp>
    </p:spTree>
    <p:extLst>
      <p:ext uri="{BB962C8B-B14F-4D97-AF65-F5344CB8AC3E}">
        <p14:creationId xmlns:p14="http://schemas.microsoft.com/office/powerpoint/2010/main" xmlns="" val="20655579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F1592F6F-0032-44A6-92F5-672CFFBD3162}" type="slidenum">
              <a:rPr lang="el-GR" smtClean="0"/>
              <a:pPr/>
              <a:t>54</a:t>
            </a:fld>
            <a:endParaRPr lang="el-GR"/>
          </a:p>
        </p:txBody>
      </p:sp>
    </p:spTree>
    <p:extLst>
      <p:ext uri="{BB962C8B-B14F-4D97-AF65-F5344CB8AC3E}">
        <p14:creationId xmlns:p14="http://schemas.microsoft.com/office/powerpoint/2010/main" xmlns="" val="247794589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955E8299-C11D-4FAD-9246-855DA16A1787}" type="slidenum">
              <a:rPr lang="el-GR" sz="1200">
                <a:solidFill>
                  <a:prstClr val="black"/>
                </a:solidFill>
              </a:rPr>
              <a:pPr eaLnBrk="1" hangingPunct="1"/>
              <a:t>55</a:t>
            </a:fld>
            <a:endParaRPr lang="el-GR" sz="1200">
              <a:solidFill>
                <a:prstClr val="black"/>
              </a:solidFill>
            </a:endParaRPr>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solidFill>
                  <a:prstClr val="black"/>
                </a:solidFill>
              </a:rPr>
              <a:pPr>
                <a:defRPr/>
              </a:pPr>
              <a:t>56</a:t>
            </a:fld>
            <a:endParaRPr lang="el-GR">
              <a:solidFill>
                <a:prstClr val="black"/>
              </a:solidFill>
            </a:endParaRPr>
          </a:p>
        </p:txBody>
      </p:sp>
    </p:spTree>
    <p:extLst>
      <p:ext uri="{BB962C8B-B14F-4D97-AF65-F5344CB8AC3E}">
        <p14:creationId xmlns:p14="http://schemas.microsoft.com/office/powerpoint/2010/main" xmlns="" val="368493940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solidFill>
                  <a:prstClr val="black"/>
                </a:solidFill>
              </a:rPr>
              <a:pPr>
                <a:defRPr/>
              </a:pPr>
              <a:t>57</a:t>
            </a:fld>
            <a:endParaRPr lang="el-GR">
              <a:solidFill>
                <a:prstClr val="black"/>
              </a:solidFill>
            </a:endParaRPr>
          </a:p>
        </p:txBody>
      </p:sp>
    </p:spTree>
    <p:extLst>
      <p:ext uri="{BB962C8B-B14F-4D97-AF65-F5344CB8AC3E}">
        <p14:creationId xmlns:p14="http://schemas.microsoft.com/office/powerpoint/2010/main" xmlns="" val="36849394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a:defRPr/>
            </a:pPr>
            <a:fld id="{01AD150A-182E-46D7-B157-92CD969C226F}" type="slidenum">
              <a:rPr lang="el-GR" smtClean="0">
                <a:solidFill>
                  <a:prstClr val="black"/>
                </a:solidFill>
              </a:rPr>
              <a:pPr>
                <a:defRPr/>
              </a:pPr>
              <a:t>58</a:t>
            </a:fld>
            <a:endParaRPr lang="el-GR">
              <a:solidFill>
                <a:prstClr val="black"/>
              </a:solidFill>
            </a:endParaRPr>
          </a:p>
        </p:txBody>
      </p:sp>
    </p:spTree>
    <p:extLst>
      <p:ext uri="{BB962C8B-B14F-4D97-AF65-F5344CB8AC3E}">
        <p14:creationId xmlns:p14="http://schemas.microsoft.com/office/powerpoint/2010/main" xmlns="" val="36849394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eaLnBrk="1" hangingPunct="1"/>
            <a:fld id="{B48D4C9A-C706-4035-89BA-982D05896FDB}" type="slidenum">
              <a:rPr lang="el-GR" sz="1200">
                <a:solidFill>
                  <a:prstClr val="black"/>
                </a:solidFill>
              </a:rPr>
              <a:pPr eaLnBrk="1" hangingPunct="1"/>
              <a:t>59</a:t>
            </a:fld>
            <a:endParaRPr lang="el-GR" sz="1200">
              <a:solidFill>
                <a:prstClr val="black"/>
              </a:solidFill>
            </a:endParaRPr>
          </a:p>
        </p:txBody>
      </p:sp>
      <p:sp>
        <p:nvSpPr>
          <p:cNvPr id="8195" name="Rectangle 2"/>
          <p:cNvSpPr>
            <a:spLocks noGrp="1" noRot="1" noChangeAspect="1" noChangeArrowheads="1" noTextEdit="1"/>
          </p:cNvSpPr>
          <p:nvPr>
            <p:ph type="sldImg"/>
          </p:nvPr>
        </p:nvSpPr>
        <p:spPr>
          <a:ln/>
        </p:spPr>
      </p:sp>
      <p:sp>
        <p:nvSpPr>
          <p:cNvPr id="8196" name="Rectangle 3"/>
          <p:cNvSpPr>
            <a:spLocks noGrp="1" noChangeArrowheads="1"/>
          </p:cNvSpPr>
          <p:nvPr>
            <p:ph type="body" idx="1"/>
          </p:nvPr>
        </p:nvSpPr>
        <p:spPr>
          <a:noFill/>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08DF369C-CB83-473E-9BB6-531E00E9ABAB}"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9167726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6FE587D-F17E-4A68-A3F8-22500CD4D7D6}"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6180060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734657F-5389-416A-9D9F-31EB5D6590D1}"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95948081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12738" y="1555750"/>
            <a:ext cx="41767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1850" y="1555750"/>
            <a:ext cx="41783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a:ln/>
        </p:spPr>
        <p:txBody>
          <a:bodyPr/>
          <a:lstStyle>
            <a:lvl1pPr>
              <a:defRPr/>
            </a:lvl1pPr>
          </a:lstStyle>
          <a:p>
            <a:fld id="{B3DBEACF-D6F0-4F98-8B47-62022C1335CE}" type="datetime1">
              <a:rPr lang="el-GR"/>
              <a:pPr/>
              <a:t>8/7/2013</a:t>
            </a:fld>
            <a:endParaRPr lang="el-GR"/>
          </a:p>
        </p:txBody>
      </p:sp>
      <p:sp>
        <p:nvSpPr>
          <p:cNvPr id="6" name="Rectangle 5"/>
          <p:cNvSpPr>
            <a:spLocks noGrp="1" noChangeArrowheads="1"/>
          </p:cNvSpPr>
          <p:nvPr>
            <p:ph type="ftr" sz="quarter" idx="11"/>
          </p:nvPr>
        </p:nvSpPr>
        <p:spPr>
          <a:ln/>
        </p:spPr>
        <p:txBody>
          <a:bodyPr/>
          <a:lstStyle>
            <a:lvl1pPr>
              <a:defRPr/>
            </a:lvl1pPr>
          </a:lstStyle>
          <a:p>
            <a:endParaRPr lang="el-G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9099172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FB4FB38-BDB3-495E-8484-92A0A3404BEA}" type="datetime1">
              <a:rPr lang="el-GR"/>
              <a:pPr/>
              <a:t>8/7/2013</a:t>
            </a:fld>
            <a:endParaRPr lang="el-GR"/>
          </a:p>
        </p:txBody>
      </p:sp>
      <p:sp>
        <p:nvSpPr>
          <p:cNvPr id="8" name="Rectangle 5"/>
          <p:cNvSpPr>
            <a:spLocks noGrp="1" noChangeArrowheads="1"/>
          </p:cNvSpPr>
          <p:nvPr>
            <p:ph type="ftr" sz="quarter" idx="11"/>
          </p:nvPr>
        </p:nvSpPr>
        <p:spPr>
          <a:ln/>
        </p:spPr>
        <p:txBody>
          <a:bodyPr/>
          <a:lstStyle>
            <a:lvl1pPr>
              <a:defRPr/>
            </a:lvl1pPr>
          </a:lstStyle>
          <a:p>
            <a:endParaRPr lang="el-G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72123059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EB3E9F17-B0B2-4D86-84A4-BC1DFC7C18FF}" type="datetime1">
              <a:rPr lang="el-GR"/>
              <a:pPr/>
              <a:t>8/7/2013</a:t>
            </a:fld>
            <a:endParaRPr lang="el-GR"/>
          </a:p>
        </p:txBody>
      </p:sp>
      <p:sp>
        <p:nvSpPr>
          <p:cNvPr id="4" name="Rectangle 5"/>
          <p:cNvSpPr>
            <a:spLocks noGrp="1" noChangeArrowheads="1"/>
          </p:cNvSpPr>
          <p:nvPr>
            <p:ph type="ftr" sz="quarter" idx="11"/>
          </p:nvPr>
        </p:nvSpPr>
        <p:spPr>
          <a:ln/>
        </p:spPr>
        <p:txBody>
          <a:bodyPr/>
          <a:lstStyle>
            <a:lvl1pPr>
              <a:defRPr/>
            </a:lvl1pPr>
          </a:lstStyle>
          <a:p>
            <a:endParaRPr lang="el-GR"/>
          </a:p>
        </p:txBody>
      </p:sp>
      <p:sp>
        <p:nvSpPr>
          <p:cNvPr id="6"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2045371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0662AD5-D25C-4AFF-AB54-AA5CA1630F12}" type="datetime1">
              <a:rPr lang="el-GR"/>
              <a:pPr/>
              <a:t>8/7/2013</a:t>
            </a:fld>
            <a:endParaRPr lang="el-GR"/>
          </a:p>
        </p:txBody>
      </p:sp>
      <p:sp>
        <p:nvSpPr>
          <p:cNvPr id="3" name="Rectangle 5"/>
          <p:cNvSpPr>
            <a:spLocks noGrp="1" noChangeArrowheads="1"/>
          </p:cNvSpPr>
          <p:nvPr>
            <p:ph type="ftr" sz="quarter" idx="11"/>
          </p:nvPr>
        </p:nvSpPr>
        <p:spPr>
          <a:ln/>
        </p:spPr>
        <p:txBody>
          <a:bodyPr/>
          <a:lstStyle>
            <a:lvl1pPr>
              <a:defRPr/>
            </a:lvl1pPr>
          </a:lstStyle>
          <a:p>
            <a:endParaRPr lang="el-GR"/>
          </a:p>
        </p:txBody>
      </p:sp>
      <p:sp>
        <p:nvSpPr>
          <p:cNvPr id="5"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55857071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BC399C98-C13B-4BF2-86E3-DC6CD3DB4B00}" type="datetime1">
              <a:rPr lang="el-GR"/>
              <a:pPr/>
              <a:t>8/7/2013</a:t>
            </a:fld>
            <a:endParaRPr lang="el-GR"/>
          </a:p>
        </p:txBody>
      </p:sp>
      <p:sp>
        <p:nvSpPr>
          <p:cNvPr id="6" name="Rectangle 5"/>
          <p:cNvSpPr>
            <a:spLocks noGrp="1" noChangeArrowheads="1"/>
          </p:cNvSpPr>
          <p:nvPr>
            <p:ph type="ftr" sz="quarter" idx="11"/>
          </p:nvPr>
        </p:nvSpPr>
        <p:spPr>
          <a:ln/>
        </p:spPr>
        <p:txBody>
          <a:bodyPr/>
          <a:lstStyle>
            <a:lvl1pPr>
              <a:defRPr/>
            </a:lvl1pPr>
          </a:lstStyle>
          <a:p>
            <a:endParaRPr lang="el-G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9750725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56D50E0-76DC-4904-927B-444653C0FC65}" type="datetime1">
              <a:rPr lang="el-GR"/>
              <a:pPr/>
              <a:t>8/7/2013</a:t>
            </a:fld>
            <a:endParaRPr lang="el-GR"/>
          </a:p>
        </p:txBody>
      </p:sp>
      <p:sp>
        <p:nvSpPr>
          <p:cNvPr id="6" name="Rectangle 5"/>
          <p:cNvSpPr>
            <a:spLocks noGrp="1" noChangeArrowheads="1"/>
          </p:cNvSpPr>
          <p:nvPr>
            <p:ph type="ftr" sz="quarter" idx="11"/>
          </p:nvPr>
        </p:nvSpPr>
        <p:spPr>
          <a:ln/>
        </p:spPr>
        <p:txBody>
          <a:bodyPr/>
          <a:lstStyle>
            <a:lvl1pPr>
              <a:defRPr/>
            </a:lvl1pPr>
          </a:lstStyle>
          <a:p>
            <a:endParaRPr lang="el-G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19279446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E6AA1C26-ED28-41F7-95AB-762E11F2F509}"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43352686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115888"/>
            <a:ext cx="2195512" cy="61928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4925" y="115888"/>
            <a:ext cx="6437313" cy="6192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195F6B5-D738-44D6-AA52-8AF4D073CD1C}"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31580456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925" y="115888"/>
            <a:ext cx="6911975" cy="1081087"/>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312738" y="1555750"/>
            <a:ext cx="4176712"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1850" y="1555750"/>
            <a:ext cx="4178300"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312738" y="4008438"/>
            <a:ext cx="4176712"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1850" y="4008438"/>
            <a:ext cx="4178300"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6C0FC657-CE07-4C57-BFA0-24F0844E5A0B}" type="datetime1">
              <a:rPr lang="el-GR"/>
              <a:pPr/>
              <a:t>8/7/2013</a:t>
            </a:fld>
            <a:endParaRPr lang="el-GR"/>
          </a:p>
        </p:txBody>
      </p:sp>
      <p:sp>
        <p:nvSpPr>
          <p:cNvPr id="8" name="Rectangle 5"/>
          <p:cNvSpPr>
            <a:spLocks noGrp="1" noChangeArrowheads="1"/>
          </p:cNvSpPr>
          <p:nvPr>
            <p:ph type="ftr" sz="quarter" idx="11"/>
          </p:nvPr>
        </p:nvSpPr>
        <p:spPr>
          <a:ln/>
        </p:spPr>
        <p:txBody>
          <a:bodyPr/>
          <a:lstStyle>
            <a:lvl1pPr>
              <a:defRPr/>
            </a:lvl1pPr>
          </a:lstStyle>
          <a:p>
            <a:endParaRPr lang="el-G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54860413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EF4E8E0-3C23-44EA-AD66-F104E47E5A19}"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209641711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AF82819-3A76-45A2-9CB0-728324BF37D5}"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2870655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A7ADD36-6B52-4A8B-BC39-84D58E8EA0C1}"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2897440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A6FE3129-D79E-4274-B07A-AA3275E41D50}" type="datetime1">
              <a:rPr lang="el-GR"/>
              <a:pPr/>
              <a:t>8/7/2013</a:t>
            </a:fld>
            <a:endParaRPr lang="el-GR"/>
          </a:p>
        </p:txBody>
      </p:sp>
      <p:sp>
        <p:nvSpPr>
          <p:cNvPr id="6"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29300994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1591A555-6863-4F85-B29C-BB6605396AFF}" type="datetime1">
              <a:rPr lang="el-GR"/>
              <a:pPr/>
              <a:t>8/7/2013</a:t>
            </a:fld>
            <a:endParaRPr lang="el-GR"/>
          </a:p>
        </p:txBody>
      </p:sp>
      <p:sp>
        <p:nvSpPr>
          <p:cNvPr id="8"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19854706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CE2C49B0-D997-4DD9-8EFD-57E5CF75A9DF}" type="datetime1">
              <a:rPr lang="el-GR"/>
              <a:pPr/>
              <a:t>8/7/2013</a:t>
            </a:fld>
            <a:endParaRPr lang="el-GR"/>
          </a:p>
        </p:txBody>
      </p:sp>
      <p:sp>
        <p:nvSpPr>
          <p:cNvPr id="4"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42804795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02853C1-537A-4B49-AABF-661CF0D70B3A}" type="datetime1">
              <a:rPr lang="el-GR"/>
              <a:pPr/>
              <a:t>8/7/2013</a:t>
            </a:fld>
            <a:endParaRPr lang="el-GR"/>
          </a:p>
        </p:txBody>
      </p:sp>
      <p:sp>
        <p:nvSpPr>
          <p:cNvPr id="3"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1598862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70DABA0-EA80-4C1A-86E0-E9D780DE1445}" type="datetime1">
              <a:rPr lang="el-GR"/>
              <a:pPr/>
              <a:t>8/7/2013</a:t>
            </a:fld>
            <a:endParaRPr lang="el-GR"/>
          </a:p>
        </p:txBody>
      </p:sp>
      <p:sp>
        <p:nvSpPr>
          <p:cNvPr id="6"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20530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DAD014D-C2FE-4F34-8846-E173D8607E37}" type="datetime1">
              <a:rPr lang="el-GR"/>
              <a:pPr/>
              <a:t>8/7/2013</a:t>
            </a:fld>
            <a:endParaRPr lang="el-GR"/>
          </a:p>
        </p:txBody>
      </p:sp>
      <p:sp>
        <p:nvSpPr>
          <p:cNvPr id="6"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1885689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0C097709-A66D-4F12-83E9-64A64C9FB812}"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12770909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9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0200"/>
            <a:ext cx="60198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0B58EF32-DA4B-4372-9794-221E04305B65}" type="datetime1">
              <a:rPr lang="el-GR"/>
              <a:pPr/>
              <a:t>8/7/2013</a:t>
            </a:fld>
            <a:endParaRPr lang="el-GR"/>
          </a:p>
        </p:txBody>
      </p:sp>
      <p:sp>
        <p:nvSpPr>
          <p:cNvPr id="5" name="Rectangle 5"/>
          <p:cNvSpPr>
            <a:spLocks noGrp="1" noChangeArrowheads="1"/>
          </p:cNvSpPr>
          <p:nvPr>
            <p:ph type="ftr" sz="quarter" idx="11"/>
          </p:nvPr>
        </p:nvSpPr>
        <p:spPr>
          <a:ln/>
        </p:spPr>
        <p:txBody>
          <a:bodyPr/>
          <a:lstStyle>
            <a:lvl1pPr>
              <a:defRPr/>
            </a:lvl1pPr>
          </a:lstStyle>
          <a:p>
            <a:endParaRPr lang="el-GR"/>
          </a:p>
        </p:txBody>
      </p:sp>
    </p:spTree>
    <p:extLst>
      <p:ext uri="{BB962C8B-B14F-4D97-AF65-F5344CB8AC3E}">
        <p14:creationId xmlns:p14="http://schemas.microsoft.com/office/powerpoint/2010/main" xmlns="" val="349208002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08DF369C-CB83-473E-9BB6-531E00E9ABAB}"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749262832"/>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6FE587D-F17E-4A68-A3F8-22500CD4D7D6}"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86372442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734657F-5389-416A-9D9F-31EB5D6590D1}"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5963507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12738" y="1555750"/>
            <a:ext cx="41767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1850" y="1555750"/>
            <a:ext cx="41783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a:ln/>
        </p:spPr>
        <p:txBody>
          <a:bodyPr/>
          <a:lstStyle>
            <a:lvl1pPr>
              <a:defRPr/>
            </a:lvl1pPr>
          </a:lstStyle>
          <a:p>
            <a:fld id="{B3DBEACF-D6F0-4F98-8B47-62022C1335CE}"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100930022"/>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FB4FB38-BDB3-495E-8484-92A0A3404BEA}"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185222471"/>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EB3E9F17-B0B2-4D86-84A4-BC1DFC7C18FF}" type="datetime1">
              <a:rPr lang="el-GR">
                <a:solidFill>
                  <a:prstClr val="black"/>
                </a:solidFill>
              </a:rPr>
              <a:pPr/>
              <a:t>8/7/2013</a:t>
            </a:fld>
            <a:endParaRPr lang="el-GR">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6"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07319559"/>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0662AD5-D25C-4AFF-AB54-AA5CA1630F12}" type="datetime1">
              <a:rPr lang="el-GR">
                <a:solidFill>
                  <a:prstClr val="black"/>
                </a:solidFill>
              </a:rPr>
              <a:pPr/>
              <a:t>8/7/2013</a:t>
            </a:fld>
            <a:endParaRPr lang="el-GR">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5"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670850327"/>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BC399C98-C13B-4BF2-86E3-DC6CD3DB4B00}"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550101731"/>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56D50E0-76DC-4904-927B-444653C0FC65}"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601813720"/>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E6AA1C26-ED28-41F7-95AB-762E11F2F509}"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361896611"/>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115888"/>
            <a:ext cx="2195512" cy="61928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4925" y="115888"/>
            <a:ext cx="6437313" cy="6192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195F6B5-D738-44D6-AA52-8AF4D073CD1C}"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027771183"/>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925" y="115888"/>
            <a:ext cx="6911975" cy="1081087"/>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312738" y="1555750"/>
            <a:ext cx="4176712"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1850" y="1555750"/>
            <a:ext cx="4178300"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312738" y="4008438"/>
            <a:ext cx="4176712"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1850" y="4008438"/>
            <a:ext cx="4178300"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6C0FC657-CE07-4C57-BFA0-24F0844E5A0B}"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464897615"/>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08DF369C-CB83-473E-9BB6-531E00E9ABAB}"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569257508"/>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6FE587D-F17E-4A68-A3F8-22500CD4D7D6}"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959763505"/>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734657F-5389-416A-9D9F-31EB5D6590D1}"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767841690"/>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12738" y="1555750"/>
            <a:ext cx="41767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1850" y="1555750"/>
            <a:ext cx="41783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a:ln/>
        </p:spPr>
        <p:txBody>
          <a:bodyPr/>
          <a:lstStyle>
            <a:lvl1pPr>
              <a:defRPr/>
            </a:lvl1pPr>
          </a:lstStyle>
          <a:p>
            <a:fld id="{B3DBEACF-D6F0-4F98-8B47-62022C1335CE}"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22153518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FB4FB38-BDB3-495E-8484-92A0A3404BEA}"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154409143"/>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EB3E9F17-B0B2-4D86-84A4-BC1DFC7C18FF}" type="datetime1">
              <a:rPr lang="el-GR">
                <a:solidFill>
                  <a:prstClr val="black"/>
                </a:solidFill>
              </a:rPr>
              <a:pPr/>
              <a:t>8/7/2013</a:t>
            </a:fld>
            <a:endParaRPr lang="el-GR">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6"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842117048"/>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0662AD5-D25C-4AFF-AB54-AA5CA1630F12}" type="datetime1">
              <a:rPr lang="el-GR">
                <a:solidFill>
                  <a:prstClr val="black"/>
                </a:solidFill>
              </a:rPr>
              <a:pPr/>
              <a:t>8/7/2013</a:t>
            </a:fld>
            <a:endParaRPr lang="el-GR">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5"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907808792"/>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BC399C98-C13B-4BF2-86E3-DC6CD3DB4B00}"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110273832"/>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56D50E0-76DC-4904-927B-444653C0FC65}"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55554704"/>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E6AA1C26-ED28-41F7-95AB-762E11F2F509}"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623149568"/>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115888"/>
            <a:ext cx="2195512" cy="61928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4925" y="115888"/>
            <a:ext cx="6437313" cy="6192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195F6B5-D738-44D6-AA52-8AF4D073CD1C}"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00580350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925" y="115888"/>
            <a:ext cx="6911975" cy="1081087"/>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312738" y="1555750"/>
            <a:ext cx="4176712"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1850" y="1555750"/>
            <a:ext cx="4178300"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312738" y="4008438"/>
            <a:ext cx="4176712"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1850" y="4008438"/>
            <a:ext cx="4178300"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6C0FC657-CE07-4C57-BFA0-24F0844E5A0B}"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091785096"/>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EF4E8E0-3C23-44EA-AD66-F104E47E5A19}"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2897122207"/>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AF82819-3A76-45A2-9CB0-728324BF37D5}"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23509491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A7ADD36-6B52-4A8B-BC39-84D58E8EA0C1}"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28994302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A6FE3129-D79E-4274-B07A-AA3275E41D50}" type="datetime1">
              <a:rPr lang="el-GR">
                <a:solidFill>
                  <a:srgbClr val="000000"/>
                </a:solidFill>
              </a:rPr>
              <a:pPr/>
              <a:t>8/7/2013</a:t>
            </a:fld>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316731118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1591A555-6863-4F85-B29C-BB6605396AFF}" type="datetime1">
              <a:rPr lang="el-GR">
                <a:solidFill>
                  <a:srgbClr val="000000"/>
                </a:solidFill>
              </a:rPr>
              <a:pPr/>
              <a:t>8/7/2013</a:t>
            </a:fld>
            <a:endParaRPr lang="el-G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317637115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CE2C49B0-D997-4DD9-8EFD-57E5CF75A9DF}" type="datetime1">
              <a:rPr lang="el-GR">
                <a:solidFill>
                  <a:srgbClr val="000000"/>
                </a:solidFill>
              </a:rPr>
              <a:pPr/>
              <a:t>8/7/2013</a:t>
            </a:fld>
            <a:endParaRPr lang="el-G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15279371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02853C1-537A-4B49-AABF-661CF0D70B3A}" type="datetime1">
              <a:rPr lang="el-GR">
                <a:solidFill>
                  <a:srgbClr val="000000"/>
                </a:solidFill>
              </a:rPr>
              <a:pPr/>
              <a:t>8/7/2013</a:t>
            </a:fld>
            <a:endParaRPr lang="el-G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23361887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70DABA0-EA80-4C1A-86E0-E9D780DE1445}" type="datetime1">
              <a:rPr lang="el-GR">
                <a:solidFill>
                  <a:srgbClr val="000000"/>
                </a:solidFill>
              </a:rPr>
              <a:pPr/>
              <a:t>8/7/2013</a:t>
            </a:fld>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57289098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DAD014D-C2FE-4F34-8846-E173D8607E37}" type="datetime1">
              <a:rPr lang="el-GR">
                <a:solidFill>
                  <a:srgbClr val="000000"/>
                </a:solidFill>
              </a:rPr>
              <a:pPr/>
              <a:t>8/7/2013</a:t>
            </a:fld>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3657704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0C097709-A66D-4F12-83E9-64A64C9FB812}"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410928109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9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0200"/>
            <a:ext cx="60198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0B58EF32-DA4B-4372-9794-221E04305B65}"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179923246"/>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08DF369C-CB83-473E-9BB6-531E00E9ABAB}"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59213882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6FE587D-F17E-4A68-A3F8-22500CD4D7D6}"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798109478"/>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734657F-5389-416A-9D9F-31EB5D6590D1}"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222280549"/>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12738" y="1555750"/>
            <a:ext cx="41767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1850" y="1555750"/>
            <a:ext cx="41783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a:ln/>
        </p:spPr>
        <p:txBody>
          <a:bodyPr/>
          <a:lstStyle>
            <a:lvl1pPr>
              <a:defRPr/>
            </a:lvl1pPr>
          </a:lstStyle>
          <a:p>
            <a:fld id="{B3DBEACF-D6F0-4F98-8B47-62022C1335CE}"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689768714"/>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FB4FB38-BDB3-495E-8484-92A0A3404BEA}"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696171059"/>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EB3E9F17-B0B2-4D86-84A4-BC1DFC7C18FF}" type="datetime1">
              <a:rPr lang="el-GR">
                <a:solidFill>
                  <a:prstClr val="black"/>
                </a:solidFill>
              </a:rPr>
              <a:pPr/>
              <a:t>8/7/2013</a:t>
            </a:fld>
            <a:endParaRPr lang="el-GR">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6"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92428477"/>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0662AD5-D25C-4AFF-AB54-AA5CA1630F12}" type="datetime1">
              <a:rPr lang="el-GR">
                <a:solidFill>
                  <a:prstClr val="black"/>
                </a:solidFill>
              </a:rPr>
              <a:pPr/>
              <a:t>8/7/2013</a:t>
            </a:fld>
            <a:endParaRPr lang="el-GR">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5"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99717782"/>
      </p:ext>
    </p:extLst>
  </p:cSld>
  <p:clrMapOvr>
    <a:masterClrMapping/>
  </p:clrMapOvr>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BC399C98-C13B-4BF2-86E3-DC6CD3DB4B00}"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86316525"/>
      </p:ext>
    </p:extLst>
  </p:cSld>
  <p:clrMapOvr>
    <a:masterClrMapping/>
  </p:clrMapOvr>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56D50E0-76DC-4904-927B-444653C0FC65}"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936317027"/>
      </p:ext>
    </p:extLst>
  </p:cSld>
  <p:clrMapOvr>
    <a:masterClrMapping/>
  </p:clrMapOvr>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E6AA1C26-ED28-41F7-95AB-762E11F2F509}"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762416158"/>
      </p:ext>
    </p:extLst>
  </p:cSld>
  <p:clrMapOvr>
    <a:masterClrMapping/>
  </p:clrMapOvr>
  <p:timing>
    <p:tnLst>
      <p:par>
        <p:cT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115888"/>
            <a:ext cx="2195512" cy="61928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4925" y="115888"/>
            <a:ext cx="6437313" cy="6192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195F6B5-D738-44D6-AA52-8AF4D073CD1C}"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198646748"/>
      </p:ext>
    </p:extLst>
  </p:cSld>
  <p:clrMapOvr>
    <a:masterClrMapping/>
  </p:clrMapOvr>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925" y="115888"/>
            <a:ext cx="6911975" cy="1081087"/>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312738" y="1555750"/>
            <a:ext cx="4176712"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1850" y="1555750"/>
            <a:ext cx="4178300"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312738" y="4008438"/>
            <a:ext cx="4176712"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1850" y="4008438"/>
            <a:ext cx="4178300"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6C0FC657-CE07-4C57-BFA0-24F0844E5A0B}"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188201336"/>
      </p:ext>
    </p:extLst>
  </p:cSld>
  <p:clrMapOvr>
    <a:masterClrMapping/>
  </p:clrMapOvr>
  <p:timing>
    <p:tnLst>
      <p:par>
        <p:cT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4EF4E8E0-3C23-44EA-AD66-F104E47E5A19}"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1988298002"/>
      </p:ext>
    </p:extLst>
  </p:cSld>
  <p:clrMapOvr>
    <a:masterClrMapping/>
  </p:clrMapOvr>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AF82819-3A76-45A2-9CB0-728324BF37D5}"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1384050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FA7ADD36-6B52-4A8B-BC39-84D58E8EA0C1}"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176056711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fld id="{A6FE3129-D79E-4274-B07A-AA3275E41D50}" type="datetime1">
              <a:rPr lang="el-GR">
                <a:solidFill>
                  <a:srgbClr val="000000"/>
                </a:solidFill>
              </a:rPr>
              <a:pPr/>
              <a:t>8/7/2013</a:t>
            </a:fld>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10081583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1591A555-6863-4F85-B29C-BB6605396AFF}" type="datetime1">
              <a:rPr lang="el-GR">
                <a:solidFill>
                  <a:srgbClr val="000000"/>
                </a:solidFill>
              </a:rPr>
              <a:pPr/>
              <a:t>8/7/2013</a:t>
            </a:fld>
            <a:endParaRPr lang="el-GR">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39953700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CE2C49B0-D997-4DD9-8EFD-57E5CF75A9DF}" type="datetime1">
              <a:rPr lang="el-GR">
                <a:solidFill>
                  <a:srgbClr val="000000"/>
                </a:solidFill>
              </a:rPr>
              <a:pPr/>
              <a:t>8/7/2013</a:t>
            </a:fld>
            <a:endParaRPr lang="el-GR">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241120363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02853C1-537A-4B49-AABF-661CF0D70B3A}" type="datetime1">
              <a:rPr lang="el-GR">
                <a:solidFill>
                  <a:srgbClr val="000000"/>
                </a:solidFill>
              </a:rPr>
              <a:pPr/>
              <a:t>8/7/2013</a:t>
            </a:fld>
            <a:endParaRPr lang="el-GR">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25220101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770DABA0-EA80-4C1A-86E0-E9D780DE1445}" type="datetime1">
              <a:rPr lang="el-GR">
                <a:solidFill>
                  <a:srgbClr val="000000"/>
                </a:solidFill>
              </a:rPr>
              <a:pPr/>
              <a:t>8/7/2013</a:t>
            </a:fld>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12893961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2DAD014D-C2FE-4F34-8846-E173D8607E37}" type="datetime1">
              <a:rPr lang="el-GR">
                <a:solidFill>
                  <a:srgbClr val="000000"/>
                </a:solidFill>
              </a:rPr>
              <a:pPr/>
              <a:t>8/7/2013</a:t>
            </a:fld>
            <a:endParaRPr lang="el-GR">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37691828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0C097709-A66D-4F12-83E9-64A64C9FB812}"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23185441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600200"/>
            <a:ext cx="2057400" cy="45259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600200"/>
            <a:ext cx="60198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0B58EF32-DA4B-4372-9794-221E04305B65}" type="datetime1">
              <a:rPr lang="el-GR">
                <a:solidFill>
                  <a:srgbClr val="000000"/>
                </a:solidFill>
              </a:rPr>
              <a:pPr/>
              <a:t>8/7/2013</a:t>
            </a:fld>
            <a:endParaRPr lang="el-GR">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srgbClr val="000000"/>
              </a:solidFill>
            </a:endParaRPr>
          </a:p>
        </p:txBody>
      </p:sp>
    </p:spTree>
    <p:extLst>
      <p:ext uri="{BB962C8B-B14F-4D97-AF65-F5344CB8AC3E}">
        <p14:creationId xmlns:p14="http://schemas.microsoft.com/office/powerpoint/2010/main" xmlns="" val="3315894757"/>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fld id="{08DF369C-CB83-473E-9BB6-531E00E9ABAB}"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581870954"/>
      </p:ext>
    </p:extLst>
  </p:cSld>
  <p:clrMapOvr>
    <a:masterClrMapping/>
  </p:clrMapOvr>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B6FE587D-F17E-4A68-A3F8-22500CD4D7D6}"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374138302"/>
      </p:ext>
    </p:extLst>
  </p:cSld>
  <p:clrMapOvr>
    <a:masterClrMapping/>
  </p:clrMapOvr>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5734657F-5389-416A-9D9F-31EB5D6590D1}"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984012476"/>
      </p:ext>
    </p:extLst>
  </p:cSld>
  <p:clrMapOvr>
    <a:masterClrMapping/>
  </p:clrMapOvr>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12738" y="1555750"/>
            <a:ext cx="4176712"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1850" y="1555750"/>
            <a:ext cx="4178300" cy="4752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Rectangle 4"/>
          <p:cNvSpPr>
            <a:spLocks noGrp="1" noChangeArrowheads="1"/>
          </p:cNvSpPr>
          <p:nvPr>
            <p:ph type="dt" sz="half" idx="10"/>
          </p:nvPr>
        </p:nvSpPr>
        <p:spPr>
          <a:ln/>
        </p:spPr>
        <p:txBody>
          <a:bodyPr/>
          <a:lstStyle>
            <a:lvl1pPr>
              <a:defRPr/>
            </a:lvl1pPr>
          </a:lstStyle>
          <a:p>
            <a:fld id="{B3DBEACF-D6F0-4F98-8B47-62022C1335CE}"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665265923"/>
      </p:ext>
    </p:extLst>
  </p:cSld>
  <p:clrMapOvr>
    <a:masterClrMapping/>
  </p:clrMapOvr>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4FB4FB38-BDB3-495E-8484-92A0A3404BEA}"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273623216"/>
      </p:ext>
    </p:extLst>
  </p:cSld>
  <p:clrMapOvr>
    <a:masterClrMapping/>
  </p:clrMapOvr>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fld id="{EB3E9F17-B0B2-4D86-84A4-BC1DFC7C18FF}" type="datetime1">
              <a:rPr lang="el-GR">
                <a:solidFill>
                  <a:prstClr val="black"/>
                </a:solidFill>
              </a:rPr>
              <a:pPr/>
              <a:t>8/7/2013</a:t>
            </a:fld>
            <a:endParaRPr lang="el-GR">
              <a:solidFill>
                <a:prstClr val="black"/>
              </a:solidFill>
            </a:endParaRPr>
          </a:p>
        </p:txBody>
      </p:sp>
      <p:sp>
        <p:nvSpPr>
          <p:cNvPr id="4"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6"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076996231"/>
      </p:ext>
    </p:extLst>
  </p:cSld>
  <p:clrMapOvr>
    <a:masterClrMapping/>
  </p:clrMapOvr>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20662AD5-D25C-4AFF-AB54-AA5CA1630F12}" type="datetime1">
              <a:rPr lang="el-GR">
                <a:solidFill>
                  <a:prstClr val="black"/>
                </a:solidFill>
              </a:rPr>
              <a:pPr/>
              <a:t>8/7/2013</a:t>
            </a:fld>
            <a:endParaRPr lang="el-GR">
              <a:solidFill>
                <a:prstClr val="black"/>
              </a:solidFill>
            </a:endParaRPr>
          </a:p>
        </p:txBody>
      </p:sp>
      <p:sp>
        <p:nvSpPr>
          <p:cNvPr id="3"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5"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067187942"/>
      </p:ext>
    </p:extLst>
  </p:cSld>
  <p:clrMapOvr>
    <a:masterClrMapping/>
  </p:clrMapOvr>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BC399C98-C13B-4BF2-86E3-DC6CD3DB4B00}"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983611477"/>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656D50E0-76DC-4904-927B-444653C0FC65}" type="datetime1">
              <a:rPr lang="el-GR">
                <a:solidFill>
                  <a:prstClr val="black"/>
                </a:solidFill>
              </a:rPr>
              <a:pPr/>
              <a:t>8/7/2013</a:t>
            </a:fld>
            <a:endParaRPr lang="el-GR">
              <a:solidFill>
                <a:prstClr val="black"/>
              </a:solidFill>
            </a:endParaRPr>
          </a:p>
        </p:txBody>
      </p:sp>
      <p:sp>
        <p:nvSpPr>
          <p:cNvPr id="6"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1273677699"/>
      </p:ext>
    </p:extLst>
  </p:cSld>
  <p:clrMapOvr>
    <a:masterClrMapping/>
  </p:clrMapOvr>
  <p:timing>
    <p:tnLst>
      <p:par>
        <p:cTn id="1" dur="indefinite" restart="never" nodeType="tmRoot"/>
      </p:par>
    </p:tn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E6AA1C26-ED28-41F7-95AB-762E11F2F509}"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85836469"/>
      </p:ext>
    </p:extLst>
  </p:cSld>
  <p:clrMapOvr>
    <a:masterClrMapping/>
  </p:clrMapOvr>
  <p:timing>
    <p:tnLst>
      <p:par>
        <p:cTn id="1" dur="indefinite" restart="never" nodeType="tmRoot"/>
      </p:par>
    </p:tn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4638" y="115888"/>
            <a:ext cx="2195512" cy="6192837"/>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4925" y="115888"/>
            <a:ext cx="6437313" cy="61928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fld id="{1195F6B5-D738-44D6-AA52-8AF4D073CD1C}" type="datetime1">
              <a:rPr lang="el-GR">
                <a:solidFill>
                  <a:prstClr val="black"/>
                </a:solidFill>
              </a:rPr>
              <a:pPr/>
              <a:t>8/7/2013</a:t>
            </a:fld>
            <a:endParaRPr lang="el-GR">
              <a:solidFill>
                <a:prstClr val="black"/>
              </a:solidFill>
            </a:endParaRPr>
          </a:p>
        </p:txBody>
      </p:sp>
      <p:sp>
        <p:nvSpPr>
          <p:cNvPr id="5"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7" name="Slide Number Placeholder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019995177"/>
      </p:ext>
    </p:extLst>
  </p:cSld>
  <p:clrMapOvr>
    <a:masterClrMapping/>
  </p:clrMapOvr>
  <p:timing>
    <p:tnLst>
      <p:par>
        <p:cT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4925" y="115888"/>
            <a:ext cx="6911975" cy="1081087"/>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312738" y="1555750"/>
            <a:ext cx="4176712"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41850" y="1555750"/>
            <a:ext cx="4178300" cy="230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312738" y="4008438"/>
            <a:ext cx="4176712"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41850" y="4008438"/>
            <a:ext cx="4178300" cy="23002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fld id="{6C0FC657-CE07-4C57-BFA0-24F0844E5A0B}" type="datetime1">
              <a:rPr lang="el-GR">
                <a:solidFill>
                  <a:prstClr val="black"/>
                </a:solidFill>
              </a:rPr>
              <a:pPr/>
              <a:t>8/7/2013</a:t>
            </a:fld>
            <a:endParaRPr lang="el-GR">
              <a:solidFill>
                <a:prstClr val="black"/>
              </a:solidFill>
            </a:endParaRPr>
          </a:p>
        </p:txBody>
      </p:sp>
      <p:sp>
        <p:nvSpPr>
          <p:cNvPr id="8" name="Rectangle 5"/>
          <p:cNvSpPr>
            <a:spLocks noGrp="1" noChangeArrowheads="1"/>
          </p:cNvSpPr>
          <p:nvPr>
            <p:ph type="ftr" sz="quarter" idx="11"/>
          </p:nvPr>
        </p:nvSpPr>
        <p:spPr>
          <a:ln/>
        </p:spPr>
        <p:txBody>
          <a:bodyPr/>
          <a:lstStyle>
            <a:lvl1pPr>
              <a:defRPr/>
            </a:lvl1pPr>
          </a:lstStyle>
          <a:p>
            <a:endParaRPr lang="el-GR">
              <a:solidFill>
                <a:prstClr val="black"/>
              </a:solidFill>
            </a:endParaRPr>
          </a:p>
        </p:txBody>
      </p:sp>
      <p:sp>
        <p:nvSpPr>
          <p:cNvPr id="10" name="Rectangle 6"/>
          <p:cNvSpPr>
            <a:spLocks noGrp="1" noChangeArrowheads="1"/>
          </p:cNvSpPr>
          <p:nvPr>
            <p:ph type="sldNum" sz="quarter" idx="12"/>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2574466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3.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2.pn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2.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3.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image" Target="../media/image2.png"/><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jpe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theme" Target="../theme/theme8.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image" Target="../media/image2.png"/><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635375" y="188913"/>
            <a:ext cx="5327650" cy="100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312738" y="1555750"/>
            <a:ext cx="8507412" cy="475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F69151CB-E155-420B-B4DC-C8B22ED9C44F}" type="datetime1">
              <a:rPr lang="el-GR"/>
              <a:pPr/>
              <a:t>8/7/2013</a:t>
            </a:fld>
            <a:endParaRPr lang="el-G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p>
        </p:txBody>
      </p:sp>
      <p:pic>
        <p:nvPicPr>
          <p:cNvPr id="2" name="Picture 2"/>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6372200" y="6321174"/>
            <a:ext cx="1368152" cy="4922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Lst>
  <p:timing>
    <p:tnLst>
      <p:par>
        <p:cTn id="1" dur="indefinite" restart="never" nodeType="tmRoot"/>
      </p:par>
    </p:tnLst>
  </p:timing>
  <p:hf hdr="0" ftr="0" dt="0"/>
  <p:txStyles>
    <p:titleStyle>
      <a:lvl1pPr algn="r" rtl="0" eaLnBrk="0" fontAlgn="base" hangingPunct="0">
        <a:spcBef>
          <a:spcPct val="0"/>
        </a:spcBef>
        <a:spcAft>
          <a:spcPct val="0"/>
        </a:spcAft>
        <a:defRPr sz="2400">
          <a:solidFill>
            <a:srgbClr val="D60093"/>
          </a:solidFill>
          <a:effectLst/>
          <a:latin typeface="Trebuchet MS" pitchFamily="34" charset="0"/>
          <a:ea typeface="+mj-ea"/>
          <a:cs typeface="+mj-cs"/>
        </a:defRPr>
      </a:lvl1pPr>
      <a:lvl2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6pPr>
      <a:lvl7pPr marL="9144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7pPr>
      <a:lvl8pPr marL="13716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8pPr>
      <a:lvl9pPr marL="18288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12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Char char="•"/>
        <a:defRPr sz="1200">
          <a:solidFill>
            <a:schemeClr val="tx1"/>
          </a:solidFill>
          <a:latin typeface="Trebuchet MS" pitchFamily="34" charset="0"/>
        </a:defRPr>
      </a:lvl2pPr>
      <a:lvl3pPr marL="1143000" indent="-228600" algn="l" rtl="0" eaLnBrk="0" fontAlgn="base" hangingPunct="0">
        <a:spcBef>
          <a:spcPct val="20000"/>
        </a:spcBef>
        <a:spcAft>
          <a:spcPct val="0"/>
        </a:spcAft>
        <a:buChar char="•"/>
        <a:defRPr sz="1200">
          <a:solidFill>
            <a:schemeClr val="tx1"/>
          </a:solidFill>
          <a:latin typeface="Trebuchet MS" pitchFamily="34" charset="0"/>
        </a:defRPr>
      </a:lvl3pPr>
      <a:lvl4pPr marL="1600200" indent="-228600" algn="l" rtl="0" eaLnBrk="0" fontAlgn="base" hangingPunct="0">
        <a:spcBef>
          <a:spcPct val="20000"/>
        </a:spcBef>
        <a:spcAft>
          <a:spcPct val="0"/>
        </a:spcAft>
        <a:buChar char="•"/>
        <a:defRPr sz="1200">
          <a:solidFill>
            <a:schemeClr val="tx1"/>
          </a:solidFill>
          <a:latin typeface="Trebuchet MS" pitchFamily="34" charset="0"/>
        </a:defRPr>
      </a:lvl4pPr>
      <a:lvl5pPr marL="2057400" indent="-228600" algn="l" rtl="0" eaLnBrk="0" fontAlgn="base" hangingPunct="0">
        <a:spcBef>
          <a:spcPct val="20000"/>
        </a:spcBef>
        <a:spcAft>
          <a:spcPct val="0"/>
        </a:spcAft>
        <a:buChar char="•"/>
        <a:defRPr sz="1200">
          <a:solidFill>
            <a:schemeClr val="tx1"/>
          </a:solidFill>
          <a:latin typeface="Trebuchet MS" pitchFamily="34" charset="0"/>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0" y="2924175"/>
            <a:ext cx="3529013" cy="1655763"/>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372F184A-2821-4AA8-8405-74372AA8E263}" type="datetime1">
              <a:rPr lang="el-GR"/>
              <a:pPr/>
              <a:t>8/7/2013</a:t>
            </a:fld>
            <a:endParaRPr lang="el-GR"/>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p>
        </p:txBody>
      </p:sp>
      <p:pic>
        <p:nvPicPr>
          <p:cNvPr id="2050" name="Picture 2"/>
          <p:cNvPicPr>
            <a:picLocks noChangeAspect="1" noChangeArrowheads="1"/>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5940152" y="72802"/>
            <a:ext cx="3124200" cy="1123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Lst>
  <p:timing>
    <p:tnLst>
      <p:par>
        <p:cTn id="1" dur="indefinite" restart="never" nodeType="tmRoot"/>
      </p:par>
    </p:tnLst>
  </p:timing>
  <p:txStyles>
    <p:titleStyle>
      <a:lvl1pPr algn="ctr" rtl="0" eaLnBrk="0" fontAlgn="base" hangingPunct="0">
        <a:spcBef>
          <a:spcPct val="0"/>
        </a:spcBef>
        <a:spcAft>
          <a:spcPct val="0"/>
        </a:spcAft>
        <a:defRPr sz="2800">
          <a:solidFill>
            <a:srgbClr val="D60093"/>
          </a:solidFill>
          <a:effectLst/>
          <a:latin typeface="Trebuchet MS" pitchFamily="34" charset="0"/>
          <a:ea typeface="+mj-ea"/>
          <a:cs typeface="+mj-cs"/>
        </a:defRPr>
      </a:lvl1pPr>
      <a:lvl2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635375" y="188913"/>
            <a:ext cx="5327650" cy="100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312738" y="1555750"/>
            <a:ext cx="8507412" cy="475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F69151CB-E155-420B-B4DC-C8B22ED9C44F}" type="datetime1">
              <a:rPr lang="el-GR">
                <a:solidFill>
                  <a:prstClr val="black"/>
                </a:solidFill>
              </a:rPr>
              <a:pPr/>
              <a:t>8/7/2013</a:t>
            </a:fld>
            <a:endParaRPr lang="el-GR">
              <a:solidFill>
                <a:prstClr val="black"/>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solidFill>
                <a:prstClr val="black"/>
              </a:solidFill>
            </a:endParaRPr>
          </a:p>
        </p:txBody>
      </p:sp>
      <p:pic>
        <p:nvPicPr>
          <p:cNvPr id="2" name="Picture 2"/>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6372200" y="6321174"/>
            <a:ext cx="1368152" cy="4922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42484302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iming>
    <p:tnLst>
      <p:par>
        <p:cTn id="1" dur="indefinite" restart="never" nodeType="tmRoot"/>
      </p:par>
    </p:tnLst>
  </p:timing>
  <p:hf hdr="0" ftr="0" dt="0"/>
  <p:txStyles>
    <p:titleStyle>
      <a:lvl1pPr algn="r" rtl="0" eaLnBrk="0" fontAlgn="base" hangingPunct="0">
        <a:spcBef>
          <a:spcPct val="0"/>
        </a:spcBef>
        <a:spcAft>
          <a:spcPct val="0"/>
        </a:spcAft>
        <a:defRPr sz="2400">
          <a:solidFill>
            <a:srgbClr val="D60093"/>
          </a:solidFill>
          <a:effectLst/>
          <a:latin typeface="Trebuchet MS" pitchFamily="34" charset="0"/>
          <a:ea typeface="+mj-ea"/>
          <a:cs typeface="+mj-cs"/>
        </a:defRPr>
      </a:lvl1pPr>
      <a:lvl2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6pPr>
      <a:lvl7pPr marL="9144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7pPr>
      <a:lvl8pPr marL="13716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8pPr>
      <a:lvl9pPr marL="18288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12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Char char="•"/>
        <a:defRPr sz="1200">
          <a:solidFill>
            <a:schemeClr val="tx1"/>
          </a:solidFill>
          <a:latin typeface="Trebuchet MS" pitchFamily="34" charset="0"/>
        </a:defRPr>
      </a:lvl2pPr>
      <a:lvl3pPr marL="1143000" indent="-228600" algn="l" rtl="0" eaLnBrk="0" fontAlgn="base" hangingPunct="0">
        <a:spcBef>
          <a:spcPct val="20000"/>
        </a:spcBef>
        <a:spcAft>
          <a:spcPct val="0"/>
        </a:spcAft>
        <a:buChar char="•"/>
        <a:defRPr sz="1200">
          <a:solidFill>
            <a:schemeClr val="tx1"/>
          </a:solidFill>
          <a:latin typeface="Trebuchet MS" pitchFamily="34" charset="0"/>
        </a:defRPr>
      </a:lvl3pPr>
      <a:lvl4pPr marL="1600200" indent="-228600" algn="l" rtl="0" eaLnBrk="0" fontAlgn="base" hangingPunct="0">
        <a:spcBef>
          <a:spcPct val="20000"/>
        </a:spcBef>
        <a:spcAft>
          <a:spcPct val="0"/>
        </a:spcAft>
        <a:buChar char="•"/>
        <a:defRPr sz="1200">
          <a:solidFill>
            <a:schemeClr val="tx1"/>
          </a:solidFill>
          <a:latin typeface="Trebuchet MS" pitchFamily="34" charset="0"/>
        </a:defRPr>
      </a:lvl4pPr>
      <a:lvl5pPr marL="2057400" indent="-228600" algn="l" rtl="0" eaLnBrk="0" fontAlgn="base" hangingPunct="0">
        <a:spcBef>
          <a:spcPct val="20000"/>
        </a:spcBef>
        <a:spcAft>
          <a:spcPct val="0"/>
        </a:spcAft>
        <a:buChar char="•"/>
        <a:defRPr sz="1200">
          <a:solidFill>
            <a:schemeClr val="tx1"/>
          </a:solidFill>
          <a:latin typeface="Trebuchet MS" pitchFamily="34" charset="0"/>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635375" y="188913"/>
            <a:ext cx="5327650" cy="100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312738" y="1555750"/>
            <a:ext cx="8507412" cy="475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F69151CB-E155-420B-B4DC-C8B22ED9C44F}" type="datetime1">
              <a:rPr lang="el-GR">
                <a:solidFill>
                  <a:prstClr val="black"/>
                </a:solidFill>
              </a:rPr>
              <a:pPr/>
              <a:t>8/7/2013</a:t>
            </a:fld>
            <a:endParaRPr lang="el-GR">
              <a:solidFill>
                <a:prstClr val="black"/>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solidFill>
                <a:prstClr val="black"/>
              </a:solidFill>
            </a:endParaRPr>
          </a:p>
        </p:txBody>
      </p:sp>
      <p:pic>
        <p:nvPicPr>
          <p:cNvPr id="2" name="Picture 2"/>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6372200" y="6321174"/>
            <a:ext cx="1368152" cy="4922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309836256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timing>
    <p:tnLst>
      <p:par>
        <p:cTn id="1" dur="indefinite" restart="never" nodeType="tmRoot"/>
      </p:par>
    </p:tnLst>
  </p:timing>
  <p:hf hdr="0" ftr="0" dt="0"/>
  <p:txStyles>
    <p:titleStyle>
      <a:lvl1pPr algn="r" rtl="0" eaLnBrk="0" fontAlgn="base" hangingPunct="0">
        <a:spcBef>
          <a:spcPct val="0"/>
        </a:spcBef>
        <a:spcAft>
          <a:spcPct val="0"/>
        </a:spcAft>
        <a:defRPr sz="2400">
          <a:solidFill>
            <a:srgbClr val="D60093"/>
          </a:solidFill>
          <a:effectLst/>
          <a:latin typeface="Trebuchet MS" pitchFamily="34" charset="0"/>
          <a:ea typeface="+mj-ea"/>
          <a:cs typeface="+mj-cs"/>
        </a:defRPr>
      </a:lvl1pPr>
      <a:lvl2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6pPr>
      <a:lvl7pPr marL="9144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7pPr>
      <a:lvl8pPr marL="13716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8pPr>
      <a:lvl9pPr marL="18288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12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Char char="•"/>
        <a:defRPr sz="1200">
          <a:solidFill>
            <a:schemeClr val="tx1"/>
          </a:solidFill>
          <a:latin typeface="Trebuchet MS" pitchFamily="34" charset="0"/>
        </a:defRPr>
      </a:lvl2pPr>
      <a:lvl3pPr marL="1143000" indent="-228600" algn="l" rtl="0" eaLnBrk="0" fontAlgn="base" hangingPunct="0">
        <a:spcBef>
          <a:spcPct val="20000"/>
        </a:spcBef>
        <a:spcAft>
          <a:spcPct val="0"/>
        </a:spcAft>
        <a:buChar char="•"/>
        <a:defRPr sz="1200">
          <a:solidFill>
            <a:schemeClr val="tx1"/>
          </a:solidFill>
          <a:latin typeface="Trebuchet MS" pitchFamily="34" charset="0"/>
        </a:defRPr>
      </a:lvl3pPr>
      <a:lvl4pPr marL="1600200" indent="-228600" algn="l" rtl="0" eaLnBrk="0" fontAlgn="base" hangingPunct="0">
        <a:spcBef>
          <a:spcPct val="20000"/>
        </a:spcBef>
        <a:spcAft>
          <a:spcPct val="0"/>
        </a:spcAft>
        <a:buChar char="•"/>
        <a:defRPr sz="1200">
          <a:solidFill>
            <a:schemeClr val="tx1"/>
          </a:solidFill>
          <a:latin typeface="Trebuchet MS" pitchFamily="34" charset="0"/>
        </a:defRPr>
      </a:lvl4pPr>
      <a:lvl5pPr marL="2057400" indent="-228600" algn="l" rtl="0" eaLnBrk="0" fontAlgn="base" hangingPunct="0">
        <a:spcBef>
          <a:spcPct val="20000"/>
        </a:spcBef>
        <a:spcAft>
          <a:spcPct val="0"/>
        </a:spcAft>
        <a:buChar char="•"/>
        <a:defRPr sz="1200">
          <a:solidFill>
            <a:schemeClr val="tx1"/>
          </a:solidFill>
          <a:latin typeface="Trebuchet MS" pitchFamily="34" charset="0"/>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0" y="2924175"/>
            <a:ext cx="3529013" cy="1655763"/>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372F184A-2821-4AA8-8405-74372AA8E263}" type="datetime1">
              <a:rPr lang="el-GR">
                <a:solidFill>
                  <a:srgbClr val="000000"/>
                </a:solidFill>
              </a:rPr>
              <a:pPr/>
              <a:t>8/7/2013</a:t>
            </a:fld>
            <a:endParaRPr lang="el-GR">
              <a:solidFill>
                <a:srgbClr val="000000"/>
              </a:solidFill>
            </a:endParaRPr>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solidFill>
                <a:srgbClr val="000000"/>
              </a:solidFill>
            </a:endParaRPr>
          </a:p>
        </p:txBody>
      </p:sp>
      <p:pic>
        <p:nvPicPr>
          <p:cNvPr id="2050" name="Picture 2"/>
          <p:cNvPicPr>
            <a:picLocks noChangeAspect="1" noChangeArrowheads="1"/>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5940152" y="72802"/>
            <a:ext cx="3124200" cy="1123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408171275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iming>
    <p:tnLst>
      <p:par>
        <p:cTn id="1" dur="indefinite" restart="never" nodeType="tmRoot"/>
      </p:par>
    </p:tnLst>
  </p:timing>
  <p:txStyles>
    <p:titleStyle>
      <a:lvl1pPr algn="ctr" rtl="0" eaLnBrk="0" fontAlgn="base" hangingPunct="0">
        <a:spcBef>
          <a:spcPct val="0"/>
        </a:spcBef>
        <a:spcAft>
          <a:spcPct val="0"/>
        </a:spcAft>
        <a:defRPr sz="2800">
          <a:solidFill>
            <a:srgbClr val="D60093"/>
          </a:solidFill>
          <a:effectLst/>
          <a:latin typeface="Trebuchet MS" pitchFamily="34" charset="0"/>
          <a:ea typeface="+mj-ea"/>
          <a:cs typeface="+mj-cs"/>
        </a:defRPr>
      </a:lvl1pPr>
      <a:lvl2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635375" y="188913"/>
            <a:ext cx="5327650" cy="100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312738" y="1555750"/>
            <a:ext cx="8507412" cy="475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F69151CB-E155-420B-B4DC-C8B22ED9C44F}" type="datetime1">
              <a:rPr lang="el-GR">
                <a:solidFill>
                  <a:prstClr val="black"/>
                </a:solidFill>
              </a:rPr>
              <a:pPr/>
              <a:t>8/7/2013</a:t>
            </a:fld>
            <a:endParaRPr lang="el-GR">
              <a:solidFill>
                <a:prstClr val="black"/>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solidFill>
                <a:prstClr val="black"/>
              </a:solidFill>
            </a:endParaRPr>
          </a:p>
        </p:txBody>
      </p:sp>
      <p:pic>
        <p:nvPicPr>
          <p:cNvPr id="2" name="Picture 2"/>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6372200" y="6321174"/>
            <a:ext cx="1368152" cy="4922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6384282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iming>
    <p:tnLst>
      <p:par>
        <p:cTn id="1" dur="indefinite" restart="never" nodeType="tmRoot"/>
      </p:par>
    </p:tnLst>
  </p:timing>
  <p:hf hdr="0" ftr="0" dt="0"/>
  <p:txStyles>
    <p:titleStyle>
      <a:lvl1pPr algn="r" rtl="0" eaLnBrk="0" fontAlgn="base" hangingPunct="0">
        <a:spcBef>
          <a:spcPct val="0"/>
        </a:spcBef>
        <a:spcAft>
          <a:spcPct val="0"/>
        </a:spcAft>
        <a:defRPr sz="2400">
          <a:solidFill>
            <a:srgbClr val="D60093"/>
          </a:solidFill>
          <a:effectLst/>
          <a:latin typeface="Trebuchet MS" pitchFamily="34" charset="0"/>
          <a:ea typeface="+mj-ea"/>
          <a:cs typeface="+mj-cs"/>
        </a:defRPr>
      </a:lvl1pPr>
      <a:lvl2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6pPr>
      <a:lvl7pPr marL="9144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7pPr>
      <a:lvl8pPr marL="13716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8pPr>
      <a:lvl9pPr marL="18288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12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Char char="•"/>
        <a:defRPr sz="1200">
          <a:solidFill>
            <a:schemeClr val="tx1"/>
          </a:solidFill>
          <a:latin typeface="Trebuchet MS" pitchFamily="34" charset="0"/>
        </a:defRPr>
      </a:lvl2pPr>
      <a:lvl3pPr marL="1143000" indent="-228600" algn="l" rtl="0" eaLnBrk="0" fontAlgn="base" hangingPunct="0">
        <a:spcBef>
          <a:spcPct val="20000"/>
        </a:spcBef>
        <a:spcAft>
          <a:spcPct val="0"/>
        </a:spcAft>
        <a:buChar char="•"/>
        <a:defRPr sz="1200">
          <a:solidFill>
            <a:schemeClr val="tx1"/>
          </a:solidFill>
          <a:latin typeface="Trebuchet MS" pitchFamily="34" charset="0"/>
        </a:defRPr>
      </a:lvl3pPr>
      <a:lvl4pPr marL="1600200" indent="-228600" algn="l" rtl="0" eaLnBrk="0" fontAlgn="base" hangingPunct="0">
        <a:spcBef>
          <a:spcPct val="20000"/>
        </a:spcBef>
        <a:spcAft>
          <a:spcPct val="0"/>
        </a:spcAft>
        <a:buChar char="•"/>
        <a:defRPr sz="1200">
          <a:solidFill>
            <a:schemeClr val="tx1"/>
          </a:solidFill>
          <a:latin typeface="Trebuchet MS" pitchFamily="34" charset="0"/>
        </a:defRPr>
      </a:lvl4pPr>
      <a:lvl5pPr marL="2057400" indent="-228600" algn="l" rtl="0" eaLnBrk="0" fontAlgn="base" hangingPunct="0">
        <a:spcBef>
          <a:spcPct val="20000"/>
        </a:spcBef>
        <a:spcAft>
          <a:spcPct val="0"/>
        </a:spcAft>
        <a:buChar char="•"/>
        <a:defRPr sz="1200">
          <a:solidFill>
            <a:schemeClr val="tx1"/>
          </a:solidFill>
          <a:latin typeface="Trebuchet MS" pitchFamily="34" charset="0"/>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0" y="2924175"/>
            <a:ext cx="3529013" cy="1655763"/>
          </a:xfrm>
          <a:prstGeom prst="rect">
            <a:avLst/>
          </a:prstGeom>
          <a:noFill/>
          <a:ln>
            <a:noFill/>
          </a:ln>
          <a:effectLst/>
          <a:extLst>
            <a:ext uri="{909E8E84-426E-40DD-AFC4-6F175D3DCCD1}">
              <a14:hiddenFill xmlns:a14="http://schemas.microsoft.com/office/drawing/2010/main" xmlns="">
                <a:solidFill>
                  <a:srgbClr val="C0C0C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372F184A-2821-4AA8-8405-74372AA8E263}" type="datetime1">
              <a:rPr lang="el-GR">
                <a:solidFill>
                  <a:srgbClr val="000000"/>
                </a:solidFill>
              </a:rPr>
              <a:pPr/>
              <a:t>8/7/2013</a:t>
            </a:fld>
            <a:endParaRPr lang="el-GR">
              <a:solidFill>
                <a:srgbClr val="000000"/>
              </a:solidFill>
            </a:endParaRPr>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solidFill>
                <a:srgbClr val="000000"/>
              </a:solidFill>
            </a:endParaRPr>
          </a:p>
        </p:txBody>
      </p:sp>
      <p:pic>
        <p:nvPicPr>
          <p:cNvPr id="2050" name="Picture 2"/>
          <p:cNvPicPr>
            <a:picLocks noChangeAspect="1" noChangeArrowheads="1"/>
          </p:cNvPicPr>
          <p:nvPr userDrawn="1"/>
        </p:nvPicPr>
        <p:blipFill>
          <a:blip r:embed="rId14" cstate="print">
            <a:extLst>
              <a:ext uri="{28A0092B-C50C-407E-A947-70E740481C1C}">
                <a14:useLocalDpi xmlns:a14="http://schemas.microsoft.com/office/drawing/2010/main" xmlns="" val="0"/>
              </a:ext>
            </a:extLst>
          </a:blip>
          <a:srcRect/>
          <a:stretch>
            <a:fillRect/>
          </a:stretch>
        </p:blipFill>
        <p:spPr bwMode="auto">
          <a:xfrm>
            <a:off x="5940152" y="72802"/>
            <a:ext cx="3124200" cy="1123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100312161"/>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iming>
    <p:tnLst>
      <p:par>
        <p:cTn id="1" dur="indefinite" restart="never" nodeType="tmRoot"/>
      </p:par>
    </p:tnLst>
  </p:timing>
  <p:txStyles>
    <p:titleStyle>
      <a:lvl1pPr algn="ctr" rtl="0" eaLnBrk="0" fontAlgn="base" hangingPunct="0">
        <a:spcBef>
          <a:spcPct val="0"/>
        </a:spcBef>
        <a:spcAft>
          <a:spcPct val="0"/>
        </a:spcAft>
        <a:defRPr sz="2800">
          <a:solidFill>
            <a:srgbClr val="D60093"/>
          </a:solidFill>
          <a:effectLst/>
          <a:latin typeface="Trebuchet MS" pitchFamily="34" charset="0"/>
          <a:ea typeface="+mj-ea"/>
          <a:cs typeface="+mj-cs"/>
        </a:defRPr>
      </a:lvl1pPr>
      <a:lvl2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ct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8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635375" y="188913"/>
            <a:ext cx="5327650" cy="1009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l-GR" smtClean="0"/>
              <a:t>Click to edit Master title style</a:t>
            </a:r>
          </a:p>
        </p:txBody>
      </p:sp>
      <p:sp>
        <p:nvSpPr>
          <p:cNvPr id="1027" name="Rectangle 3"/>
          <p:cNvSpPr>
            <a:spLocks noGrp="1" noChangeArrowheads="1"/>
          </p:cNvSpPr>
          <p:nvPr>
            <p:ph type="body" idx="1"/>
          </p:nvPr>
        </p:nvSpPr>
        <p:spPr bwMode="auto">
          <a:xfrm>
            <a:off x="312738" y="1555750"/>
            <a:ext cx="8507412" cy="475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fld id="{F69151CB-E155-420B-B4DC-C8B22ED9C44F}" type="datetime1">
              <a:rPr lang="el-GR">
                <a:solidFill>
                  <a:prstClr val="black"/>
                </a:solidFill>
              </a:rPr>
              <a:pPr/>
              <a:t>8/7/2013</a:t>
            </a:fld>
            <a:endParaRPr lang="el-GR">
              <a:solidFill>
                <a:prstClr val="black"/>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l-GR">
              <a:solidFill>
                <a:prstClr val="black"/>
              </a:solidFill>
            </a:endParaRPr>
          </a:p>
        </p:txBody>
      </p:sp>
      <p:pic>
        <p:nvPicPr>
          <p:cNvPr id="2" name="Picture 2"/>
          <p:cNvPicPr>
            <a:picLocks noChangeAspect="1" noChangeArrowheads="1"/>
          </p:cNvPicPr>
          <p:nvPr userDrawn="1"/>
        </p:nvPicPr>
        <p:blipFill>
          <a:blip r:embed="rId15" cstate="print">
            <a:extLst>
              <a:ext uri="{28A0092B-C50C-407E-A947-70E740481C1C}">
                <a14:useLocalDpi xmlns:a14="http://schemas.microsoft.com/office/drawing/2010/main" xmlns="" val="0"/>
              </a:ext>
            </a:extLst>
          </a:blip>
          <a:srcRect/>
          <a:stretch>
            <a:fillRect/>
          </a:stretch>
        </p:blipFill>
        <p:spPr bwMode="auto">
          <a:xfrm>
            <a:off x="6372200" y="6321174"/>
            <a:ext cx="1368152" cy="4922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8" name="Rectangle 6"/>
          <p:cNvSpPr>
            <a:spLocks noGrp="1" noChangeArrowheads="1"/>
          </p:cNvSpPr>
          <p:nvPr>
            <p:ph type="sldNum" sz="quarter" idx="4"/>
          </p:nvPr>
        </p:nvSpPr>
        <p:spPr bwMode="auto">
          <a:xfrm>
            <a:off x="8316416" y="6436568"/>
            <a:ext cx="79107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1">
                <a:solidFill>
                  <a:srgbClr val="D60093"/>
                </a:solidFill>
                <a:effectLst/>
                <a:latin typeface="Trebuchet MS" pitchFamily="34" charset="0"/>
              </a:defRPr>
            </a:lvl1pPr>
          </a:lstStyle>
          <a:p>
            <a:r>
              <a:rPr lang="en-US" smtClean="0"/>
              <a:t>-</a:t>
            </a:r>
            <a:fld id="{D4DB9EAC-6105-4BCE-8383-F0AEA7ED3B6B}" type="slidenum">
              <a:rPr lang="el-GR" smtClean="0"/>
              <a:pPr/>
              <a:t>‹#›</a:t>
            </a:fld>
            <a:r>
              <a:rPr lang="en-US" smtClean="0"/>
              <a:t>-</a:t>
            </a:r>
            <a:endParaRPr lang="el-GR"/>
          </a:p>
        </p:txBody>
      </p:sp>
    </p:spTree>
    <p:extLst>
      <p:ext uri="{BB962C8B-B14F-4D97-AF65-F5344CB8AC3E}">
        <p14:creationId xmlns:p14="http://schemas.microsoft.com/office/powerpoint/2010/main" xmlns="" val="253514935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iming>
    <p:tnLst>
      <p:par>
        <p:cTn id="1" dur="indefinite" restart="never" nodeType="tmRoot"/>
      </p:par>
    </p:tnLst>
  </p:timing>
  <p:hf hdr="0" ftr="0" dt="0"/>
  <p:txStyles>
    <p:titleStyle>
      <a:lvl1pPr algn="r" rtl="0" eaLnBrk="0" fontAlgn="base" hangingPunct="0">
        <a:spcBef>
          <a:spcPct val="0"/>
        </a:spcBef>
        <a:spcAft>
          <a:spcPct val="0"/>
        </a:spcAft>
        <a:defRPr sz="2400">
          <a:solidFill>
            <a:srgbClr val="D60093"/>
          </a:solidFill>
          <a:effectLst/>
          <a:latin typeface="Trebuchet MS" pitchFamily="34" charset="0"/>
          <a:ea typeface="+mj-ea"/>
          <a:cs typeface="+mj-cs"/>
        </a:defRPr>
      </a:lvl1pPr>
      <a:lvl2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2pPr>
      <a:lvl3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3pPr>
      <a:lvl4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4pPr>
      <a:lvl5pPr algn="r" rtl="0" eaLnBrk="0" fontAlgn="base" hangingPunct="0">
        <a:spcBef>
          <a:spcPct val="0"/>
        </a:spcBef>
        <a:spcAft>
          <a:spcPct val="0"/>
        </a:spcAft>
        <a:defRPr sz="2800">
          <a:solidFill>
            <a:srgbClr val="D60093"/>
          </a:solidFill>
          <a:effectLst>
            <a:outerShdw blurRad="38100" dist="38100" dir="2700000" algn="tl">
              <a:srgbClr val="C0C0C0"/>
            </a:outerShdw>
          </a:effectLst>
          <a:latin typeface="Verdana" pitchFamily="34" charset="0"/>
        </a:defRPr>
      </a:lvl5pPr>
      <a:lvl6pPr marL="4572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6pPr>
      <a:lvl7pPr marL="9144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7pPr>
      <a:lvl8pPr marL="13716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8pPr>
      <a:lvl9pPr marL="1828800" algn="l" rtl="0" fontAlgn="base">
        <a:spcBef>
          <a:spcPct val="0"/>
        </a:spcBef>
        <a:spcAft>
          <a:spcPct val="0"/>
        </a:spcAft>
        <a:defRPr sz="2400">
          <a:solidFill>
            <a:srgbClr val="6600FF"/>
          </a:solidFill>
          <a:effectLst>
            <a:outerShdw blurRad="38100" dist="38100" dir="2700000" algn="tl">
              <a:srgbClr val="C0C0C0"/>
            </a:outerShdw>
          </a:effectLst>
          <a:latin typeface="Verdana" pitchFamily="34" charset="0"/>
        </a:defRPr>
      </a:lvl9pPr>
    </p:titleStyle>
    <p:bodyStyle>
      <a:lvl1pPr marL="342900" indent="-342900" algn="l" rtl="0" eaLnBrk="0" fontAlgn="base" hangingPunct="0">
        <a:spcBef>
          <a:spcPct val="20000"/>
        </a:spcBef>
        <a:spcAft>
          <a:spcPct val="0"/>
        </a:spcAft>
        <a:buChar char="•"/>
        <a:defRPr sz="1200">
          <a:solidFill>
            <a:schemeClr val="tx1"/>
          </a:solidFill>
          <a:latin typeface="Trebuchet MS" pitchFamily="34" charset="0"/>
          <a:ea typeface="+mn-ea"/>
          <a:cs typeface="+mn-cs"/>
        </a:defRPr>
      </a:lvl1pPr>
      <a:lvl2pPr marL="742950" indent="-285750" algn="l" rtl="0" eaLnBrk="0" fontAlgn="base" hangingPunct="0">
        <a:spcBef>
          <a:spcPct val="20000"/>
        </a:spcBef>
        <a:spcAft>
          <a:spcPct val="0"/>
        </a:spcAft>
        <a:buChar char="•"/>
        <a:defRPr sz="1200">
          <a:solidFill>
            <a:schemeClr val="tx1"/>
          </a:solidFill>
          <a:latin typeface="Trebuchet MS" pitchFamily="34" charset="0"/>
        </a:defRPr>
      </a:lvl2pPr>
      <a:lvl3pPr marL="1143000" indent="-228600" algn="l" rtl="0" eaLnBrk="0" fontAlgn="base" hangingPunct="0">
        <a:spcBef>
          <a:spcPct val="20000"/>
        </a:spcBef>
        <a:spcAft>
          <a:spcPct val="0"/>
        </a:spcAft>
        <a:buChar char="•"/>
        <a:defRPr sz="1200">
          <a:solidFill>
            <a:schemeClr val="tx1"/>
          </a:solidFill>
          <a:latin typeface="Trebuchet MS" pitchFamily="34" charset="0"/>
        </a:defRPr>
      </a:lvl3pPr>
      <a:lvl4pPr marL="1600200" indent="-228600" algn="l" rtl="0" eaLnBrk="0" fontAlgn="base" hangingPunct="0">
        <a:spcBef>
          <a:spcPct val="20000"/>
        </a:spcBef>
        <a:spcAft>
          <a:spcPct val="0"/>
        </a:spcAft>
        <a:buChar char="•"/>
        <a:defRPr sz="1200">
          <a:solidFill>
            <a:schemeClr val="tx1"/>
          </a:solidFill>
          <a:latin typeface="Trebuchet MS" pitchFamily="34" charset="0"/>
        </a:defRPr>
      </a:lvl4pPr>
      <a:lvl5pPr marL="2057400" indent="-228600" algn="l" rtl="0" eaLnBrk="0" fontAlgn="base" hangingPunct="0">
        <a:spcBef>
          <a:spcPct val="20000"/>
        </a:spcBef>
        <a:spcAft>
          <a:spcPct val="0"/>
        </a:spcAft>
        <a:buChar char="•"/>
        <a:defRPr sz="1200">
          <a:solidFill>
            <a:schemeClr val="tx1"/>
          </a:solidFill>
          <a:latin typeface="Trebuchet MS" pitchFamily="34" charset="0"/>
        </a:defRPr>
      </a:lvl5pPr>
      <a:lvl6pPr marL="2514600" indent="-228600" algn="l" rtl="0" fontAlgn="base">
        <a:spcBef>
          <a:spcPct val="20000"/>
        </a:spcBef>
        <a:spcAft>
          <a:spcPct val="0"/>
        </a:spcAft>
        <a:buChar char="•"/>
        <a:defRPr sz="1200">
          <a:solidFill>
            <a:schemeClr val="tx1"/>
          </a:solidFill>
          <a:latin typeface="+mn-lt"/>
        </a:defRPr>
      </a:lvl6pPr>
      <a:lvl7pPr marL="2971800" indent="-228600" algn="l" rtl="0" fontAlgn="base">
        <a:spcBef>
          <a:spcPct val="20000"/>
        </a:spcBef>
        <a:spcAft>
          <a:spcPct val="0"/>
        </a:spcAft>
        <a:buChar char="•"/>
        <a:defRPr sz="1200">
          <a:solidFill>
            <a:schemeClr val="tx1"/>
          </a:solidFill>
          <a:latin typeface="+mn-lt"/>
        </a:defRPr>
      </a:lvl7pPr>
      <a:lvl8pPr marL="3429000" indent="-228600" algn="l" rtl="0" fontAlgn="base">
        <a:spcBef>
          <a:spcPct val="20000"/>
        </a:spcBef>
        <a:spcAft>
          <a:spcPct val="0"/>
        </a:spcAft>
        <a:buChar char="•"/>
        <a:defRPr sz="1200">
          <a:solidFill>
            <a:schemeClr val="tx1"/>
          </a:solidFill>
          <a:latin typeface="+mn-lt"/>
        </a:defRPr>
      </a:lvl8pPr>
      <a:lvl9pPr marL="3886200" indent="-228600" algn="l" rtl="0" fontAlgn="base">
        <a:spcBef>
          <a:spcPct val="20000"/>
        </a:spcBef>
        <a:spcAft>
          <a:spcPct val="0"/>
        </a:spcAft>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chart" Target="../charts/char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4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39.xml"/><Relationship Id="rId4" Type="http://schemas.openxmlformats.org/officeDocument/2006/relationships/chart" Target="../charts/chart9.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chart" Target="../charts/char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6.xml"/><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chart" Target="../charts/char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chart" Target="../charts/chart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47.xml"/><Relationship Id="rId1" Type="http://schemas.openxmlformats.org/officeDocument/2006/relationships/slideLayout" Target="../slideLayouts/slideLayout27.xml"/><Relationship Id="rId4" Type="http://schemas.openxmlformats.org/officeDocument/2006/relationships/chart" Target="../charts/chart27.xml"/></Relationships>
</file>

<file path=ppt/slides/_rels/slide4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48.xml"/><Relationship Id="rId1" Type="http://schemas.openxmlformats.org/officeDocument/2006/relationships/slideLayout" Target="../slideLayouts/slideLayout27.xml"/><Relationship Id="rId4" Type="http://schemas.openxmlformats.org/officeDocument/2006/relationships/chart" Target="../charts/chart29.xml"/></Relationships>
</file>

<file path=ppt/slides/_rels/slide4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49.xml"/><Relationship Id="rId1" Type="http://schemas.openxmlformats.org/officeDocument/2006/relationships/slideLayout" Target="../slideLayouts/slideLayout27.xml"/><Relationship Id="rId4" Type="http://schemas.openxmlformats.org/officeDocument/2006/relationships/chart" Target="../charts/chart31.xml"/></Relationships>
</file>

<file path=ppt/slides/_rels/slide5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50.xml"/><Relationship Id="rId1" Type="http://schemas.openxmlformats.org/officeDocument/2006/relationships/slideLayout" Target="../slideLayouts/slideLayout27.xml"/><Relationship Id="rId4" Type="http://schemas.openxmlformats.org/officeDocument/2006/relationships/chart" Target="../charts/chart33.xml"/></Relationships>
</file>

<file path=ppt/slides/_rels/slide51.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51.xml"/><Relationship Id="rId1" Type="http://schemas.openxmlformats.org/officeDocument/2006/relationships/slideLayout" Target="../slideLayouts/slideLayout27.xml"/><Relationship Id="rId4" Type="http://schemas.openxmlformats.org/officeDocument/2006/relationships/chart" Target="../charts/chart3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chart" Target="../charts/chart39.xml"/><Relationship Id="rId5" Type="http://schemas.openxmlformats.org/officeDocument/2006/relationships/chart" Target="../charts/chart38.xml"/><Relationship Id="rId4" Type="http://schemas.openxmlformats.org/officeDocument/2006/relationships/chart" Target="../charts/chart37.xml"/></Relationships>
</file>

<file path=ppt/slides/_rels/slide54.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54.xml"/><Relationship Id="rId1" Type="http://schemas.openxmlformats.org/officeDocument/2006/relationships/slideLayout" Target="../slideLayouts/slideLayout4.xml"/><Relationship Id="rId5" Type="http://schemas.openxmlformats.org/officeDocument/2006/relationships/chart" Target="../charts/chart42.xml"/><Relationship Id="rId4" Type="http://schemas.openxmlformats.org/officeDocument/2006/relationships/chart" Target="../charts/chart4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83.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644009" y="2924423"/>
            <a:ext cx="4608511" cy="936625"/>
          </a:xfrm>
          <a:noFill/>
          <a:extLst>
            <a:ext uri="{909E8E84-426E-40DD-AFC4-6F175D3DCCD1}">
              <a14:hiddenFill xmlns:a14="http://schemas.microsoft.com/office/drawing/2010/main" xmlns="">
                <a:solidFill>
                  <a:schemeClr val="bg1"/>
                </a:solidFill>
              </a14:hiddenFill>
            </a:ext>
          </a:extLst>
        </p:spPr>
        <p:txBody>
          <a:bodyPr/>
          <a:lstStyle/>
          <a:p>
            <a:pPr algn="ctr" eaLnBrk="1" hangingPunct="1"/>
            <a:r>
              <a:rPr lang="el-GR" sz="2800" dirty="0" smtClean="0"/>
              <a:t>Έρευνα Κοινής Γνώμης </a:t>
            </a:r>
            <a:br>
              <a:rPr lang="el-GR" sz="2800" dirty="0" smtClean="0"/>
            </a:br>
            <a:r>
              <a:rPr lang="el-GR" sz="2800" dirty="0" smtClean="0"/>
              <a:t>για την Εικόνα της </a:t>
            </a:r>
            <a:br>
              <a:rPr lang="el-GR" sz="2800" dirty="0" smtClean="0"/>
            </a:br>
            <a:r>
              <a:rPr lang="el-GR" sz="2800" dirty="0" smtClean="0"/>
              <a:t>Τοπικής Αυτοδιοίκησης</a:t>
            </a:r>
          </a:p>
        </p:txBody>
      </p:sp>
      <p:sp>
        <p:nvSpPr>
          <p:cNvPr id="2051" name="Rectangle 3"/>
          <p:cNvSpPr>
            <a:spLocks noGrp="1" noChangeArrowheads="1"/>
          </p:cNvSpPr>
          <p:nvPr>
            <p:ph type="subTitle" idx="1"/>
          </p:nvPr>
        </p:nvSpPr>
        <p:spPr>
          <a:xfrm>
            <a:off x="5940499" y="4077072"/>
            <a:ext cx="2447925" cy="431800"/>
          </a:xfrm>
          <a:extLst>
            <a:ext uri="{909E8E84-426E-40DD-AFC4-6F175D3DCCD1}">
              <a14:hiddenFill xmlns:a14="http://schemas.microsoft.com/office/drawing/2010/main" xmlns="">
                <a:solidFill>
                  <a:schemeClr val="bg1"/>
                </a:solidFill>
              </a14:hiddenFill>
            </a:ext>
          </a:extLst>
        </p:spPr>
        <p:txBody>
          <a:bodyPr/>
          <a:lstStyle/>
          <a:p>
            <a:pPr eaLnBrk="1" hangingPunct="1"/>
            <a:r>
              <a:rPr lang="el-GR" sz="1800" dirty="0" smtClean="0">
                <a:solidFill>
                  <a:srgbClr val="FF3399"/>
                </a:solidFill>
                <a:effectLst>
                  <a:outerShdw blurRad="38100" dist="38100" dir="2700000" algn="tl">
                    <a:srgbClr val="C0C0C0"/>
                  </a:outerShdw>
                </a:effectLst>
              </a:rPr>
              <a:t>Μάιος 2013</a:t>
            </a:r>
          </a:p>
          <a:p>
            <a:pPr eaLnBrk="1" hangingPunct="1"/>
            <a:endParaRPr lang="en-US" sz="1800" dirty="0" smtClean="0">
              <a:solidFill>
                <a:srgbClr val="FF3399"/>
              </a:solidFill>
              <a:effectLst>
                <a:outerShdw blurRad="38100" dist="38100" dir="2700000" algn="tl">
                  <a:srgbClr val="C0C0C0"/>
                </a:outerShdw>
              </a:effectLst>
            </a:endParaRPr>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508104" y="4897338"/>
            <a:ext cx="3124200" cy="1123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lstStyle/>
          <a:p>
            <a:r>
              <a:rPr lang="el-GR" dirty="0" smtClean="0"/>
              <a:t>Η ταυτότητα της έρευνας</a:t>
            </a:r>
          </a:p>
        </p:txBody>
      </p:sp>
      <p:sp>
        <p:nvSpPr>
          <p:cNvPr id="5" name="Content Placeholder 2"/>
          <p:cNvSpPr>
            <a:spLocks noGrp="1"/>
          </p:cNvSpPr>
          <p:nvPr>
            <p:ph type="body" idx="1"/>
          </p:nvPr>
        </p:nvSpPr>
        <p:spPr/>
        <p:txBody>
          <a:bodyPr>
            <a:noAutofit/>
          </a:bodyPr>
          <a:lstStyle/>
          <a:p>
            <a:pPr algn="just">
              <a:lnSpc>
                <a:spcPct val="120000"/>
              </a:lnSpc>
              <a:buClr>
                <a:srgbClr val="FF3399"/>
              </a:buClr>
              <a:buFont typeface="Wingdings" pitchFamily="2" charset="2"/>
              <a:buChar char="q"/>
              <a:tabLst>
                <a:tab pos="3403600" algn="l"/>
              </a:tabLst>
            </a:pPr>
            <a:r>
              <a:rPr lang="el-GR" sz="1500" b="1" dirty="0" smtClean="0">
                <a:solidFill>
                  <a:srgbClr val="FF3399"/>
                </a:solidFill>
              </a:rPr>
              <a:t>Ανάθεση: </a:t>
            </a:r>
            <a:r>
              <a:rPr lang="el-GR" sz="1500" b="1" dirty="0" smtClean="0">
                <a:solidFill>
                  <a:schemeClr val="tx1">
                    <a:lumMod val="75000"/>
                    <a:lumOff val="25000"/>
                  </a:schemeClr>
                </a:solidFill>
              </a:rPr>
              <a:t>ΚΕΔΕ</a:t>
            </a:r>
            <a:endParaRPr lang="en-US" sz="1500" b="1" dirty="0" smtClean="0">
              <a:solidFill>
                <a:schemeClr val="tx1">
                  <a:lumMod val="75000"/>
                  <a:lumOff val="25000"/>
                </a:schemeClr>
              </a:solidFill>
            </a:endParaRPr>
          </a:p>
          <a:p>
            <a:pPr algn="just">
              <a:lnSpc>
                <a:spcPct val="120000"/>
              </a:lnSpc>
              <a:buClr>
                <a:srgbClr val="FF3399"/>
              </a:buClr>
              <a:buFont typeface="Wingdings" pitchFamily="2" charset="2"/>
              <a:buChar char="q"/>
              <a:tabLst>
                <a:tab pos="3403600" algn="l"/>
              </a:tabLst>
            </a:pPr>
            <a:r>
              <a:rPr lang="el-GR" sz="1500" b="1" dirty="0" smtClean="0">
                <a:solidFill>
                  <a:srgbClr val="FF3399"/>
                </a:solidFill>
              </a:rPr>
              <a:t>Τύπος </a:t>
            </a:r>
            <a:r>
              <a:rPr lang="el-GR" sz="1500" b="1" dirty="0">
                <a:solidFill>
                  <a:srgbClr val="FF3399"/>
                </a:solidFill>
              </a:rPr>
              <a:t>Έ</a:t>
            </a:r>
            <a:r>
              <a:rPr lang="el-GR" sz="1500" b="1" dirty="0" smtClean="0">
                <a:solidFill>
                  <a:srgbClr val="FF3399"/>
                </a:solidFill>
              </a:rPr>
              <a:t>ρευνας</a:t>
            </a:r>
            <a:r>
              <a:rPr lang="en-US" sz="1500" b="1" dirty="0">
                <a:solidFill>
                  <a:srgbClr val="FF3399"/>
                </a:solidFill>
              </a:rPr>
              <a:t>:</a:t>
            </a:r>
            <a:r>
              <a:rPr lang="el-GR" sz="1500" b="1" dirty="0">
                <a:solidFill>
                  <a:srgbClr val="FF3399"/>
                </a:solidFill>
              </a:rPr>
              <a:t> </a:t>
            </a:r>
            <a:r>
              <a:rPr lang="el-GR" sz="1500" dirty="0" smtClean="0">
                <a:solidFill>
                  <a:schemeClr val="tx1">
                    <a:lumMod val="75000"/>
                    <a:lumOff val="25000"/>
                  </a:schemeClr>
                </a:solidFill>
              </a:rPr>
              <a:t>Πανελλαδική </a:t>
            </a:r>
            <a:r>
              <a:rPr lang="el-GR" sz="1500" dirty="0">
                <a:solidFill>
                  <a:schemeClr val="tx1">
                    <a:lumMod val="75000"/>
                    <a:lumOff val="25000"/>
                  </a:schemeClr>
                </a:solidFill>
              </a:rPr>
              <a:t>τ</a:t>
            </a:r>
            <a:r>
              <a:rPr lang="el-GR" sz="1500" dirty="0" smtClean="0">
                <a:solidFill>
                  <a:schemeClr val="tx1">
                    <a:lumMod val="75000"/>
                    <a:lumOff val="25000"/>
                  </a:schemeClr>
                </a:solidFill>
              </a:rPr>
              <a:t>ηλεφωνική </a:t>
            </a:r>
            <a:r>
              <a:rPr lang="el-GR" sz="1500" dirty="0">
                <a:solidFill>
                  <a:schemeClr val="tx1">
                    <a:lumMod val="75000"/>
                    <a:lumOff val="25000"/>
                  </a:schemeClr>
                </a:solidFill>
              </a:rPr>
              <a:t>έ</a:t>
            </a:r>
            <a:r>
              <a:rPr lang="el-GR" sz="1500" dirty="0" smtClean="0">
                <a:solidFill>
                  <a:schemeClr val="tx1">
                    <a:lumMod val="75000"/>
                    <a:lumOff val="25000"/>
                  </a:schemeClr>
                </a:solidFill>
              </a:rPr>
              <a:t>ρευνα για την εικόνα της τοπικής αυτοδιοίκησης.</a:t>
            </a:r>
            <a:endParaRPr lang="el-GR" sz="1500" dirty="0">
              <a:solidFill>
                <a:schemeClr val="tx1">
                  <a:lumMod val="75000"/>
                  <a:lumOff val="25000"/>
                </a:schemeClr>
              </a:solidFill>
            </a:endParaRPr>
          </a:p>
          <a:p>
            <a:pPr algn="just">
              <a:lnSpc>
                <a:spcPct val="120000"/>
              </a:lnSpc>
              <a:buClr>
                <a:srgbClr val="FF3399"/>
              </a:buClr>
              <a:buFont typeface="Wingdings" pitchFamily="2" charset="2"/>
              <a:buChar char="q"/>
              <a:tabLst>
                <a:tab pos="3403600" algn="l"/>
              </a:tabLst>
            </a:pPr>
            <a:r>
              <a:rPr lang="el-GR" sz="1500" b="1" dirty="0">
                <a:solidFill>
                  <a:srgbClr val="FF3399"/>
                </a:solidFill>
              </a:rPr>
              <a:t>Περιοχή </a:t>
            </a:r>
            <a:r>
              <a:rPr lang="el-GR" sz="1500" b="1" dirty="0" smtClean="0">
                <a:solidFill>
                  <a:srgbClr val="FF3399"/>
                </a:solidFill>
              </a:rPr>
              <a:t>Έρευνας</a:t>
            </a:r>
            <a:r>
              <a:rPr lang="el-GR" sz="1500" b="1" dirty="0">
                <a:solidFill>
                  <a:srgbClr val="FF3399"/>
                </a:solidFill>
              </a:rPr>
              <a:t>: </a:t>
            </a:r>
            <a:r>
              <a:rPr lang="el-GR" sz="1500" dirty="0">
                <a:solidFill>
                  <a:schemeClr val="tx1">
                    <a:lumMod val="75000"/>
                    <a:lumOff val="25000"/>
                  </a:schemeClr>
                </a:solidFill>
              </a:rPr>
              <a:t>Πανελλαδική.</a:t>
            </a:r>
          </a:p>
          <a:p>
            <a:pPr algn="just">
              <a:lnSpc>
                <a:spcPct val="120000"/>
              </a:lnSpc>
              <a:buClr>
                <a:srgbClr val="FF3399"/>
              </a:buClr>
              <a:buFont typeface="Wingdings" pitchFamily="2" charset="2"/>
              <a:buChar char="q"/>
              <a:tabLst>
                <a:tab pos="3403600" algn="l"/>
              </a:tabLst>
            </a:pPr>
            <a:r>
              <a:rPr lang="el-GR" sz="1500" b="1" dirty="0">
                <a:solidFill>
                  <a:srgbClr val="FF3399"/>
                </a:solidFill>
              </a:rPr>
              <a:t>Μέθοδος </a:t>
            </a:r>
            <a:r>
              <a:rPr lang="el-GR" sz="1500" b="1" dirty="0" smtClean="0">
                <a:solidFill>
                  <a:srgbClr val="FF3399"/>
                </a:solidFill>
              </a:rPr>
              <a:t>Δειγματοληψίας</a:t>
            </a:r>
            <a:r>
              <a:rPr lang="el-GR" sz="1500" b="1" dirty="0">
                <a:solidFill>
                  <a:srgbClr val="FF3399"/>
                </a:solidFill>
              </a:rPr>
              <a:t>: </a:t>
            </a:r>
            <a:r>
              <a:rPr lang="el-GR" sz="1500" dirty="0">
                <a:solidFill>
                  <a:schemeClr val="tx1">
                    <a:lumMod val="75000"/>
                    <a:lumOff val="25000"/>
                  </a:schemeClr>
                </a:solidFill>
              </a:rPr>
              <a:t>Για την επιλογή του δείγματος χρησιμοποιήθηκε απλή τυχαία δειγματοληψία από το αρχείο τηλεφωνικών αριθμών του ΟΤΕ.</a:t>
            </a:r>
          </a:p>
          <a:p>
            <a:pPr algn="just">
              <a:lnSpc>
                <a:spcPct val="120000"/>
              </a:lnSpc>
              <a:buClr>
                <a:srgbClr val="FF3399"/>
              </a:buClr>
              <a:buFont typeface="Wingdings" pitchFamily="2" charset="2"/>
              <a:buChar char="q"/>
              <a:tabLst>
                <a:tab pos="3403600" algn="l"/>
              </a:tabLst>
            </a:pPr>
            <a:r>
              <a:rPr lang="el-GR" sz="1500" b="1" dirty="0">
                <a:solidFill>
                  <a:srgbClr val="FF3399"/>
                </a:solidFill>
              </a:rPr>
              <a:t>Μέγεθος </a:t>
            </a:r>
            <a:r>
              <a:rPr lang="el-GR" sz="1500" b="1" dirty="0" smtClean="0">
                <a:solidFill>
                  <a:srgbClr val="FF3399"/>
                </a:solidFill>
              </a:rPr>
              <a:t>Δείγματος</a:t>
            </a:r>
            <a:r>
              <a:rPr lang="en-US" sz="1500" b="1" dirty="0">
                <a:solidFill>
                  <a:srgbClr val="FF3399"/>
                </a:solidFill>
              </a:rPr>
              <a:t>:</a:t>
            </a:r>
            <a:r>
              <a:rPr lang="en-US" sz="1500" dirty="0">
                <a:solidFill>
                  <a:srgbClr val="FF3399"/>
                </a:solidFill>
              </a:rPr>
              <a:t> </a:t>
            </a:r>
            <a:r>
              <a:rPr lang="el-GR" sz="1500" dirty="0">
                <a:solidFill>
                  <a:schemeClr val="tx1">
                    <a:lumMod val="75000"/>
                    <a:lumOff val="25000"/>
                  </a:schemeClr>
                </a:solidFill>
              </a:rPr>
              <a:t>Το μέγεθος του δείγματος ανέρχεται σε </a:t>
            </a:r>
            <a:r>
              <a:rPr lang="el-GR" sz="1500" b="1" dirty="0" smtClean="0">
                <a:solidFill>
                  <a:schemeClr val="tx1">
                    <a:lumMod val="75000"/>
                    <a:lumOff val="25000"/>
                  </a:schemeClr>
                </a:solidFill>
              </a:rPr>
              <a:t>1.203 </a:t>
            </a:r>
            <a:r>
              <a:rPr lang="el-GR" sz="1500" dirty="0" smtClean="0">
                <a:solidFill>
                  <a:schemeClr val="tx1">
                    <a:lumMod val="75000"/>
                    <a:lumOff val="25000"/>
                  </a:schemeClr>
                </a:solidFill>
              </a:rPr>
              <a:t>άτομα, </a:t>
            </a:r>
            <a:r>
              <a:rPr lang="el-GR" sz="1500" dirty="0">
                <a:solidFill>
                  <a:schemeClr val="tx1">
                    <a:lumMod val="75000"/>
                    <a:lumOff val="25000"/>
                  </a:schemeClr>
                </a:solidFill>
              </a:rPr>
              <a:t>ηλικίας 18 ετών και άνω.</a:t>
            </a:r>
          </a:p>
          <a:p>
            <a:pPr algn="just">
              <a:lnSpc>
                <a:spcPct val="120000"/>
              </a:lnSpc>
              <a:buClr>
                <a:srgbClr val="FF3399"/>
              </a:buClr>
              <a:buFont typeface="Wingdings" pitchFamily="2" charset="2"/>
              <a:buChar char="q"/>
              <a:tabLst>
                <a:tab pos="3403600" algn="l"/>
              </a:tabLst>
            </a:pPr>
            <a:r>
              <a:rPr lang="el-GR" sz="1500" b="1" dirty="0">
                <a:solidFill>
                  <a:srgbClr val="FF3399"/>
                </a:solidFill>
              </a:rPr>
              <a:t>Χρόνος </a:t>
            </a:r>
            <a:r>
              <a:rPr lang="el-GR" sz="1500" b="1" dirty="0" smtClean="0">
                <a:solidFill>
                  <a:srgbClr val="FF3399"/>
                </a:solidFill>
              </a:rPr>
              <a:t>Διεξαγωγής</a:t>
            </a:r>
            <a:r>
              <a:rPr lang="en-US" sz="1500" b="1" dirty="0">
                <a:solidFill>
                  <a:srgbClr val="FF3399"/>
                </a:solidFill>
              </a:rPr>
              <a:t>:</a:t>
            </a:r>
            <a:r>
              <a:rPr lang="en-US" sz="1500" dirty="0">
                <a:solidFill>
                  <a:srgbClr val="FF3399"/>
                </a:solidFill>
              </a:rPr>
              <a:t> </a:t>
            </a:r>
            <a:r>
              <a:rPr lang="el-GR" sz="1500" dirty="0">
                <a:solidFill>
                  <a:schemeClr val="tx1">
                    <a:lumMod val="75000"/>
                    <a:lumOff val="25000"/>
                  </a:schemeClr>
                </a:solidFill>
              </a:rPr>
              <a:t>Η έρευνα πεδίου διεξήχθη από </a:t>
            </a:r>
            <a:r>
              <a:rPr lang="el-GR" sz="1500" b="1" dirty="0" smtClean="0">
                <a:solidFill>
                  <a:schemeClr val="tx1">
                    <a:lumMod val="75000"/>
                    <a:lumOff val="25000"/>
                  </a:schemeClr>
                </a:solidFill>
              </a:rPr>
              <a:t>15-21/05/2013.</a:t>
            </a:r>
            <a:r>
              <a:rPr lang="el-GR" sz="1500" dirty="0" smtClean="0">
                <a:solidFill>
                  <a:schemeClr val="tx1">
                    <a:lumMod val="75000"/>
                    <a:lumOff val="25000"/>
                  </a:schemeClr>
                </a:solidFill>
              </a:rPr>
              <a:t> </a:t>
            </a:r>
            <a:endParaRPr lang="el-GR" sz="1500" dirty="0">
              <a:solidFill>
                <a:schemeClr val="tx1">
                  <a:lumMod val="75000"/>
                  <a:lumOff val="25000"/>
                </a:schemeClr>
              </a:solidFill>
            </a:endParaRPr>
          </a:p>
          <a:p>
            <a:pPr algn="just">
              <a:lnSpc>
                <a:spcPct val="120000"/>
              </a:lnSpc>
              <a:buClr>
                <a:srgbClr val="FF3399"/>
              </a:buClr>
              <a:buFont typeface="Wingdings" pitchFamily="2" charset="2"/>
              <a:buChar char="q"/>
              <a:tabLst>
                <a:tab pos="3403600" algn="l"/>
              </a:tabLst>
            </a:pPr>
            <a:r>
              <a:rPr lang="el-GR" sz="1500" b="1" dirty="0">
                <a:solidFill>
                  <a:srgbClr val="FF3399"/>
                </a:solidFill>
              </a:rPr>
              <a:t>Σταθμίσεις: </a:t>
            </a:r>
            <a:r>
              <a:rPr lang="el-GR" sz="1500" dirty="0">
                <a:solidFill>
                  <a:schemeClr val="tx1">
                    <a:lumMod val="75000"/>
                    <a:lumOff val="25000"/>
                  </a:schemeClr>
                </a:solidFill>
              </a:rPr>
              <a:t>Το δείγμα σταθμίσθηκε εκ των υστέρων ως προς το φύλο και την ηλικία, την </a:t>
            </a:r>
            <a:r>
              <a:rPr lang="el-GR" sz="1500" dirty="0" err="1">
                <a:solidFill>
                  <a:schemeClr val="tx1">
                    <a:lumMod val="75000"/>
                    <a:lumOff val="25000"/>
                  </a:schemeClr>
                </a:solidFill>
              </a:rPr>
              <a:t>αστικότητα</a:t>
            </a:r>
            <a:r>
              <a:rPr lang="el-GR" sz="1500" dirty="0">
                <a:solidFill>
                  <a:schemeClr val="tx1">
                    <a:lumMod val="75000"/>
                    <a:lumOff val="25000"/>
                  </a:schemeClr>
                </a:solidFill>
              </a:rPr>
              <a:t> και την ψήφο στις Βουλευτικές εκλογές </a:t>
            </a:r>
            <a:r>
              <a:rPr lang="el-GR" sz="1500" dirty="0" smtClean="0">
                <a:solidFill>
                  <a:schemeClr val="tx1">
                    <a:lumMod val="75000"/>
                    <a:lumOff val="25000"/>
                  </a:schemeClr>
                </a:solidFill>
              </a:rPr>
              <a:t>του Ιουνίου 2012.</a:t>
            </a:r>
            <a:endParaRPr lang="el-GR" sz="1500" dirty="0">
              <a:solidFill>
                <a:schemeClr val="tx1">
                  <a:lumMod val="75000"/>
                  <a:lumOff val="25000"/>
                </a:schemeClr>
              </a:solidFill>
            </a:endParaRPr>
          </a:p>
          <a:p>
            <a:pPr algn="just">
              <a:lnSpc>
                <a:spcPct val="120000"/>
              </a:lnSpc>
              <a:buClr>
                <a:srgbClr val="FF3399"/>
              </a:buClr>
              <a:buFont typeface="Wingdings" pitchFamily="2" charset="2"/>
              <a:buChar char="q"/>
              <a:tabLst>
                <a:tab pos="3403600" algn="l"/>
              </a:tabLst>
            </a:pPr>
            <a:r>
              <a:rPr lang="el-GR" sz="1500" b="1" dirty="0">
                <a:solidFill>
                  <a:srgbClr val="FF3399"/>
                </a:solidFill>
              </a:rPr>
              <a:t>Παρατηρήσεις: </a:t>
            </a:r>
            <a:r>
              <a:rPr lang="el-GR" sz="1500" dirty="0">
                <a:solidFill>
                  <a:schemeClr val="tx1">
                    <a:lumMod val="75000"/>
                    <a:lumOff val="25000"/>
                  </a:schemeClr>
                </a:solidFill>
              </a:rPr>
              <a:t>Στους πίνακες που ακολουθούν, όπου οι βάσεις είναι </a:t>
            </a:r>
            <a:r>
              <a:rPr lang="el-GR" sz="1500" b="1" dirty="0">
                <a:solidFill>
                  <a:schemeClr val="tx1">
                    <a:lumMod val="75000"/>
                    <a:lumOff val="25000"/>
                  </a:schemeClr>
                </a:solidFill>
              </a:rPr>
              <a:t>μικρότερες των 60 ερωτηθέντων</a:t>
            </a:r>
            <a:r>
              <a:rPr lang="el-GR" sz="1500" dirty="0">
                <a:solidFill>
                  <a:schemeClr val="tx1">
                    <a:lumMod val="75000"/>
                    <a:lumOff val="25000"/>
                  </a:schemeClr>
                </a:solidFill>
              </a:rPr>
              <a:t>, τα στοιχεία είναι </a:t>
            </a:r>
            <a:r>
              <a:rPr lang="el-GR" sz="1500" b="1" dirty="0">
                <a:solidFill>
                  <a:schemeClr val="tx1">
                    <a:lumMod val="75000"/>
                    <a:lumOff val="25000"/>
                  </a:schemeClr>
                </a:solidFill>
              </a:rPr>
              <a:t>τελείως ενδεικτικά</a:t>
            </a:r>
            <a:r>
              <a:rPr lang="el-GR" sz="1500" dirty="0">
                <a:solidFill>
                  <a:schemeClr val="tx1">
                    <a:lumMod val="75000"/>
                    <a:lumOff val="25000"/>
                  </a:schemeClr>
                </a:solidFill>
              </a:rPr>
              <a:t>. </a:t>
            </a:r>
          </a:p>
          <a:p>
            <a:pPr marL="0" indent="0" algn="ctr">
              <a:lnSpc>
                <a:spcPct val="120000"/>
              </a:lnSpc>
              <a:buClr>
                <a:srgbClr val="C00000"/>
              </a:buClr>
              <a:buNone/>
              <a:tabLst>
                <a:tab pos="3403600" algn="l"/>
              </a:tabLst>
            </a:pPr>
            <a:r>
              <a:rPr lang="el-GR" sz="1500" b="1" dirty="0" smtClean="0">
                <a:solidFill>
                  <a:srgbClr val="FF3399"/>
                </a:solidFill>
                <a:effectLst>
                  <a:outerShdw blurRad="38100" dist="38100" dir="2700000" algn="tl">
                    <a:srgbClr val="C0C0C0"/>
                  </a:outerShdw>
                </a:effectLst>
              </a:rPr>
              <a:t>Η </a:t>
            </a:r>
            <a:r>
              <a:rPr lang="el-GR" sz="1500" b="1" dirty="0">
                <a:solidFill>
                  <a:srgbClr val="FF3399"/>
                </a:solidFill>
                <a:effectLst>
                  <a:outerShdw blurRad="38100" dist="38100" dir="2700000" algn="tl">
                    <a:srgbClr val="C0C0C0"/>
                  </a:outerShdw>
                </a:effectLst>
              </a:rPr>
              <a:t>METRON ANALYSIS είναι μέλος της ESOMAR και του ΣΕΔΕΑ και τηρεί τους </a:t>
            </a:r>
          </a:p>
          <a:p>
            <a:pPr marL="0" indent="0" algn="ctr">
              <a:buClr>
                <a:srgbClr val="C00000"/>
              </a:buClr>
              <a:buNone/>
              <a:tabLst>
                <a:tab pos="3403600" algn="l"/>
              </a:tabLst>
            </a:pPr>
            <a:r>
              <a:rPr lang="el-GR" sz="1500" b="1" dirty="0">
                <a:solidFill>
                  <a:srgbClr val="FF3399"/>
                </a:solidFill>
                <a:effectLst>
                  <a:outerShdw blurRad="38100" dist="38100" dir="2700000" algn="tl">
                    <a:srgbClr val="C0C0C0"/>
                  </a:outerShdw>
                </a:effectLst>
              </a:rPr>
              <a:t>κώδικες δεοντολογίας και διεξαγωγής ερευνών και επαγγελματικής πρακτικής της ESOMAR και του ΣΕΔΕΑ.</a:t>
            </a:r>
            <a:r>
              <a:rPr lang="el-GR" sz="1500" dirty="0">
                <a:solidFill>
                  <a:srgbClr val="FF3399"/>
                </a:solidFill>
                <a:effectLst>
                  <a:outerShdw blurRad="38100" dist="38100" dir="2700000" algn="tl">
                    <a:srgbClr val="C0C0C0"/>
                  </a:outerShdw>
                </a:effectLst>
              </a:rPr>
              <a:t> </a:t>
            </a:r>
          </a:p>
          <a:p>
            <a:pPr marL="0" indent="0" algn="ctr">
              <a:buNone/>
              <a:tabLst>
                <a:tab pos="3403600" algn="l"/>
              </a:tabLst>
            </a:pPr>
            <a:endParaRPr lang="en-GB" sz="1500" dirty="0">
              <a:solidFill>
                <a:srgbClr val="A50021"/>
              </a:solidFill>
              <a:effectLst>
                <a:outerShdw blurRad="38100" dist="38100" dir="2700000" algn="tl">
                  <a:srgbClr val="C0C0C0"/>
                </a:outerShdw>
              </a:effectLst>
            </a:endParaRPr>
          </a:p>
          <a:p>
            <a:endParaRPr lang="el-GR" sz="1500" dirty="0">
              <a:solidFill>
                <a:srgbClr val="A50021"/>
              </a:solidFill>
            </a:endParaRPr>
          </a:p>
        </p:txBody>
      </p:sp>
      <p:sp>
        <p:nvSpPr>
          <p:cNvPr id="7"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a:t>
            </a:fld>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Περιεχόμενα</a:t>
            </a:r>
            <a:endParaRPr lang="el-G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4235792076"/>
              </p:ext>
            </p:extLst>
          </p:nvPr>
        </p:nvGraphicFramePr>
        <p:xfrm>
          <a:off x="323528" y="2204864"/>
          <a:ext cx="8507412" cy="2966720"/>
        </p:xfrm>
        <a:graphic>
          <a:graphicData uri="http://schemas.openxmlformats.org/drawingml/2006/table">
            <a:tbl>
              <a:tblPr firstRow="1" bandRow="1">
                <a:tableStyleId>{21E4AEA4-8DFA-4A89-87EB-49C32662AFE0}</a:tableStyleId>
              </a:tblPr>
              <a:tblGrid>
                <a:gridCol w="648072"/>
                <a:gridCol w="6912768"/>
                <a:gridCol w="946572"/>
              </a:tblGrid>
              <a:tr h="370840">
                <a:tc>
                  <a:txBody>
                    <a:bodyPr/>
                    <a:lstStyle/>
                    <a:p>
                      <a:pPr algn="ctr"/>
                      <a:r>
                        <a:rPr lang="el-GR" sz="1400" dirty="0" smtClean="0"/>
                        <a:t>Α/Α</a:t>
                      </a:r>
                      <a:endParaRPr lang="el-GR" sz="1400" dirty="0"/>
                    </a:p>
                  </a:txBody>
                  <a:tcPr anchor="ctr"/>
                </a:tc>
                <a:tc>
                  <a:txBody>
                    <a:bodyPr/>
                    <a:lstStyle/>
                    <a:p>
                      <a:r>
                        <a:rPr lang="el-GR" sz="1400" dirty="0" smtClean="0"/>
                        <a:t>Ενότητα</a:t>
                      </a:r>
                      <a:endParaRPr lang="el-GR" sz="1400" dirty="0"/>
                    </a:p>
                  </a:txBody>
                  <a:tcPr anchor="ctr"/>
                </a:tc>
                <a:tc>
                  <a:txBody>
                    <a:bodyPr/>
                    <a:lstStyle/>
                    <a:p>
                      <a:r>
                        <a:rPr lang="el-GR" sz="1400" dirty="0" smtClean="0"/>
                        <a:t>Σελ.</a:t>
                      </a:r>
                      <a:endParaRPr lang="el-GR" sz="1400" dirty="0"/>
                    </a:p>
                  </a:txBody>
                  <a:tcPr anchor="ctr"/>
                </a:tc>
              </a:tr>
              <a:tr h="370840">
                <a:tc>
                  <a:txBody>
                    <a:bodyPr/>
                    <a:lstStyle/>
                    <a:p>
                      <a:pPr algn="ctr"/>
                      <a:r>
                        <a:rPr lang="el-GR" sz="1400" b="1" dirty="0" smtClean="0"/>
                        <a:t>1</a:t>
                      </a:r>
                      <a:endParaRPr lang="el-GR" sz="1400" b="1" dirty="0"/>
                    </a:p>
                  </a:txBody>
                  <a:tcPr anchor="ctr"/>
                </a:tc>
                <a:tc>
                  <a:txBody>
                    <a:bodyPr/>
                    <a:lstStyle/>
                    <a:p>
                      <a:r>
                        <a:rPr lang="el-GR" sz="1400" b="0" dirty="0" smtClean="0"/>
                        <a:t>Το Γενικό Κλίμα</a:t>
                      </a:r>
                      <a:endParaRPr lang="el-GR" sz="1400" b="0" dirty="0"/>
                    </a:p>
                  </a:txBody>
                  <a:tcPr anchor="ctr"/>
                </a:tc>
                <a:tc>
                  <a:txBody>
                    <a:bodyPr/>
                    <a:lstStyle/>
                    <a:p>
                      <a:r>
                        <a:rPr lang="el-GR" sz="1400" b="1" dirty="0" smtClean="0"/>
                        <a:t>4</a:t>
                      </a:r>
                      <a:endParaRPr lang="el-GR" sz="1400" b="1" dirty="0"/>
                    </a:p>
                  </a:txBody>
                  <a:tcPr anchor="ctr"/>
                </a:tc>
              </a:tr>
              <a:tr h="370840">
                <a:tc>
                  <a:txBody>
                    <a:bodyPr/>
                    <a:lstStyle/>
                    <a:p>
                      <a:pPr algn="ctr"/>
                      <a:r>
                        <a:rPr lang="el-GR" sz="1400" b="1" dirty="0" smtClean="0"/>
                        <a:t>2</a:t>
                      </a:r>
                      <a:endParaRPr lang="el-GR" sz="1400" b="1" dirty="0"/>
                    </a:p>
                  </a:txBody>
                  <a:tcPr anchor="ctr"/>
                </a:tc>
                <a:tc>
                  <a:txBody>
                    <a:bodyPr/>
                    <a:lstStyle/>
                    <a:p>
                      <a:r>
                        <a:rPr lang="el-GR" sz="1400" dirty="0" smtClean="0"/>
                        <a:t>Σημασία &amp; Κοινωνική Προσφορά Θεσμών </a:t>
                      </a:r>
                      <a:endParaRPr lang="el-GR" sz="1400" b="0" dirty="0"/>
                    </a:p>
                  </a:txBody>
                  <a:tcPr anchor="ctr"/>
                </a:tc>
                <a:tc>
                  <a:txBody>
                    <a:bodyPr/>
                    <a:lstStyle/>
                    <a:p>
                      <a:r>
                        <a:rPr lang="en-US" sz="1400" b="1" dirty="0" smtClean="0"/>
                        <a:t>10</a:t>
                      </a:r>
                      <a:endParaRPr lang="el-GR" sz="1400" b="1" dirty="0"/>
                    </a:p>
                  </a:txBody>
                  <a:tcPr anchor="ctr"/>
                </a:tc>
              </a:tr>
              <a:tr h="370840">
                <a:tc>
                  <a:txBody>
                    <a:bodyPr/>
                    <a:lstStyle/>
                    <a:p>
                      <a:pPr algn="ctr"/>
                      <a:r>
                        <a:rPr lang="el-GR" sz="1400" b="1" dirty="0" smtClean="0"/>
                        <a:t>3</a:t>
                      </a:r>
                      <a:endParaRPr lang="el-GR" sz="1400" b="1" dirty="0"/>
                    </a:p>
                  </a:txBody>
                  <a:tcPr anchor="ctr"/>
                </a:tc>
                <a:tc>
                  <a:txBody>
                    <a:bodyPr/>
                    <a:lstStyle/>
                    <a:p>
                      <a:r>
                        <a:rPr lang="el-GR" sz="1400" dirty="0" smtClean="0"/>
                        <a:t>Αντιλήψεις για τη Διαφθορά</a:t>
                      </a:r>
                      <a:endParaRPr lang="el-GR" sz="1400" b="0" dirty="0"/>
                    </a:p>
                  </a:txBody>
                  <a:tcPr anchor="ctr"/>
                </a:tc>
                <a:tc>
                  <a:txBody>
                    <a:bodyPr/>
                    <a:lstStyle/>
                    <a:p>
                      <a:r>
                        <a:rPr lang="el-GR" sz="1400" b="1" dirty="0" smtClean="0"/>
                        <a:t>1</a:t>
                      </a:r>
                      <a:r>
                        <a:rPr lang="en-US" sz="1400" b="1" dirty="0" smtClean="0"/>
                        <a:t>7</a:t>
                      </a:r>
                      <a:endParaRPr lang="el-GR" sz="1400" b="1" dirty="0"/>
                    </a:p>
                  </a:txBody>
                  <a:tcPr anchor="ctr"/>
                </a:tc>
              </a:tr>
              <a:tr h="370840">
                <a:tc>
                  <a:txBody>
                    <a:bodyPr/>
                    <a:lstStyle/>
                    <a:p>
                      <a:pPr algn="ctr"/>
                      <a:r>
                        <a:rPr lang="el-GR" sz="1400" b="1" dirty="0" smtClean="0"/>
                        <a:t>4</a:t>
                      </a:r>
                      <a:endParaRPr lang="el-GR" sz="1400" b="1" dirty="0"/>
                    </a:p>
                  </a:txBody>
                  <a:tcPr anchor="ctr"/>
                </a:tc>
                <a:tc>
                  <a:txBody>
                    <a:bodyPr/>
                    <a:lstStyle/>
                    <a:p>
                      <a:r>
                        <a:rPr lang="el-GR" sz="1400" dirty="0" smtClean="0"/>
                        <a:t>Θέματα Τοπικού Ενδιαφέροντος</a:t>
                      </a:r>
                      <a:endParaRPr lang="el-GR" sz="1400" b="0" dirty="0"/>
                    </a:p>
                  </a:txBody>
                  <a:tcPr anchor="ctr"/>
                </a:tc>
                <a:tc>
                  <a:txBody>
                    <a:bodyPr/>
                    <a:lstStyle/>
                    <a:p>
                      <a:r>
                        <a:rPr lang="el-GR" sz="1400" b="1" dirty="0" smtClean="0"/>
                        <a:t>2</a:t>
                      </a:r>
                      <a:r>
                        <a:rPr lang="en-US" sz="1400" b="1" dirty="0" smtClean="0"/>
                        <a:t>1</a:t>
                      </a:r>
                      <a:endParaRPr lang="el-GR" sz="1400" b="1" dirty="0"/>
                    </a:p>
                  </a:txBody>
                  <a:tcPr anchor="ctr"/>
                </a:tc>
              </a:tr>
              <a:tr h="370840">
                <a:tc>
                  <a:txBody>
                    <a:bodyPr/>
                    <a:lstStyle/>
                    <a:p>
                      <a:pPr algn="ctr"/>
                      <a:r>
                        <a:rPr lang="el-GR" sz="1400" b="1" dirty="0" smtClean="0"/>
                        <a:t>6</a:t>
                      </a:r>
                      <a:endParaRPr lang="el-GR" sz="1400" b="1" dirty="0"/>
                    </a:p>
                  </a:txBody>
                  <a:tcPr anchor="ctr"/>
                </a:tc>
                <a:tc>
                  <a:txBody>
                    <a:bodyPr/>
                    <a:lstStyle/>
                    <a:p>
                      <a:r>
                        <a:rPr lang="el-GR" sz="1400" b="0" dirty="0" smtClean="0"/>
                        <a:t>Θέματα Διαχείρισης των Πόρων στην Τοπική Αυτοδιοίκηση</a:t>
                      </a:r>
                      <a:endParaRPr lang="el-GR" sz="1400" b="0" dirty="0"/>
                    </a:p>
                  </a:txBody>
                  <a:tcPr anchor="ctr"/>
                </a:tc>
                <a:tc>
                  <a:txBody>
                    <a:bodyPr/>
                    <a:lstStyle/>
                    <a:p>
                      <a:r>
                        <a:rPr lang="en-US" sz="1400" b="1" dirty="0" smtClean="0"/>
                        <a:t>46</a:t>
                      </a:r>
                      <a:endParaRPr lang="el-GR" sz="1400" b="1" dirty="0"/>
                    </a:p>
                  </a:txBody>
                  <a:tcPr anchor="ctr"/>
                </a:tc>
              </a:tr>
              <a:tr h="370840">
                <a:tc>
                  <a:txBody>
                    <a:bodyPr/>
                    <a:lstStyle/>
                    <a:p>
                      <a:pPr algn="ctr"/>
                      <a:r>
                        <a:rPr lang="el-GR" sz="1400" b="1" dirty="0" smtClean="0"/>
                        <a:t>7</a:t>
                      </a:r>
                      <a:endParaRPr lang="el-GR" sz="1400" b="1" dirty="0"/>
                    </a:p>
                  </a:txBody>
                  <a:tcPr anchor="ctr"/>
                </a:tc>
                <a:tc>
                  <a:txBody>
                    <a:bodyPr/>
                    <a:lstStyle/>
                    <a:p>
                      <a:r>
                        <a:rPr lang="el-GR" sz="1400" b="0" dirty="0" err="1" smtClean="0"/>
                        <a:t>Κοινωνικοδημογραφικό</a:t>
                      </a:r>
                      <a:r>
                        <a:rPr lang="el-GR" sz="1400" b="0" dirty="0" smtClean="0"/>
                        <a:t> Προφίλ Ερωτώμενων</a:t>
                      </a:r>
                      <a:endParaRPr lang="el-GR" sz="1400" b="0" dirty="0"/>
                    </a:p>
                  </a:txBody>
                  <a:tcPr anchor="ctr"/>
                </a:tc>
                <a:tc>
                  <a:txBody>
                    <a:bodyPr/>
                    <a:lstStyle/>
                    <a:p>
                      <a:r>
                        <a:rPr lang="en-US" sz="1400" b="1" dirty="0" smtClean="0"/>
                        <a:t>52</a:t>
                      </a:r>
                      <a:endParaRPr lang="el-GR" sz="1400" b="1" dirty="0"/>
                    </a:p>
                  </a:txBody>
                  <a:tcPr anchor="ctr"/>
                </a:tc>
              </a:tr>
              <a:tr h="370840">
                <a:tc>
                  <a:txBody>
                    <a:bodyPr/>
                    <a:lstStyle/>
                    <a:p>
                      <a:pPr algn="ctr"/>
                      <a:r>
                        <a:rPr lang="en-US" sz="1400" b="1" dirty="0" smtClean="0"/>
                        <a:t>8</a:t>
                      </a:r>
                      <a:endParaRPr lang="el-GR" sz="1400" b="1" dirty="0"/>
                    </a:p>
                  </a:txBody>
                  <a:tcPr anchor="ctr"/>
                </a:tc>
                <a:tc>
                  <a:txBody>
                    <a:bodyPr/>
                    <a:lstStyle/>
                    <a:p>
                      <a:r>
                        <a:rPr lang="el-GR" sz="1400" dirty="0" smtClean="0"/>
                        <a:t>Σχόλια και Παρατηρήσεις</a:t>
                      </a:r>
                      <a:endParaRPr lang="el-GR" sz="1400" b="0" dirty="0"/>
                    </a:p>
                  </a:txBody>
                  <a:tcPr anchor="ctr"/>
                </a:tc>
                <a:tc>
                  <a:txBody>
                    <a:bodyPr/>
                    <a:lstStyle/>
                    <a:p>
                      <a:r>
                        <a:rPr lang="en-US" sz="1400" b="1" dirty="0" smtClean="0"/>
                        <a:t>55</a:t>
                      </a:r>
                      <a:endParaRPr lang="el-GR" sz="1400" b="1" dirty="0"/>
                    </a:p>
                  </a:txBody>
                  <a:tcPr anchor="ctr"/>
                </a:tc>
              </a:tr>
            </a:tbl>
          </a:graphicData>
        </a:graphic>
      </p:graphicFrame>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a:t>
            </a:fld>
            <a:endParaRPr lang="en-US" dirty="0"/>
          </a:p>
        </p:txBody>
      </p:sp>
    </p:spTree>
    <p:extLst>
      <p:ext uri="{BB962C8B-B14F-4D97-AF65-F5344CB8AC3E}">
        <p14:creationId xmlns:p14="http://schemas.microsoft.com/office/powerpoint/2010/main" xmlns="" val="40602606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title"/>
          </p:nvPr>
        </p:nvSpPr>
        <p:spPr/>
        <p:txBody>
          <a:bodyPr/>
          <a:lstStyle/>
          <a:p>
            <a:pPr eaLnBrk="1" hangingPunct="1"/>
            <a:r>
              <a:rPr lang="en-US" sz="3200" dirty="0" smtClean="0"/>
              <a:t/>
            </a:r>
            <a:br>
              <a:rPr lang="en-US" sz="3200" dirty="0" smtClean="0"/>
            </a:br>
            <a:r>
              <a:rPr lang="el-GR" sz="3200" dirty="0" smtClean="0"/>
              <a:t>Το Γενικό Κλίμα</a:t>
            </a:r>
            <a:r>
              <a:rPr lang="en-US" sz="3200" dirty="0" smtClean="0"/>
              <a:t/>
            </a:r>
            <a:br>
              <a:rPr lang="en-US" sz="3200" dirty="0" smtClean="0"/>
            </a:br>
            <a:endParaRPr lang="el-GR" sz="32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5</a:t>
            </a:fld>
            <a:endParaRPr lang="en-US" dirty="0"/>
          </a:p>
        </p:txBody>
      </p:sp>
      <p:sp>
        <p:nvSpPr>
          <p:cNvPr id="12" name="TextBox 11"/>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
        <p:nvSpPr>
          <p:cNvPr id="6" name="Title 5"/>
          <p:cNvSpPr>
            <a:spLocks noGrp="1"/>
          </p:cNvSpPr>
          <p:nvPr>
            <p:ph type="title"/>
          </p:nvPr>
        </p:nvSpPr>
        <p:spPr/>
        <p:txBody>
          <a:bodyPr/>
          <a:lstStyle/>
          <a:p>
            <a:r>
              <a:rPr lang="el-GR" sz="2200" dirty="0" smtClean="0"/>
              <a:t>‘Κατά </a:t>
            </a:r>
            <a:r>
              <a:rPr lang="el-GR" sz="2200" dirty="0"/>
              <a:t>τη γνώμη σας η χώρα μας αυτή την περίοδο κινείται προς τη σωστή </a:t>
            </a:r>
            <a:r>
              <a:rPr lang="el-GR" sz="2200" dirty="0" smtClean="0"/>
              <a:t/>
            </a:r>
            <a:br>
              <a:rPr lang="el-GR" sz="2200" dirty="0" smtClean="0"/>
            </a:br>
            <a:r>
              <a:rPr lang="el-GR" sz="2200" dirty="0" smtClean="0"/>
              <a:t>ή </a:t>
            </a:r>
            <a:r>
              <a:rPr lang="el-GR" sz="2200" dirty="0"/>
              <a:t>προς τη λάθος κατεύθυνση</a:t>
            </a:r>
            <a:r>
              <a:rPr lang="el-GR" sz="2200" dirty="0" smtClean="0"/>
              <a:t>;’</a:t>
            </a:r>
            <a:endParaRPr lang="el-GR" sz="2200" dirty="0"/>
          </a:p>
        </p:txBody>
      </p:sp>
      <p:graphicFrame>
        <p:nvGraphicFramePr>
          <p:cNvPr id="14" name="Content Placeholder 10"/>
          <p:cNvGraphicFramePr>
            <a:graphicFrameLocks noGrp="1"/>
          </p:cNvGraphicFramePr>
          <p:nvPr>
            <p:ph sz="half" idx="1"/>
            <p:extLst>
              <p:ext uri="{D42A27DB-BD31-4B8C-83A1-F6EECF244321}">
                <p14:modId xmlns:p14="http://schemas.microsoft.com/office/powerpoint/2010/main" xmlns="" val="3330289165"/>
              </p:ext>
            </p:extLst>
          </p:nvPr>
        </p:nvGraphicFramePr>
        <p:xfrm>
          <a:off x="367264" y="2204864"/>
          <a:ext cx="4060719" cy="388843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12"/>
          <p:cNvGraphicFramePr>
            <a:graphicFrameLocks noGrp="1"/>
          </p:cNvGraphicFramePr>
          <p:nvPr>
            <p:ph sz="half" idx="2"/>
            <p:extLst>
              <p:ext uri="{D42A27DB-BD31-4B8C-83A1-F6EECF244321}">
                <p14:modId xmlns:p14="http://schemas.microsoft.com/office/powerpoint/2010/main" xmlns="" val="757145301"/>
              </p:ext>
            </p:extLst>
          </p:nvPr>
        </p:nvGraphicFramePr>
        <p:xfrm>
          <a:off x="4499992" y="1710759"/>
          <a:ext cx="4392488" cy="452655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40612209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6</a:t>
            </a:fld>
            <a:endParaRPr lang="en-US"/>
          </a:p>
        </p:txBody>
      </p:sp>
      <p:graphicFrame>
        <p:nvGraphicFramePr>
          <p:cNvPr id="10" name="Content Placeholder 10"/>
          <p:cNvGraphicFramePr>
            <a:graphicFrameLocks noGrp="1"/>
          </p:cNvGraphicFramePr>
          <p:nvPr>
            <p:ph sz="half" idx="1"/>
            <p:extLst>
              <p:ext uri="{D42A27DB-BD31-4B8C-83A1-F6EECF244321}">
                <p14:modId xmlns:p14="http://schemas.microsoft.com/office/powerpoint/2010/main" xmlns="" val="4159807036"/>
              </p:ext>
            </p:extLst>
          </p:nvPr>
        </p:nvGraphicFramePr>
        <p:xfrm>
          <a:off x="323528" y="2132856"/>
          <a:ext cx="3744416"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
        <p:nvSpPr>
          <p:cNvPr id="2" name="Title 1"/>
          <p:cNvSpPr>
            <a:spLocks noGrp="1"/>
          </p:cNvSpPr>
          <p:nvPr>
            <p:ph type="title"/>
          </p:nvPr>
        </p:nvSpPr>
        <p:spPr/>
        <p:txBody>
          <a:bodyPr/>
          <a:lstStyle/>
          <a:p>
            <a:r>
              <a:rPr lang="el-GR" sz="2200" dirty="0" smtClean="0"/>
              <a:t>‘Και </a:t>
            </a:r>
            <a:r>
              <a:rPr lang="el-GR" sz="2200" dirty="0"/>
              <a:t>πώς νομίζετε ότι θα είναι τα πράγματα μέσα στον επόμενο χρόνο; Καλύτερα, ίδια ή χειρότερα</a:t>
            </a:r>
            <a:r>
              <a:rPr lang="el-GR" sz="2200" dirty="0" smtClean="0"/>
              <a:t>;’</a:t>
            </a:r>
            <a:endParaRPr lang="el-GR" sz="2200" dirty="0"/>
          </a:p>
        </p:txBody>
      </p:sp>
      <p:graphicFrame>
        <p:nvGraphicFramePr>
          <p:cNvPr id="11" name="Content Placeholder 12"/>
          <p:cNvGraphicFramePr>
            <a:graphicFrameLocks noGrp="1"/>
          </p:cNvGraphicFramePr>
          <p:nvPr>
            <p:ph sz="half" idx="2"/>
            <p:extLst>
              <p:ext uri="{D42A27DB-BD31-4B8C-83A1-F6EECF244321}">
                <p14:modId xmlns:p14="http://schemas.microsoft.com/office/powerpoint/2010/main" xmlns="" val="4085564497"/>
              </p:ext>
            </p:extLst>
          </p:nvPr>
        </p:nvGraphicFramePr>
        <p:xfrm>
          <a:off x="4211960" y="1555751"/>
          <a:ext cx="4752528" cy="46815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767556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708846" y="44624"/>
            <a:ext cx="5327650" cy="1009650"/>
          </a:xfrm>
        </p:spPr>
        <p:txBody>
          <a:bodyPr/>
          <a:lstStyle/>
          <a:p>
            <a:r>
              <a:rPr lang="en-GB" sz="1400" dirty="0" smtClean="0"/>
              <a:t/>
            </a:r>
            <a:br>
              <a:rPr lang="en-GB" sz="1400" dirty="0" smtClean="0"/>
            </a:br>
            <a:r>
              <a:rPr lang="el-GR" sz="1400" dirty="0" smtClean="0"/>
              <a:t>‘Γενικά </a:t>
            </a:r>
            <a:r>
              <a:rPr lang="el-GR" sz="1400" dirty="0"/>
              <a:t>μιλώντας, θα λέγατε ότι μπορείτε να εμπιστευτείτε τους ανθρώπους ή ότι όσο και αν προσέξετε θα βρεθεί κάποιος να σας κοροϊδέψει; Εκφράστε την άποψή σας σε μια κλίμακα όπου 0 σημαίνει καμία εμπιστοσύνη στους ανθρώπους και 10 απόλυτη εμπιστοσύνη στους </a:t>
            </a:r>
            <a:r>
              <a:rPr lang="el-GR" sz="1400" dirty="0" smtClean="0"/>
              <a:t>ανθρώπους’</a:t>
            </a:r>
            <a:endParaRPr lang="el-GR" sz="1400" dirty="0"/>
          </a:p>
        </p:txBody>
      </p:sp>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7</a:t>
            </a:fld>
            <a:endParaRPr lang="en-US" dirty="0"/>
          </a:p>
        </p:txBody>
      </p:sp>
      <p:sp>
        <p:nvSpPr>
          <p:cNvPr id="5" name="TextBox 4"/>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pic>
        <p:nvPicPr>
          <p:cNvPr id="6" name="Picture 49"/>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72566" y="3302481"/>
            <a:ext cx="744538" cy="549275"/>
          </a:xfrm>
          <a:prstGeom prst="rect">
            <a:avLst/>
          </a:prstGeom>
          <a:noFill/>
          <a:ln w="9525">
            <a:noFill/>
            <a:miter lim="800000"/>
            <a:headEnd/>
            <a:tailEnd/>
          </a:ln>
        </p:spPr>
      </p:pic>
      <p:pic>
        <p:nvPicPr>
          <p:cNvPr id="7" name="Picture 50"/>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1302816" y="3302481"/>
            <a:ext cx="744538" cy="549275"/>
          </a:xfrm>
          <a:prstGeom prst="rect">
            <a:avLst/>
          </a:prstGeom>
          <a:noFill/>
          <a:ln w="9525">
            <a:noFill/>
            <a:miter lim="800000"/>
            <a:headEnd/>
            <a:tailEnd/>
          </a:ln>
        </p:spPr>
      </p:pic>
      <p:pic>
        <p:nvPicPr>
          <p:cNvPr id="8" name="Picture 51"/>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010841" y="3302481"/>
            <a:ext cx="744538" cy="549275"/>
          </a:xfrm>
          <a:prstGeom prst="rect">
            <a:avLst/>
          </a:prstGeom>
          <a:noFill/>
          <a:ln w="9525">
            <a:noFill/>
            <a:miter lim="800000"/>
            <a:headEnd/>
            <a:tailEnd/>
          </a:ln>
        </p:spPr>
      </p:pic>
      <p:pic>
        <p:nvPicPr>
          <p:cNvPr id="9" name="Picture 52"/>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718866" y="3302481"/>
            <a:ext cx="744538" cy="549275"/>
          </a:xfrm>
          <a:prstGeom prst="rect">
            <a:avLst/>
          </a:prstGeom>
          <a:noFill/>
          <a:ln w="9525">
            <a:noFill/>
            <a:miter lim="800000"/>
            <a:headEnd/>
            <a:tailEnd/>
          </a:ln>
        </p:spPr>
      </p:pic>
      <p:pic>
        <p:nvPicPr>
          <p:cNvPr id="10" name="Picture 53"/>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3426891" y="3302481"/>
            <a:ext cx="744538" cy="549275"/>
          </a:xfrm>
          <a:prstGeom prst="rect">
            <a:avLst/>
          </a:prstGeom>
          <a:noFill/>
          <a:ln w="9525">
            <a:noFill/>
            <a:miter lim="800000"/>
            <a:headEnd/>
            <a:tailEnd/>
          </a:ln>
        </p:spPr>
      </p:pic>
      <p:pic>
        <p:nvPicPr>
          <p:cNvPr id="11" name="Picture 54"/>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134916" y="3302481"/>
            <a:ext cx="744538" cy="549275"/>
          </a:xfrm>
          <a:prstGeom prst="rect">
            <a:avLst/>
          </a:prstGeom>
          <a:noFill/>
          <a:ln w="9525">
            <a:noFill/>
            <a:miter lim="800000"/>
            <a:headEnd/>
            <a:tailEnd/>
          </a:ln>
        </p:spPr>
      </p:pic>
      <p:pic>
        <p:nvPicPr>
          <p:cNvPr id="12" name="Picture 55"/>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854054" y="3302481"/>
            <a:ext cx="744537" cy="549275"/>
          </a:xfrm>
          <a:prstGeom prst="rect">
            <a:avLst/>
          </a:prstGeom>
          <a:noFill/>
          <a:ln w="9525">
            <a:noFill/>
            <a:miter lim="800000"/>
            <a:headEnd/>
            <a:tailEnd/>
          </a:ln>
        </p:spPr>
      </p:pic>
      <p:pic>
        <p:nvPicPr>
          <p:cNvPr id="13" name="Picture 56"/>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573191" y="3302481"/>
            <a:ext cx="744538" cy="549275"/>
          </a:xfrm>
          <a:prstGeom prst="rect">
            <a:avLst/>
          </a:prstGeom>
          <a:noFill/>
          <a:ln w="9525">
            <a:noFill/>
            <a:miter lim="800000"/>
            <a:headEnd/>
            <a:tailEnd/>
          </a:ln>
        </p:spPr>
      </p:pic>
      <p:pic>
        <p:nvPicPr>
          <p:cNvPr id="14" name="Picture 57"/>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6292329" y="3302481"/>
            <a:ext cx="744537" cy="549275"/>
          </a:xfrm>
          <a:prstGeom prst="rect">
            <a:avLst/>
          </a:prstGeom>
          <a:noFill/>
          <a:ln w="9525">
            <a:noFill/>
            <a:miter lim="800000"/>
            <a:headEnd/>
            <a:tailEnd/>
          </a:ln>
        </p:spPr>
      </p:pic>
      <p:pic>
        <p:nvPicPr>
          <p:cNvPr id="15" name="Picture 58"/>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7011466" y="3302481"/>
            <a:ext cx="744538" cy="549275"/>
          </a:xfrm>
          <a:prstGeom prst="rect">
            <a:avLst/>
          </a:prstGeom>
          <a:noFill/>
          <a:ln w="9525">
            <a:noFill/>
            <a:miter lim="800000"/>
            <a:headEnd/>
            <a:tailEnd/>
          </a:ln>
        </p:spPr>
      </p:pic>
      <p:pic>
        <p:nvPicPr>
          <p:cNvPr id="16" name="Picture 60"/>
          <p:cNvPicPr>
            <a:picLocks noChangeAspect="1" noChangeArrowheads="1"/>
          </p:cNvPicPr>
          <p:nvPr/>
        </p:nvPicPr>
        <p:blipFill>
          <a:blip r:embed="rId4" cstate="print"/>
          <a:srcRect/>
          <a:stretch>
            <a:fillRect/>
          </a:stretch>
        </p:blipFill>
        <p:spPr bwMode="auto">
          <a:xfrm>
            <a:off x="7715894" y="3302481"/>
            <a:ext cx="744538" cy="549275"/>
          </a:xfrm>
          <a:prstGeom prst="rect">
            <a:avLst/>
          </a:prstGeom>
          <a:noFill/>
          <a:ln w="9525">
            <a:noFill/>
            <a:miter lim="800000"/>
            <a:headEnd/>
            <a:tailEnd/>
          </a:ln>
        </p:spPr>
      </p:pic>
      <p:sp>
        <p:nvSpPr>
          <p:cNvPr id="17" name="Text Box 61"/>
          <p:cNvSpPr txBox="1">
            <a:spLocks noChangeArrowheads="1"/>
          </p:cNvSpPr>
          <p:nvPr/>
        </p:nvSpPr>
        <p:spPr bwMode="auto">
          <a:xfrm>
            <a:off x="789606" y="3399963"/>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0</a:t>
            </a:r>
            <a:endParaRPr lang="en-US" sz="1400" dirty="0">
              <a:solidFill>
                <a:srgbClr val="0070C0"/>
              </a:solidFill>
              <a:latin typeface="Calibri" pitchFamily="-111" charset="0"/>
            </a:endParaRPr>
          </a:p>
        </p:txBody>
      </p:sp>
      <p:sp>
        <p:nvSpPr>
          <p:cNvPr id="18" name="Text Box 62"/>
          <p:cNvSpPr txBox="1">
            <a:spLocks noChangeArrowheads="1"/>
          </p:cNvSpPr>
          <p:nvPr/>
        </p:nvSpPr>
        <p:spPr bwMode="auto">
          <a:xfrm>
            <a:off x="1547664"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1</a:t>
            </a:r>
            <a:endParaRPr lang="en-US" sz="1400" dirty="0">
              <a:solidFill>
                <a:srgbClr val="0070C0"/>
              </a:solidFill>
              <a:latin typeface="Calibri" pitchFamily="-111" charset="0"/>
            </a:endParaRPr>
          </a:p>
        </p:txBody>
      </p:sp>
      <p:sp>
        <p:nvSpPr>
          <p:cNvPr id="19" name="Text Box 63"/>
          <p:cNvSpPr txBox="1">
            <a:spLocks noChangeArrowheads="1"/>
          </p:cNvSpPr>
          <p:nvPr/>
        </p:nvSpPr>
        <p:spPr bwMode="auto">
          <a:xfrm>
            <a:off x="2279738"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2</a:t>
            </a:r>
            <a:endParaRPr lang="en-US" sz="1400" dirty="0">
              <a:solidFill>
                <a:srgbClr val="0070C0"/>
              </a:solidFill>
              <a:latin typeface="Calibri" pitchFamily="-111" charset="0"/>
            </a:endParaRPr>
          </a:p>
        </p:txBody>
      </p:sp>
      <p:sp>
        <p:nvSpPr>
          <p:cNvPr id="20" name="Text Box 64"/>
          <p:cNvSpPr txBox="1">
            <a:spLocks noChangeArrowheads="1"/>
          </p:cNvSpPr>
          <p:nvPr/>
        </p:nvSpPr>
        <p:spPr bwMode="auto">
          <a:xfrm>
            <a:off x="291581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3</a:t>
            </a:r>
            <a:endParaRPr lang="en-US" sz="1400" dirty="0">
              <a:solidFill>
                <a:srgbClr val="0070C0"/>
              </a:solidFill>
              <a:latin typeface="Calibri" pitchFamily="-111" charset="0"/>
            </a:endParaRPr>
          </a:p>
        </p:txBody>
      </p:sp>
      <p:sp>
        <p:nvSpPr>
          <p:cNvPr id="21" name="Text Box 65"/>
          <p:cNvSpPr txBox="1">
            <a:spLocks noChangeArrowheads="1"/>
          </p:cNvSpPr>
          <p:nvPr/>
        </p:nvSpPr>
        <p:spPr bwMode="auto">
          <a:xfrm>
            <a:off x="363589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4</a:t>
            </a:r>
            <a:endParaRPr lang="en-US" sz="1400" dirty="0">
              <a:solidFill>
                <a:srgbClr val="0070C0"/>
              </a:solidFill>
              <a:latin typeface="Calibri" pitchFamily="-111" charset="0"/>
            </a:endParaRPr>
          </a:p>
        </p:txBody>
      </p:sp>
      <p:sp>
        <p:nvSpPr>
          <p:cNvPr id="22" name="Text Box 66"/>
          <p:cNvSpPr txBox="1">
            <a:spLocks noChangeArrowheads="1"/>
          </p:cNvSpPr>
          <p:nvPr/>
        </p:nvSpPr>
        <p:spPr bwMode="auto">
          <a:xfrm>
            <a:off x="4355976" y="3394556"/>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5</a:t>
            </a:r>
            <a:endParaRPr lang="en-US" sz="1400" dirty="0">
              <a:solidFill>
                <a:srgbClr val="0070C0"/>
              </a:solidFill>
              <a:latin typeface="Calibri" pitchFamily="-111" charset="0"/>
            </a:endParaRPr>
          </a:p>
        </p:txBody>
      </p:sp>
      <p:sp>
        <p:nvSpPr>
          <p:cNvPr id="23" name="Text Box 67"/>
          <p:cNvSpPr txBox="1">
            <a:spLocks noChangeArrowheads="1"/>
          </p:cNvSpPr>
          <p:nvPr/>
        </p:nvSpPr>
        <p:spPr bwMode="auto">
          <a:xfrm>
            <a:off x="507605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6</a:t>
            </a:r>
            <a:endParaRPr lang="en-US" sz="1400" dirty="0">
              <a:solidFill>
                <a:srgbClr val="0070C0"/>
              </a:solidFill>
              <a:latin typeface="Calibri" pitchFamily="-111" charset="0"/>
            </a:endParaRPr>
          </a:p>
        </p:txBody>
      </p:sp>
      <p:sp>
        <p:nvSpPr>
          <p:cNvPr id="24" name="Text Box 68"/>
          <p:cNvSpPr txBox="1">
            <a:spLocks noChangeArrowheads="1"/>
          </p:cNvSpPr>
          <p:nvPr/>
        </p:nvSpPr>
        <p:spPr bwMode="auto">
          <a:xfrm>
            <a:off x="579613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7</a:t>
            </a:r>
            <a:endParaRPr lang="en-US" sz="1400" dirty="0">
              <a:solidFill>
                <a:srgbClr val="0070C0"/>
              </a:solidFill>
              <a:latin typeface="Calibri" pitchFamily="-111" charset="0"/>
            </a:endParaRPr>
          </a:p>
        </p:txBody>
      </p:sp>
      <p:sp>
        <p:nvSpPr>
          <p:cNvPr id="25" name="Text Box 69"/>
          <p:cNvSpPr txBox="1">
            <a:spLocks noChangeArrowheads="1"/>
          </p:cNvSpPr>
          <p:nvPr/>
        </p:nvSpPr>
        <p:spPr bwMode="auto">
          <a:xfrm>
            <a:off x="651621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8</a:t>
            </a:r>
            <a:endParaRPr lang="en-US" sz="1400" dirty="0">
              <a:solidFill>
                <a:srgbClr val="0070C0"/>
              </a:solidFill>
              <a:latin typeface="Calibri" pitchFamily="-111" charset="0"/>
            </a:endParaRPr>
          </a:p>
        </p:txBody>
      </p:sp>
      <p:sp>
        <p:nvSpPr>
          <p:cNvPr id="26" name="Text Box 70"/>
          <p:cNvSpPr txBox="1">
            <a:spLocks noChangeArrowheads="1"/>
          </p:cNvSpPr>
          <p:nvPr/>
        </p:nvSpPr>
        <p:spPr bwMode="auto">
          <a:xfrm>
            <a:off x="7215806" y="3394556"/>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9</a:t>
            </a:r>
            <a:endParaRPr lang="en-US" sz="1400" dirty="0">
              <a:solidFill>
                <a:srgbClr val="0070C0"/>
              </a:solidFill>
              <a:latin typeface="Calibri" pitchFamily="-111" charset="0"/>
            </a:endParaRPr>
          </a:p>
        </p:txBody>
      </p:sp>
      <p:sp>
        <p:nvSpPr>
          <p:cNvPr id="27" name="Text Box 72"/>
          <p:cNvSpPr txBox="1">
            <a:spLocks noChangeArrowheads="1"/>
          </p:cNvSpPr>
          <p:nvPr/>
        </p:nvSpPr>
        <p:spPr bwMode="auto">
          <a:xfrm>
            <a:off x="7924550" y="3394556"/>
            <a:ext cx="367408" cy="307777"/>
          </a:xfrm>
          <a:prstGeom prst="rect">
            <a:avLst/>
          </a:prstGeom>
          <a:noFill/>
          <a:ln w="9525">
            <a:noFill/>
            <a:miter lim="800000"/>
            <a:headEnd/>
            <a:tailEnd/>
          </a:ln>
        </p:spPr>
        <p:txBody>
          <a:bodyPr wrap="none">
            <a:spAutoFit/>
          </a:bodyPr>
          <a:lstStyle/>
          <a:p>
            <a:r>
              <a:rPr lang="en-US" sz="1400" dirty="0" smtClean="0">
                <a:solidFill>
                  <a:prstClr val="white"/>
                </a:solidFill>
                <a:latin typeface="Calibri" pitchFamily="-111" charset="0"/>
              </a:rPr>
              <a:t>1</a:t>
            </a:r>
            <a:r>
              <a:rPr lang="el-GR" sz="1400" dirty="0" smtClean="0">
                <a:solidFill>
                  <a:prstClr val="white"/>
                </a:solidFill>
                <a:latin typeface="Calibri" pitchFamily="-111" charset="0"/>
              </a:rPr>
              <a:t>0</a:t>
            </a:r>
            <a:endParaRPr lang="en-US" sz="1400" dirty="0">
              <a:solidFill>
                <a:prstClr val="white"/>
              </a:solidFill>
              <a:latin typeface="Calibri" pitchFamily="-111" charset="0"/>
            </a:endParaRPr>
          </a:p>
        </p:txBody>
      </p:sp>
      <p:sp>
        <p:nvSpPr>
          <p:cNvPr id="28" name="TextBox 27"/>
          <p:cNvSpPr txBox="1"/>
          <p:nvPr/>
        </p:nvSpPr>
        <p:spPr>
          <a:xfrm>
            <a:off x="61156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9</a:t>
            </a:r>
            <a:endParaRPr lang="el-GR" sz="1800" dirty="0">
              <a:solidFill>
                <a:prstClr val="black"/>
              </a:solidFill>
            </a:endParaRPr>
          </a:p>
        </p:txBody>
      </p:sp>
      <p:sp>
        <p:nvSpPr>
          <p:cNvPr id="29" name="TextBox 28"/>
          <p:cNvSpPr txBox="1"/>
          <p:nvPr/>
        </p:nvSpPr>
        <p:spPr>
          <a:xfrm>
            <a:off x="130652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2</a:t>
            </a:r>
            <a:endParaRPr lang="el-GR" sz="1800" dirty="0">
              <a:solidFill>
                <a:prstClr val="black"/>
              </a:solidFill>
            </a:endParaRPr>
          </a:p>
        </p:txBody>
      </p:sp>
      <p:sp>
        <p:nvSpPr>
          <p:cNvPr id="30" name="TextBox 29"/>
          <p:cNvSpPr txBox="1"/>
          <p:nvPr/>
        </p:nvSpPr>
        <p:spPr>
          <a:xfrm>
            <a:off x="202660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800" dirty="0">
                <a:solidFill>
                  <a:prstClr val="black"/>
                </a:solidFill>
              </a:rPr>
              <a:t>4</a:t>
            </a:r>
            <a:endParaRPr lang="el-GR" sz="1800" dirty="0">
              <a:solidFill>
                <a:prstClr val="black"/>
              </a:solidFill>
            </a:endParaRPr>
          </a:p>
        </p:txBody>
      </p:sp>
      <p:sp>
        <p:nvSpPr>
          <p:cNvPr id="31" name="TextBox 30"/>
          <p:cNvSpPr txBox="1"/>
          <p:nvPr/>
        </p:nvSpPr>
        <p:spPr>
          <a:xfrm>
            <a:off x="269979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4</a:t>
            </a:r>
            <a:endParaRPr lang="el-GR" sz="1800" dirty="0">
              <a:solidFill>
                <a:prstClr val="black"/>
              </a:solidFill>
            </a:endParaRPr>
          </a:p>
        </p:txBody>
      </p:sp>
      <p:sp>
        <p:nvSpPr>
          <p:cNvPr id="32" name="TextBox 31"/>
          <p:cNvSpPr txBox="1"/>
          <p:nvPr/>
        </p:nvSpPr>
        <p:spPr>
          <a:xfrm>
            <a:off x="3427766"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6</a:t>
            </a:r>
            <a:endParaRPr lang="el-GR" sz="1800" dirty="0">
              <a:solidFill>
                <a:prstClr val="black"/>
              </a:solidFill>
            </a:endParaRPr>
          </a:p>
        </p:txBody>
      </p:sp>
      <p:sp>
        <p:nvSpPr>
          <p:cNvPr id="33" name="TextBox 32"/>
          <p:cNvSpPr txBox="1"/>
          <p:nvPr/>
        </p:nvSpPr>
        <p:spPr>
          <a:xfrm>
            <a:off x="4161720"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24</a:t>
            </a:r>
            <a:endParaRPr lang="el-GR" sz="1800" dirty="0">
              <a:solidFill>
                <a:prstClr val="black"/>
              </a:solidFill>
            </a:endParaRPr>
          </a:p>
        </p:txBody>
      </p:sp>
      <p:sp>
        <p:nvSpPr>
          <p:cNvPr id="34" name="TextBox 33"/>
          <p:cNvSpPr txBox="1"/>
          <p:nvPr/>
        </p:nvSpPr>
        <p:spPr>
          <a:xfrm>
            <a:off x="4881800"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a:t>
            </a:r>
            <a:r>
              <a:rPr lang="el-GR" sz="1800" dirty="0">
                <a:solidFill>
                  <a:prstClr val="black"/>
                </a:solidFill>
              </a:rPr>
              <a:t>1</a:t>
            </a:r>
          </a:p>
        </p:txBody>
      </p:sp>
      <p:sp>
        <p:nvSpPr>
          <p:cNvPr id="35" name="TextBox 34"/>
          <p:cNvSpPr txBox="1"/>
          <p:nvPr/>
        </p:nvSpPr>
        <p:spPr>
          <a:xfrm>
            <a:off x="555499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800" dirty="0" smtClean="0">
                <a:solidFill>
                  <a:prstClr val="black"/>
                </a:solidFill>
              </a:rPr>
              <a:t>1</a:t>
            </a:r>
            <a:r>
              <a:rPr lang="el-GR" sz="1800" dirty="0" smtClean="0">
                <a:solidFill>
                  <a:prstClr val="black"/>
                </a:solidFill>
              </a:rPr>
              <a:t>9</a:t>
            </a:r>
            <a:endParaRPr lang="el-GR" sz="1800" dirty="0">
              <a:solidFill>
                <a:prstClr val="black"/>
              </a:solidFill>
            </a:endParaRPr>
          </a:p>
        </p:txBody>
      </p:sp>
      <p:sp>
        <p:nvSpPr>
          <p:cNvPr id="36" name="TextBox 35"/>
          <p:cNvSpPr txBox="1"/>
          <p:nvPr/>
        </p:nvSpPr>
        <p:spPr>
          <a:xfrm>
            <a:off x="6308086"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14</a:t>
            </a:r>
            <a:endParaRPr lang="el-GR" sz="1800" dirty="0">
              <a:solidFill>
                <a:prstClr val="black"/>
              </a:solidFill>
            </a:endParaRPr>
          </a:p>
        </p:txBody>
      </p:sp>
      <p:sp>
        <p:nvSpPr>
          <p:cNvPr id="37" name="TextBox 36"/>
          <p:cNvSpPr txBox="1"/>
          <p:nvPr/>
        </p:nvSpPr>
        <p:spPr>
          <a:xfrm>
            <a:off x="702027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a:solidFill>
                  <a:prstClr val="black"/>
                </a:solidFill>
              </a:rPr>
              <a:t>3</a:t>
            </a:r>
          </a:p>
        </p:txBody>
      </p:sp>
      <p:sp>
        <p:nvSpPr>
          <p:cNvPr id="38" name="TextBox 37"/>
          <p:cNvSpPr txBox="1"/>
          <p:nvPr/>
        </p:nvSpPr>
        <p:spPr>
          <a:xfrm>
            <a:off x="774035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4</a:t>
            </a:r>
            <a:endParaRPr lang="el-GR" sz="1800" dirty="0">
              <a:solidFill>
                <a:prstClr val="black"/>
              </a:solidFill>
            </a:endParaRPr>
          </a:p>
        </p:txBody>
      </p:sp>
      <p:sp>
        <p:nvSpPr>
          <p:cNvPr id="39" name="Rounded Rectangle 38"/>
          <p:cNvSpPr/>
          <p:nvPr/>
        </p:nvSpPr>
        <p:spPr>
          <a:xfrm>
            <a:off x="3426891" y="2060848"/>
            <a:ext cx="2128102"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Μέτρια Εμπιστοσύνη</a:t>
            </a:r>
            <a:r>
              <a:rPr lang="en-US" sz="1600" dirty="0" smtClean="0">
                <a:solidFill>
                  <a:prstClr val="black"/>
                </a:solidFill>
              </a:rPr>
              <a:t>: 4</a:t>
            </a:r>
            <a:r>
              <a:rPr lang="el-GR" sz="1600" dirty="0" smtClean="0">
                <a:solidFill>
                  <a:prstClr val="black"/>
                </a:solidFill>
              </a:rPr>
              <a:t>1</a:t>
            </a:r>
            <a:endParaRPr lang="el-GR" sz="1600" dirty="0">
              <a:solidFill>
                <a:prstClr val="black"/>
              </a:solidFill>
            </a:endParaRPr>
          </a:p>
        </p:txBody>
      </p:sp>
      <p:sp>
        <p:nvSpPr>
          <p:cNvPr id="40" name="Rounded Rectangle 39"/>
          <p:cNvSpPr/>
          <p:nvPr/>
        </p:nvSpPr>
        <p:spPr>
          <a:xfrm>
            <a:off x="5598591" y="4221088"/>
            <a:ext cx="2861841"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Υψηλή Εμπιστοσύνη</a:t>
            </a:r>
            <a:r>
              <a:rPr lang="en-US" sz="1600" dirty="0" smtClean="0">
                <a:solidFill>
                  <a:prstClr val="black"/>
                </a:solidFill>
              </a:rPr>
              <a:t>: </a:t>
            </a:r>
            <a:r>
              <a:rPr lang="el-GR" sz="1600" dirty="0" smtClean="0">
                <a:solidFill>
                  <a:prstClr val="black"/>
                </a:solidFill>
              </a:rPr>
              <a:t>40</a:t>
            </a:r>
            <a:endParaRPr lang="el-GR" sz="1600" dirty="0">
              <a:solidFill>
                <a:prstClr val="black"/>
              </a:solidFill>
            </a:endParaRPr>
          </a:p>
        </p:txBody>
      </p:sp>
      <p:sp>
        <p:nvSpPr>
          <p:cNvPr id="41" name="Rounded Rectangle 40"/>
          <p:cNvSpPr/>
          <p:nvPr/>
        </p:nvSpPr>
        <p:spPr>
          <a:xfrm>
            <a:off x="572566" y="4221088"/>
            <a:ext cx="2854325"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Χαμηλή Εμπιστοσύνη</a:t>
            </a:r>
            <a:r>
              <a:rPr lang="en-US" sz="1600" dirty="0" smtClean="0">
                <a:solidFill>
                  <a:prstClr val="black"/>
                </a:solidFill>
              </a:rPr>
              <a:t>: </a:t>
            </a:r>
            <a:r>
              <a:rPr lang="el-GR" sz="1600" dirty="0" smtClean="0">
                <a:solidFill>
                  <a:prstClr val="black"/>
                </a:solidFill>
              </a:rPr>
              <a:t>19</a:t>
            </a:r>
            <a:endParaRPr lang="el-GR" sz="1600" dirty="0">
              <a:solidFill>
                <a:prstClr val="black"/>
              </a:solidFill>
            </a:endParaRPr>
          </a:p>
        </p:txBody>
      </p:sp>
      <p:sp>
        <p:nvSpPr>
          <p:cNvPr id="42" name="TextBox 41"/>
          <p:cNvSpPr txBox="1"/>
          <p:nvPr/>
        </p:nvSpPr>
        <p:spPr>
          <a:xfrm>
            <a:off x="2195736" y="5836247"/>
            <a:ext cx="4752528" cy="30777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400" dirty="0" smtClean="0">
                <a:solidFill>
                  <a:prstClr val="black"/>
                </a:solidFill>
              </a:rPr>
              <a:t>Μέση τιμή 5,4</a:t>
            </a:r>
            <a:r>
              <a:rPr lang="en-US" sz="1400" dirty="0" smtClean="0">
                <a:solidFill>
                  <a:prstClr val="black"/>
                </a:solidFill>
              </a:rPr>
              <a:t>-</a:t>
            </a:r>
            <a:r>
              <a:rPr lang="el-GR" sz="1400" dirty="0" smtClean="0">
                <a:solidFill>
                  <a:prstClr val="black"/>
                </a:solidFill>
              </a:rPr>
              <a:t>5,3 τον Απρίλιο 2013 </a:t>
            </a:r>
            <a:endParaRPr lang="el-GR" sz="1400" dirty="0">
              <a:solidFill>
                <a:prstClr val="black"/>
              </a:solidFill>
            </a:endParaRPr>
          </a:p>
        </p:txBody>
      </p:sp>
      <p:sp>
        <p:nvSpPr>
          <p:cNvPr id="43" name="Rounded Rectangle 42"/>
          <p:cNvSpPr/>
          <p:nvPr/>
        </p:nvSpPr>
        <p:spPr>
          <a:xfrm>
            <a:off x="3444992" y="1403484"/>
            <a:ext cx="2110000" cy="29732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smtClean="0"/>
              <a:t>Κοινωνική εμπιστοσύνη</a:t>
            </a:r>
            <a:endParaRPr lang="el-GR" sz="1400" dirty="0"/>
          </a:p>
        </p:txBody>
      </p:sp>
    </p:spTree>
    <p:extLst>
      <p:ext uri="{BB962C8B-B14F-4D97-AF65-F5344CB8AC3E}">
        <p14:creationId xmlns:p14="http://schemas.microsoft.com/office/powerpoint/2010/main" xmlns="" val="1688311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z="2200" dirty="0" smtClean="0"/>
              <a:t>Κοινωνική Εμπιστοσύνη</a:t>
            </a:r>
            <a:br>
              <a:rPr lang="el-GR" sz="2200" dirty="0" smtClean="0"/>
            </a:br>
            <a:r>
              <a:rPr lang="el-GR" sz="1800" dirty="0" smtClean="0"/>
              <a:t>Διαχρονικά Στοιχεία</a:t>
            </a:r>
            <a:r>
              <a:rPr lang="en-US" sz="1800" dirty="0" smtClean="0"/>
              <a:t>-</a:t>
            </a:r>
            <a:r>
              <a:rPr lang="el-GR" sz="1800" dirty="0" smtClean="0"/>
              <a:t>Μέσες Τιμές</a:t>
            </a:r>
            <a:endParaRPr lang="el-GR" sz="1800"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xmlns="" val="2260796645"/>
              </p:ext>
            </p:extLst>
          </p:nvPr>
        </p:nvGraphicFramePr>
        <p:xfrm>
          <a:off x="683568" y="1556792"/>
          <a:ext cx="7787208" cy="4433664"/>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4294967295"/>
          </p:nvPr>
        </p:nvSpPr>
        <p:spPr>
          <a:xfrm>
            <a:off x="6902896" y="6553150"/>
            <a:ext cx="2133600" cy="476250"/>
          </a:xfrm>
          <a:prstGeom prst="rect">
            <a:avLst/>
          </a:prstGeom>
        </p:spPr>
        <p:txBody>
          <a:bodyPr/>
          <a:lstStyle/>
          <a:p>
            <a:fld id="{8ABC16DF-81DD-403C-BF08-2497A8C6AAD7}" type="slidenum">
              <a:rPr lang="en-US" smtClean="0"/>
              <a:pPr/>
              <a:t>8</a:t>
            </a:fld>
            <a:endParaRPr lang="en-US" dirty="0"/>
          </a:p>
        </p:txBody>
      </p:sp>
    </p:spTree>
    <p:extLst>
      <p:ext uri="{BB962C8B-B14F-4D97-AF65-F5344CB8AC3E}">
        <p14:creationId xmlns:p14="http://schemas.microsoft.com/office/powerpoint/2010/main" xmlns="" val="801062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44624"/>
            <a:ext cx="4464496" cy="1066800"/>
          </a:xfrm>
        </p:spPr>
        <p:txBody>
          <a:bodyPr/>
          <a:lstStyle/>
          <a:p>
            <a:r>
              <a:rPr lang="el-GR" sz="2200" dirty="0"/>
              <a:t>Κοινωνική Εμπιστοσύνη</a:t>
            </a:r>
            <a:br>
              <a:rPr lang="el-GR" sz="2200" dirty="0"/>
            </a:br>
            <a:r>
              <a:rPr lang="el-GR" sz="1800" dirty="0" smtClean="0"/>
              <a:t>Δημογραφική Ανάλυση</a:t>
            </a:r>
            <a:endParaRPr lang="el-GR" sz="1800" dirty="0"/>
          </a:p>
        </p:txBody>
      </p:sp>
      <p:graphicFrame>
        <p:nvGraphicFramePr>
          <p:cNvPr id="6" name="Content Placeholder 12"/>
          <p:cNvGraphicFramePr>
            <a:graphicFrameLocks noGrp="1"/>
          </p:cNvGraphicFramePr>
          <p:nvPr>
            <p:ph sz="half" idx="1"/>
            <p:extLst>
              <p:ext uri="{D42A27DB-BD31-4B8C-83A1-F6EECF244321}">
                <p14:modId xmlns:p14="http://schemas.microsoft.com/office/powerpoint/2010/main" xmlns="" val="177383629"/>
              </p:ext>
            </p:extLst>
          </p:nvPr>
        </p:nvGraphicFramePr>
        <p:xfrm>
          <a:off x="-18256" y="1403484"/>
          <a:ext cx="4644516" cy="4824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12"/>
          <p:cNvGraphicFramePr>
            <a:graphicFrameLocks noGrp="1"/>
          </p:cNvGraphicFramePr>
          <p:nvPr>
            <p:ph sz="half" idx="2"/>
            <p:extLst>
              <p:ext uri="{D42A27DB-BD31-4B8C-83A1-F6EECF244321}">
                <p14:modId xmlns:p14="http://schemas.microsoft.com/office/powerpoint/2010/main" xmlns="" val="1149648079"/>
              </p:ext>
            </p:extLst>
          </p:nvPr>
        </p:nvGraphicFramePr>
        <p:xfrm>
          <a:off x="4499992" y="1340768"/>
          <a:ext cx="4644008" cy="5040560"/>
        </p:xfrm>
        <a:graphic>
          <a:graphicData uri="http://schemas.openxmlformats.org/drawingml/2006/chart">
            <c:chart xmlns:c="http://schemas.openxmlformats.org/drawingml/2006/chart" xmlns:r="http://schemas.openxmlformats.org/officeDocument/2006/relationships" r:id="rId4"/>
          </a:graphicData>
        </a:graphic>
      </p:graphicFrame>
      <p:sp>
        <p:nvSpPr>
          <p:cNvPr id="10" name="Slide Number Placeholder 4"/>
          <p:cNvSpPr>
            <a:spLocks noGrp="1"/>
          </p:cNvSpPr>
          <p:nvPr>
            <p:ph type="sldNum" sz="quarter" idx="4294967295"/>
          </p:nvPr>
        </p:nvSpPr>
        <p:spPr>
          <a:xfrm>
            <a:off x="6902896" y="6553150"/>
            <a:ext cx="2133600" cy="476250"/>
          </a:xfrm>
          <a:prstGeom prst="rect">
            <a:avLst/>
          </a:prstGeom>
        </p:spPr>
        <p:txBody>
          <a:bodyPr/>
          <a:lstStyle/>
          <a:p>
            <a:fld id="{8ABC16DF-81DD-403C-BF08-2497A8C6AAD7}" type="slidenum">
              <a:rPr lang="en-US" smtClean="0"/>
              <a:pPr/>
              <a:t>9</a:t>
            </a:fld>
            <a:endParaRPr lang="en-US" dirty="0"/>
          </a:p>
        </p:txBody>
      </p:sp>
      <p:sp>
        <p:nvSpPr>
          <p:cNvPr id="11" name="TextBox 10"/>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rPr>
              <a:t>*  Βάση μικρότερη των 60 ατόμων</a:t>
            </a:r>
          </a:p>
          <a:p>
            <a:r>
              <a:rPr lang="el-GR" sz="1200" dirty="0" smtClean="0">
                <a:solidFill>
                  <a:prstClr val="white"/>
                </a:solidFill>
              </a:rPr>
              <a:t>** Άκυρο/Λευκό/Δεν ψήφισαν/ΔΑ</a:t>
            </a:r>
            <a:endParaRPr lang="el-GR" sz="1200" dirty="0">
              <a:solidFill>
                <a:prstClr val="white"/>
              </a:solidFill>
            </a:endParaRPr>
          </a:p>
        </p:txBody>
      </p:sp>
      <p:sp>
        <p:nvSpPr>
          <p:cNvPr id="12" name="TextBox 11"/>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Tree>
    <p:extLst>
      <p:ext uri="{BB962C8B-B14F-4D97-AF65-F5344CB8AC3E}">
        <p14:creationId xmlns:p14="http://schemas.microsoft.com/office/powerpoint/2010/main" xmlns="" val="12160432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title"/>
          </p:nvPr>
        </p:nvSpPr>
        <p:spPr>
          <a:xfrm>
            <a:off x="4572000" y="2924175"/>
            <a:ext cx="4032448" cy="1728961"/>
          </a:xfrm>
        </p:spPr>
        <p:txBody>
          <a:bodyPr/>
          <a:lstStyle/>
          <a:p>
            <a:pPr eaLnBrk="1" hangingPunct="1"/>
            <a:r>
              <a:rPr lang="en-US" dirty="0" smtClean="0"/>
              <a:t/>
            </a:r>
            <a:br>
              <a:rPr lang="en-US" dirty="0" smtClean="0"/>
            </a:br>
            <a:r>
              <a:rPr lang="el-GR" dirty="0" smtClean="0"/>
              <a:t>Σημασία &amp; Κοινωνική Προσφορά </a:t>
            </a:r>
            <a:br>
              <a:rPr lang="el-GR" dirty="0" smtClean="0"/>
            </a:br>
            <a:r>
              <a:rPr lang="el-GR" dirty="0" smtClean="0"/>
              <a:t>Θεσμών </a:t>
            </a:r>
            <a:br>
              <a:rPr lang="el-GR" dirty="0" smtClean="0"/>
            </a:br>
            <a:endParaRPr lang="el-GR" dirty="0" smtClean="0"/>
          </a:p>
        </p:txBody>
      </p:sp>
    </p:spTree>
    <p:extLst>
      <p:ext uri="{BB962C8B-B14F-4D97-AF65-F5344CB8AC3E}">
        <p14:creationId xmlns:p14="http://schemas.microsoft.com/office/powerpoint/2010/main" xmlns="" val="14820527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11</a:t>
            </a:fld>
            <a:endParaRPr lang="en-US" dirty="0"/>
          </a:p>
        </p:txBody>
      </p:sp>
      <p:sp>
        <p:nvSpPr>
          <p:cNvPr id="5" name="TextBox 4"/>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pic>
        <p:nvPicPr>
          <p:cNvPr id="6" name="Picture 49"/>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72566" y="3302481"/>
            <a:ext cx="744538" cy="549275"/>
          </a:xfrm>
          <a:prstGeom prst="rect">
            <a:avLst/>
          </a:prstGeom>
          <a:noFill/>
          <a:ln w="9525">
            <a:noFill/>
            <a:miter lim="800000"/>
            <a:headEnd/>
            <a:tailEnd/>
          </a:ln>
        </p:spPr>
      </p:pic>
      <p:pic>
        <p:nvPicPr>
          <p:cNvPr id="7" name="Picture 50"/>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1302816" y="3302481"/>
            <a:ext cx="744538" cy="549275"/>
          </a:xfrm>
          <a:prstGeom prst="rect">
            <a:avLst/>
          </a:prstGeom>
          <a:noFill/>
          <a:ln w="9525">
            <a:noFill/>
            <a:miter lim="800000"/>
            <a:headEnd/>
            <a:tailEnd/>
          </a:ln>
        </p:spPr>
      </p:pic>
      <p:pic>
        <p:nvPicPr>
          <p:cNvPr id="8" name="Picture 51"/>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010841" y="3302481"/>
            <a:ext cx="744538" cy="549275"/>
          </a:xfrm>
          <a:prstGeom prst="rect">
            <a:avLst/>
          </a:prstGeom>
          <a:noFill/>
          <a:ln w="9525">
            <a:noFill/>
            <a:miter lim="800000"/>
            <a:headEnd/>
            <a:tailEnd/>
          </a:ln>
        </p:spPr>
      </p:pic>
      <p:pic>
        <p:nvPicPr>
          <p:cNvPr id="9" name="Picture 52"/>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718866" y="3302481"/>
            <a:ext cx="744538" cy="549275"/>
          </a:xfrm>
          <a:prstGeom prst="rect">
            <a:avLst/>
          </a:prstGeom>
          <a:noFill/>
          <a:ln w="9525">
            <a:noFill/>
            <a:miter lim="800000"/>
            <a:headEnd/>
            <a:tailEnd/>
          </a:ln>
        </p:spPr>
      </p:pic>
      <p:pic>
        <p:nvPicPr>
          <p:cNvPr id="10" name="Picture 53"/>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3426891" y="3302481"/>
            <a:ext cx="744538" cy="549275"/>
          </a:xfrm>
          <a:prstGeom prst="rect">
            <a:avLst/>
          </a:prstGeom>
          <a:noFill/>
          <a:ln w="9525">
            <a:noFill/>
            <a:miter lim="800000"/>
            <a:headEnd/>
            <a:tailEnd/>
          </a:ln>
        </p:spPr>
      </p:pic>
      <p:pic>
        <p:nvPicPr>
          <p:cNvPr id="11" name="Picture 54"/>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134916" y="3302481"/>
            <a:ext cx="744538" cy="549275"/>
          </a:xfrm>
          <a:prstGeom prst="rect">
            <a:avLst/>
          </a:prstGeom>
          <a:noFill/>
          <a:ln w="9525">
            <a:noFill/>
            <a:miter lim="800000"/>
            <a:headEnd/>
            <a:tailEnd/>
          </a:ln>
        </p:spPr>
      </p:pic>
      <p:pic>
        <p:nvPicPr>
          <p:cNvPr id="12" name="Picture 55"/>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854054" y="3302481"/>
            <a:ext cx="744537" cy="549275"/>
          </a:xfrm>
          <a:prstGeom prst="rect">
            <a:avLst/>
          </a:prstGeom>
          <a:noFill/>
          <a:ln w="9525">
            <a:noFill/>
            <a:miter lim="800000"/>
            <a:headEnd/>
            <a:tailEnd/>
          </a:ln>
        </p:spPr>
      </p:pic>
      <p:pic>
        <p:nvPicPr>
          <p:cNvPr id="13" name="Picture 56"/>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573191" y="3302481"/>
            <a:ext cx="744538" cy="549275"/>
          </a:xfrm>
          <a:prstGeom prst="rect">
            <a:avLst/>
          </a:prstGeom>
          <a:noFill/>
          <a:ln w="9525">
            <a:noFill/>
            <a:miter lim="800000"/>
            <a:headEnd/>
            <a:tailEnd/>
          </a:ln>
        </p:spPr>
      </p:pic>
      <p:pic>
        <p:nvPicPr>
          <p:cNvPr id="14" name="Picture 57"/>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6292329" y="3302481"/>
            <a:ext cx="744537" cy="549275"/>
          </a:xfrm>
          <a:prstGeom prst="rect">
            <a:avLst/>
          </a:prstGeom>
          <a:noFill/>
          <a:ln w="9525">
            <a:noFill/>
            <a:miter lim="800000"/>
            <a:headEnd/>
            <a:tailEnd/>
          </a:ln>
        </p:spPr>
      </p:pic>
      <p:pic>
        <p:nvPicPr>
          <p:cNvPr id="15" name="Picture 58"/>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7011466" y="3302481"/>
            <a:ext cx="744538" cy="549275"/>
          </a:xfrm>
          <a:prstGeom prst="rect">
            <a:avLst/>
          </a:prstGeom>
          <a:noFill/>
          <a:ln w="9525">
            <a:noFill/>
            <a:miter lim="800000"/>
            <a:headEnd/>
            <a:tailEnd/>
          </a:ln>
        </p:spPr>
      </p:pic>
      <p:pic>
        <p:nvPicPr>
          <p:cNvPr id="16" name="Picture 60"/>
          <p:cNvPicPr>
            <a:picLocks noChangeAspect="1" noChangeArrowheads="1"/>
          </p:cNvPicPr>
          <p:nvPr/>
        </p:nvPicPr>
        <p:blipFill>
          <a:blip r:embed="rId4" cstate="print"/>
          <a:srcRect/>
          <a:stretch>
            <a:fillRect/>
          </a:stretch>
        </p:blipFill>
        <p:spPr bwMode="auto">
          <a:xfrm>
            <a:off x="7715894" y="3302481"/>
            <a:ext cx="744538" cy="549275"/>
          </a:xfrm>
          <a:prstGeom prst="rect">
            <a:avLst/>
          </a:prstGeom>
          <a:noFill/>
          <a:ln w="9525">
            <a:noFill/>
            <a:miter lim="800000"/>
            <a:headEnd/>
            <a:tailEnd/>
          </a:ln>
        </p:spPr>
      </p:pic>
      <p:sp>
        <p:nvSpPr>
          <p:cNvPr id="17" name="Text Box 61"/>
          <p:cNvSpPr txBox="1">
            <a:spLocks noChangeArrowheads="1"/>
          </p:cNvSpPr>
          <p:nvPr/>
        </p:nvSpPr>
        <p:spPr bwMode="auto">
          <a:xfrm>
            <a:off x="789606" y="3399963"/>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0</a:t>
            </a:r>
            <a:endParaRPr lang="en-US" sz="1400" dirty="0">
              <a:solidFill>
                <a:srgbClr val="0070C0"/>
              </a:solidFill>
              <a:latin typeface="Calibri" pitchFamily="-111" charset="0"/>
            </a:endParaRPr>
          </a:p>
        </p:txBody>
      </p:sp>
      <p:sp>
        <p:nvSpPr>
          <p:cNvPr id="18" name="Text Box 62"/>
          <p:cNvSpPr txBox="1">
            <a:spLocks noChangeArrowheads="1"/>
          </p:cNvSpPr>
          <p:nvPr/>
        </p:nvSpPr>
        <p:spPr bwMode="auto">
          <a:xfrm>
            <a:off x="1547664"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1</a:t>
            </a:r>
            <a:endParaRPr lang="en-US" sz="1400" dirty="0">
              <a:solidFill>
                <a:srgbClr val="0070C0"/>
              </a:solidFill>
              <a:latin typeface="Calibri" pitchFamily="-111" charset="0"/>
            </a:endParaRPr>
          </a:p>
        </p:txBody>
      </p:sp>
      <p:sp>
        <p:nvSpPr>
          <p:cNvPr id="19" name="Text Box 63"/>
          <p:cNvSpPr txBox="1">
            <a:spLocks noChangeArrowheads="1"/>
          </p:cNvSpPr>
          <p:nvPr/>
        </p:nvSpPr>
        <p:spPr bwMode="auto">
          <a:xfrm>
            <a:off x="2279738"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2</a:t>
            </a:r>
            <a:endParaRPr lang="en-US" sz="1400" dirty="0">
              <a:solidFill>
                <a:srgbClr val="0070C0"/>
              </a:solidFill>
              <a:latin typeface="Calibri" pitchFamily="-111" charset="0"/>
            </a:endParaRPr>
          </a:p>
        </p:txBody>
      </p:sp>
      <p:sp>
        <p:nvSpPr>
          <p:cNvPr id="20" name="Text Box 64"/>
          <p:cNvSpPr txBox="1">
            <a:spLocks noChangeArrowheads="1"/>
          </p:cNvSpPr>
          <p:nvPr/>
        </p:nvSpPr>
        <p:spPr bwMode="auto">
          <a:xfrm>
            <a:off x="291581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3</a:t>
            </a:r>
            <a:endParaRPr lang="en-US" sz="1400" dirty="0">
              <a:solidFill>
                <a:srgbClr val="0070C0"/>
              </a:solidFill>
              <a:latin typeface="Calibri" pitchFamily="-111" charset="0"/>
            </a:endParaRPr>
          </a:p>
        </p:txBody>
      </p:sp>
      <p:sp>
        <p:nvSpPr>
          <p:cNvPr id="21" name="Text Box 65"/>
          <p:cNvSpPr txBox="1">
            <a:spLocks noChangeArrowheads="1"/>
          </p:cNvSpPr>
          <p:nvPr/>
        </p:nvSpPr>
        <p:spPr bwMode="auto">
          <a:xfrm>
            <a:off x="363589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4</a:t>
            </a:r>
            <a:endParaRPr lang="en-US" sz="1400" dirty="0">
              <a:solidFill>
                <a:srgbClr val="0070C0"/>
              </a:solidFill>
              <a:latin typeface="Calibri" pitchFamily="-111" charset="0"/>
            </a:endParaRPr>
          </a:p>
        </p:txBody>
      </p:sp>
      <p:sp>
        <p:nvSpPr>
          <p:cNvPr id="22" name="Text Box 66"/>
          <p:cNvSpPr txBox="1">
            <a:spLocks noChangeArrowheads="1"/>
          </p:cNvSpPr>
          <p:nvPr/>
        </p:nvSpPr>
        <p:spPr bwMode="auto">
          <a:xfrm>
            <a:off x="4355976" y="3394556"/>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5</a:t>
            </a:r>
            <a:endParaRPr lang="en-US" sz="1400" dirty="0">
              <a:solidFill>
                <a:srgbClr val="0070C0"/>
              </a:solidFill>
              <a:latin typeface="Calibri" pitchFamily="-111" charset="0"/>
            </a:endParaRPr>
          </a:p>
        </p:txBody>
      </p:sp>
      <p:sp>
        <p:nvSpPr>
          <p:cNvPr id="23" name="Text Box 67"/>
          <p:cNvSpPr txBox="1">
            <a:spLocks noChangeArrowheads="1"/>
          </p:cNvSpPr>
          <p:nvPr/>
        </p:nvSpPr>
        <p:spPr bwMode="auto">
          <a:xfrm>
            <a:off x="507605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6</a:t>
            </a:r>
            <a:endParaRPr lang="en-US" sz="1400" dirty="0">
              <a:solidFill>
                <a:srgbClr val="0070C0"/>
              </a:solidFill>
              <a:latin typeface="Calibri" pitchFamily="-111" charset="0"/>
            </a:endParaRPr>
          </a:p>
        </p:txBody>
      </p:sp>
      <p:sp>
        <p:nvSpPr>
          <p:cNvPr id="24" name="Text Box 68"/>
          <p:cNvSpPr txBox="1">
            <a:spLocks noChangeArrowheads="1"/>
          </p:cNvSpPr>
          <p:nvPr/>
        </p:nvSpPr>
        <p:spPr bwMode="auto">
          <a:xfrm>
            <a:off x="579613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7</a:t>
            </a:r>
            <a:endParaRPr lang="en-US" sz="1400" dirty="0">
              <a:solidFill>
                <a:srgbClr val="0070C0"/>
              </a:solidFill>
              <a:latin typeface="Calibri" pitchFamily="-111" charset="0"/>
            </a:endParaRPr>
          </a:p>
        </p:txBody>
      </p:sp>
      <p:sp>
        <p:nvSpPr>
          <p:cNvPr id="25" name="Text Box 69"/>
          <p:cNvSpPr txBox="1">
            <a:spLocks noChangeArrowheads="1"/>
          </p:cNvSpPr>
          <p:nvPr/>
        </p:nvSpPr>
        <p:spPr bwMode="auto">
          <a:xfrm>
            <a:off x="651621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8</a:t>
            </a:r>
            <a:endParaRPr lang="en-US" sz="1400" dirty="0">
              <a:solidFill>
                <a:srgbClr val="0070C0"/>
              </a:solidFill>
              <a:latin typeface="Calibri" pitchFamily="-111" charset="0"/>
            </a:endParaRPr>
          </a:p>
        </p:txBody>
      </p:sp>
      <p:sp>
        <p:nvSpPr>
          <p:cNvPr id="26" name="Text Box 70"/>
          <p:cNvSpPr txBox="1">
            <a:spLocks noChangeArrowheads="1"/>
          </p:cNvSpPr>
          <p:nvPr/>
        </p:nvSpPr>
        <p:spPr bwMode="auto">
          <a:xfrm>
            <a:off x="7215806" y="3394556"/>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9</a:t>
            </a:r>
            <a:endParaRPr lang="en-US" sz="1400" dirty="0">
              <a:solidFill>
                <a:srgbClr val="0070C0"/>
              </a:solidFill>
              <a:latin typeface="Calibri" pitchFamily="-111" charset="0"/>
            </a:endParaRPr>
          </a:p>
        </p:txBody>
      </p:sp>
      <p:sp>
        <p:nvSpPr>
          <p:cNvPr id="27" name="Text Box 72"/>
          <p:cNvSpPr txBox="1">
            <a:spLocks noChangeArrowheads="1"/>
          </p:cNvSpPr>
          <p:nvPr/>
        </p:nvSpPr>
        <p:spPr bwMode="auto">
          <a:xfrm>
            <a:off x="7924550" y="3394556"/>
            <a:ext cx="367408" cy="307777"/>
          </a:xfrm>
          <a:prstGeom prst="rect">
            <a:avLst/>
          </a:prstGeom>
          <a:noFill/>
          <a:ln w="9525">
            <a:noFill/>
            <a:miter lim="800000"/>
            <a:headEnd/>
            <a:tailEnd/>
          </a:ln>
        </p:spPr>
        <p:txBody>
          <a:bodyPr wrap="none">
            <a:spAutoFit/>
          </a:bodyPr>
          <a:lstStyle/>
          <a:p>
            <a:r>
              <a:rPr lang="en-US" sz="1400" dirty="0" smtClean="0">
                <a:solidFill>
                  <a:prstClr val="white"/>
                </a:solidFill>
                <a:latin typeface="Calibri" pitchFamily="-111" charset="0"/>
              </a:rPr>
              <a:t>1</a:t>
            </a:r>
            <a:r>
              <a:rPr lang="el-GR" sz="1400" dirty="0" smtClean="0">
                <a:solidFill>
                  <a:prstClr val="white"/>
                </a:solidFill>
                <a:latin typeface="Calibri" pitchFamily="-111" charset="0"/>
              </a:rPr>
              <a:t>0</a:t>
            </a:r>
            <a:endParaRPr lang="en-US" sz="1400" dirty="0">
              <a:solidFill>
                <a:prstClr val="white"/>
              </a:solidFill>
              <a:latin typeface="Calibri" pitchFamily="-111" charset="0"/>
            </a:endParaRPr>
          </a:p>
        </p:txBody>
      </p:sp>
      <p:sp>
        <p:nvSpPr>
          <p:cNvPr id="28" name="TextBox 27"/>
          <p:cNvSpPr txBox="1"/>
          <p:nvPr/>
        </p:nvSpPr>
        <p:spPr>
          <a:xfrm>
            <a:off x="61156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9</a:t>
            </a:r>
            <a:endParaRPr lang="el-GR" sz="1800" dirty="0">
              <a:solidFill>
                <a:prstClr val="black"/>
              </a:solidFill>
            </a:endParaRPr>
          </a:p>
        </p:txBody>
      </p:sp>
      <p:sp>
        <p:nvSpPr>
          <p:cNvPr id="29" name="TextBox 28"/>
          <p:cNvSpPr txBox="1"/>
          <p:nvPr/>
        </p:nvSpPr>
        <p:spPr>
          <a:xfrm>
            <a:off x="130652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a:t>
            </a:r>
            <a:endParaRPr lang="el-GR" sz="1800" dirty="0">
              <a:solidFill>
                <a:prstClr val="black"/>
              </a:solidFill>
            </a:endParaRPr>
          </a:p>
        </p:txBody>
      </p:sp>
      <p:sp>
        <p:nvSpPr>
          <p:cNvPr id="30" name="TextBox 29"/>
          <p:cNvSpPr txBox="1"/>
          <p:nvPr/>
        </p:nvSpPr>
        <p:spPr>
          <a:xfrm>
            <a:off x="202660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3</a:t>
            </a:r>
            <a:endParaRPr lang="el-GR" sz="1800" dirty="0">
              <a:solidFill>
                <a:prstClr val="black"/>
              </a:solidFill>
            </a:endParaRPr>
          </a:p>
        </p:txBody>
      </p:sp>
      <p:sp>
        <p:nvSpPr>
          <p:cNvPr id="31" name="TextBox 30"/>
          <p:cNvSpPr txBox="1"/>
          <p:nvPr/>
        </p:nvSpPr>
        <p:spPr>
          <a:xfrm>
            <a:off x="269979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6</a:t>
            </a:r>
            <a:endParaRPr lang="el-GR" sz="1800" dirty="0">
              <a:solidFill>
                <a:prstClr val="black"/>
              </a:solidFill>
            </a:endParaRPr>
          </a:p>
        </p:txBody>
      </p:sp>
      <p:sp>
        <p:nvSpPr>
          <p:cNvPr id="32" name="TextBox 31"/>
          <p:cNvSpPr txBox="1"/>
          <p:nvPr/>
        </p:nvSpPr>
        <p:spPr>
          <a:xfrm>
            <a:off x="3427766"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5</a:t>
            </a:r>
            <a:endParaRPr lang="el-GR" sz="1800" dirty="0">
              <a:solidFill>
                <a:prstClr val="black"/>
              </a:solidFill>
            </a:endParaRPr>
          </a:p>
        </p:txBody>
      </p:sp>
      <p:sp>
        <p:nvSpPr>
          <p:cNvPr id="33" name="TextBox 32"/>
          <p:cNvSpPr txBox="1"/>
          <p:nvPr/>
        </p:nvSpPr>
        <p:spPr>
          <a:xfrm>
            <a:off x="4161720"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15</a:t>
            </a:r>
            <a:endParaRPr lang="el-GR" sz="1800" dirty="0">
              <a:solidFill>
                <a:prstClr val="black"/>
              </a:solidFill>
            </a:endParaRPr>
          </a:p>
        </p:txBody>
      </p:sp>
      <p:sp>
        <p:nvSpPr>
          <p:cNvPr id="34" name="TextBox 33"/>
          <p:cNvSpPr txBox="1"/>
          <p:nvPr/>
        </p:nvSpPr>
        <p:spPr>
          <a:xfrm>
            <a:off x="4881800"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8</a:t>
            </a:r>
            <a:endParaRPr lang="el-GR" sz="1800" dirty="0">
              <a:solidFill>
                <a:prstClr val="black"/>
              </a:solidFill>
            </a:endParaRPr>
          </a:p>
        </p:txBody>
      </p:sp>
      <p:sp>
        <p:nvSpPr>
          <p:cNvPr id="35" name="TextBox 34"/>
          <p:cNvSpPr txBox="1"/>
          <p:nvPr/>
        </p:nvSpPr>
        <p:spPr>
          <a:xfrm>
            <a:off x="555499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800" dirty="0" smtClean="0">
                <a:solidFill>
                  <a:prstClr val="black"/>
                </a:solidFill>
              </a:rPr>
              <a:t>1</a:t>
            </a:r>
            <a:r>
              <a:rPr lang="el-GR" sz="1800" dirty="0" smtClean="0">
                <a:solidFill>
                  <a:prstClr val="black"/>
                </a:solidFill>
              </a:rPr>
              <a:t>1</a:t>
            </a:r>
            <a:endParaRPr lang="el-GR" sz="1800" dirty="0">
              <a:solidFill>
                <a:prstClr val="black"/>
              </a:solidFill>
            </a:endParaRPr>
          </a:p>
        </p:txBody>
      </p:sp>
      <p:sp>
        <p:nvSpPr>
          <p:cNvPr id="36" name="TextBox 35"/>
          <p:cNvSpPr txBox="1"/>
          <p:nvPr/>
        </p:nvSpPr>
        <p:spPr>
          <a:xfrm>
            <a:off x="6308086"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18</a:t>
            </a:r>
            <a:endParaRPr lang="el-GR" sz="1800" dirty="0">
              <a:solidFill>
                <a:prstClr val="black"/>
              </a:solidFill>
            </a:endParaRPr>
          </a:p>
        </p:txBody>
      </p:sp>
      <p:sp>
        <p:nvSpPr>
          <p:cNvPr id="37" name="TextBox 36"/>
          <p:cNvSpPr txBox="1"/>
          <p:nvPr/>
        </p:nvSpPr>
        <p:spPr>
          <a:xfrm>
            <a:off x="702027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8</a:t>
            </a:r>
            <a:endParaRPr lang="el-GR" sz="1800" dirty="0">
              <a:solidFill>
                <a:prstClr val="black"/>
              </a:solidFill>
            </a:endParaRPr>
          </a:p>
        </p:txBody>
      </p:sp>
      <p:sp>
        <p:nvSpPr>
          <p:cNvPr id="38" name="TextBox 37"/>
          <p:cNvSpPr txBox="1"/>
          <p:nvPr/>
        </p:nvSpPr>
        <p:spPr>
          <a:xfrm>
            <a:off x="774035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16</a:t>
            </a:r>
            <a:endParaRPr lang="el-GR" sz="1800" dirty="0">
              <a:solidFill>
                <a:prstClr val="black"/>
              </a:solidFill>
            </a:endParaRPr>
          </a:p>
        </p:txBody>
      </p:sp>
      <p:sp>
        <p:nvSpPr>
          <p:cNvPr id="39" name="Rounded Rectangle 38"/>
          <p:cNvSpPr/>
          <p:nvPr/>
        </p:nvSpPr>
        <p:spPr>
          <a:xfrm>
            <a:off x="3426891" y="2060848"/>
            <a:ext cx="2128102"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Μέτρια Σημασία</a:t>
            </a:r>
            <a:r>
              <a:rPr lang="en-US" sz="1600" dirty="0" smtClean="0">
                <a:solidFill>
                  <a:prstClr val="black"/>
                </a:solidFill>
              </a:rPr>
              <a:t>: </a:t>
            </a:r>
            <a:r>
              <a:rPr lang="el-GR" sz="1600" dirty="0" smtClean="0">
                <a:solidFill>
                  <a:prstClr val="black"/>
                </a:solidFill>
              </a:rPr>
              <a:t>28</a:t>
            </a:r>
            <a:endParaRPr lang="el-GR" sz="1600" dirty="0">
              <a:solidFill>
                <a:prstClr val="black"/>
              </a:solidFill>
            </a:endParaRPr>
          </a:p>
        </p:txBody>
      </p:sp>
      <p:sp>
        <p:nvSpPr>
          <p:cNvPr id="40" name="Rounded Rectangle 39"/>
          <p:cNvSpPr/>
          <p:nvPr/>
        </p:nvSpPr>
        <p:spPr>
          <a:xfrm>
            <a:off x="5598591" y="4221088"/>
            <a:ext cx="2861841"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Μεγάλη Σημασία</a:t>
            </a:r>
            <a:r>
              <a:rPr lang="en-US" sz="1600" dirty="0" smtClean="0">
                <a:solidFill>
                  <a:prstClr val="black"/>
                </a:solidFill>
              </a:rPr>
              <a:t>: </a:t>
            </a:r>
            <a:r>
              <a:rPr lang="el-GR" sz="1600" dirty="0" smtClean="0">
                <a:solidFill>
                  <a:prstClr val="black"/>
                </a:solidFill>
              </a:rPr>
              <a:t>53</a:t>
            </a:r>
            <a:endParaRPr lang="el-GR" sz="1600" dirty="0">
              <a:solidFill>
                <a:prstClr val="black"/>
              </a:solidFill>
            </a:endParaRPr>
          </a:p>
        </p:txBody>
      </p:sp>
      <p:sp>
        <p:nvSpPr>
          <p:cNvPr id="41" name="Rounded Rectangle 40"/>
          <p:cNvSpPr/>
          <p:nvPr/>
        </p:nvSpPr>
        <p:spPr>
          <a:xfrm>
            <a:off x="572566" y="4221088"/>
            <a:ext cx="2854325"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Χαμηλή Σημασία</a:t>
            </a:r>
            <a:r>
              <a:rPr lang="en-US" sz="1600" dirty="0" smtClean="0">
                <a:solidFill>
                  <a:prstClr val="black"/>
                </a:solidFill>
              </a:rPr>
              <a:t>: </a:t>
            </a:r>
            <a:r>
              <a:rPr lang="el-GR" sz="1600" dirty="0" smtClean="0">
                <a:solidFill>
                  <a:prstClr val="black"/>
                </a:solidFill>
              </a:rPr>
              <a:t>19</a:t>
            </a:r>
            <a:endParaRPr lang="el-GR" sz="1600" dirty="0">
              <a:solidFill>
                <a:prstClr val="black"/>
              </a:solidFill>
            </a:endParaRPr>
          </a:p>
        </p:txBody>
      </p:sp>
      <p:sp>
        <p:nvSpPr>
          <p:cNvPr id="42" name="TextBox 41"/>
          <p:cNvSpPr txBox="1"/>
          <p:nvPr/>
        </p:nvSpPr>
        <p:spPr>
          <a:xfrm>
            <a:off x="1979712" y="5836247"/>
            <a:ext cx="4752528" cy="30777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400" dirty="0" smtClean="0">
                <a:solidFill>
                  <a:prstClr val="black"/>
                </a:solidFill>
              </a:rPr>
              <a:t>Μέση τιμή 6,2</a:t>
            </a:r>
            <a:endParaRPr lang="el-GR" sz="1400" dirty="0">
              <a:solidFill>
                <a:prstClr val="black"/>
              </a:solidFill>
            </a:endParaRPr>
          </a:p>
        </p:txBody>
      </p:sp>
      <p:sp>
        <p:nvSpPr>
          <p:cNvPr id="2" name="Title 1"/>
          <p:cNvSpPr>
            <a:spLocks noGrp="1"/>
          </p:cNvSpPr>
          <p:nvPr>
            <p:ph type="title"/>
          </p:nvPr>
        </p:nvSpPr>
        <p:spPr>
          <a:xfrm>
            <a:off x="3635375" y="116632"/>
            <a:ext cx="5327650" cy="1009650"/>
          </a:xfrm>
        </p:spPr>
        <p:txBody>
          <a:bodyPr/>
          <a:lstStyle/>
          <a:p>
            <a:r>
              <a:rPr lang="el-GR" sz="2000" dirty="0" smtClean="0"/>
              <a:t>‘Πόσο </a:t>
            </a:r>
            <a:r>
              <a:rPr lang="el-GR" sz="2000" dirty="0"/>
              <a:t>σημαντικοί για τη ζωή σας είναι οι </a:t>
            </a:r>
            <a:r>
              <a:rPr lang="el-GR" sz="2000" dirty="0" smtClean="0"/>
              <a:t>Δήμοι; </a:t>
            </a:r>
            <a:r>
              <a:rPr lang="el-GR" sz="2000" dirty="0"/>
              <a:t>Βαθμολογήστε σε μία κλίμακα από το 0 έως το 10, όπου 0 σημαίνει καμία σημασία και 10 σημαίνει απόλυτη σημασία</a:t>
            </a:r>
            <a:r>
              <a:rPr lang="el-GR" sz="2000" dirty="0" smtClean="0"/>
              <a:t>.’</a:t>
            </a:r>
            <a:endParaRPr lang="el-GR" sz="2000" dirty="0"/>
          </a:p>
        </p:txBody>
      </p:sp>
    </p:spTree>
    <p:extLst>
      <p:ext uri="{BB962C8B-B14F-4D97-AF65-F5344CB8AC3E}">
        <p14:creationId xmlns:p14="http://schemas.microsoft.com/office/powerpoint/2010/main" xmlns="" val="34999862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44624"/>
            <a:ext cx="4464496" cy="1066800"/>
          </a:xfrm>
        </p:spPr>
        <p:txBody>
          <a:bodyPr/>
          <a:lstStyle/>
          <a:p>
            <a:r>
              <a:rPr lang="el-GR" sz="2200" dirty="0" smtClean="0"/>
              <a:t>Σημασία Δήμων</a:t>
            </a:r>
            <a:r>
              <a:rPr lang="el-GR" sz="2200" dirty="0"/>
              <a:t/>
            </a:r>
            <a:br>
              <a:rPr lang="el-GR" sz="2200" dirty="0"/>
            </a:br>
            <a:r>
              <a:rPr lang="el-GR" sz="1800" dirty="0" smtClean="0"/>
              <a:t>Δημογραφική Ανάλυση</a:t>
            </a:r>
            <a:endParaRPr lang="el-GR" sz="1800" dirty="0"/>
          </a:p>
        </p:txBody>
      </p:sp>
      <p:graphicFrame>
        <p:nvGraphicFramePr>
          <p:cNvPr id="6" name="Content Placeholder 12"/>
          <p:cNvGraphicFramePr>
            <a:graphicFrameLocks noGrp="1"/>
          </p:cNvGraphicFramePr>
          <p:nvPr>
            <p:ph sz="half" idx="1"/>
            <p:extLst>
              <p:ext uri="{D42A27DB-BD31-4B8C-83A1-F6EECF244321}">
                <p14:modId xmlns:p14="http://schemas.microsoft.com/office/powerpoint/2010/main" xmlns="" val="3500520504"/>
              </p:ext>
            </p:extLst>
          </p:nvPr>
        </p:nvGraphicFramePr>
        <p:xfrm>
          <a:off x="-18256" y="1403484"/>
          <a:ext cx="4644516" cy="4824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12"/>
          <p:cNvGraphicFramePr>
            <a:graphicFrameLocks noGrp="1"/>
          </p:cNvGraphicFramePr>
          <p:nvPr>
            <p:ph sz="half" idx="2"/>
            <p:extLst>
              <p:ext uri="{D42A27DB-BD31-4B8C-83A1-F6EECF244321}">
                <p14:modId xmlns:p14="http://schemas.microsoft.com/office/powerpoint/2010/main" xmlns="" val="3900826669"/>
              </p:ext>
            </p:extLst>
          </p:nvPr>
        </p:nvGraphicFramePr>
        <p:xfrm>
          <a:off x="4499992" y="1340768"/>
          <a:ext cx="4644008" cy="5040560"/>
        </p:xfrm>
        <a:graphic>
          <a:graphicData uri="http://schemas.openxmlformats.org/drawingml/2006/chart">
            <c:chart xmlns:c="http://schemas.openxmlformats.org/drawingml/2006/chart" xmlns:r="http://schemas.openxmlformats.org/officeDocument/2006/relationships" r:id="rId4"/>
          </a:graphicData>
        </a:graphic>
      </p:graphicFrame>
      <p:sp>
        <p:nvSpPr>
          <p:cNvPr id="10" name="Slide Number Placeholder 4"/>
          <p:cNvSpPr>
            <a:spLocks noGrp="1"/>
          </p:cNvSpPr>
          <p:nvPr>
            <p:ph type="sldNum" sz="quarter" idx="4294967295"/>
          </p:nvPr>
        </p:nvSpPr>
        <p:spPr>
          <a:xfrm>
            <a:off x="6902896" y="6553150"/>
            <a:ext cx="2133600" cy="476250"/>
          </a:xfrm>
          <a:prstGeom prst="rect">
            <a:avLst/>
          </a:prstGeom>
        </p:spPr>
        <p:txBody>
          <a:bodyPr/>
          <a:lstStyle/>
          <a:p>
            <a:fld id="{8ABC16DF-81DD-403C-BF08-2497A8C6AAD7}" type="slidenum">
              <a:rPr lang="en-US" smtClean="0"/>
              <a:pPr/>
              <a:t>12</a:t>
            </a:fld>
            <a:endParaRPr lang="en-US" dirty="0"/>
          </a:p>
        </p:txBody>
      </p:sp>
      <p:sp>
        <p:nvSpPr>
          <p:cNvPr id="11" name="TextBox 10"/>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rPr>
              <a:t>*  Βάση μικρότερη των 60 ατόμων</a:t>
            </a:r>
          </a:p>
          <a:p>
            <a:r>
              <a:rPr lang="el-GR" sz="1200" dirty="0" smtClean="0">
                <a:solidFill>
                  <a:prstClr val="white"/>
                </a:solidFill>
              </a:rPr>
              <a:t>** Άκυρο/Λευκό/Δεν ψήφισαν/ΔΑ</a:t>
            </a:r>
            <a:endParaRPr lang="el-GR" sz="1200" dirty="0">
              <a:solidFill>
                <a:prstClr val="white"/>
              </a:solidFill>
            </a:endParaRPr>
          </a:p>
        </p:txBody>
      </p:sp>
      <p:sp>
        <p:nvSpPr>
          <p:cNvPr id="12" name="TextBox 11"/>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Tree>
    <p:extLst>
      <p:ext uri="{BB962C8B-B14F-4D97-AF65-F5344CB8AC3E}">
        <p14:creationId xmlns:p14="http://schemas.microsoft.com/office/powerpoint/2010/main" xmlns="" val="2384322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275856" y="188913"/>
            <a:ext cx="5687169" cy="1009650"/>
          </a:xfrm>
        </p:spPr>
        <p:txBody>
          <a:bodyPr/>
          <a:lstStyle/>
          <a:p>
            <a:r>
              <a:rPr lang="el-GR" sz="1800" dirty="0" smtClean="0"/>
              <a:t>‘Πόσο </a:t>
            </a:r>
            <a:r>
              <a:rPr lang="el-GR" sz="1800" dirty="0"/>
              <a:t>σημαντικοί για τη ζωή σας είναι οι παρακάτω θεσμοί και υπηρεσίες; Βαθμολογήστε σε μία κλίμακα από το 0 έως το 10, όπου 0 σημαίνει καμία σημασία και 10 σημαίνει απόλυτη σημασία</a:t>
            </a:r>
            <a:r>
              <a:rPr lang="el-GR" sz="1800" dirty="0" smtClean="0"/>
              <a:t>.’</a:t>
            </a:r>
            <a:endParaRPr lang="el-GR" sz="1800" dirty="0"/>
          </a:p>
        </p:txBody>
      </p:sp>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13</a:t>
            </a:fld>
            <a:endParaRPr lang="en-US" dirty="0"/>
          </a:p>
        </p:txBody>
      </p:sp>
      <p:graphicFrame>
        <p:nvGraphicFramePr>
          <p:cNvPr id="10" name="Content Placeholder 7"/>
          <p:cNvGraphicFramePr>
            <a:graphicFrameLocks/>
          </p:cNvGraphicFramePr>
          <p:nvPr>
            <p:extLst>
              <p:ext uri="{D42A27DB-BD31-4B8C-83A1-F6EECF244321}">
                <p14:modId xmlns:p14="http://schemas.microsoft.com/office/powerpoint/2010/main" xmlns="" val="1784090876"/>
              </p:ext>
            </p:extLst>
          </p:nvPr>
        </p:nvGraphicFramePr>
        <p:xfrm>
          <a:off x="377534" y="1412776"/>
          <a:ext cx="7236804"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71500" y="1412776"/>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
        <p:nvSpPr>
          <p:cNvPr id="12" name="Rounded Rectangle 11"/>
          <p:cNvSpPr/>
          <p:nvPr/>
        </p:nvSpPr>
        <p:spPr>
          <a:xfrm>
            <a:off x="179512" y="6021288"/>
            <a:ext cx="1944216" cy="2160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00" dirty="0" smtClean="0"/>
              <a:t>Χαμηλή: βαθμολογία 0 έως 3</a:t>
            </a:r>
            <a:endParaRPr lang="el-GR" sz="1000" dirty="0"/>
          </a:p>
        </p:txBody>
      </p:sp>
      <p:sp>
        <p:nvSpPr>
          <p:cNvPr id="13" name="Rounded Rectangle 12"/>
          <p:cNvSpPr/>
          <p:nvPr/>
        </p:nvSpPr>
        <p:spPr>
          <a:xfrm>
            <a:off x="179512" y="6309320"/>
            <a:ext cx="1944216" cy="21602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00" dirty="0" smtClean="0">
                <a:solidFill>
                  <a:schemeClr val="tx1"/>
                </a:solidFill>
              </a:rPr>
              <a:t>Μέτρια: βαθμολογία 4 έως 6</a:t>
            </a:r>
            <a:endParaRPr lang="el-GR" sz="1000" dirty="0">
              <a:solidFill>
                <a:schemeClr val="tx1"/>
              </a:solidFill>
            </a:endParaRPr>
          </a:p>
        </p:txBody>
      </p:sp>
      <p:sp>
        <p:nvSpPr>
          <p:cNvPr id="14" name="Rounded Rectangle 13"/>
          <p:cNvSpPr/>
          <p:nvPr/>
        </p:nvSpPr>
        <p:spPr>
          <a:xfrm>
            <a:off x="179512" y="6597352"/>
            <a:ext cx="1944216" cy="21602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00" dirty="0" smtClean="0"/>
              <a:t>Μεγάλη: βαθμολογία 7 έως 10</a:t>
            </a:r>
            <a:endParaRPr lang="el-GR" sz="1000" dirty="0"/>
          </a:p>
        </p:txBody>
      </p:sp>
      <p:sp>
        <p:nvSpPr>
          <p:cNvPr id="15" name="Rounded Rectangle 14"/>
          <p:cNvSpPr/>
          <p:nvPr/>
        </p:nvSpPr>
        <p:spPr>
          <a:xfrm>
            <a:off x="7668344" y="191683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7,7</a:t>
            </a:r>
            <a:endParaRPr lang="el-GR" sz="1200" b="1" dirty="0"/>
          </a:p>
        </p:txBody>
      </p:sp>
      <p:sp>
        <p:nvSpPr>
          <p:cNvPr id="16" name="Rounded Rectangle 15"/>
          <p:cNvSpPr/>
          <p:nvPr/>
        </p:nvSpPr>
        <p:spPr>
          <a:xfrm>
            <a:off x="7668344" y="227687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7,3</a:t>
            </a:r>
            <a:endParaRPr lang="el-GR" sz="1200" b="1" dirty="0"/>
          </a:p>
        </p:txBody>
      </p:sp>
      <p:sp>
        <p:nvSpPr>
          <p:cNvPr id="17" name="Rounded Rectangle 16"/>
          <p:cNvSpPr/>
          <p:nvPr/>
        </p:nvSpPr>
        <p:spPr>
          <a:xfrm>
            <a:off x="7668344" y="263691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7,2</a:t>
            </a:r>
            <a:endParaRPr lang="el-GR" sz="1200" b="1" dirty="0"/>
          </a:p>
        </p:txBody>
      </p:sp>
      <p:sp>
        <p:nvSpPr>
          <p:cNvPr id="18" name="Rounded Rectangle 17"/>
          <p:cNvSpPr/>
          <p:nvPr/>
        </p:nvSpPr>
        <p:spPr>
          <a:xfrm>
            <a:off x="7668344" y="299695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6,4</a:t>
            </a:r>
            <a:endParaRPr lang="el-GR" sz="1200" b="1" dirty="0"/>
          </a:p>
        </p:txBody>
      </p:sp>
      <p:sp>
        <p:nvSpPr>
          <p:cNvPr id="19" name="Rounded Rectangle 18"/>
          <p:cNvSpPr/>
          <p:nvPr/>
        </p:nvSpPr>
        <p:spPr>
          <a:xfrm>
            <a:off x="7668344" y="335699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6,2</a:t>
            </a:r>
            <a:endParaRPr lang="el-GR" sz="1200" b="1" dirty="0"/>
          </a:p>
        </p:txBody>
      </p:sp>
      <p:sp>
        <p:nvSpPr>
          <p:cNvPr id="20" name="Rounded Rectangle 19"/>
          <p:cNvSpPr/>
          <p:nvPr/>
        </p:nvSpPr>
        <p:spPr>
          <a:xfrm>
            <a:off x="7668344" y="371703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5,8</a:t>
            </a:r>
            <a:endParaRPr lang="el-GR" sz="1200" b="1" dirty="0"/>
          </a:p>
        </p:txBody>
      </p:sp>
      <p:sp>
        <p:nvSpPr>
          <p:cNvPr id="21" name="Rounded Rectangle 20"/>
          <p:cNvSpPr/>
          <p:nvPr/>
        </p:nvSpPr>
        <p:spPr>
          <a:xfrm>
            <a:off x="7668344" y="407707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5,8</a:t>
            </a:r>
            <a:endParaRPr lang="el-GR" sz="1200" b="1" dirty="0"/>
          </a:p>
        </p:txBody>
      </p:sp>
      <p:sp>
        <p:nvSpPr>
          <p:cNvPr id="22" name="Rounded Rectangle 21"/>
          <p:cNvSpPr/>
          <p:nvPr/>
        </p:nvSpPr>
        <p:spPr>
          <a:xfrm>
            <a:off x="7668344" y="443711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5,5</a:t>
            </a:r>
            <a:endParaRPr lang="el-GR" sz="1200" b="1" dirty="0"/>
          </a:p>
        </p:txBody>
      </p:sp>
      <p:sp>
        <p:nvSpPr>
          <p:cNvPr id="23" name="Rounded Rectangle 22"/>
          <p:cNvSpPr/>
          <p:nvPr/>
        </p:nvSpPr>
        <p:spPr>
          <a:xfrm>
            <a:off x="7668344" y="479715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a:t>5</a:t>
            </a:r>
            <a:r>
              <a:rPr lang="el-GR" sz="1200" b="1" dirty="0" smtClean="0"/>
              <a:t>,5</a:t>
            </a:r>
            <a:endParaRPr lang="el-GR" sz="1200" b="1" dirty="0"/>
          </a:p>
        </p:txBody>
      </p:sp>
      <p:sp>
        <p:nvSpPr>
          <p:cNvPr id="24" name="Rounded Rectangle 23"/>
          <p:cNvSpPr/>
          <p:nvPr/>
        </p:nvSpPr>
        <p:spPr>
          <a:xfrm>
            <a:off x="7668344" y="515719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5,3</a:t>
            </a:r>
            <a:endParaRPr lang="el-GR" sz="1200" b="1" dirty="0"/>
          </a:p>
        </p:txBody>
      </p:sp>
      <p:sp>
        <p:nvSpPr>
          <p:cNvPr id="25" name="Rounded Rectangle 24"/>
          <p:cNvSpPr/>
          <p:nvPr/>
        </p:nvSpPr>
        <p:spPr>
          <a:xfrm>
            <a:off x="7668344" y="551723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4,0</a:t>
            </a:r>
            <a:endParaRPr lang="el-GR" sz="1200" b="1" dirty="0"/>
          </a:p>
        </p:txBody>
      </p:sp>
      <p:sp>
        <p:nvSpPr>
          <p:cNvPr id="26" name="Rounded Rectangle 25"/>
          <p:cNvSpPr/>
          <p:nvPr/>
        </p:nvSpPr>
        <p:spPr>
          <a:xfrm>
            <a:off x="7668344" y="6021288"/>
            <a:ext cx="648072" cy="4320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t>Μέση τιμή</a:t>
            </a:r>
            <a:endParaRPr lang="el-GR" sz="1200" b="1" dirty="0"/>
          </a:p>
        </p:txBody>
      </p:sp>
    </p:spTree>
    <p:extLst>
      <p:ext uri="{BB962C8B-B14F-4D97-AF65-F5344CB8AC3E}">
        <p14:creationId xmlns:p14="http://schemas.microsoft.com/office/powerpoint/2010/main" xmlns="" val="15574614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14</a:t>
            </a:fld>
            <a:endParaRPr lang="en-US" dirty="0"/>
          </a:p>
        </p:txBody>
      </p:sp>
      <p:sp>
        <p:nvSpPr>
          <p:cNvPr id="5" name="TextBox 4"/>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pic>
        <p:nvPicPr>
          <p:cNvPr id="6" name="Picture 49"/>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72566" y="3302481"/>
            <a:ext cx="744538" cy="549275"/>
          </a:xfrm>
          <a:prstGeom prst="rect">
            <a:avLst/>
          </a:prstGeom>
          <a:noFill/>
          <a:ln w="9525">
            <a:noFill/>
            <a:miter lim="800000"/>
            <a:headEnd/>
            <a:tailEnd/>
          </a:ln>
        </p:spPr>
      </p:pic>
      <p:pic>
        <p:nvPicPr>
          <p:cNvPr id="7" name="Picture 50"/>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1302816" y="3302481"/>
            <a:ext cx="744538" cy="549275"/>
          </a:xfrm>
          <a:prstGeom prst="rect">
            <a:avLst/>
          </a:prstGeom>
          <a:noFill/>
          <a:ln w="9525">
            <a:noFill/>
            <a:miter lim="800000"/>
            <a:headEnd/>
            <a:tailEnd/>
          </a:ln>
        </p:spPr>
      </p:pic>
      <p:pic>
        <p:nvPicPr>
          <p:cNvPr id="8" name="Picture 51"/>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010841" y="3302481"/>
            <a:ext cx="744538" cy="549275"/>
          </a:xfrm>
          <a:prstGeom prst="rect">
            <a:avLst/>
          </a:prstGeom>
          <a:noFill/>
          <a:ln w="9525">
            <a:noFill/>
            <a:miter lim="800000"/>
            <a:headEnd/>
            <a:tailEnd/>
          </a:ln>
        </p:spPr>
      </p:pic>
      <p:pic>
        <p:nvPicPr>
          <p:cNvPr id="9" name="Picture 52"/>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2718866" y="3302481"/>
            <a:ext cx="744538" cy="549275"/>
          </a:xfrm>
          <a:prstGeom prst="rect">
            <a:avLst/>
          </a:prstGeom>
          <a:noFill/>
          <a:ln w="9525">
            <a:noFill/>
            <a:miter lim="800000"/>
            <a:headEnd/>
            <a:tailEnd/>
          </a:ln>
        </p:spPr>
      </p:pic>
      <p:pic>
        <p:nvPicPr>
          <p:cNvPr id="10" name="Picture 53"/>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3426891" y="3302481"/>
            <a:ext cx="744538" cy="549275"/>
          </a:xfrm>
          <a:prstGeom prst="rect">
            <a:avLst/>
          </a:prstGeom>
          <a:noFill/>
          <a:ln w="9525">
            <a:noFill/>
            <a:miter lim="800000"/>
            <a:headEnd/>
            <a:tailEnd/>
          </a:ln>
        </p:spPr>
      </p:pic>
      <p:pic>
        <p:nvPicPr>
          <p:cNvPr id="11" name="Picture 54"/>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134916" y="3302481"/>
            <a:ext cx="744538" cy="549275"/>
          </a:xfrm>
          <a:prstGeom prst="rect">
            <a:avLst/>
          </a:prstGeom>
          <a:noFill/>
          <a:ln w="9525">
            <a:noFill/>
            <a:miter lim="800000"/>
            <a:headEnd/>
            <a:tailEnd/>
          </a:ln>
        </p:spPr>
      </p:pic>
      <p:pic>
        <p:nvPicPr>
          <p:cNvPr id="12" name="Picture 55"/>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4854054" y="3302481"/>
            <a:ext cx="744537" cy="549275"/>
          </a:xfrm>
          <a:prstGeom prst="rect">
            <a:avLst/>
          </a:prstGeom>
          <a:noFill/>
          <a:ln w="9525">
            <a:noFill/>
            <a:miter lim="800000"/>
            <a:headEnd/>
            <a:tailEnd/>
          </a:ln>
        </p:spPr>
      </p:pic>
      <p:pic>
        <p:nvPicPr>
          <p:cNvPr id="13" name="Picture 56"/>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5573191" y="3302481"/>
            <a:ext cx="744538" cy="549275"/>
          </a:xfrm>
          <a:prstGeom prst="rect">
            <a:avLst/>
          </a:prstGeom>
          <a:noFill/>
          <a:ln w="9525">
            <a:noFill/>
            <a:miter lim="800000"/>
            <a:headEnd/>
            <a:tailEnd/>
          </a:ln>
        </p:spPr>
      </p:pic>
      <p:pic>
        <p:nvPicPr>
          <p:cNvPr id="14" name="Picture 57"/>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6292329" y="3302481"/>
            <a:ext cx="744537" cy="549275"/>
          </a:xfrm>
          <a:prstGeom prst="rect">
            <a:avLst/>
          </a:prstGeom>
          <a:noFill/>
          <a:ln w="9525">
            <a:noFill/>
            <a:miter lim="800000"/>
            <a:headEnd/>
            <a:tailEnd/>
          </a:ln>
        </p:spPr>
      </p:pic>
      <p:pic>
        <p:nvPicPr>
          <p:cNvPr id="15" name="Picture 58"/>
          <p:cNvPicPr>
            <a:picLocks noChangeAspect="1" noChangeArrowheads="1"/>
          </p:cNvPicPr>
          <p:nvPr/>
        </p:nvPicPr>
        <p:blipFill>
          <a:blip r:embed="rId3" cstate="print">
            <a:duotone>
              <a:prstClr val="black"/>
              <a:schemeClr val="accent1">
                <a:tint val="45000"/>
                <a:satMod val="400000"/>
              </a:schemeClr>
            </a:duotone>
          </a:blip>
          <a:srcRect/>
          <a:stretch>
            <a:fillRect/>
          </a:stretch>
        </p:blipFill>
        <p:spPr bwMode="auto">
          <a:xfrm>
            <a:off x="7011466" y="3302481"/>
            <a:ext cx="744538" cy="549275"/>
          </a:xfrm>
          <a:prstGeom prst="rect">
            <a:avLst/>
          </a:prstGeom>
          <a:noFill/>
          <a:ln w="9525">
            <a:noFill/>
            <a:miter lim="800000"/>
            <a:headEnd/>
            <a:tailEnd/>
          </a:ln>
        </p:spPr>
      </p:pic>
      <p:pic>
        <p:nvPicPr>
          <p:cNvPr id="16" name="Picture 60"/>
          <p:cNvPicPr>
            <a:picLocks noChangeAspect="1" noChangeArrowheads="1"/>
          </p:cNvPicPr>
          <p:nvPr/>
        </p:nvPicPr>
        <p:blipFill>
          <a:blip r:embed="rId4" cstate="print"/>
          <a:srcRect/>
          <a:stretch>
            <a:fillRect/>
          </a:stretch>
        </p:blipFill>
        <p:spPr bwMode="auto">
          <a:xfrm>
            <a:off x="7715894" y="3302481"/>
            <a:ext cx="744538" cy="549275"/>
          </a:xfrm>
          <a:prstGeom prst="rect">
            <a:avLst/>
          </a:prstGeom>
          <a:noFill/>
          <a:ln w="9525">
            <a:noFill/>
            <a:miter lim="800000"/>
            <a:headEnd/>
            <a:tailEnd/>
          </a:ln>
        </p:spPr>
      </p:pic>
      <p:sp>
        <p:nvSpPr>
          <p:cNvPr id="17" name="Text Box 61"/>
          <p:cNvSpPr txBox="1">
            <a:spLocks noChangeArrowheads="1"/>
          </p:cNvSpPr>
          <p:nvPr/>
        </p:nvSpPr>
        <p:spPr bwMode="auto">
          <a:xfrm>
            <a:off x="789606" y="3399963"/>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0</a:t>
            </a:r>
            <a:endParaRPr lang="en-US" sz="1400" dirty="0">
              <a:solidFill>
                <a:srgbClr val="0070C0"/>
              </a:solidFill>
              <a:latin typeface="Calibri" pitchFamily="-111" charset="0"/>
            </a:endParaRPr>
          </a:p>
        </p:txBody>
      </p:sp>
      <p:sp>
        <p:nvSpPr>
          <p:cNvPr id="18" name="Text Box 62"/>
          <p:cNvSpPr txBox="1">
            <a:spLocks noChangeArrowheads="1"/>
          </p:cNvSpPr>
          <p:nvPr/>
        </p:nvSpPr>
        <p:spPr bwMode="auto">
          <a:xfrm>
            <a:off x="1547664"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1</a:t>
            </a:r>
            <a:endParaRPr lang="en-US" sz="1400" dirty="0">
              <a:solidFill>
                <a:srgbClr val="0070C0"/>
              </a:solidFill>
              <a:latin typeface="Calibri" pitchFamily="-111" charset="0"/>
            </a:endParaRPr>
          </a:p>
        </p:txBody>
      </p:sp>
      <p:sp>
        <p:nvSpPr>
          <p:cNvPr id="19" name="Text Box 63"/>
          <p:cNvSpPr txBox="1">
            <a:spLocks noChangeArrowheads="1"/>
          </p:cNvSpPr>
          <p:nvPr/>
        </p:nvSpPr>
        <p:spPr bwMode="auto">
          <a:xfrm>
            <a:off x="2279738"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2</a:t>
            </a:r>
            <a:endParaRPr lang="en-US" sz="1400" dirty="0">
              <a:solidFill>
                <a:srgbClr val="0070C0"/>
              </a:solidFill>
              <a:latin typeface="Calibri" pitchFamily="-111" charset="0"/>
            </a:endParaRPr>
          </a:p>
        </p:txBody>
      </p:sp>
      <p:sp>
        <p:nvSpPr>
          <p:cNvPr id="20" name="Text Box 64"/>
          <p:cNvSpPr txBox="1">
            <a:spLocks noChangeArrowheads="1"/>
          </p:cNvSpPr>
          <p:nvPr/>
        </p:nvSpPr>
        <p:spPr bwMode="auto">
          <a:xfrm>
            <a:off x="291581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3</a:t>
            </a:r>
            <a:endParaRPr lang="en-US" sz="1400" dirty="0">
              <a:solidFill>
                <a:srgbClr val="0070C0"/>
              </a:solidFill>
              <a:latin typeface="Calibri" pitchFamily="-111" charset="0"/>
            </a:endParaRPr>
          </a:p>
        </p:txBody>
      </p:sp>
      <p:sp>
        <p:nvSpPr>
          <p:cNvPr id="21" name="Text Box 65"/>
          <p:cNvSpPr txBox="1">
            <a:spLocks noChangeArrowheads="1"/>
          </p:cNvSpPr>
          <p:nvPr/>
        </p:nvSpPr>
        <p:spPr bwMode="auto">
          <a:xfrm>
            <a:off x="363589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4</a:t>
            </a:r>
            <a:endParaRPr lang="en-US" sz="1400" dirty="0">
              <a:solidFill>
                <a:srgbClr val="0070C0"/>
              </a:solidFill>
              <a:latin typeface="Calibri" pitchFamily="-111" charset="0"/>
            </a:endParaRPr>
          </a:p>
        </p:txBody>
      </p:sp>
      <p:sp>
        <p:nvSpPr>
          <p:cNvPr id="22" name="Text Box 66"/>
          <p:cNvSpPr txBox="1">
            <a:spLocks noChangeArrowheads="1"/>
          </p:cNvSpPr>
          <p:nvPr/>
        </p:nvSpPr>
        <p:spPr bwMode="auto">
          <a:xfrm>
            <a:off x="4355976" y="3394556"/>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5</a:t>
            </a:r>
            <a:endParaRPr lang="en-US" sz="1400" dirty="0">
              <a:solidFill>
                <a:srgbClr val="0070C0"/>
              </a:solidFill>
              <a:latin typeface="Calibri" pitchFamily="-111" charset="0"/>
            </a:endParaRPr>
          </a:p>
        </p:txBody>
      </p:sp>
      <p:sp>
        <p:nvSpPr>
          <p:cNvPr id="23" name="Text Box 67"/>
          <p:cNvSpPr txBox="1">
            <a:spLocks noChangeArrowheads="1"/>
          </p:cNvSpPr>
          <p:nvPr/>
        </p:nvSpPr>
        <p:spPr bwMode="auto">
          <a:xfrm>
            <a:off x="507605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6</a:t>
            </a:r>
            <a:endParaRPr lang="en-US" sz="1400" dirty="0">
              <a:solidFill>
                <a:srgbClr val="0070C0"/>
              </a:solidFill>
              <a:latin typeface="Calibri" pitchFamily="-111" charset="0"/>
            </a:endParaRPr>
          </a:p>
        </p:txBody>
      </p:sp>
      <p:sp>
        <p:nvSpPr>
          <p:cNvPr id="24" name="Text Box 68"/>
          <p:cNvSpPr txBox="1">
            <a:spLocks noChangeArrowheads="1"/>
          </p:cNvSpPr>
          <p:nvPr/>
        </p:nvSpPr>
        <p:spPr bwMode="auto">
          <a:xfrm>
            <a:off x="579613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7</a:t>
            </a:r>
            <a:endParaRPr lang="en-US" sz="1400" dirty="0">
              <a:solidFill>
                <a:srgbClr val="0070C0"/>
              </a:solidFill>
              <a:latin typeface="Calibri" pitchFamily="-111" charset="0"/>
            </a:endParaRPr>
          </a:p>
        </p:txBody>
      </p:sp>
      <p:sp>
        <p:nvSpPr>
          <p:cNvPr id="25" name="Text Box 69"/>
          <p:cNvSpPr txBox="1">
            <a:spLocks noChangeArrowheads="1"/>
          </p:cNvSpPr>
          <p:nvPr/>
        </p:nvSpPr>
        <p:spPr bwMode="auto">
          <a:xfrm>
            <a:off x="6516216" y="3394556"/>
            <a:ext cx="276038" cy="307777"/>
          </a:xfrm>
          <a:prstGeom prst="rect">
            <a:avLst/>
          </a:prstGeom>
          <a:noFill/>
          <a:ln w="9525">
            <a:noFill/>
            <a:miter lim="800000"/>
            <a:headEnd/>
            <a:tailEnd/>
          </a:ln>
        </p:spPr>
        <p:txBody>
          <a:bodyPr wrap="none">
            <a:spAutoFit/>
          </a:bodyPr>
          <a:lstStyle/>
          <a:p>
            <a:r>
              <a:rPr lang="el-GR" sz="1400" dirty="0" smtClean="0">
                <a:solidFill>
                  <a:srgbClr val="0070C0"/>
                </a:solidFill>
                <a:latin typeface="Calibri" pitchFamily="-111" charset="0"/>
              </a:rPr>
              <a:t>8</a:t>
            </a:r>
            <a:endParaRPr lang="en-US" sz="1400" dirty="0">
              <a:solidFill>
                <a:srgbClr val="0070C0"/>
              </a:solidFill>
              <a:latin typeface="Calibri" pitchFamily="-111" charset="0"/>
            </a:endParaRPr>
          </a:p>
        </p:txBody>
      </p:sp>
      <p:sp>
        <p:nvSpPr>
          <p:cNvPr id="26" name="Text Box 70"/>
          <p:cNvSpPr txBox="1">
            <a:spLocks noChangeArrowheads="1"/>
          </p:cNvSpPr>
          <p:nvPr/>
        </p:nvSpPr>
        <p:spPr bwMode="auto">
          <a:xfrm>
            <a:off x="7215806" y="3394556"/>
            <a:ext cx="276038" cy="307777"/>
          </a:xfrm>
          <a:prstGeom prst="rect">
            <a:avLst/>
          </a:prstGeom>
          <a:noFill/>
          <a:ln w="9525">
            <a:noFill/>
            <a:miter lim="800000"/>
            <a:headEnd/>
            <a:tailEnd/>
          </a:ln>
        </p:spPr>
        <p:txBody>
          <a:bodyPr wrap="none">
            <a:spAutoFit/>
          </a:bodyPr>
          <a:lstStyle/>
          <a:p>
            <a:r>
              <a:rPr lang="el-GR" sz="1400" dirty="0">
                <a:solidFill>
                  <a:srgbClr val="0070C0"/>
                </a:solidFill>
                <a:latin typeface="Calibri" pitchFamily="-111" charset="0"/>
              </a:rPr>
              <a:t>9</a:t>
            </a:r>
            <a:endParaRPr lang="en-US" sz="1400" dirty="0">
              <a:solidFill>
                <a:srgbClr val="0070C0"/>
              </a:solidFill>
              <a:latin typeface="Calibri" pitchFamily="-111" charset="0"/>
            </a:endParaRPr>
          </a:p>
        </p:txBody>
      </p:sp>
      <p:sp>
        <p:nvSpPr>
          <p:cNvPr id="27" name="Text Box 72"/>
          <p:cNvSpPr txBox="1">
            <a:spLocks noChangeArrowheads="1"/>
          </p:cNvSpPr>
          <p:nvPr/>
        </p:nvSpPr>
        <p:spPr bwMode="auto">
          <a:xfrm>
            <a:off x="7924550" y="3394556"/>
            <a:ext cx="367408" cy="307777"/>
          </a:xfrm>
          <a:prstGeom prst="rect">
            <a:avLst/>
          </a:prstGeom>
          <a:noFill/>
          <a:ln w="9525">
            <a:noFill/>
            <a:miter lim="800000"/>
            <a:headEnd/>
            <a:tailEnd/>
          </a:ln>
        </p:spPr>
        <p:txBody>
          <a:bodyPr wrap="none">
            <a:spAutoFit/>
          </a:bodyPr>
          <a:lstStyle/>
          <a:p>
            <a:r>
              <a:rPr lang="en-US" sz="1400" dirty="0" smtClean="0">
                <a:solidFill>
                  <a:prstClr val="white"/>
                </a:solidFill>
                <a:latin typeface="Calibri" pitchFamily="-111" charset="0"/>
              </a:rPr>
              <a:t>1</a:t>
            </a:r>
            <a:r>
              <a:rPr lang="el-GR" sz="1400" dirty="0" smtClean="0">
                <a:solidFill>
                  <a:prstClr val="white"/>
                </a:solidFill>
                <a:latin typeface="Calibri" pitchFamily="-111" charset="0"/>
              </a:rPr>
              <a:t>0</a:t>
            </a:r>
            <a:endParaRPr lang="en-US" sz="1400" dirty="0">
              <a:solidFill>
                <a:prstClr val="white"/>
              </a:solidFill>
              <a:latin typeface="Calibri" pitchFamily="-111" charset="0"/>
            </a:endParaRPr>
          </a:p>
        </p:txBody>
      </p:sp>
      <p:sp>
        <p:nvSpPr>
          <p:cNvPr id="28" name="TextBox 27"/>
          <p:cNvSpPr txBox="1"/>
          <p:nvPr/>
        </p:nvSpPr>
        <p:spPr>
          <a:xfrm>
            <a:off x="61156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12</a:t>
            </a:r>
            <a:endParaRPr lang="el-GR" sz="1800" dirty="0">
              <a:solidFill>
                <a:prstClr val="black"/>
              </a:solidFill>
            </a:endParaRPr>
          </a:p>
        </p:txBody>
      </p:sp>
      <p:sp>
        <p:nvSpPr>
          <p:cNvPr id="29" name="TextBox 28"/>
          <p:cNvSpPr txBox="1"/>
          <p:nvPr/>
        </p:nvSpPr>
        <p:spPr>
          <a:xfrm>
            <a:off x="130652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2</a:t>
            </a:r>
            <a:endParaRPr lang="el-GR" sz="1800" dirty="0">
              <a:solidFill>
                <a:prstClr val="black"/>
              </a:solidFill>
            </a:endParaRPr>
          </a:p>
        </p:txBody>
      </p:sp>
      <p:sp>
        <p:nvSpPr>
          <p:cNvPr id="30" name="TextBox 29"/>
          <p:cNvSpPr txBox="1"/>
          <p:nvPr/>
        </p:nvSpPr>
        <p:spPr>
          <a:xfrm>
            <a:off x="2026600"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7</a:t>
            </a:r>
            <a:endParaRPr lang="el-GR" sz="1800" dirty="0">
              <a:solidFill>
                <a:prstClr val="black"/>
              </a:solidFill>
            </a:endParaRPr>
          </a:p>
        </p:txBody>
      </p:sp>
      <p:sp>
        <p:nvSpPr>
          <p:cNvPr id="31" name="TextBox 30"/>
          <p:cNvSpPr txBox="1"/>
          <p:nvPr/>
        </p:nvSpPr>
        <p:spPr>
          <a:xfrm>
            <a:off x="269979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9</a:t>
            </a:r>
            <a:endParaRPr lang="el-GR" sz="1800" dirty="0">
              <a:solidFill>
                <a:prstClr val="black"/>
              </a:solidFill>
            </a:endParaRPr>
          </a:p>
        </p:txBody>
      </p:sp>
      <p:sp>
        <p:nvSpPr>
          <p:cNvPr id="32" name="TextBox 31"/>
          <p:cNvSpPr txBox="1"/>
          <p:nvPr/>
        </p:nvSpPr>
        <p:spPr>
          <a:xfrm>
            <a:off x="3427766"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a:solidFill>
                  <a:prstClr val="black"/>
                </a:solidFill>
              </a:rPr>
              <a:t>8</a:t>
            </a:r>
          </a:p>
        </p:txBody>
      </p:sp>
      <p:sp>
        <p:nvSpPr>
          <p:cNvPr id="33" name="TextBox 32"/>
          <p:cNvSpPr txBox="1"/>
          <p:nvPr/>
        </p:nvSpPr>
        <p:spPr>
          <a:xfrm>
            <a:off x="4161720"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25</a:t>
            </a:r>
            <a:endParaRPr lang="el-GR" sz="1800" dirty="0">
              <a:solidFill>
                <a:prstClr val="black"/>
              </a:solidFill>
            </a:endParaRPr>
          </a:p>
        </p:txBody>
      </p:sp>
      <p:sp>
        <p:nvSpPr>
          <p:cNvPr id="34" name="TextBox 33"/>
          <p:cNvSpPr txBox="1"/>
          <p:nvPr/>
        </p:nvSpPr>
        <p:spPr>
          <a:xfrm>
            <a:off x="4881800" y="2915652"/>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11</a:t>
            </a:r>
            <a:endParaRPr lang="el-GR" sz="1800" dirty="0">
              <a:solidFill>
                <a:prstClr val="black"/>
              </a:solidFill>
            </a:endParaRPr>
          </a:p>
        </p:txBody>
      </p:sp>
      <p:sp>
        <p:nvSpPr>
          <p:cNvPr id="35" name="TextBox 34"/>
          <p:cNvSpPr txBox="1"/>
          <p:nvPr/>
        </p:nvSpPr>
        <p:spPr>
          <a:xfrm>
            <a:off x="555499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sz="1800" dirty="0" smtClean="0">
                <a:solidFill>
                  <a:prstClr val="black"/>
                </a:solidFill>
              </a:rPr>
              <a:t>1</a:t>
            </a:r>
            <a:r>
              <a:rPr lang="el-GR" sz="1800" dirty="0" smtClean="0">
                <a:solidFill>
                  <a:prstClr val="black"/>
                </a:solidFill>
              </a:rPr>
              <a:t>2</a:t>
            </a:r>
            <a:endParaRPr lang="el-GR" sz="1800" dirty="0">
              <a:solidFill>
                <a:prstClr val="black"/>
              </a:solidFill>
            </a:endParaRPr>
          </a:p>
        </p:txBody>
      </p:sp>
      <p:sp>
        <p:nvSpPr>
          <p:cNvPr id="36" name="TextBox 35"/>
          <p:cNvSpPr txBox="1"/>
          <p:nvPr/>
        </p:nvSpPr>
        <p:spPr>
          <a:xfrm>
            <a:off x="6308086"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9</a:t>
            </a:r>
            <a:endParaRPr lang="el-GR" sz="1800" dirty="0">
              <a:solidFill>
                <a:prstClr val="black"/>
              </a:solidFill>
            </a:endParaRPr>
          </a:p>
        </p:txBody>
      </p:sp>
      <p:sp>
        <p:nvSpPr>
          <p:cNvPr id="37" name="TextBox 36"/>
          <p:cNvSpPr txBox="1"/>
          <p:nvPr/>
        </p:nvSpPr>
        <p:spPr>
          <a:xfrm>
            <a:off x="702027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2</a:t>
            </a:r>
            <a:endParaRPr lang="el-GR" sz="1800" dirty="0">
              <a:solidFill>
                <a:prstClr val="black"/>
              </a:solidFill>
            </a:endParaRPr>
          </a:p>
        </p:txBody>
      </p:sp>
      <p:sp>
        <p:nvSpPr>
          <p:cNvPr id="38" name="TextBox 37"/>
          <p:cNvSpPr txBox="1"/>
          <p:nvPr/>
        </p:nvSpPr>
        <p:spPr>
          <a:xfrm>
            <a:off x="7740352" y="3789040"/>
            <a:ext cx="745200" cy="3693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800" dirty="0" smtClean="0">
                <a:solidFill>
                  <a:prstClr val="black"/>
                </a:solidFill>
              </a:rPr>
              <a:t>3</a:t>
            </a:r>
            <a:endParaRPr lang="el-GR" sz="1800" dirty="0">
              <a:solidFill>
                <a:prstClr val="black"/>
              </a:solidFill>
            </a:endParaRPr>
          </a:p>
        </p:txBody>
      </p:sp>
      <p:sp>
        <p:nvSpPr>
          <p:cNvPr id="39" name="Rounded Rectangle 38"/>
          <p:cNvSpPr/>
          <p:nvPr/>
        </p:nvSpPr>
        <p:spPr>
          <a:xfrm>
            <a:off x="3444992" y="2060848"/>
            <a:ext cx="2153599"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Μέτρια Προσφορά</a:t>
            </a:r>
            <a:r>
              <a:rPr lang="en-US" sz="1600" dirty="0" smtClean="0">
                <a:solidFill>
                  <a:prstClr val="black"/>
                </a:solidFill>
              </a:rPr>
              <a:t>: </a:t>
            </a:r>
            <a:r>
              <a:rPr lang="el-GR" sz="1600" dirty="0" smtClean="0">
                <a:solidFill>
                  <a:prstClr val="black"/>
                </a:solidFill>
              </a:rPr>
              <a:t>44</a:t>
            </a:r>
            <a:endParaRPr lang="el-GR" sz="1600" dirty="0">
              <a:solidFill>
                <a:prstClr val="black"/>
              </a:solidFill>
            </a:endParaRPr>
          </a:p>
        </p:txBody>
      </p:sp>
      <p:sp>
        <p:nvSpPr>
          <p:cNvPr id="40" name="Rounded Rectangle 39"/>
          <p:cNvSpPr/>
          <p:nvPr/>
        </p:nvSpPr>
        <p:spPr>
          <a:xfrm>
            <a:off x="5598591" y="4221088"/>
            <a:ext cx="2861841"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Μεγάλη Προσφορά</a:t>
            </a:r>
            <a:r>
              <a:rPr lang="en-US" sz="1600" dirty="0" smtClean="0">
                <a:solidFill>
                  <a:prstClr val="black"/>
                </a:solidFill>
              </a:rPr>
              <a:t>: </a:t>
            </a:r>
            <a:r>
              <a:rPr lang="el-GR" sz="1600" dirty="0" smtClean="0">
                <a:solidFill>
                  <a:prstClr val="black"/>
                </a:solidFill>
              </a:rPr>
              <a:t>26</a:t>
            </a:r>
            <a:endParaRPr lang="el-GR" sz="1600" dirty="0">
              <a:solidFill>
                <a:prstClr val="black"/>
              </a:solidFill>
            </a:endParaRPr>
          </a:p>
        </p:txBody>
      </p:sp>
      <p:sp>
        <p:nvSpPr>
          <p:cNvPr id="41" name="Rounded Rectangle 40"/>
          <p:cNvSpPr/>
          <p:nvPr/>
        </p:nvSpPr>
        <p:spPr>
          <a:xfrm>
            <a:off x="572566" y="4221088"/>
            <a:ext cx="2854325" cy="79208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l-GR" sz="1600" dirty="0" smtClean="0">
                <a:solidFill>
                  <a:prstClr val="black"/>
                </a:solidFill>
              </a:rPr>
              <a:t>Χαμηλή Προσφορά</a:t>
            </a:r>
            <a:r>
              <a:rPr lang="en-US" sz="1600" dirty="0" smtClean="0">
                <a:solidFill>
                  <a:prstClr val="black"/>
                </a:solidFill>
              </a:rPr>
              <a:t>: </a:t>
            </a:r>
            <a:r>
              <a:rPr lang="el-GR" sz="1600" dirty="0" smtClean="0">
                <a:solidFill>
                  <a:prstClr val="black"/>
                </a:solidFill>
              </a:rPr>
              <a:t>30</a:t>
            </a:r>
            <a:endParaRPr lang="el-GR" sz="1600" dirty="0">
              <a:solidFill>
                <a:prstClr val="black"/>
              </a:solidFill>
            </a:endParaRPr>
          </a:p>
        </p:txBody>
      </p:sp>
      <p:sp>
        <p:nvSpPr>
          <p:cNvPr id="42" name="TextBox 41"/>
          <p:cNvSpPr txBox="1"/>
          <p:nvPr/>
        </p:nvSpPr>
        <p:spPr>
          <a:xfrm>
            <a:off x="1979712" y="5836247"/>
            <a:ext cx="4752528" cy="307777"/>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l-GR" sz="1400" dirty="0" smtClean="0">
                <a:solidFill>
                  <a:prstClr val="black"/>
                </a:solidFill>
              </a:rPr>
              <a:t>Μέση τιμή 4,7</a:t>
            </a:r>
            <a:endParaRPr lang="el-GR" sz="1400" dirty="0">
              <a:solidFill>
                <a:prstClr val="black"/>
              </a:solidFill>
            </a:endParaRPr>
          </a:p>
        </p:txBody>
      </p:sp>
      <p:sp>
        <p:nvSpPr>
          <p:cNvPr id="2" name="Title 1"/>
          <p:cNvSpPr>
            <a:spLocks noGrp="1"/>
          </p:cNvSpPr>
          <p:nvPr>
            <p:ph type="title"/>
          </p:nvPr>
        </p:nvSpPr>
        <p:spPr>
          <a:xfrm>
            <a:off x="3427766" y="116632"/>
            <a:ext cx="5535259" cy="1009650"/>
          </a:xfrm>
        </p:spPr>
        <p:txBody>
          <a:bodyPr/>
          <a:lstStyle/>
          <a:p>
            <a:r>
              <a:rPr lang="el-GR" sz="1600" dirty="0" smtClean="0"/>
              <a:t>‘Και </a:t>
            </a:r>
            <a:r>
              <a:rPr lang="el-GR" sz="1600" dirty="0"/>
              <a:t>πόσο νομίζετε ότι </a:t>
            </a:r>
            <a:r>
              <a:rPr lang="el-GR" sz="1600" dirty="0" smtClean="0"/>
              <a:t>προσφέρουν </a:t>
            </a:r>
            <a:r>
              <a:rPr lang="el-GR" sz="1600" dirty="0"/>
              <a:t>(υπηρεσίες ή βοήθεια) αυτή την περίοδο της κρίσης στους </a:t>
            </a:r>
            <a:r>
              <a:rPr lang="el-GR" sz="1600" dirty="0" smtClean="0"/>
              <a:t>πολίτες οι Δήμοι, σε </a:t>
            </a:r>
            <a:r>
              <a:rPr lang="el-GR" sz="1600" dirty="0"/>
              <a:t>μια κλίμακα από το 0 έως το 10, όπου 0 σημαίνει καμία προσφορά και 10 σημαίνει απόλυτη προσφορά</a:t>
            </a:r>
            <a:r>
              <a:rPr lang="el-GR" sz="1600" dirty="0" smtClean="0"/>
              <a:t>;’</a:t>
            </a:r>
            <a:endParaRPr lang="el-GR" sz="1600" dirty="0"/>
          </a:p>
        </p:txBody>
      </p:sp>
    </p:spTree>
    <p:extLst>
      <p:ext uri="{BB962C8B-B14F-4D97-AF65-F5344CB8AC3E}">
        <p14:creationId xmlns:p14="http://schemas.microsoft.com/office/powerpoint/2010/main" xmlns="" val="1798131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0" y="44624"/>
            <a:ext cx="4464496" cy="1066800"/>
          </a:xfrm>
        </p:spPr>
        <p:txBody>
          <a:bodyPr/>
          <a:lstStyle/>
          <a:p>
            <a:r>
              <a:rPr lang="el-GR" sz="2200" dirty="0" smtClean="0"/>
              <a:t>Προσφορά Δήμων</a:t>
            </a:r>
            <a:r>
              <a:rPr lang="el-GR" sz="2200" dirty="0"/>
              <a:t/>
            </a:r>
            <a:br>
              <a:rPr lang="el-GR" sz="2200" dirty="0"/>
            </a:br>
            <a:r>
              <a:rPr lang="el-GR" sz="1800" dirty="0" smtClean="0"/>
              <a:t>Δημογραφική Ανάλυση</a:t>
            </a:r>
            <a:endParaRPr lang="el-GR" sz="1800" dirty="0"/>
          </a:p>
        </p:txBody>
      </p:sp>
      <p:graphicFrame>
        <p:nvGraphicFramePr>
          <p:cNvPr id="6" name="Content Placeholder 12"/>
          <p:cNvGraphicFramePr>
            <a:graphicFrameLocks noGrp="1"/>
          </p:cNvGraphicFramePr>
          <p:nvPr>
            <p:ph sz="half" idx="1"/>
            <p:extLst>
              <p:ext uri="{D42A27DB-BD31-4B8C-83A1-F6EECF244321}">
                <p14:modId xmlns:p14="http://schemas.microsoft.com/office/powerpoint/2010/main" xmlns="" val="3194889968"/>
              </p:ext>
            </p:extLst>
          </p:nvPr>
        </p:nvGraphicFramePr>
        <p:xfrm>
          <a:off x="-18256" y="1403484"/>
          <a:ext cx="4644516" cy="4824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12"/>
          <p:cNvGraphicFramePr>
            <a:graphicFrameLocks noGrp="1"/>
          </p:cNvGraphicFramePr>
          <p:nvPr>
            <p:ph sz="half" idx="2"/>
            <p:extLst>
              <p:ext uri="{D42A27DB-BD31-4B8C-83A1-F6EECF244321}">
                <p14:modId xmlns:p14="http://schemas.microsoft.com/office/powerpoint/2010/main" xmlns="" val="2250480871"/>
              </p:ext>
            </p:extLst>
          </p:nvPr>
        </p:nvGraphicFramePr>
        <p:xfrm>
          <a:off x="4499992" y="1340768"/>
          <a:ext cx="4644008" cy="5040560"/>
        </p:xfrm>
        <a:graphic>
          <a:graphicData uri="http://schemas.openxmlformats.org/drawingml/2006/chart">
            <c:chart xmlns:c="http://schemas.openxmlformats.org/drawingml/2006/chart" xmlns:r="http://schemas.openxmlformats.org/officeDocument/2006/relationships" r:id="rId4"/>
          </a:graphicData>
        </a:graphic>
      </p:graphicFrame>
      <p:sp>
        <p:nvSpPr>
          <p:cNvPr id="10" name="Slide Number Placeholder 4"/>
          <p:cNvSpPr>
            <a:spLocks noGrp="1"/>
          </p:cNvSpPr>
          <p:nvPr>
            <p:ph type="sldNum" sz="quarter" idx="4294967295"/>
          </p:nvPr>
        </p:nvSpPr>
        <p:spPr>
          <a:xfrm>
            <a:off x="6902896" y="6553150"/>
            <a:ext cx="2133600" cy="476250"/>
          </a:xfrm>
          <a:prstGeom prst="rect">
            <a:avLst/>
          </a:prstGeom>
        </p:spPr>
        <p:txBody>
          <a:bodyPr/>
          <a:lstStyle/>
          <a:p>
            <a:fld id="{8ABC16DF-81DD-403C-BF08-2497A8C6AAD7}" type="slidenum">
              <a:rPr lang="en-US" smtClean="0"/>
              <a:pPr/>
              <a:t>15</a:t>
            </a:fld>
            <a:endParaRPr lang="en-US" dirty="0"/>
          </a:p>
        </p:txBody>
      </p:sp>
      <p:sp>
        <p:nvSpPr>
          <p:cNvPr id="11" name="TextBox 10"/>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rPr>
              <a:t>*  Βάση μικρότερη των 60 ατόμων</a:t>
            </a:r>
          </a:p>
          <a:p>
            <a:r>
              <a:rPr lang="el-GR" sz="1200" dirty="0" smtClean="0">
                <a:solidFill>
                  <a:prstClr val="white"/>
                </a:solidFill>
              </a:rPr>
              <a:t>** Άκυρο/Λευκό/Δεν ψήφισαν/ΔΑ</a:t>
            </a:r>
            <a:endParaRPr lang="el-GR" sz="1200" dirty="0">
              <a:solidFill>
                <a:prstClr val="white"/>
              </a:solidFill>
            </a:endParaRPr>
          </a:p>
        </p:txBody>
      </p:sp>
      <p:sp>
        <p:nvSpPr>
          <p:cNvPr id="12" name="TextBox 11"/>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Tree>
    <p:extLst>
      <p:ext uri="{BB962C8B-B14F-4D97-AF65-F5344CB8AC3E}">
        <p14:creationId xmlns:p14="http://schemas.microsoft.com/office/powerpoint/2010/main" xmlns="" val="605541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16</a:t>
            </a:fld>
            <a:endParaRPr lang="en-US" dirty="0"/>
          </a:p>
        </p:txBody>
      </p:sp>
      <p:graphicFrame>
        <p:nvGraphicFramePr>
          <p:cNvPr id="10" name="Content Placeholder 7"/>
          <p:cNvGraphicFramePr>
            <a:graphicFrameLocks/>
          </p:cNvGraphicFramePr>
          <p:nvPr>
            <p:extLst>
              <p:ext uri="{D42A27DB-BD31-4B8C-83A1-F6EECF244321}">
                <p14:modId xmlns:p14="http://schemas.microsoft.com/office/powerpoint/2010/main" xmlns="" val="4276972653"/>
              </p:ext>
            </p:extLst>
          </p:nvPr>
        </p:nvGraphicFramePr>
        <p:xfrm>
          <a:off x="377534" y="1412776"/>
          <a:ext cx="7236804" cy="4608512"/>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71500" y="1412776"/>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
        <p:nvSpPr>
          <p:cNvPr id="12" name="Rounded Rectangle 11"/>
          <p:cNvSpPr/>
          <p:nvPr/>
        </p:nvSpPr>
        <p:spPr>
          <a:xfrm>
            <a:off x="179512" y="6021288"/>
            <a:ext cx="1944216" cy="2160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00" dirty="0" smtClean="0">
                <a:solidFill>
                  <a:prstClr val="white"/>
                </a:solidFill>
              </a:rPr>
              <a:t>Χαμηλή: βαθμολογία 0 έως 3</a:t>
            </a:r>
            <a:endParaRPr lang="el-GR" sz="1000" dirty="0">
              <a:solidFill>
                <a:prstClr val="white"/>
              </a:solidFill>
            </a:endParaRPr>
          </a:p>
        </p:txBody>
      </p:sp>
      <p:sp>
        <p:nvSpPr>
          <p:cNvPr id="13" name="Rounded Rectangle 12"/>
          <p:cNvSpPr/>
          <p:nvPr/>
        </p:nvSpPr>
        <p:spPr>
          <a:xfrm>
            <a:off x="179512" y="6309320"/>
            <a:ext cx="1944216" cy="216024"/>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00" dirty="0" smtClean="0">
                <a:solidFill>
                  <a:prstClr val="black"/>
                </a:solidFill>
              </a:rPr>
              <a:t>Μέτρια: βαθμολογία 4 έως 6</a:t>
            </a:r>
            <a:endParaRPr lang="el-GR" sz="1000" dirty="0">
              <a:solidFill>
                <a:prstClr val="black"/>
              </a:solidFill>
            </a:endParaRPr>
          </a:p>
        </p:txBody>
      </p:sp>
      <p:sp>
        <p:nvSpPr>
          <p:cNvPr id="14" name="Rounded Rectangle 13"/>
          <p:cNvSpPr/>
          <p:nvPr/>
        </p:nvSpPr>
        <p:spPr>
          <a:xfrm>
            <a:off x="179512" y="6597352"/>
            <a:ext cx="1944216" cy="21602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000" dirty="0" smtClean="0">
                <a:solidFill>
                  <a:prstClr val="white"/>
                </a:solidFill>
              </a:rPr>
              <a:t>Μεγάλη: βαθμολογία 7 έως 10</a:t>
            </a:r>
            <a:endParaRPr lang="el-GR" sz="1000" dirty="0">
              <a:solidFill>
                <a:prstClr val="white"/>
              </a:solidFill>
            </a:endParaRPr>
          </a:p>
        </p:txBody>
      </p:sp>
      <p:sp>
        <p:nvSpPr>
          <p:cNvPr id="15" name="Rounded Rectangle 14"/>
          <p:cNvSpPr/>
          <p:nvPr/>
        </p:nvSpPr>
        <p:spPr>
          <a:xfrm>
            <a:off x="7668344" y="191683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6,0</a:t>
            </a:r>
            <a:endParaRPr lang="el-GR" sz="1200" b="1" dirty="0">
              <a:solidFill>
                <a:prstClr val="white"/>
              </a:solidFill>
            </a:endParaRPr>
          </a:p>
        </p:txBody>
      </p:sp>
      <p:sp>
        <p:nvSpPr>
          <p:cNvPr id="16" name="Rounded Rectangle 15"/>
          <p:cNvSpPr/>
          <p:nvPr/>
        </p:nvSpPr>
        <p:spPr>
          <a:xfrm>
            <a:off x="7668344" y="227687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5,8</a:t>
            </a:r>
            <a:endParaRPr lang="el-GR" sz="1200" b="1" dirty="0">
              <a:solidFill>
                <a:prstClr val="white"/>
              </a:solidFill>
            </a:endParaRPr>
          </a:p>
        </p:txBody>
      </p:sp>
      <p:sp>
        <p:nvSpPr>
          <p:cNvPr id="17" name="Rounded Rectangle 16"/>
          <p:cNvSpPr/>
          <p:nvPr/>
        </p:nvSpPr>
        <p:spPr>
          <a:xfrm>
            <a:off x="7668344" y="263691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5,9</a:t>
            </a:r>
            <a:endParaRPr lang="el-GR" sz="1200" b="1" dirty="0">
              <a:solidFill>
                <a:prstClr val="white"/>
              </a:solidFill>
            </a:endParaRPr>
          </a:p>
        </p:txBody>
      </p:sp>
      <p:sp>
        <p:nvSpPr>
          <p:cNvPr id="18" name="Rounded Rectangle 17"/>
          <p:cNvSpPr/>
          <p:nvPr/>
        </p:nvSpPr>
        <p:spPr>
          <a:xfrm>
            <a:off x="7668344" y="299695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5,3</a:t>
            </a:r>
            <a:endParaRPr lang="el-GR" sz="1200" b="1" dirty="0">
              <a:solidFill>
                <a:prstClr val="white"/>
              </a:solidFill>
            </a:endParaRPr>
          </a:p>
        </p:txBody>
      </p:sp>
      <p:sp>
        <p:nvSpPr>
          <p:cNvPr id="19" name="Rounded Rectangle 18"/>
          <p:cNvSpPr/>
          <p:nvPr/>
        </p:nvSpPr>
        <p:spPr>
          <a:xfrm>
            <a:off x="7668344" y="335699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4,7</a:t>
            </a:r>
            <a:endParaRPr lang="el-GR" sz="1200" b="1" dirty="0">
              <a:solidFill>
                <a:prstClr val="white"/>
              </a:solidFill>
            </a:endParaRPr>
          </a:p>
        </p:txBody>
      </p:sp>
      <p:sp>
        <p:nvSpPr>
          <p:cNvPr id="20" name="Rounded Rectangle 19"/>
          <p:cNvSpPr/>
          <p:nvPr/>
        </p:nvSpPr>
        <p:spPr>
          <a:xfrm>
            <a:off x="7668344" y="371703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3,8</a:t>
            </a:r>
            <a:endParaRPr lang="el-GR" sz="1200" b="1" dirty="0">
              <a:solidFill>
                <a:prstClr val="white"/>
              </a:solidFill>
            </a:endParaRPr>
          </a:p>
        </p:txBody>
      </p:sp>
      <p:sp>
        <p:nvSpPr>
          <p:cNvPr id="21" name="Rounded Rectangle 20"/>
          <p:cNvSpPr/>
          <p:nvPr/>
        </p:nvSpPr>
        <p:spPr>
          <a:xfrm>
            <a:off x="7668344" y="407707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4,4</a:t>
            </a:r>
            <a:endParaRPr lang="el-GR" sz="1200" b="1" dirty="0">
              <a:solidFill>
                <a:prstClr val="white"/>
              </a:solidFill>
            </a:endParaRPr>
          </a:p>
        </p:txBody>
      </p:sp>
      <p:sp>
        <p:nvSpPr>
          <p:cNvPr id="22" name="Rounded Rectangle 21"/>
          <p:cNvSpPr/>
          <p:nvPr/>
        </p:nvSpPr>
        <p:spPr>
          <a:xfrm>
            <a:off x="7668344" y="443711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3,3</a:t>
            </a:r>
            <a:endParaRPr lang="el-GR" sz="1200" b="1" dirty="0">
              <a:solidFill>
                <a:prstClr val="white"/>
              </a:solidFill>
            </a:endParaRPr>
          </a:p>
        </p:txBody>
      </p:sp>
      <p:sp>
        <p:nvSpPr>
          <p:cNvPr id="23" name="Rounded Rectangle 22"/>
          <p:cNvSpPr/>
          <p:nvPr/>
        </p:nvSpPr>
        <p:spPr>
          <a:xfrm>
            <a:off x="7668344" y="479715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3,1</a:t>
            </a:r>
            <a:endParaRPr lang="el-GR" sz="1200" b="1" dirty="0">
              <a:solidFill>
                <a:prstClr val="white"/>
              </a:solidFill>
            </a:endParaRPr>
          </a:p>
        </p:txBody>
      </p:sp>
      <p:sp>
        <p:nvSpPr>
          <p:cNvPr id="24" name="Rounded Rectangle 23"/>
          <p:cNvSpPr/>
          <p:nvPr/>
        </p:nvSpPr>
        <p:spPr>
          <a:xfrm>
            <a:off x="7668344" y="515719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3,1</a:t>
            </a:r>
            <a:endParaRPr lang="el-GR" sz="1200" b="1" dirty="0">
              <a:solidFill>
                <a:prstClr val="white"/>
              </a:solidFill>
            </a:endParaRPr>
          </a:p>
        </p:txBody>
      </p:sp>
      <p:sp>
        <p:nvSpPr>
          <p:cNvPr id="25" name="Rounded Rectangle 24"/>
          <p:cNvSpPr/>
          <p:nvPr/>
        </p:nvSpPr>
        <p:spPr>
          <a:xfrm>
            <a:off x="7668344" y="5517232"/>
            <a:ext cx="648072" cy="288032"/>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2,7</a:t>
            </a:r>
            <a:endParaRPr lang="el-GR" sz="1200" b="1" dirty="0">
              <a:solidFill>
                <a:prstClr val="white"/>
              </a:solidFill>
            </a:endParaRPr>
          </a:p>
        </p:txBody>
      </p:sp>
      <p:sp>
        <p:nvSpPr>
          <p:cNvPr id="26" name="Rounded Rectangle 25"/>
          <p:cNvSpPr/>
          <p:nvPr/>
        </p:nvSpPr>
        <p:spPr>
          <a:xfrm>
            <a:off x="7668344" y="6021288"/>
            <a:ext cx="648072" cy="432048"/>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prstClr val="white"/>
                </a:solidFill>
              </a:rPr>
              <a:t>Μέση τιμή</a:t>
            </a:r>
            <a:endParaRPr lang="el-GR" sz="1200" b="1" dirty="0">
              <a:solidFill>
                <a:prstClr val="white"/>
              </a:solidFill>
            </a:endParaRPr>
          </a:p>
        </p:txBody>
      </p:sp>
      <p:sp>
        <p:nvSpPr>
          <p:cNvPr id="2" name="Title 1"/>
          <p:cNvSpPr>
            <a:spLocks noGrp="1"/>
          </p:cNvSpPr>
          <p:nvPr>
            <p:ph type="title"/>
          </p:nvPr>
        </p:nvSpPr>
        <p:spPr>
          <a:xfrm>
            <a:off x="3635375" y="116632"/>
            <a:ext cx="5327650" cy="1009650"/>
          </a:xfrm>
        </p:spPr>
        <p:txBody>
          <a:bodyPr/>
          <a:lstStyle/>
          <a:p>
            <a:r>
              <a:rPr lang="el-GR" sz="1600" dirty="0" smtClean="0"/>
              <a:t>‘Και </a:t>
            </a:r>
            <a:r>
              <a:rPr lang="el-GR" sz="1600" dirty="0"/>
              <a:t>πόσο νομίζετε ότι προσφέρει (υπηρεσίες ή βοήθεια) αυτή την περίοδο της κρίσης στους πολίτες, κάθε ένας από τους αυτούς τους θεσμούς και τις υπηρεσίες σε μια κλίμακα από το 0 έως το 10, όπου 0 σημαίνει καμία προσφορά και 10 σημαίνει απόλυτη προσφορά</a:t>
            </a:r>
            <a:r>
              <a:rPr lang="el-GR" sz="1600" dirty="0" smtClean="0"/>
              <a:t>;’</a:t>
            </a:r>
            <a:endParaRPr lang="el-GR" sz="1600" dirty="0"/>
          </a:p>
        </p:txBody>
      </p:sp>
    </p:spTree>
    <p:extLst>
      <p:ext uri="{BB962C8B-B14F-4D97-AF65-F5344CB8AC3E}">
        <p14:creationId xmlns:p14="http://schemas.microsoft.com/office/powerpoint/2010/main" xmlns="" val="7573692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ctrTitle"/>
          </p:nvPr>
        </p:nvSpPr>
        <p:spPr>
          <a:xfrm>
            <a:off x="3710136" y="2708920"/>
            <a:ext cx="5110336" cy="1470025"/>
          </a:xfrm>
        </p:spPr>
        <p:txBody>
          <a:bodyPr/>
          <a:lstStyle/>
          <a:p>
            <a:pPr eaLnBrk="1" hangingPunct="1"/>
            <a:r>
              <a:rPr lang="en-US" sz="3200" dirty="0" smtClean="0"/>
              <a:t/>
            </a:r>
            <a:br>
              <a:rPr lang="en-US" sz="3200" dirty="0" smtClean="0"/>
            </a:br>
            <a:r>
              <a:rPr lang="el-GR" sz="3200" dirty="0" smtClean="0"/>
              <a:t>Αντιλήψεις για τη Διαφθορά</a:t>
            </a:r>
          </a:p>
        </p:txBody>
      </p:sp>
    </p:spTree>
    <p:extLst>
      <p:ext uri="{BB962C8B-B14F-4D97-AF65-F5344CB8AC3E}">
        <p14:creationId xmlns:p14="http://schemas.microsoft.com/office/powerpoint/2010/main" xmlns="" val="4509020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18</a:t>
            </a:fld>
            <a:endParaRPr lang="en-US"/>
          </a:p>
        </p:txBody>
      </p:sp>
      <p:graphicFrame>
        <p:nvGraphicFramePr>
          <p:cNvPr id="10" name="Content Placeholder 10"/>
          <p:cNvGraphicFramePr>
            <a:graphicFrameLocks noGrp="1"/>
          </p:cNvGraphicFramePr>
          <p:nvPr>
            <p:ph sz="half" idx="1"/>
            <p:extLst>
              <p:ext uri="{D42A27DB-BD31-4B8C-83A1-F6EECF244321}">
                <p14:modId xmlns:p14="http://schemas.microsoft.com/office/powerpoint/2010/main" xmlns="" val="2215413212"/>
              </p:ext>
            </p:extLst>
          </p:nvPr>
        </p:nvGraphicFramePr>
        <p:xfrm>
          <a:off x="323528" y="2132856"/>
          <a:ext cx="3744416"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
        <p:nvSpPr>
          <p:cNvPr id="2" name="Title 1"/>
          <p:cNvSpPr>
            <a:spLocks noGrp="1"/>
          </p:cNvSpPr>
          <p:nvPr>
            <p:ph type="title"/>
          </p:nvPr>
        </p:nvSpPr>
        <p:spPr>
          <a:xfrm>
            <a:off x="3635375" y="116632"/>
            <a:ext cx="5327650" cy="1009650"/>
          </a:xfrm>
        </p:spPr>
        <p:txBody>
          <a:bodyPr/>
          <a:lstStyle/>
          <a:p>
            <a:r>
              <a:rPr lang="el-GR" sz="1600" dirty="0" smtClean="0"/>
              <a:t>‘Ένα </a:t>
            </a:r>
            <a:r>
              <a:rPr lang="el-GR" sz="1600" dirty="0"/>
              <a:t>θέμα που απασχόλησε και απασχολεί την Ελληνική κοινωνία είναι η διαφθορά. Κατά τη γνώμη σας σήμερα η διαφθορά στη χώρα μας είναι περισσότερη, ίδια ή λιγότερη συγκριτικά με την εποχή πριν από την κρίση</a:t>
            </a:r>
            <a:r>
              <a:rPr lang="el-GR" sz="1600" dirty="0" smtClean="0"/>
              <a:t>;’</a:t>
            </a:r>
            <a:endParaRPr lang="el-GR" sz="1800" dirty="0"/>
          </a:p>
        </p:txBody>
      </p:sp>
      <p:graphicFrame>
        <p:nvGraphicFramePr>
          <p:cNvPr id="11" name="Content Placeholder 12"/>
          <p:cNvGraphicFramePr>
            <a:graphicFrameLocks noGrp="1"/>
          </p:cNvGraphicFramePr>
          <p:nvPr>
            <p:ph sz="half" idx="2"/>
            <p:extLst>
              <p:ext uri="{D42A27DB-BD31-4B8C-83A1-F6EECF244321}">
                <p14:modId xmlns:p14="http://schemas.microsoft.com/office/powerpoint/2010/main" xmlns="" val="3794108458"/>
              </p:ext>
            </p:extLst>
          </p:nvPr>
        </p:nvGraphicFramePr>
        <p:xfrm>
          <a:off x="4211960" y="1555751"/>
          <a:ext cx="4752528" cy="46815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4155765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2000" dirty="0"/>
              <a:t>‘Ειδικότερα </a:t>
            </a:r>
            <a:r>
              <a:rPr lang="el-GR" sz="2000" dirty="0" smtClean="0"/>
              <a:t>θα </a:t>
            </a:r>
            <a:r>
              <a:rPr lang="el-GR" sz="2000" dirty="0"/>
              <a:t>ήθελα να μου πείτε αν τα τελευταία χρόνια η </a:t>
            </a:r>
            <a:r>
              <a:rPr lang="el-GR" sz="2000" dirty="0" smtClean="0"/>
              <a:t>διαφθορά</a:t>
            </a:r>
            <a:r>
              <a:rPr lang="en-US" sz="2000" dirty="0" smtClean="0"/>
              <a:t> </a:t>
            </a:r>
            <a:r>
              <a:rPr lang="el-GR" sz="2000" dirty="0" smtClean="0"/>
              <a:t>στους Δήμους </a:t>
            </a:r>
            <a:r>
              <a:rPr lang="el-GR" sz="2000" dirty="0"/>
              <a:t>αυξάνεται, παραμένει ίδια ή μειώνεται’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2579840704"/>
              </p:ext>
            </p:extLst>
          </p:nvPr>
        </p:nvGraphicFramePr>
        <p:xfrm>
          <a:off x="971600" y="1700808"/>
          <a:ext cx="7416824" cy="4104456"/>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4"/>
          </p:nvPr>
        </p:nvSpPr>
        <p:spPr/>
        <p:txBody>
          <a:bodyPr/>
          <a:lstStyle/>
          <a:p>
            <a:r>
              <a:rPr lang="en-US" smtClean="0"/>
              <a:t>-</a:t>
            </a:r>
            <a:fld id="{D4DB9EAC-6105-4BCE-8383-F0AEA7ED3B6B}" type="slidenum">
              <a:rPr lang="el-GR" smtClean="0"/>
              <a:pPr/>
              <a:t>19</a:t>
            </a:fld>
            <a:r>
              <a:rPr lang="en-US" smtClean="0"/>
              <a:t>-</a:t>
            </a:r>
            <a:endParaRPr lang="el-GR"/>
          </a:p>
        </p:txBody>
      </p:sp>
    </p:spTree>
    <p:extLst>
      <p:ext uri="{BB962C8B-B14F-4D97-AF65-F5344CB8AC3E}">
        <p14:creationId xmlns:p14="http://schemas.microsoft.com/office/powerpoint/2010/main" xmlns="" val="649089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5856" y="44624"/>
            <a:ext cx="5760640" cy="1066800"/>
          </a:xfrm>
        </p:spPr>
        <p:txBody>
          <a:bodyPr/>
          <a:lstStyle/>
          <a:p>
            <a:r>
              <a:rPr lang="el-GR" sz="2200" dirty="0" smtClean="0"/>
              <a:t>Αντίληψη για τη διαφθορά στους Δήμους</a:t>
            </a:r>
            <a:br>
              <a:rPr lang="el-GR" sz="2200" dirty="0" smtClean="0"/>
            </a:br>
            <a:r>
              <a:rPr lang="el-GR" sz="1800" dirty="0" smtClean="0"/>
              <a:t>Δημογραφική Ανάλυση</a:t>
            </a:r>
            <a:endParaRPr lang="el-GR" sz="1800" dirty="0"/>
          </a:p>
        </p:txBody>
      </p:sp>
      <p:graphicFrame>
        <p:nvGraphicFramePr>
          <p:cNvPr id="6" name="Content Placeholder 12"/>
          <p:cNvGraphicFramePr>
            <a:graphicFrameLocks noGrp="1"/>
          </p:cNvGraphicFramePr>
          <p:nvPr>
            <p:ph sz="half" idx="1"/>
            <p:extLst>
              <p:ext uri="{D42A27DB-BD31-4B8C-83A1-F6EECF244321}">
                <p14:modId xmlns:p14="http://schemas.microsoft.com/office/powerpoint/2010/main" xmlns="" val="2344171702"/>
              </p:ext>
            </p:extLst>
          </p:nvPr>
        </p:nvGraphicFramePr>
        <p:xfrm>
          <a:off x="-18256" y="1403484"/>
          <a:ext cx="4644516" cy="48245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12"/>
          <p:cNvGraphicFramePr>
            <a:graphicFrameLocks noGrp="1"/>
          </p:cNvGraphicFramePr>
          <p:nvPr>
            <p:ph sz="half" idx="2"/>
            <p:extLst>
              <p:ext uri="{D42A27DB-BD31-4B8C-83A1-F6EECF244321}">
                <p14:modId xmlns:p14="http://schemas.microsoft.com/office/powerpoint/2010/main" xmlns="" val="3500518037"/>
              </p:ext>
            </p:extLst>
          </p:nvPr>
        </p:nvGraphicFramePr>
        <p:xfrm>
          <a:off x="4499992" y="1340768"/>
          <a:ext cx="4644008" cy="5040560"/>
        </p:xfrm>
        <a:graphic>
          <a:graphicData uri="http://schemas.openxmlformats.org/drawingml/2006/chart">
            <c:chart xmlns:c="http://schemas.openxmlformats.org/drawingml/2006/chart" xmlns:r="http://schemas.openxmlformats.org/officeDocument/2006/relationships" r:id="rId4"/>
          </a:graphicData>
        </a:graphic>
      </p:graphicFrame>
      <p:sp>
        <p:nvSpPr>
          <p:cNvPr id="10" name="Slide Number Placeholder 4"/>
          <p:cNvSpPr>
            <a:spLocks noGrp="1"/>
          </p:cNvSpPr>
          <p:nvPr>
            <p:ph type="sldNum" sz="quarter" idx="4294967295"/>
          </p:nvPr>
        </p:nvSpPr>
        <p:spPr>
          <a:xfrm>
            <a:off x="6902896" y="6553150"/>
            <a:ext cx="2133600" cy="476250"/>
          </a:xfrm>
          <a:prstGeom prst="rect">
            <a:avLst/>
          </a:prstGeom>
        </p:spPr>
        <p:txBody>
          <a:bodyPr/>
          <a:lstStyle/>
          <a:p>
            <a:fld id="{8ABC16DF-81DD-403C-BF08-2497A8C6AAD7}" type="slidenum">
              <a:rPr lang="en-US" smtClean="0"/>
              <a:pPr/>
              <a:t>20</a:t>
            </a:fld>
            <a:endParaRPr lang="en-US" dirty="0"/>
          </a:p>
        </p:txBody>
      </p:sp>
      <p:sp>
        <p:nvSpPr>
          <p:cNvPr id="11" name="TextBox 10"/>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
        <p:nvSpPr>
          <p:cNvPr id="12" name="TextBox 11"/>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Tree>
    <p:extLst>
      <p:ext uri="{BB962C8B-B14F-4D97-AF65-F5344CB8AC3E}">
        <p14:creationId xmlns:p14="http://schemas.microsoft.com/office/powerpoint/2010/main" xmlns="" val="2577381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title"/>
          </p:nvPr>
        </p:nvSpPr>
        <p:spPr>
          <a:xfrm>
            <a:off x="4427984" y="2924175"/>
            <a:ext cx="3673029" cy="1655763"/>
          </a:xfrm>
        </p:spPr>
        <p:txBody>
          <a:bodyPr/>
          <a:lstStyle/>
          <a:p>
            <a:pPr eaLnBrk="1" hangingPunct="1"/>
            <a:r>
              <a:rPr lang="en-US" sz="3200" dirty="0" smtClean="0"/>
              <a:t/>
            </a:r>
            <a:br>
              <a:rPr lang="en-US" sz="3200" dirty="0" smtClean="0"/>
            </a:br>
            <a:r>
              <a:rPr lang="el-GR" sz="3200" dirty="0" smtClean="0"/>
              <a:t>Θέματα Τοπικού Ενδιαφέροντος</a:t>
            </a:r>
          </a:p>
        </p:txBody>
      </p:sp>
    </p:spTree>
    <p:extLst>
      <p:ext uri="{BB962C8B-B14F-4D97-AF65-F5344CB8AC3E}">
        <p14:creationId xmlns:p14="http://schemas.microsoft.com/office/powerpoint/2010/main" xmlns="" val="35576197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47864" y="188913"/>
            <a:ext cx="5796136" cy="1009650"/>
          </a:xfrm>
        </p:spPr>
        <p:txBody>
          <a:bodyPr/>
          <a:lstStyle/>
          <a:p>
            <a:r>
              <a:rPr lang="el-GR" sz="2200" dirty="0" smtClean="0"/>
              <a:t>‘Ποιο </a:t>
            </a:r>
            <a:r>
              <a:rPr lang="el-GR" sz="2200" dirty="0"/>
              <a:t>πιστεύετε ότι είναι το μεγαλύτερο πρόβλημα της περιοχής σας; </a:t>
            </a:r>
            <a:r>
              <a:rPr lang="en-GB" sz="2200" dirty="0"/>
              <a:t>Και π</a:t>
            </a:r>
            <a:r>
              <a:rPr lang="en-GB" sz="2200" dirty="0" err="1"/>
              <a:t>οιο</a:t>
            </a:r>
            <a:r>
              <a:rPr lang="en-GB" sz="2200" dirty="0"/>
              <a:t> </a:t>
            </a:r>
            <a:r>
              <a:rPr lang="en-GB" sz="2200" dirty="0" err="1"/>
              <a:t>άλλο</a:t>
            </a:r>
            <a:r>
              <a:rPr lang="en-GB" sz="2200" dirty="0" smtClean="0"/>
              <a:t>;</a:t>
            </a:r>
            <a:r>
              <a:rPr lang="el-GR" sz="2200" dirty="0" smtClean="0"/>
              <a:t>’</a:t>
            </a:r>
            <a:r>
              <a:rPr lang="en-GB" sz="2200" dirty="0" smtClean="0"/>
              <a:t> </a:t>
            </a:r>
            <a:r>
              <a:rPr lang="en-GB" sz="1800" dirty="0" smtClean="0"/>
              <a:t>(</a:t>
            </a:r>
            <a:r>
              <a:rPr lang="el-GR" sz="1800" dirty="0" smtClean="0"/>
              <a:t>έως 2 </a:t>
            </a:r>
            <a:r>
              <a:rPr lang="en-GB" sz="1800" dirty="0" smtClean="0"/>
              <a:t>α</a:t>
            </a:r>
            <a:r>
              <a:rPr lang="en-GB" sz="1800" dirty="0" err="1" smtClean="0"/>
              <a:t>υθόρμητ</a:t>
            </a:r>
            <a:r>
              <a:rPr lang="el-GR" sz="1800" dirty="0" smtClean="0"/>
              <a:t>ες αναφορές</a:t>
            </a:r>
            <a:r>
              <a:rPr lang="en-GB" sz="1800" dirty="0" smtClean="0"/>
              <a:t>)</a:t>
            </a:r>
            <a:endParaRPr lang="el-GR" sz="1800" dirty="0"/>
          </a:p>
        </p:txBody>
      </p:sp>
      <p:graphicFrame>
        <p:nvGraphicFramePr>
          <p:cNvPr id="5" name="Content Placeholder 9"/>
          <p:cNvGraphicFramePr>
            <a:graphicFrameLocks noGrp="1"/>
          </p:cNvGraphicFramePr>
          <p:nvPr>
            <p:ph idx="1"/>
            <p:extLst>
              <p:ext uri="{D42A27DB-BD31-4B8C-83A1-F6EECF244321}">
                <p14:modId xmlns:p14="http://schemas.microsoft.com/office/powerpoint/2010/main" xmlns="" val="2484701692"/>
              </p:ext>
            </p:extLst>
          </p:nvPr>
        </p:nvGraphicFramePr>
        <p:xfrm>
          <a:off x="312738" y="1555750"/>
          <a:ext cx="8507412" cy="475297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
        <p:nvSpPr>
          <p:cNvPr id="8"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22</a:t>
            </a:fld>
            <a:endParaRPr lang="en-US" dirty="0"/>
          </a:p>
        </p:txBody>
      </p:sp>
      <p:sp>
        <p:nvSpPr>
          <p:cNvPr id="2" name="Rounded Rectangle 1"/>
          <p:cNvSpPr/>
          <p:nvPr/>
        </p:nvSpPr>
        <p:spPr>
          <a:xfrm>
            <a:off x="6588224" y="3717032"/>
            <a:ext cx="1944216" cy="72008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l-GR" sz="1200" dirty="0" smtClean="0"/>
              <a:t>Παρουσιάζονται τα προβλήματα που συγκέντρωσαν  ποσοστό πάνω από 2%</a:t>
            </a:r>
            <a:endParaRPr lang="el-GR" sz="1200" dirty="0"/>
          </a:p>
        </p:txBody>
      </p:sp>
    </p:spTree>
    <p:extLst>
      <p:ext uri="{BB962C8B-B14F-4D97-AF65-F5344CB8AC3E}">
        <p14:creationId xmlns:p14="http://schemas.microsoft.com/office/powerpoint/2010/main" xmlns="" val="41351446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27784" y="188913"/>
            <a:ext cx="6335241" cy="1009650"/>
          </a:xfrm>
        </p:spPr>
        <p:txBody>
          <a:bodyPr/>
          <a:lstStyle/>
          <a:p>
            <a:r>
              <a:rPr lang="el-GR" sz="2200" dirty="0">
                <a:effectLst/>
              </a:rPr>
              <a:t>‘Ποιο πιστεύετε ότι είναι το μεγαλύτερο πρόβλημα της περιοχής σας; Και ποιο άλλο</a:t>
            </a:r>
            <a:r>
              <a:rPr lang="el-GR" sz="2200" dirty="0" smtClean="0">
                <a:effectLst/>
              </a:rPr>
              <a:t>;’(2)</a:t>
            </a:r>
            <a:r>
              <a:rPr lang="el-GR" sz="2200" dirty="0">
                <a:effectLst/>
              </a:rPr>
              <a:t/>
            </a:r>
            <a:br>
              <a:rPr lang="el-GR" sz="2200" dirty="0">
                <a:effectLst/>
              </a:rPr>
            </a:br>
            <a:r>
              <a:rPr lang="el-GR" sz="1800" dirty="0" smtClean="0">
                <a:effectLst/>
              </a:rPr>
              <a:t>(έως δυο αυθόρμητες </a:t>
            </a:r>
            <a:r>
              <a:rPr lang="el-GR" sz="1800" dirty="0">
                <a:effectLst/>
              </a:rPr>
              <a:t>αναφορές)</a:t>
            </a:r>
            <a:endParaRPr lang="el-GR" sz="1800"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xmlns="" val="2682738751"/>
              </p:ext>
            </p:extLst>
          </p:nvPr>
        </p:nvGraphicFramePr>
        <p:xfrm>
          <a:off x="107504" y="1268760"/>
          <a:ext cx="8928991" cy="5053436"/>
        </p:xfrm>
        <a:graphic>
          <a:graphicData uri="http://schemas.openxmlformats.org/drawingml/2006/table">
            <a:tbl>
              <a:tblPr firstRow="1" bandRow="1">
                <a:tableStyleId>{21E4AEA4-8DFA-4A89-87EB-49C32662AFE0}</a:tableStyleId>
              </a:tblPr>
              <a:tblGrid>
                <a:gridCol w="1656183"/>
                <a:gridCol w="688191"/>
                <a:gridCol w="818202"/>
                <a:gridCol w="822281"/>
                <a:gridCol w="1027849"/>
                <a:gridCol w="912356"/>
                <a:gridCol w="1131721"/>
                <a:gridCol w="1008112"/>
                <a:gridCol w="864096"/>
              </a:tblGrid>
              <a:tr h="144016">
                <a:tc rowSpan="2">
                  <a:txBody>
                    <a:bodyPr/>
                    <a:lstStyle/>
                    <a:p>
                      <a:pPr algn="r"/>
                      <a:r>
                        <a:rPr lang="el-GR" sz="900" dirty="0" smtClean="0"/>
                        <a:t>%</a:t>
                      </a:r>
                      <a:endParaRPr lang="el-GR" sz="900" dirty="0"/>
                    </a:p>
                  </a:txBody>
                  <a:tcPr anchor="ctr"/>
                </a:tc>
                <a:tc rowSpan="2">
                  <a:txBody>
                    <a:bodyPr/>
                    <a:lstStyle/>
                    <a:p>
                      <a:pPr algn="ctr"/>
                      <a:r>
                        <a:rPr lang="el-GR" sz="900" dirty="0" smtClean="0"/>
                        <a:t>Σύνολο</a:t>
                      </a:r>
                      <a:endParaRPr lang="el-GR" sz="900" dirty="0"/>
                    </a:p>
                  </a:txBody>
                  <a:tcPr anchor="ctr"/>
                </a:tc>
                <a:tc gridSpan="7">
                  <a:txBody>
                    <a:bodyPr/>
                    <a:lstStyle/>
                    <a:p>
                      <a:pPr algn="ctr"/>
                      <a:r>
                        <a:rPr lang="el-GR" sz="900" dirty="0" smtClean="0"/>
                        <a:t>Περιφέρεια</a:t>
                      </a:r>
                      <a:endParaRPr lang="el-GR" sz="9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r>
              <a:tr h="394453">
                <a:tc vMerge="1">
                  <a:txBody>
                    <a:bodyPr/>
                    <a:lstStyle/>
                    <a:p>
                      <a:pPr algn="ctr"/>
                      <a:endParaRPr lang="el-GR" sz="1100" dirty="0"/>
                    </a:p>
                  </a:txBody>
                  <a:tcPr anchor="ctr">
                    <a:solidFill>
                      <a:schemeClr val="accent2"/>
                    </a:solidFill>
                  </a:tcPr>
                </a:tc>
                <a:tc vMerge="1">
                  <a:txBody>
                    <a:bodyPr/>
                    <a:lstStyle/>
                    <a:p>
                      <a:pPr algn="ctr"/>
                      <a:endParaRPr lang="el-GR" sz="1100" dirty="0"/>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algn="ctr"/>
                      <a:r>
                        <a:rPr lang="el-GR" sz="900" b="1" dirty="0" err="1" smtClean="0">
                          <a:solidFill>
                            <a:schemeClr val="bg1"/>
                          </a:solidFill>
                        </a:rPr>
                        <a:t>Θεσσα</a:t>
                      </a:r>
                      <a:endParaRPr lang="el-GR" sz="900" b="1" dirty="0" smtClean="0">
                        <a:solidFill>
                          <a:schemeClr val="bg1"/>
                        </a:solidFill>
                      </a:endParaRPr>
                    </a:p>
                    <a:p>
                      <a:pPr algn="ctr"/>
                      <a:r>
                        <a:rPr lang="el-GR" sz="900" b="1" dirty="0" err="1" smtClean="0">
                          <a:solidFill>
                            <a:schemeClr val="bg1"/>
                          </a:solidFill>
                        </a:rPr>
                        <a:t>λονίκη</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Μακεδονία/Θράκη</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Ήπειρος/</a:t>
                      </a:r>
                    </a:p>
                    <a:p>
                      <a:pPr algn="ctr"/>
                      <a:r>
                        <a:rPr lang="el-GR" sz="900" b="1" dirty="0" smtClean="0">
                          <a:solidFill>
                            <a:schemeClr val="bg1"/>
                          </a:solidFill>
                        </a:rPr>
                        <a:t>Ιόνιο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Πελοπόννησος/</a:t>
                      </a:r>
                      <a:endParaRPr lang="en-US" sz="900" b="1" dirty="0" smtClean="0">
                        <a:solidFill>
                          <a:schemeClr val="bg1"/>
                        </a:solidFill>
                      </a:endParaRPr>
                    </a:p>
                    <a:p>
                      <a:pPr algn="ctr"/>
                      <a:r>
                        <a:rPr lang="el-GR" sz="900" b="1" dirty="0" err="1" smtClean="0">
                          <a:solidFill>
                            <a:schemeClr val="bg1"/>
                          </a:solidFill>
                        </a:rPr>
                        <a:t>Δυτ</a:t>
                      </a:r>
                      <a:r>
                        <a:rPr lang="el-GR" sz="900" b="1" dirty="0" smtClean="0">
                          <a:solidFill>
                            <a:schemeClr val="bg1"/>
                          </a:solidFill>
                        </a:rPr>
                        <a:t>. Ελλάδα</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Θεσσαλία/</a:t>
                      </a:r>
                    </a:p>
                    <a:p>
                      <a:pPr algn="ctr"/>
                      <a:r>
                        <a:rPr lang="el-GR" sz="900" b="1" dirty="0" smtClean="0">
                          <a:solidFill>
                            <a:schemeClr val="bg1"/>
                          </a:solidFill>
                        </a:rPr>
                        <a:t>Στερεά</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p>
                    <a:p>
                      <a:pPr algn="ctr"/>
                      <a:r>
                        <a:rPr lang="el-GR" sz="900" b="1" dirty="0" smtClean="0">
                          <a:solidFill>
                            <a:schemeClr val="bg1"/>
                          </a:solidFill>
                        </a:rPr>
                        <a:t>Νησιά Αιγαίου</a:t>
                      </a:r>
                      <a:endParaRPr lang="el-GR" sz="900" b="1" dirty="0">
                        <a:solidFill>
                          <a:schemeClr val="bg1"/>
                        </a:solidFill>
                      </a:endParaRPr>
                    </a:p>
                  </a:txBody>
                  <a:tcPr anchor="ctr">
                    <a:solidFill>
                      <a:schemeClr val="accent2"/>
                    </a:solidFill>
                  </a:tcPr>
                </a:tc>
              </a:tr>
              <a:tr h="147109">
                <a:tc>
                  <a:txBody>
                    <a:bodyPr/>
                    <a:lstStyle/>
                    <a:p>
                      <a:pPr algn="r" fontAlgn="ctr"/>
                      <a:r>
                        <a:rPr lang="el-GR" sz="900" b="1" i="0" u="none" strike="noStrike" dirty="0">
                          <a:solidFill>
                            <a:srgbClr val="000000"/>
                          </a:solidFill>
                          <a:effectLst/>
                          <a:latin typeface="Trebuchet MS"/>
                        </a:rPr>
                        <a:t>ΑΝΕΡΓΙΑ</a:t>
                      </a:r>
                    </a:p>
                  </a:txBody>
                  <a:tcPr marL="9525" marR="9525" marT="9525" marB="0" anchor="ctr"/>
                </a:tc>
                <a:tc>
                  <a:txBody>
                    <a:bodyPr/>
                    <a:lstStyle/>
                    <a:p>
                      <a:pPr algn="ctr" fontAlgn="ctr"/>
                      <a:r>
                        <a:rPr lang="el-GR" sz="900" b="1" i="0" u="none" strike="noStrike" dirty="0">
                          <a:solidFill>
                            <a:schemeClr val="bg1"/>
                          </a:solidFill>
                          <a:effectLst/>
                          <a:latin typeface="Trebuchet MS"/>
                        </a:rPr>
                        <a:t>37</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30</a:t>
                      </a:r>
                    </a:p>
                  </a:txBody>
                  <a:tcPr marL="9525" marR="9525" marT="9525" marB="0" anchor="ctr"/>
                </a:tc>
                <a:tc>
                  <a:txBody>
                    <a:bodyPr/>
                    <a:lstStyle/>
                    <a:p>
                      <a:pPr algn="ctr" fontAlgn="ctr"/>
                      <a:r>
                        <a:rPr lang="el-GR" sz="900" b="1" i="0" u="none" strike="noStrike">
                          <a:solidFill>
                            <a:srgbClr val="000000"/>
                          </a:solidFill>
                          <a:effectLst/>
                          <a:latin typeface="Trebuchet MS"/>
                        </a:rPr>
                        <a:t>57</a:t>
                      </a:r>
                    </a:p>
                  </a:txBody>
                  <a:tcPr marL="9525" marR="9525" marT="9525" marB="0" anchor="ctr"/>
                </a:tc>
                <a:tc>
                  <a:txBody>
                    <a:bodyPr/>
                    <a:lstStyle/>
                    <a:p>
                      <a:pPr algn="ctr" fontAlgn="ctr"/>
                      <a:r>
                        <a:rPr lang="el-GR" sz="900" b="1" i="0" u="none" strike="noStrike">
                          <a:solidFill>
                            <a:srgbClr val="000000"/>
                          </a:solidFill>
                          <a:effectLst/>
                          <a:latin typeface="Trebuchet MS"/>
                        </a:rPr>
                        <a:t>50</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c>
                  <a:txBody>
                    <a:bodyPr/>
                    <a:lstStyle/>
                    <a:p>
                      <a:pPr algn="ctr" fontAlgn="ctr"/>
                      <a:r>
                        <a:rPr lang="el-GR" sz="900" b="1" i="0" u="none" strike="noStrike">
                          <a:solidFill>
                            <a:srgbClr val="000000"/>
                          </a:solidFill>
                          <a:effectLst/>
                          <a:latin typeface="Trebuchet MS"/>
                        </a:rPr>
                        <a:t>30</a:t>
                      </a:r>
                    </a:p>
                  </a:txBody>
                  <a:tcPr marL="9525" marR="9525" marT="9525" marB="0" anchor="ctr"/>
                </a:tc>
              </a:tr>
              <a:tr h="266743">
                <a:tc>
                  <a:txBody>
                    <a:bodyPr/>
                    <a:lstStyle/>
                    <a:p>
                      <a:pPr algn="r" fontAlgn="ctr"/>
                      <a:r>
                        <a:rPr lang="el-GR" sz="900" b="1" i="0" u="none" strike="noStrike" dirty="0">
                          <a:solidFill>
                            <a:srgbClr val="000000"/>
                          </a:solidFill>
                          <a:effectLst/>
                          <a:latin typeface="Trebuchet MS"/>
                        </a:rPr>
                        <a:t>ΥΠΟΑΝΑΠΤΥΞΗ/ΕΛΛΕΙΨΗ ΥΠΟΔΟΜΩΝ</a:t>
                      </a:r>
                    </a:p>
                  </a:txBody>
                  <a:tcPr marL="9525" marR="9525" marT="9525" marB="0" anchor="ctr"/>
                </a:tc>
                <a:tc>
                  <a:txBody>
                    <a:bodyPr/>
                    <a:lstStyle/>
                    <a:p>
                      <a:pPr algn="ctr" fontAlgn="ctr"/>
                      <a:r>
                        <a:rPr lang="el-GR" sz="900" b="1" i="0" u="none" strike="noStrike">
                          <a:solidFill>
                            <a:schemeClr val="bg1"/>
                          </a:solidFill>
                          <a:effectLst/>
                          <a:latin typeface="Trebuchet MS"/>
                        </a:rPr>
                        <a:t>15</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r>
              <a:tr h="205678">
                <a:tc>
                  <a:txBody>
                    <a:bodyPr/>
                    <a:lstStyle/>
                    <a:p>
                      <a:pPr algn="r" fontAlgn="ctr"/>
                      <a:r>
                        <a:rPr lang="el-GR" sz="900" b="1" i="0" u="none" strike="noStrike">
                          <a:solidFill>
                            <a:srgbClr val="000000"/>
                          </a:solidFill>
                          <a:effectLst/>
                          <a:latin typeface="Trebuchet MS"/>
                        </a:rPr>
                        <a:t>ΚΑΘΑΡΙΟΤΗΤΑ-ΣΚΟΥΠΙΔΙΑ</a:t>
                      </a:r>
                    </a:p>
                  </a:txBody>
                  <a:tcPr marL="9525" marR="9525" marT="9525" marB="0" anchor="ctr"/>
                </a:tc>
                <a:tc>
                  <a:txBody>
                    <a:bodyPr/>
                    <a:lstStyle/>
                    <a:p>
                      <a:pPr algn="ctr" fontAlgn="ctr"/>
                      <a:r>
                        <a:rPr lang="el-GR" sz="900" b="1" i="0" u="none" strike="noStrike" dirty="0">
                          <a:solidFill>
                            <a:schemeClr val="bg1"/>
                          </a:solidFill>
                          <a:effectLst/>
                          <a:latin typeface="Trebuchet MS"/>
                        </a:rPr>
                        <a:t>13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r>
              <a:tr h="265119">
                <a:tc>
                  <a:txBody>
                    <a:bodyPr/>
                    <a:lstStyle/>
                    <a:p>
                      <a:pPr algn="r" fontAlgn="ctr"/>
                      <a:r>
                        <a:rPr lang="el-GR" sz="900" b="1" i="0" u="none" strike="noStrike">
                          <a:solidFill>
                            <a:srgbClr val="000000"/>
                          </a:solidFill>
                          <a:effectLst/>
                          <a:latin typeface="Trebuchet MS"/>
                        </a:rPr>
                        <a:t>ΕΓΚΛΗΜΑΤΙΚΟΤΗΤΑ/ΕΛΙΠΗΣ ΑΣΤΥΝΟΜΕΥΣΗ</a:t>
                      </a:r>
                    </a:p>
                  </a:txBody>
                  <a:tcPr marL="9525" marR="9525" marT="9525" marB="0" anchor="ctr"/>
                </a:tc>
                <a:tc>
                  <a:txBody>
                    <a:bodyPr/>
                    <a:lstStyle/>
                    <a:p>
                      <a:pPr algn="ctr" fontAlgn="ctr"/>
                      <a:r>
                        <a:rPr lang="el-GR" sz="900" b="1" i="0" u="none" strike="noStrike">
                          <a:solidFill>
                            <a:schemeClr val="bg1"/>
                          </a:solidFill>
                          <a:effectLst/>
                          <a:latin typeface="Trebuchet MS"/>
                        </a:rPr>
                        <a:t>12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r>
              <a:tr h="220211">
                <a:tc>
                  <a:txBody>
                    <a:bodyPr/>
                    <a:lstStyle/>
                    <a:p>
                      <a:pPr algn="r" fontAlgn="ctr"/>
                      <a:r>
                        <a:rPr lang="el-GR" sz="900" b="1" i="0" u="none" strike="noStrike">
                          <a:solidFill>
                            <a:srgbClr val="000000"/>
                          </a:solidFill>
                          <a:effectLst/>
                          <a:latin typeface="Trebuchet MS"/>
                        </a:rPr>
                        <a:t>ΟΙΚΟΝΟΜΙΚΟ ΠΟΛΙΤΩΝ</a:t>
                      </a:r>
                    </a:p>
                  </a:txBody>
                  <a:tcPr marL="9525" marR="9525" marT="9525" marB="0" anchor="ctr"/>
                </a:tc>
                <a:tc>
                  <a:txBody>
                    <a:bodyPr/>
                    <a:lstStyle/>
                    <a:p>
                      <a:pPr algn="ctr" fontAlgn="ctr"/>
                      <a:r>
                        <a:rPr lang="el-GR" sz="900" b="1" i="0" u="none" strike="noStrike" dirty="0">
                          <a:solidFill>
                            <a:schemeClr val="bg1"/>
                          </a:solidFill>
                          <a:effectLst/>
                          <a:latin typeface="Trebuchet MS"/>
                        </a:rPr>
                        <a:t>12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r>
              <a:tr h="144016">
                <a:tc>
                  <a:txBody>
                    <a:bodyPr/>
                    <a:lstStyle/>
                    <a:p>
                      <a:pPr algn="r" fontAlgn="ctr"/>
                      <a:r>
                        <a:rPr lang="el-GR" sz="900" b="1" i="0" u="none" strike="noStrike" dirty="0">
                          <a:solidFill>
                            <a:srgbClr val="000000"/>
                          </a:solidFill>
                          <a:effectLst/>
                          <a:latin typeface="Trebuchet MS"/>
                        </a:rPr>
                        <a:t>ΟΔΙΚΟ ΔΙΚΤΥΟ</a:t>
                      </a:r>
                    </a:p>
                  </a:txBody>
                  <a:tcPr marL="9525" marR="9525" marT="9525" marB="0" anchor="ctr"/>
                </a:tc>
                <a:tc>
                  <a:txBody>
                    <a:bodyPr/>
                    <a:lstStyle/>
                    <a:p>
                      <a:pPr algn="ctr" fontAlgn="ctr"/>
                      <a:r>
                        <a:rPr lang="el-GR" sz="900" b="1" i="0" u="none" strike="noStrike">
                          <a:solidFill>
                            <a:schemeClr val="bg1"/>
                          </a:solidFill>
                          <a:effectLst/>
                          <a:latin typeface="Trebuchet MS"/>
                        </a:rPr>
                        <a:t>9</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26</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r>
              <a:tr h="141347">
                <a:tc>
                  <a:txBody>
                    <a:bodyPr/>
                    <a:lstStyle/>
                    <a:p>
                      <a:pPr algn="r" fontAlgn="ctr"/>
                      <a:r>
                        <a:rPr lang="el-GR" sz="900" b="1" i="0" u="none" strike="noStrike">
                          <a:solidFill>
                            <a:srgbClr val="000000"/>
                          </a:solidFill>
                          <a:effectLst/>
                          <a:latin typeface="Trebuchet MS"/>
                        </a:rPr>
                        <a:t>ΣΥΓΚΟΙΝΩΝΙΕΣ</a:t>
                      </a:r>
                    </a:p>
                  </a:txBody>
                  <a:tcPr marL="9525" marR="9525" marT="9525" marB="0" anchor="ctr"/>
                </a:tc>
                <a:tc>
                  <a:txBody>
                    <a:bodyPr/>
                    <a:lstStyle/>
                    <a:p>
                      <a:pPr algn="ctr" fontAlgn="ctr"/>
                      <a:r>
                        <a:rPr lang="el-GR" sz="900" b="1" i="0" u="none" strike="noStrike">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r>
              <a:tr h="216024">
                <a:tc>
                  <a:txBody>
                    <a:bodyPr/>
                    <a:lstStyle/>
                    <a:p>
                      <a:pPr algn="r" fontAlgn="ctr"/>
                      <a:r>
                        <a:rPr lang="el-GR" sz="900" b="1" i="0" u="none" strike="noStrike">
                          <a:solidFill>
                            <a:srgbClr val="000000"/>
                          </a:solidFill>
                          <a:effectLst/>
                          <a:latin typeface="Trebuchet MS"/>
                        </a:rPr>
                        <a:t>ΙΑΤΡΙΚΗ ΠΕΡΙΘΑΛΨΗ</a:t>
                      </a:r>
                    </a:p>
                  </a:txBody>
                  <a:tcPr marL="9525" marR="9525" marT="9525" marB="0" anchor="ctr"/>
                </a:tc>
                <a:tc>
                  <a:txBody>
                    <a:bodyPr/>
                    <a:lstStyle/>
                    <a:p>
                      <a:pPr algn="ctr" fontAlgn="ctr"/>
                      <a:r>
                        <a:rPr lang="el-GR" sz="900" b="1" i="0" u="none" strike="noStrike">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r>
              <a:tr h="138678">
                <a:tc>
                  <a:txBody>
                    <a:bodyPr/>
                    <a:lstStyle/>
                    <a:p>
                      <a:pPr algn="r" fontAlgn="ctr"/>
                      <a:r>
                        <a:rPr lang="el-GR" sz="900" b="1" i="0" u="none" strike="noStrike">
                          <a:solidFill>
                            <a:srgbClr val="000000"/>
                          </a:solidFill>
                          <a:effectLst/>
                          <a:latin typeface="Trebuchet MS"/>
                        </a:rPr>
                        <a:t>ΑΛΛΟΔΑΠΟΙ</a:t>
                      </a:r>
                    </a:p>
                  </a:txBody>
                  <a:tcPr marL="9525" marR="9525" marT="9525" marB="0" anchor="ctr"/>
                </a:tc>
                <a:tc>
                  <a:txBody>
                    <a:bodyPr/>
                    <a:lstStyle/>
                    <a:p>
                      <a:pPr algn="ctr" fontAlgn="ctr"/>
                      <a:r>
                        <a:rPr lang="el-GR" sz="900" b="1" i="0" u="none" strike="noStrike" dirty="0">
                          <a:solidFill>
                            <a:schemeClr val="bg1"/>
                          </a:solidFill>
                          <a:effectLst/>
                          <a:latin typeface="Trebuchet MS"/>
                        </a:rPr>
                        <a:t>5</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6024">
                <a:tc>
                  <a:txBody>
                    <a:bodyPr/>
                    <a:lstStyle/>
                    <a:p>
                      <a:pPr algn="r" fontAlgn="ctr"/>
                      <a:r>
                        <a:rPr lang="el-GR" sz="900" b="1" i="0" u="none" strike="noStrike">
                          <a:solidFill>
                            <a:srgbClr val="000000"/>
                          </a:solidFill>
                          <a:effectLst/>
                          <a:latin typeface="Trebuchet MS"/>
                        </a:rPr>
                        <a:t>ΜΟΛΥΝΣΗ ΠΕΡΙΒΑΛΛΟΝΤΟΣ</a:t>
                      </a:r>
                    </a:p>
                  </a:txBody>
                  <a:tcPr marL="9525" marR="9525" marT="9525" marB="0" anchor="ctr"/>
                </a:tc>
                <a:tc>
                  <a:txBody>
                    <a:bodyPr/>
                    <a:lstStyle/>
                    <a:p>
                      <a:pPr algn="ctr" fontAlgn="ctr"/>
                      <a:r>
                        <a:rPr lang="el-GR" sz="900" b="1" i="0" u="none" strike="noStrike">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n-US"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08017">
                <a:tc>
                  <a:txBody>
                    <a:bodyPr/>
                    <a:lstStyle/>
                    <a:p>
                      <a:pPr algn="r" fontAlgn="ctr"/>
                      <a:r>
                        <a:rPr lang="el-GR" sz="900" b="1" i="0" u="none" strike="noStrike">
                          <a:solidFill>
                            <a:srgbClr val="000000"/>
                          </a:solidFill>
                          <a:effectLst/>
                          <a:latin typeface="Trebuchet MS"/>
                        </a:rPr>
                        <a:t>ΚΥΚΛΟΦΟΡΙΑΚΟ</a:t>
                      </a:r>
                    </a:p>
                  </a:txBody>
                  <a:tcPr marL="9525" marR="9525" marT="9525" marB="0" anchor="ctr"/>
                </a:tc>
                <a:tc>
                  <a:txBody>
                    <a:bodyPr/>
                    <a:lstStyle/>
                    <a:p>
                      <a:pPr algn="ctr" fontAlgn="ctr"/>
                      <a:r>
                        <a:rPr lang="el-GR" sz="900" b="1" i="0" u="none" strike="noStrike" dirty="0">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144016">
                <a:tc>
                  <a:txBody>
                    <a:bodyPr/>
                    <a:lstStyle/>
                    <a:p>
                      <a:pPr algn="r" fontAlgn="ctr"/>
                      <a:r>
                        <a:rPr lang="el-GR" sz="900" b="1" i="0" u="none" strike="noStrike">
                          <a:solidFill>
                            <a:srgbClr val="000000"/>
                          </a:solidFill>
                          <a:effectLst/>
                          <a:latin typeface="Trebuchet MS"/>
                        </a:rPr>
                        <a:t>ΠΡΑΣΙΝΟ/ΑΝΑΨΥΧΗ</a:t>
                      </a:r>
                    </a:p>
                  </a:txBody>
                  <a:tcPr marL="9525" marR="9525" marT="9525" marB="0" anchor="ctr"/>
                </a:tc>
                <a:tc>
                  <a:txBody>
                    <a:bodyPr/>
                    <a:lstStyle/>
                    <a:p>
                      <a:pPr algn="ctr" fontAlgn="ctr"/>
                      <a:r>
                        <a:rPr lang="el-GR" sz="900" b="1" i="0" u="none" strike="noStrike" dirty="0">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n-US"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r>
              <a:tr h="219738">
                <a:tc>
                  <a:txBody>
                    <a:bodyPr/>
                    <a:lstStyle/>
                    <a:p>
                      <a:pPr algn="r" fontAlgn="ctr"/>
                      <a:r>
                        <a:rPr lang="el-GR" sz="900" b="1" i="0" u="none" strike="noStrike">
                          <a:solidFill>
                            <a:srgbClr val="000000"/>
                          </a:solidFill>
                          <a:effectLst/>
                          <a:latin typeface="Trebuchet MS"/>
                        </a:rPr>
                        <a:t>ΤΟΠΙΚΗ ΑΥΤΟΔΙΟΙΚΗΣΗ</a:t>
                      </a:r>
                    </a:p>
                  </a:txBody>
                  <a:tcPr marL="9525" marR="9525" marT="9525" marB="0" anchor="ctr"/>
                </a:tc>
                <a:tc>
                  <a:txBody>
                    <a:bodyPr/>
                    <a:lstStyle/>
                    <a:p>
                      <a:pPr algn="ctr" fontAlgn="ctr"/>
                      <a:r>
                        <a:rPr lang="el-GR" sz="900" b="1" i="0" u="none" strike="noStrike">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137633">
                <a:tc>
                  <a:txBody>
                    <a:bodyPr/>
                    <a:lstStyle/>
                    <a:p>
                      <a:pPr algn="r" fontAlgn="ctr"/>
                      <a:r>
                        <a:rPr lang="el-GR" sz="900" b="1" i="0" u="none" strike="noStrike">
                          <a:solidFill>
                            <a:srgbClr val="000000"/>
                          </a:solidFill>
                          <a:effectLst/>
                          <a:latin typeface="Trebuchet MS"/>
                        </a:rPr>
                        <a:t>ΥΔΡΕΥΣΗ</a:t>
                      </a:r>
                    </a:p>
                  </a:txBody>
                  <a:tcPr marL="9525" marR="9525" marT="9525" marB="0" anchor="ctr"/>
                </a:tc>
                <a:tc>
                  <a:txBody>
                    <a:bodyPr/>
                    <a:lstStyle/>
                    <a:p>
                      <a:pPr algn="ctr" fontAlgn="ctr"/>
                      <a:r>
                        <a:rPr lang="el-GR" sz="900" b="1" i="0" u="none" strike="noStrike">
                          <a:solidFill>
                            <a:schemeClr val="bg1"/>
                          </a:solidFill>
                          <a:effectLst/>
                          <a:latin typeface="Trebuchet MS"/>
                        </a:rPr>
                        <a:t>3</a:t>
                      </a:r>
                    </a:p>
                  </a:txBody>
                  <a:tcPr marL="9525" marR="9525" marT="9525" marB="0" anchor="ctr">
                    <a:solidFill>
                      <a:schemeClr val="accent2"/>
                    </a:solidFill>
                  </a:tcPr>
                </a:tc>
                <a:tc>
                  <a:txBody>
                    <a:bodyPr/>
                    <a:lstStyle/>
                    <a:p>
                      <a:pPr algn="ctr" fontAlgn="ctr"/>
                      <a:r>
                        <a:rPr lang="en-US"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6025">
                <a:tc>
                  <a:txBody>
                    <a:bodyPr/>
                    <a:lstStyle/>
                    <a:p>
                      <a:pPr algn="r" fontAlgn="ctr"/>
                      <a:r>
                        <a:rPr lang="el-GR" sz="900" b="1" i="0" u="none" strike="noStrike">
                          <a:solidFill>
                            <a:srgbClr val="000000"/>
                          </a:solidFill>
                          <a:effectLst/>
                          <a:latin typeface="Trebuchet MS"/>
                        </a:rPr>
                        <a:t>ΕΛΛΕΙΨΗ ΣΧΟΛΕΙΩΝ</a:t>
                      </a:r>
                    </a:p>
                  </a:txBody>
                  <a:tcPr marL="9525" marR="9525" marT="9525" marB="0" anchor="ctr"/>
                </a:tc>
                <a:tc>
                  <a:txBody>
                    <a:bodyPr/>
                    <a:lstStyle/>
                    <a:p>
                      <a:pPr algn="ctr" fontAlgn="ctr"/>
                      <a:r>
                        <a:rPr lang="el-GR" sz="900" b="1" i="0" u="none" strike="noStrike" dirty="0">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134963">
                <a:tc>
                  <a:txBody>
                    <a:bodyPr/>
                    <a:lstStyle/>
                    <a:p>
                      <a:pPr algn="r" fontAlgn="ctr"/>
                      <a:r>
                        <a:rPr lang="el-GR" sz="900" b="1" i="0" u="none" strike="noStrike">
                          <a:solidFill>
                            <a:srgbClr val="000000"/>
                          </a:solidFill>
                          <a:effectLst/>
                          <a:latin typeface="Trebuchet MS"/>
                        </a:rPr>
                        <a:t>ΔΙΑΦΘΟΡΑ</a:t>
                      </a:r>
                    </a:p>
                  </a:txBody>
                  <a:tcPr marL="9525" marR="9525" marT="9525" marB="0" anchor="ctr"/>
                </a:tc>
                <a:tc>
                  <a:txBody>
                    <a:bodyPr/>
                    <a:lstStyle/>
                    <a:p>
                      <a:pPr algn="ctr" fontAlgn="ctr"/>
                      <a:r>
                        <a:rPr lang="el-GR" sz="900" b="1" i="0" u="none" strike="noStrike">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r>
              <a:tr h="216025">
                <a:tc>
                  <a:txBody>
                    <a:bodyPr/>
                    <a:lstStyle/>
                    <a:p>
                      <a:pPr algn="r" fontAlgn="ctr"/>
                      <a:r>
                        <a:rPr lang="el-GR" sz="900" b="1" i="0" u="none" strike="noStrike">
                          <a:solidFill>
                            <a:srgbClr val="000000"/>
                          </a:solidFill>
                          <a:effectLst/>
                          <a:latin typeface="Trebuchet MS"/>
                        </a:rPr>
                        <a:t>ΥΠΟΛΕΙΤΟΥΡΓΟΥΝ ΟΙ ΔΗΜΟΣΙΕΣ ΥΠΗΡΕΣΙΕΣ</a:t>
                      </a:r>
                    </a:p>
                  </a:txBody>
                  <a:tcPr marL="9525" marR="9525" marT="9525" marB="0" anchor="ctr"/>
                </a:tc>
                <a:tc>
                  <a:txBody>
                    <a:bodyPr/>
                    <a:lstStyle/>
                    <a:p>
                      <a:pPr algn="ctr" fontAlgn="ctr"/>
                      <a:r>
                        <a:rPr lang="el-GR" sz="900" b="1" i="0" u="none" strike="noStrike">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n-US"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6025">
                <a:tc>
                  <a:txBody>
                    <a:bodyPr/>
                    <a:lstStyle/>
                    <a:p>
                      <a:pPr algn="r" fontAlgn="ctr"/>
                      <a:r>
                        <a:rPr lang="el-GR" sz="900" b="1" i="0" u="none" strike="noStrike">
                          <a:solidFill>
                            <a:srgbClr val="000000"/>
                          </a:solidFill>
                          <a:effectLst/>
                          <a:latin typeface="Trebuchet MS"/>
                        </a:rPr>
                        <a:t>ΑΠΟΧΕΤΕΥΤΙΚΟ</a:t>
                      </a:r>
                    </a:p>
                  </a:txBody>
                  <a:tcPr marL="9525" marR="9525" marT="9525" marB="0" anchor="ctr"/>
                </a:tc>
                <a:tc>
                  <a:txBody>
                    <a:bodyPr/>
                    <a:lstStyle/>
                    <a:p>
                      <a:pPr algn="ctr" fontAlgn="ctr"/>
                      <a:r>
                        <a:rPr lang="el-GR" sz="900" b="1" i="0" u="none" strike="noStrike" dirty="0">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n-US"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r>
              <a:tr h="216025">
                <a:tc>
                  <a:txBody>
                    <a:bodyPr/>
                    <a:lstStyle/>
                    <a:p>
                      <a:pPr algn="r" fontAlgn="ctr"/>
                      <a:r>
                        <a:rPr lang="el-GR" sz="900" b="1" i="0" u="none" strike="noStrike">
                          <a:solidFill>
                            <a:srgbClr val="000000"/>
                          </a:solidFill>
                          <a:effectLst/>
                          <a:latin typeface="Trebuchet MS"/>
                        </a:rPr>
                        <a:t>ΠΤΩΣΗ ΤΟΥΡΙΣΜΟΥ</a:t>
                      </a:r>
                    </a:p>
                  </a:txBody>
                  <a:tcPr marL="9525" marR="9525" marT="9525" marB="0" anchor="ctr"/>
                </a:tc>
                <a:tc>
                  <a:txBody>
                    <a:bodyPr/>
                    <a:lstStyle/>
                    <a:p>
                      <a:pPr algn="ctr" fontAlgn="ctr"/>
                      <a:r>
                        <a:rPr lang="el-GR" sz="900" b="1" i="0" u="none" strike="noStrike" dirty="0">
                          <a:solidFill>
                            <a:schemeClr val="bg1"/>
                          </a:solidFill>
                          <a:effectLst/>
                          <a:latin typeface="Trebuchet MS"/>
                        </a:rPr>
                        <a:t>2</a:t>
                      </a:r>
                    </a:p>
                  </a:txBody>
                  <a:tcPr marL="9525" marR="9525" marT="9525" marB="0" anchor="ctr">
                    <a:solidFill>
                      <a:schemeClr val="accent2"/>
                    </a:solidFill>
                  </a:tcPr>
                </a:tc>
                <a:tc>
                  <a:txBody>
                    <a:bodyPr/>
                    <a:lstStyle/>
                    <a:p>
                      <a:pPr algn="ctr" fontAlgn="ctr"/>
                      <a:r>
                        <a:rPr lang="en-US"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n-US"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136479">
                <a:tc>
                  <a:txBody>
                    <a:bodyPr/>
                    <a:lstStyle/>
                    <a:p>
                      <a:pPr algn="r" fontAlgn="ctr"/>
                      <a:r>
                        <a:rPr lang="el-GR" sz="900" b="1" i="0" u="none" strike="noStrike">
                          <a:solidFill>
                            <a:srgbClr val="000000"/>
                          </a:solidFill>
                          <a:effectLst/>
                          <a:latin typeface="Trebuchet MS"/>
                        </a:rPr>
                        <a:t>ΑΛΛΟ</a:t>
                      </a:r>
                    </a:p>
                  </a:txBody>
                  <a:tcPr marL="9525" marR="9525" marT="9525" marB="0" anchor="ctr"/>
                </a:tc>
                <a:tc>
                  <a:txBody>
                    <a:bodyPr/>
                    <a:lstStyle/>
                    <a:p>
                      <a:pPr algn="ctr" fontAlgn="ctr"/>
                      <a:r>
                        <a:rPr lang="el-GR" sz="900" b="1" i="0" u="none" strike="noStrike" dirty="0">
                          <a:solidFill>
                            <a:schemeClr val="bg1"/>
                          </a:solidFill>
                          <a:effectLst/>
                          <a:latin typeface="Trebuchet MS"/>
                        </a:rPr>
                        <a:t>14</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dirty="0">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r>
              <a:tr h="133810">
                <a:tc>
                  <a:txBody>
                    <a:bodyPr/>
                    <a:lstStyle/>
                    <a:p>
                      <a:pPr algn="r" fontAlgn="ctr"/>
                      <a:r>
                        <a:rPr lang="el-GR" sz="900" b="1" i="0" u="none" strike="noStrike">
                          <a:solidFill>
                            <a:srgbClr val="000000"/>
                          </a:solidFill>
                          <a:effectLst/>
                          <a:latin typeface="Trebuchet MS"/>
                        </a:rPr>
                        <a:t>ΚΑΝΕΝΑ</a:t>
                      </a:r>
                    </a:p>
                  </a:txBody>
                  <a:tcPr marL="9525" marR="9525" marT="9525" marB="0" anchor="ctr"/>
                </a:tc>
                <a:tc>
                  <a:txBody>
                    <a:bodyPr/>
                    <a:lstStyle/>
                    <a:p>
                      <a:pPr algn="ctr" fontAlgn="ctr"/>
                      <a:r>
                        <a:rPr lang="el-GR" sz="900" b="1" i="0" u="none" strike="noStrike">
                          <a:solidFill>
                            <a:schemeClr val="bg1"/>
                          </a:solidFill>
                          <a:effectLst/>
                          <a:latin typeface="Trebuchet MS"/>
                        </a:rPr>
                        <a:t>4</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r>
              <a:tr h="216025">
                <a:tc>
                  <a:txBody>
                    <a:bodyPr/>
                    <a:lstStyle/>
                    <a:p>
                      <a:pPr algn="r" fontAlgn="ctr"/>
                      <a:r>
                        <a:rPr lang="el-GR" sz="900" b="1" i="0" u="none" strike="noStrike">
                          <a:solidFill>
                            <a:srgbClr val="000000"/>
                          </a:solidFill>
                          <a:effectLst/>
                          <a:latin typeface="Trebuchet MS"/>
                        </a:rPr>
                        <a:t>ΔΓ/ΔΑ</a:t>
                      </a:r>
                    </a:p>
                  </a:txBody>
                  <a:tcPr marL="9525" marR="9525" marT="9525" marB="0" anchor="ctr"/>
                </a:tc>
                <a:tc>
                  <a:txBody>
                    <a:bodyPr/>
                    <a:lstStyle/>
                    <a:p>
                      <a:pPr algn="ctr" fontAlgn="ctr"/>
                      <a:r>
                        <a:rPr lang="el-GR" sz="900" b="1" i="0" u="none" strike="noStrike" dirty="0">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tc>
              </a:tr>
            </a:tbl>
          </a:graphicData>
        </a:graphic>
      </p:graphicFrame>
      <p:sp>
        <p:nvSpPr>
          <p:cNvPr id="6"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23</a:t>
            </a:fld>
            <a:endParaRPr lang="en-US" dirty="0"/>
          </a:p>
        </p:txBody>
      </p:sp>
    </p:spTree>
    <p:extLst>
      <p:ext uri="{BB962C8B-B14F-4D97-AF65-F5344CB8AC3E}">
        <p14:creationId xmlns:p14="http://schemas.microsoft.com/office/powerpoint/2010/main" xmlns="" val="47045413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27784" y="188913"/>
            <a:ext cx="6335241" cy="1009650"/>
          </a:xfrm>
        </p:spPr>
        <p:txBody>
          <a:bodyPr/>
          <a:lstStyle/>
          <a:p>
            <a:r>
              <a:rPr lang="el-GR" sz="2200" dirty="0">
                <a:effectLst/>
              </a:rPr>
              <a:t>‘Ποιο πιστεύετε ότι είναι το μεγαλύτερο πρόβλημα της περιοχής σας; Και ποιο άλλο</a:t>
            </a:r>
            <a:r>
              <a:rPr lang="el-GR" sz="2200" dirty="0" smtClean="0">
                <a:effectLst/>
              </a:rPr>
              <a:t>;’(3)</a:t>
            </a:r>
            <a:r>
              <a:rPr lang="el-GR" sz="2200" dirty="0">
                <a:effectLst/>
              </a:rPr>
              <a:t/>
            </a:r>
            <a:br>
              <a:rPr lang="el-GR" sz="2200" dirty="0">
                <a:effectLst/>
              </a:rPr>
            </a:br>
            <a:r>
              <a:rPr lang="el-GR" sz="1800" dirty="0" smtClean="0">
                <a:effectLst/>
              </a:rPr>
              <a:t>(έως δυο αυθόρμητες </a:t>
            </a:r>
            <a:r>
              <a:rPr lang="el-GR" sz="1800" dirty="0">
                <a:effectLst/>
              </a:rPr>
              <a:t>αναφορές)</a:t>
            </a:r>
            <a:endParaRPr lang="el-GR" sz="1800" dirty="0"/>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xmlns="" val="2285607483"/>
              </p:ext>
            </p:extLst>
          </p:nvPr>
        </p:nvGraphicFramePr>
        <p:xfrm>
          <a:off x="467544" y="1312103"/>
          <a:ext cx="7848872" cy="4935811"/>
        </p:xfrm>
        <a:graphic>
          <a:graphicData uri="http://schemas.openxmlformats.org/drawingml/2006/table">
            <a:tbl>
              <a:tblPr firstRow="1" bandRow="1">
                <a:tableStyleId>{21E4AEA4-8DFA-4A89-87EB-49C32662AFE0}</a:tableStyleId>
              </a:tblPr>
              <a:tblGrid>
                <a:gridCol w="2376264"/>
                <a:gridCol w="792088"/>
                <a:gridCol w="864096"/>
                <a:gridCol w="1152128"/>
                <a:gridCol w="1080120"/>
                <a:gridCol w="864096"/>
                <a:gridCol w="720080"/>
              </a:tblGrid>
              <a:tr h="172681">
                <a:tc rowSpan="2">
                  <a:txBody>
                    <a:bodyPr/>
                    <a:lstStyle/>
                    <a:p>
                      <a:pPr algn="r"/>
                      <a:r>
                        <a:rPr lang="el-GR" sz="900" dirty="0" smtClean="0"/>
                        <a:t>%</a:t>
                      </a:r>
                      <a:endParaRPr lang="el-GR" sz="900" dirty="0"/>
                    </a:p>
                  </a:txBody>
                  <a:tcPr anchor="ctr"/>
                </a:tc>
                <a:tc rowSpan="2">
                  <a:txBody>
                    <a:bodyPr/>
                    <a:lstStyle/>
                    <a:p>
                      <a:pPr algn="ctr"/>
                      <a:r>
                        <a:rPr lang="el-GR" sz="900" dirty="0" smtClean="0"/>
                        <a:t>Σύνολο</a:t>
                      </a:r>
                      <a:endParaRPr lang="el-GR" sz="900" dirty="0"/>
                    </a:p>
                  </a:txBody>
                  <a:tcPr anchor="ctr"/>
                </a:tc>
                <a:tc gridSpan="5">
                  <a:txBody>
                    <a:bodyPr/>
                    <a:lstStyle/>
                    <a:p>
                      <a:pPr algn="ctr"/>
                      <a:r>
                        <a:rPr lang="el-GR" sz="900" dirty="0" smtClean="0"/>
                        <a:t>Ηλικία</a:t>
                      </a:r>
                      <a:endParaRPr lang="el-GR" sz="9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c hMerge="1">
                  <a:txBody>
                    <a:bodyPr/>
                    <a:lstStyle/>
                    <a:p>
                      <a:pPr algn="ctr"/>
                      <a:endParaRPr lang="el-GR" sz="1100" dirty="0"/>
                    </a:p>
                  </a:txBody>
                  <a:tcPr anchor="ctr"/>
                </a:tc>
              </a:tr>
              <a:tr h="304121">
                <a:tc vMerge="1">
                  <a:txBody>
                    <a:bodyPr/>
                    <a:lstStyle/>
                    <a:p>
                      <a:pPr algn="ctr"/>
                      <a:endParaRPr lang="el-GR" sz="1100" dirty="0"/>
                    </a:p>
                  </a:txBody>
                  <a:tcPr anchor="ctr">
                    <a:solidFill>
                      <a:schemeClr val="accent2"/>
                    </a:solidFill>
                  </a:tcPr>
                </a:tc>
                <a:tc vMerge="1">
                  <a:txBody>
                    <a:bodyPr/>
                    <a:lstStyle/>
                    <a:p>
                      <a:pPr algn="ctr"/>
                      <a:endParaRPr lang="el-GR" sz="1100" dirty="0"/>
                    </a:p>
                  </a:txBody>
                  <a:tcPr anchor="ctr">
                    <a:solidFill>
                      <a:schemeClr val="accent2"/>
                    </a:solidFill>
                  </a:tcPr>
                </a:tc>
                <a:tc>
                  <a:txBody>
                    <a:bodyPr/>
                    <a:lstStyle/>
                    <a:p>
                      <a:pPr algn="ctr"/>
                      <a:r>
                        <a:rPr lang="el-GR" sz="900" b="1" dirty="0" smtClean="0">
                          <a:solidFill>
                            <a:schemeClr val="bg1"/>
                          </a:solidFill>
                        </a:rPr>
                        <a:t>18-34</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35-44</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45-54</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55-64</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65+</a:t>
                      </a:r>
                      <a:endParaRPr lang="el-GR" sz="900" b="1" dirty="0">
                        <a:solidFill>
                          <a:schemeClr val="bg1"/>
                        </a:solidFill>
                      </a:endParaRPr>
                    </a:p>
                  </a:txBody>
                  <a:tcPr anchor="ctr">
                    <a:solidFill>
                      <a:schemeClr val="accent2"/>
                    </a:solidFill>
                  </a:tcPr>
                </a:tc>
              </a:tr>
              <a:tr h="144016">
                <a:tc>
                  <a:txBody>
                    <a:bodyPr/>
                    <a:lstStyle/>
                    <a:p>
                      <a:pPr algn="r" fontAlgn="ctr"/>
                      <a:r>
                        <a:rPr lang="el-GR" sz="900" b="1" i="0" u="none" strike="noStrike" dirty="0">
                          <a:solidFill>
                            <a:srgbClr val="000000"/>
                          </a:solidFill>
                          <a:effectLst/>
                          <a:latin typeface="Trebuchet MS"/>
                        </a:rPr>
                        <a:t>ΑΝΕΡΓΙΑ</a:t>
                      </a:r>
                    </a:p>
                  </a:txBody>
                  <a:tcPr marL="9525" marR="9525" marT="9525" marB="0" anchor="ctr"/>
                </a:tc>
                <a:tc>
                  <a:txBody>
                    <a:bodyPr/>
                    <a:lstStyle/>
                    <a:p>
                      <a:pPr algn="ctr" fontAlgn="ctr"/>
                      <a:r>
                        <a:rPr lang="el-GR" sz="900" b="1" i="0" u="none" strike="noStrike" dirty="0">
                          <a:solidFill>
                            <a:schemeClr val="bg1"/>
                          </a:solidFill>
                          <a:effectLst/>
                          <a:latin typeface="Trebuchet MS"/>
                        </a:rPr>
                        <a:t>37</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32</a:t>
                      </a:r>
                    </a:p>
                  </a:txBody>
                  <a:tcPr marL="9525" marR="9525" marT="9525" marB="0" anchor="ctr"/>
                </a:tc>
                <a:tc>
                  <a:txBody>
                    <a:bodyPr/>
                    <a:lstStyle/>
                    <a:p>
                      <a:pPr algn="ctr" fontAlgn="ctr"/>
                      <a:r>
                        <a:rPr lang="el-GR" sz="900" b="1" i="0" u="none" strike="noStrike">
                          <a:solidFill>
                            <a:srgbClr val="000000"/>
                          </a:solidFill>
                          <a:effectLst/>
                          <a:latin typeface="Trebuchet MS"/>
                        </a:rPr>
                        <a:t>49</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41</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r>
              <a:tr h="194097">
                <a:tc>
                  <a:txBody>
                    <a:bodyPr/>
                    <a:lstStyle/>
                    <a:p>
                      <a:pPr algn="r" fontAlgn="ctr"/>
                      <a:r>
                        <a:rPr lang="el-GR" sz="900" b="1" i="0" u="none" strike="noStrike" dirty="0">
                          <a:solidFill>
                            <a:srgbClr val="000000"/>
                          </a:solidFill>
                          <a:effectLst/>
                          <a:latin typeface="Trebuchet MS"/>
                        </a:rPr>
                        <a:t>ΥΠΟΑΝΑΠΤΥΞΗ/ΕΛΛΕΙΨΗ ΥΠΟΔΟΜΩΝ</a:t>
                      </a:r>
                    </a:p>
                  </a:txBody>
                  <a:tcPr marL="9525" marR="9525" marT="9525" marB="0" anchor="ctr"/>
                </a:tc>
                <a:tc>
                  <a:txBody>
                    <a:bodyPr/>
                    <a:lstStyle/>
                    <a:p>
                      <a:pPr algn="ctr" fontAlgn="ctr"/>
                      <a:r>
                        <a:rPr lang="el-GR" sz="900" b="1" i="0" u="none" strike="noStrike" dirty="0">
                          <a:solidFill>
                            <a:schemeClr val="bg1"/>
                          </a:solidFill>
                          <a:effectLst/>
                          <a:latin typeface="Trebuchet MS"/>
                        </a:rPr>
                        <a:t>15</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r>
              <a:tr h="163274">
                <a:tc>
                  <a:txBody>
                    <a:bodyPr/>
                    <a:lstStyle/>
                    <a:p>
                      <a:pPr algn="r" fontAlgn="ctr"/>
                      <a:r>
                        <a:rPr lang="el-GR" sz="900" b="1" i="0" u="none" strike="noStrike">
                          <a:solidFill>
                            <a:srgbClr val="000000"/>
                          </a:solidFill>
                          <a:effectLst/>
                          <a:latin typeface="Trebuchet MS"/>
                        </a:rPr>
                        <a:t>ΚΑΘΑΡΙΟΤΗΤΑ-ΣΚΟΥΠΙΔΙΑ</a:t>
                      </a:r>
                    </a:p>
                  </a:txBody>
                  <a:tcPr marL="9525" marR="9525" marT="9525" marB="0" anchor="ctr"/>
                </a:tc>
                <a:tc>
                  <a:txBody>
                    <a:bodyPr/>
                    <a:lstStyle/>
                    <a:p>
                      <a:pPr algn="ctr" fontAlgn="ctr"/>
                      <a:r>
                        <a:rPr lang="el-GR" sz="900" b="1" i="0" u="none" strike="noStrike">
                          <a:solidFill>
                            <a:schemeClr val="bg1"/>
                          </a:solidFill>
                          <a:effectLst/>
                          <a:latin typeface="Trebuchet MS"/>
                        </a:rPr>
                        <a:t>13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r>
              <a:tr h="216024">
                <a:tc>
                  <a:txBody>
                    <a:bodyPr/>
                    <a:lstStyle/>
                    <a:p>
                      <a:pPr algn="r" fontAlgn="ctr"/>
                      <a:r>
                        <a:rPr lang="el-GR" sz="900" b="1" i="0" u="none" strike="noStrike">
                          <a:solidFill>
                            <a:srgbClr val="000000"/>
                          </a:solidFill>
                          <a:effectLst/>
                          <a:latin typeface="Trebuchet MS"/>
                        </a:rPr>
                        <a:t>ΕΓΚΛΗΜΑΤΙΚΟΤΗΤΑ/ΕΛΙΠΗΣ ΑΣΤΥΝΟΜΕΥΣΗ</a:t>
                      </a:r>
                    </a:p>
                  </a:txBody>
                  <a:tcPr marL="9525" marR="9525" marT="9525" marB="0" anchor="ctr"/>
                </a:tc>
                <a:tc>
                  <a:txBody>
                    <a:bodyPr/>
                    <a:lstStyle/>
                    <a:p>
                      <a:pPr algn="ctr" fontAlgn="ctr"/>
                      <a:r>
                        <a:rPr lang="el-GR" sz="900" b="1" i="0" u="none" strike="noStrike" dirty="0">
                          <a:solidFill>
                            <a:schemeClr val="bg1"/>
                          </a:solidFill>
                          <a:effectLst/>
                          <a:latin typeface="Trebuchet MS"/>
                        </a:rPr>
                        <a:t>12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r>
              <a:tr h="201424">
                <a:tc>
                  <a:txBody>
                    <a:bodyPr/>
                    <a:lstStyle/>
                    <a:p>
                      <a:pPr algn="r" fontAlgn="ctr"/>
                      <a:r>
                        <a:rPr lang="el-GR" sz="900" b="1" i="0" u="none" strike="noStrike" dirty="0">
                          <a:solidFill>
                            <a:srgbClr val="000000"/>
                          </a:solidFill>
                          <a:effectLst/>
                          <a:latin typeface="Trebuchet MS"/>
                        </a:rPr>
                        <a:t>ΟΙΚΟΝΟΜΙΚΟ ΠΟΛΙΤΩΝ</a:t>
                      </a:r>
                    </a:p>
                  </a:txBody>
                  <a:tcPr marL="9525" marR="9525" marT="9525" marB="0" anchor="ctr"/>
                </a:tc>
                <a:tc>
                  <a:txBody>
                    <a:bodyPr/>
                    <a:lstStyle/>
                    <a:p>
                      <a:pPr algn="ctr" fontAlgn="ctr"/>
                      <a:r>
                        <a:rPr lang="el-GR" sz="900" b="1" i="0" u="none" strike="noStrike" dirty="0">
                          <a:solidFill>
                            <a:schemeClr val="bg1"/>
                          </a:solidFill>
                          <a:effectLst/>
                          <a:latin typeface="Trebuchet MS"/>
                        </a:rPr>
                        <a:t>12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r>
              <a:tr h="158616">
                <a:tc>
                  <a:txBody>
                    <a:bodyPr/>
                    <a:lstStyle/>
                    <a:p>
                      <a:pPr algn="r" fontAlgn="ctr"/>
                      <a:r>
                        <a:rPr lang="el-GR" sz="900" b="1" i="0" u="none" strike="noStrike" dirty="0">
                          <a:solidFill>
                            <a:srgbClr val="000000"/>
                          </a:solidFill>
                          <a:effectLst/>
                          <a:latin typeface="Trebuchet MS"/>
                        </a:rPr>
                        <a:t>ΟΔΙΚΟ ΔΙΚΤΥΟ</a:t>
                      </a:r>
                    </a:p>
                  </a:txBody>
                  <a:tcPr marL="9525" marR="9525" marT="9525" marB="0" anchor="ctr"/>
                </a:tc>
                <a:tc>
                  <a:txBody>
                    <a:bodyPr/>
                    <a:lstStyle/>
                    <a:p>
                      <a:pPr algn="ctr" fontAlgn="ctr"/>
                      <a:r>
                        <a:rPr lang="el-GR" sz="900" b="1" i="0" u="none" strike="noStrike">
                          <a:solidFill>
                            <a:schemeClr val="bg1"/>
                          </a:solidFill>
                          <a:effectLst/>
                          <a:latin typeface="Trebuchet MS"/>
                        </a:rPr>
                        <a:t>9</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r>
              <a:tr h="144016">
                <a:tc>
                  <a:txBody>
                    <a:bodyPr/>
                    <a:lstStyle/>
                    <a:p>
                      <a:pPr algn="r" fontAlgn="ctr"/>
                      <a:r>
                        <a:rPr lang="el-GR" sz="900" b="1" i="0" u="none" strike="noStrike">
                          <a:solidFill>
                            <a:srgbClr val="000000"/>
                          </a:solidFill>
                          <a:effectLst/>
                          <a:latin typeface="Trebuchet MS"/>
                        </a:rPr>
                        <a:t>ΣΥΓΚΟΙΝΩΝΙΕΣ</a:t>
                      </a:r>
                    </a:p>
                  </a:txBody>
                  <a:tcPr marL="9525" marR="9525" marT="9525" marB="0" anchor="ctr"/>
                </a:tc>
                <a:tc>
                  <a:txBody>
                    <a:bodyPr/>
                    <a:lstStyle/>
                    <a:p>
                      <a:pPr algn="ctr" fontAlgn="ctr"/>
                      <a:r>
                        <a:rPr lang="el-GR" sz="900" b="1" i="0" u="none" strike="noStrike">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r>
              <a:tr h="217709">
                <a:tc>
                  <a:txBody>
                    <a:bodyPr/>
                    <a:lstStyle/>
                    <a:p>
                      <a:pPr algn="r" fontAlgn="ctr"/>
                      <a:r>
                        <a:rPr lang="el-GR" sz="900" b="1" i="0" u="none" strike="noStrike">
                          <a:solidFill>
                            <a:srgbClr val="000000"/>
                          </a:solidFill>
                          <a:effectLst/>
                          <a:latin typeface="Trebuchet MS"/>
                        </a:rPr>
                        <a:t>ΙΑΤΡΙΚΗ ΠΕΡΙΘΑΛΨΗ</a:t>
                      </a:r>
                    </a:p>
                  </a:txBody>
                  <a:tcPr marL="9525" marR="9525" marT="9525" marB="0" anchor="ctr"/>
                </a:tc>
                <a:tc>
                  <a:txBody>
                    <a:bodyPr/>
                    <a:lstStyle/>
                    <a:p>
                      <a:pPr algn="ctr" fontAlgn="ctr"/>
                      <a:r>
                        <a:rPr lang="el-GR" sz="900" b="1" i="0" u="none" strike="noStrike">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r>
              <a:tr h="139662">
                <a:tc>
                  <a:txBody>
                    <a:bodyPr/>
                    <a:lstStyle/>
                    <a:p>
                      <a:pPr algn="r" fontAlgn="ctr"/>
                      <a:r>
                        <a:rPr lang="el-GR" sz="900" b="1" i="0" u="none" strike="noStrike">
                          <a:solidFill>
                            <a:srgbClr val="000000"/>
                          </a:solidFill>
                          <a:effectLst/>
                          <a:latin typeface="Trebuchet MS"/>
                        </a:rPr>
                        <a:t>ΑΛΛΟΔΑΠΟΙ</a:t>
                      </a:r>
                    </a:p>
                  </a:txBody>
                  <a:tcPr marL="9525" marR="9525" marT="9525" marB="0" anchor="ctr"/>
                </a:tc>
                <a:tc>
                  <a:txBody>
                    <a:bodyPr/>
                    <a:lstStyle/>
                    <a:p>
                      <a:pPr algn="ctr" fontAlgn="ctr"/>
                      <a:r>
                        <a:rPr lang="el-GR" sz="900" b="1" i="0" u="none" strike="noStrike" dirty="0">
                          <a:solidFill>
                            <a:schemeClr val="bg1"/>
                          </a:solidFill>
                          <a:effectLst/>
                          <a:latin typeface="Trebuchet MS"/>
                        </a:rPr>
                        <a:t>5</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r>
              <a:tr h="217709">
                <a:tc>
                  <a:txBody>
                    <a:bodyPr/>
                    <a:lstStyle/>
                    <a:p>
                      <a:pPr algn="r" fontAlgn="ctr"/>
                      <a:r>
                        <a:rPr lang="el-GR" sz="900" b="1" i="0" u="none" strike="noStrike">
                          <a:solidFill>
                            <a:srgbClr val="000000"/>
                          </a:solidFill>
                          <a:effectLst/>
                          <a:latin typeface="Trebuchet MS"/>
                        </a:rPr>
                        <a:t>ΜΟΛΥΝΣΗ ΠΕΡΙΒΑΛΛΟΝΤΟΣ</a:t>
                      </a:r>
                    </a:p>
                  </a:txBody>
                  <a:tcPr marL="9525" marR="9525" marT="9525" marB="0" anchor="ctr"/>
                </a:tc>
                <a:tc>
                  <a:txBody>
                    <a:bodyPr/>
                    <a:lstStyle/>
                    <a:p>
                      <a:pPr algn="ctr" fontAlgn="ctr"/>
                      <a:r>
                        <a:rPr lang="el-GR" sz="900" b="1" i="0" u="none" strike="noStrike">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09284">
                <a:tc>
                  <a:txBody>
                    <a:bodyPr/>
                    <a:lstStyle/>
                    <a:p>
                      <a:pPr algn="r" fontAlgn="ctr"/>
                      <a:r>
                        <a:rPr lang="el-GR" sz="900" b="1" i="0" u="none" strike="noStrike">
                          <a:solidFill>
                            <a:srgbClr val="000000"/>
                          </a:solidFill>
                          <a:effectLst/>
                          <a:latin typeface="Trebuchet MS"/>
                        </a:rPr>
                        <a:t>ΚΥΚΛΟΦΟΡΙΑΚΟ</a:t>
                      </a:r>
                    </a:p>
                  </a:txBody>
                  <a:tcPr marL="9525" marR="9525" marT="9525" marB="0" anchor="ctr"/>
                </a:tc>
                <a:tc>
                  <a:txBody>
                    <a:bodyPr/>
                    <a:lstStyle/>
                    <a:p>
                      <a:pPr algn="ctr" fontAlgn="ctr"/>
                      <a:r>
                        <a:rPr lang="el-GR" sz="900" b="1" i="0" u="none" strike="noStrike">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4056">
                <a:tc>
                  <a:txBody>
                    <a:bodyPr/>
                    <a:lstStyle/>
                    <a:p>
                      <a:pPr algn="r" fontAlgn="ctr"/>
                      <a:r>
                        <a:rPr lang="el-GR" sz="900" b="1" i="0" u="none" strike="noStrike">
                          <a:solidFill>
                            <a:srgbClr val="000000"/>
                          </a:solidFill>
                          <a:effectLst/>
                          <a:latin typeface="Trebuchet MS"/>
                        </a:rPr>
                        <a:t>ΠΡΑΣΙΝΟ/ΑΝΑΨΥΧΗ</a:t>
                      </a:r>
                    </a:p>
                  </a:txBody>
                  <a:tcPr marL="9525" marR="9525" marT="9525" marB="0" anchor="ctr"/>
                </a:tc>
                <a:tc>
                  <a:txBody>
                    <a:bodyPr/>
                    <a:lstStyle/>
                    <a:p>
                      <a:pPr algn="ctr" fontAlgn="ctr"/>
                      <a:r>
                        <a:rPr lang="el-GR" sz="900" b="1" i="0" u="none" strike="noStrike">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21452">
                <a:tc>
                  <a:txBody>
                    <a:bodyPr/>
                    <a:lstStyle/>
                    <a:p>
                      <a:pPr algn="r" fontAlgn="ctr"/>
                      <a:r>
                        <a:rPr lang="el-GR" sz="900" b="1" i="0" u="none" strike="noStrike">
                          <a:solidFill>
                            <a:srgbClr val="000000"/>
                          </a:solidFill>
                          <a:effectLst/>
                          <a:latin typeface="Trebuchet MS"/>
                        </a:rPr>
                        <a:t>ΤΟΠΙΚΗ ΑΥΤΟΔΙΟΙΚΗΣΗ</a:t>
                      </a:r>
                    </a:p>
                  </a:txBody>
                  <a:tcPr marL="9525" marR="9525" marT="9525" marB="0" anchor="ctr"/>
                </a:tc>
                <a:tc>
                  <a:txBody>
                    <a:bodyPr/>
                    <a:lstStyle/>
                    <a:p>
                      <a:pPr algn="ctr" fontAlgn="ctr"/>
                      <a:r>
                        <a:rPr lang="el-GR" sz="900" b="1" i="0" u="none" strike="noStrike" dirty="0">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7710">
                <a:tc>
                  <a:txBody>
                    <a:bodyPr/>
                    <a:lstStyle/>
                    <a:p>
                      <a:pPr algn="r" fontAlgn="ctr"/>
                      <a:r>
                        <a:rPr lang="el-GR" sz="900" b="1" i="0" u="none" strike="noStrike">
                          <a:solidFill>
                            <a:srgbClr val="000000"/>
                          </a:solidFill>
                          <a:effectLst/>
                          <a:latin typeface="Trebuchet MS"/>
                        </a:rPr>
                        <a:t>ΥΔΡΕΥΣΗ</a:t>
                      </a:r>
                    </a:p>
                  </a:txBody>
                  <a:tcPr marL="9525" marR="9525" marT="9525" marB="0" anchor="ctr"/>
                </a:tc>
                <a:tc>
                  <a:txBody>
                    <a:bodyPr/>
                    <a:lstStyle/>
                    <a:p>
                      <a:pPr algn="ctr" fontAlgn="ctr"/>
                      <a:r>
                        <a:rPr lang="el-GR" sz="900" b="1" i="0" u="none" strike="noStrike">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7710">
                <a:tc>
                  <a:txBody>
                    <a:bodyPr/>
                    <a:lstStyle/>
                    <a:p>
                      <a:pPr algn="r" fontAlgn="ctr"/>
                      <a:r>
                        <a:rPr lang="el-GR" sz="900" b="1" i="0" u="none" strike="noStrike">
                          <a:solidFill>
                            <a:srgbClr val="000000"/>
                          </a:solidFill>
                          <a:effectLst/>
                          <a:latin typeface="Trebuchet MS"/>
                        </a:rPr>
                        <a:t>ΕΛΛΕΙΨΗ ΣΧΟΛΕΙΩΝ</a:t>
                      </a:r>
                    </a:p>
                  </a:txBody>
                  <a:tcPr marL="9525" marR="9525" marT="9525" marB="0" anchor="ctr"/>
                </a:tc>
                <a:tc>
                  <a:txBody>
                    <a:bodyPr/>
                    <a:lstStyle/>
                    <a:p>
                      <a:pPr algn="ctr" fontAlgn="ctr"/>
                      <a:r>
                        <a:rPr lang="el-GR" sz="900" b="1" i="0" u="none" strike="noStrike">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r>
              <a:tr h="217710">
                <a:tc>
                  <a:txBody>
                    <a:bodyPr/>
                    <a:lstStyle/>
                    <a:p>
                      <a:pPr algn="r" fontAlgn="ctr"/>
                      <a:r>
                        <a:rPr lang="el-GR" sz="900" b="1" i="0" u="none" strike="noStrike">
                          <a:solidFill>
                            <a:srgbClr val="000000"/>
                          </a:solidFill>
                          <a:effectLst/>
                          <a:latin typeface="Trebuchet MS"/>
                        </a:rPr>
                        <a:t>ΔΙΑΦΘΟΡΑ</a:t>
                      </a:r>
                    </a:p>
                  </a:txBody>
                  <a:tcPr marL="9525" marR="9525" marT="9525" marB="0" anchor="ctr"/>
                </a:tc>
                <a:tc>
                  <a:txBody>
                    <a:bodyPr/>
                    <a:lstStyle/>
                    <a:p>
                      <a:pPr algn="ctr" fontAlgn="ctr"/>
                      <a:r>
                        <a:rPr lang="el-GR" sz="900" b="1" i="0" u="none" strike="noStrike">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05163">
                <a:tc>
                  <a:txBody>
                    <a:bodyPr/>
                    <a:lstStyle/>
                    <a:p>
                      <a:pPr algn="r" fontAlgn="ctr"/>
                      <a:r>
                        <a:rPr lang="el-GR" sz="900" b="1" i="0" u="none" strike="noStrike">
                          <a:solidFill>
                            <a:srgbClr val="000000"/>
                          </a:solidFill>
                          <a:effectLst/>
                          <a:latin typeface="Trebuchet MS"/>
                        </a:rPr>
                        <a:t>ΥΠΟΛΕΙΤΟΥΡΓΟΥΝ ΟΙ ΔΗΜΟΣΙΕΣ ΥΠΗΡΕΣΙΕΣ</a:t>
                      </a:r>
                    </a:p>
                  </a:txBody>
                  <a:tcPr marL="9525" marR="9525" marT="9525" marB="0" anchor="ctr"/>
                </a:tc>
                <a:tc>
                  <a:txBody>
                    <a:bodyPr/>
                    <a:lstStyle/>
                    <a:p>
                      <a:pPr algn="ctr" fontAlgn="ctr"/>
                      <a:r>
                        <a:rPr lang="el-GR" sz="900" b="1" i="0" u="none" strike="noStrike" dirty="0">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48427">
                <a:tc>
                  <a:txBody>
                    <a:bodyPr/>
                    <a:lstStyle/>
                    <a:p>
                      <a:pPr algn="r" fontAlgn="ctr"/>
                      <a:r>
                        <a:rPr lang="el-GR" sz="900" b="1" i="0" u="none" strike="noStrike">
                          <a:solidFill>
                            <a:srgbClr val="000000"/>
                          </a:solidFill>
                          <a:effectLst/>
                          <a:latin typeface="Trebuchet MS"/>
                        </a:rPr>
                        <a:t>ΑΠΟΧΕΤΕΥΤΙΚΟ</a:t>
                      </a:r>
                    </a:p>
                  </a:txBody>
                  <a:tcPr marL="9525" marR="9525" marT="9525" marB="0" anchor="ctr"/>
                </a:tc>
                <a:tc>
                  <a:txBody>
                    <a:bodyPr/>
                    <a:lstStyle/>
                    <a:p>
                      <a:pPr algn="ctr" fontAlgn="ctr"/>
                      <a:r>
                        <a:rPr lang="el-GR" sz="900" b="1" i="0" u="none" strike="noStrike" dirty="0">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683">
                <a:tc>
                  <a:txBody>
                    <a:bodyPr/>
                    <a:lstStyle/>
                    <a:p>
                      <a:pPr algn="r" fontAlgn="ctr"/>
                      <a:r>
                        <a:rPr lang="el-GR" sz="900" b="1" i="0" u="none" strike="noStrike">
                          <a:solidFill>
                            <a:srgbClr val="000000"/>
                          </a:solidFill>
                          <a:effectLst/>
                          <a:latin typeface="Trebuchet MS"/>
                        </a:rPr>
                        <a:t>ΠΤΩΣΗ ΤΟΥΡΙΣΜΟΥ</a:t>
                      </a:r>
                    </a:p>
                  </a:txBody>
                  <a:tcPr marL="9525" marR="9525" marT="9525" marB="0" anchor="ctr"/>
                </a:tc>
                <a:tc>
                  <a:txBody>
                    <a:bodyPr/>
                    <a:lstStyle/>
                    <a:p>
                      <a:pPr algn="ctr" fontAlgn="ctr"/>
                      <a:r>
                        <a:rPr lang="el-GR" sz="900" b="1" i="0" u="none" strike="noStrike" dirty="0">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r>
              <a:tr h="190939">
                <a:tc>
                  <a:txBody>
                    <a:bodyPr/>
                    <a:lstStyle/>
                    <a:p>
                      <a:pPr algn="r" fontAlgn="ctr"/>
                      <a:r>
                        <a:rPr lang="el-GR" sz="900" b="1" i="0" u="none" strike="noStrike">
                          <a:solidFill>
                            <a:srgbClr val="000000"/>
                          </a:solidFill>
                          <a:effectLst/>
                          <a:latin typeface="Trebuchet MS"/>
                        </a:rPr>
                        <a:t>ΑΛΛΟ</a:t>
                      </a:r>
                    </a:p>
                  </a:txBody>
                  <a:tcPr marL="9525" marR="9525" marT="9525" marB="0" anchor="ctr"/>
                </a:tc>
                <a:tc>
                  <a:txBody>
                    <a:bodyPr/>
                    <a:lstStyle/>
                    <a:p>
                      <a:pPr algn="ctr" fontAlgn="ctr"/>
                      <a:r>
                        <a:rPr lang="el-GR" sz="900" b="1" i="0" u="none" strike="noStrike" dirty="0">
                          <a:solidFill>
                            <a:schemeClr val="bg1"/>
                          </a:solidFill>
                          <a:effectLst/>
                          <a:latin typeface="Trebuchet MS"/>
                        </a:rPr>
                        <a:t>14</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r>
              <a:tr h="216024">
                <a:tc>
                  <a:txBody>
                    <a:bodyPr/>
                    <a:lstStyle/>
                    <a:p>
                      <a:pPr algn="r" fontAlgn="ctr"/>
                      <a:r>
                        <a:rPr lang="el-GR" sz="900" b="1" i="0" u="none" strike="noStrike">
                          <a:solidFill>
                            <a:srgbClr val="000000"/>
                          </a:solidFill>
                          <a:effectLst/>
                          <a:latin typeface="Trebuchet MS"/>
                        </a:rPr>
                        <a:t>ΚΑΝΕΝΑ</a:t>
                      </a:r>
                    </a:p>
                  </a:txBody>
                  <a:tcPr marL="9525" marR="9525" marT="9525" marB="0" anchor="ctr"/>
                </a:tc>
                <a:tc>
                  <a:txBody>
                    <a:bodyPr/>
                    <a:lstStyle/>
                    <a:p>
                      <a:pPr algn="ctr" fontAlgn="ctr"/>
                      <a:r>
                        <a:rPr lang="el-GR" sz="900" b="1" i="0" u="none" strike="noStrike">
                          <a:solidFill>
                            <a:schemeClr val="bg1"/>
                          </a:solidFill>
                          <a:effectLst/>
                          <a:latin typeface="Trebuchet MS"/>
                        </a:rPr>
                        <a:t>4</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r>
              <a:tr h="216024">
                <a:tc>
                  <a:txBody>
                    <a:bodyPr/>
                    <a:lstStyle/>
                    <a:p>
                      <a:pPr algn="r" fontAlgn="ctr"/>
                      <a:r>
                        <a:rPr lang="el-GR" sz="900" b="1" i="0" u="none" strike="noStrike">
                          <a:solidFill>
                            <a:srgbClr val="000000"/>
                          </a:solidFill>
                          <a:effectLst/>
                          <a:latin typeface="Trebuchet MS"/>
                        </a:rPr>
                        <a:t>ΔΓ/ΔΑ</a:t>
                      </a:r>
                    </a:p>
                  </a:txBody>
                  <a:tcPr marL="9525" marR="9525" marT="9525" marB="0" anchor="ctr"/>
                </a:tc>
                <a:tc>
                  <a:txBody>
                    <a:bodyPr/>
                    <a:lstStyle/>
                    <a:p>
                      <a:pPr algn="ctr" fontAlgn="ctr"/>
                      <a:r>
                        <a:rPr lang="el-GR" sz="900" b="1" i="0" u="none" strike="noStrike" dirty="0">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a:solidFill>
                            <a:srgbClr val="000000"/>
                          </a:solidFill>
                          <a:effectLst/>
                          <a:latin typeface="Trebuchet MS"/>
                        </a:rPr>
                        <a:t>2</a:t>
                      </a:r>
                    </a:p>
                  </a:txBody>
                  <a:tcPr marL="9525" marR="9525" marT="9525" marB="0" anchor="ctr"/>
                </a:tc>
              </a:tr>
            </a:tbl>
          </a:graphicData>
        </a:graphic>
      </p:graphicFrame>
      <p:sp>
        <p:nvSpPr>
          <p:cNvPr id="6"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24</a:t>
            </a:fld>
            <a:endParaRPr lang="en-US" dirty="0"/>
          </a:p>
        </p:txBody>
      </p:sp>
    </p:spTree>
    <p:extLst>
      <p:ext uri="{BB962C8B-B14F-4D97-AF65-F5344CB8AC3E}">
        <p14:creationId xmlns:p14="http://schemas.microsoft.com/office/powerpoint/2010/main" xmlns="" val="7720065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6"/>
          <p:cNvGraphicFramePr>
            <a:graphicFrameLocks noGrp="1"/>
          </p:cNvGraphicFramePr>
          <p:nvPr>
            <p:ph sz="half" idx="1"/>
            <p:extLst>
              <p:ext uri="{D42A27DB-BD31-4B8C-83A1-F6EECF244321}">
                <p14:modId xmlns:p14="http://schemas.microsoft.com/office/powerpoint/2010/main" xmlns="" val="251789662"/>
              </p:ext>
            </p:extLst>
          </p:nvPr>
        </p:nvGraphicFramePr>
        <p:xfrm>
          <a:off x="539552" y="1340768"/>
          <a:ext cx="8064896" cy="20162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3"/>
          <p:cNvGraphicFramePr>
            <a:graphicFrameLocks noGrp="1"/>
          </p:cNvGraphicFramePr>
          <p:nvPr>
            <p:ph sz="half" idx="2"/>
            <p:extLst>
              <p:ext uri="{D42A27DB-BD31-4B8C-83A1-F6EECF244321}">
                <p14:modId xmlns:p14="http://schemas.microsoft.com/office/powerpoint/2010/main" xmlns="" val="429210466"/>
              </p:ext>
            </p:extLst>
          </p:nvPr>
        </p:nvGraphicFramePr>
        <p:xfrm>
          <a:off x="107503" y="3429000"/>
          <a:ext cx="9001001" cy="2850922"/>
        </p:xfrm>
        <a:graphic>
          <a:graphicData uri="http://schemas.openxmlformats.org/drawingml/2006/table">
            <a:tbl>
              <a:tblPr firstRow="1" bandRow="1">
                <a:tableStyleId>{21E4AEA4-8DFA-4A89-87EB-49C32662AFE0}</a:tableStyleId>
              </a:tblPr>
              <a:tblGrid>
                <a:gridCol w="1829711"/>
                <a:gridCol w="546554"/>
                <a:gridCol w="527472"/>
                <a:gridCol w="912688"/>
                <a:gridCol w="902148"/>
                <a:gridCol w="754036"/>
                <a:gridCol w="864096"/>
                <a:gridCol w="576064"/>
                <a:gridCol w="648072"/>
                <a:gridCol w="720080"/>
                <a:gridCol w="720080"/>
              </a:tblGrid>
              <a:tr h="265985">
                <a:tc rowSpan="2">
                  <a:txBody>
                    <a:bodyPr/>
                    <a:lstStyle/>
                    <a:p>
                      <a:pPr algn="l" fontAlgn="b"/>
                      <a:endParaRPr lang="el-GR" sz="1300" b="0" i="0" u="none" strike="noStrike" dirty="0">
                        <a:solidFill>
                          <a:srgbClr val="000000"/>
                        </a:solidFill>
                        <a:effectLst/>
                        <a:latin typeface="Trebuchet MS"/>
                      </a:endParaRPr>
                    </a:p>
                  </a:txBody>
                  <a:tcPr marL="9525" marR="9525" marT="9525" marB="0" anchor="b"/>
                </a:tc>
                <a:tc gridSpan="10">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1" dirty="0" smtClean="0"/>
                        <a:t>Μεγαλύτερο πρόβλημα περιοχής</a:t>
                      </a:r>
                      <a:endParaRPr lang="el-GR" sz="1100" b="1"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smtClean="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r>
              <a:tr h="670119">
                <a:tc vMerge="1">
                  <a:txBody>
                    <a:bodyPr/>
                    <a:lstStyle/>
                    <a:p>
                      <a:pPr algn="l" fontAlgn="b"/>
                      <a:endParaRPr lang="el-GR" sz="1300" b="0" i="0" u="none" strike="noStrike" dirty="0">
                        <a:solidFill>
                          <a:srgbClr val="000000"/>
                        </a:solidFill>
                        <a:effectLst/>
                        <a:latin typeface="Trebuchet MS"/>
                      </a:endParaRPr>
                    </a:p>
                  </a:txBody>
                  <a:tcPr marL="9525" marR="9525" marT="9525" marB="0" anchor="b"/>
                </a:tc>
                <a:tc>
                  <a:txBody>
                    <a:bodyPr/>
                    <a:lstStyle/>
                    <a:p>
                      <a:pPr algn="ctr" fontAlgn="ctr"/>
                      <a:r>
                        <a:rPr lang="el-GR" sz="1000" b="1" i="0" u="none" strike="noStrike" dirty="0">
                          <a:solidFill>
                            <a:schemeClr val="bg1"/>
                          </a:solidFill>
                          <a:effectLst/>
                          <a:latin typeface="Trebuchet MS"/>
                        </a:rPr>
                        <a:t>Σύνολο</a:t>
                      </a: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Ανεργία</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Καθαριότητα/</a:t>
                      </a:r>
                    </a:p>
                    <a:p>
                      <a:pPr algn="ctr" fontAlgn="ctr"/>
                      <a:r>
                        <a:rPr lang="el-GR" sz="1000" b="1" i="0" u="none" strike="noStrike" dirty="0" smtClean="0">
                          <a:solidFill>
                            <a:schemeClr val="bg1"/>
                          </a:solidFill>
                          <a:effectLst/>
                          <a:latin typeface="Trebuchet MS"/>
                        </a:rPr>
                        <a:t>Σκουπίδια</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Εγκληματικό</a:t>
                      </a:r>
                    </a:p>
                    <a:p>
                      <a:pPr algn="ctr" fontAlgn="ctr"/>
                      <a:r>
                        <a:rPr lang="el-GR" sz="1000" b="1" i="0" u="none" strike="noStrike" dirty="0" err="1" smtClean="0">
                          <a:solidFill>
                            <a:schemeClr val="bg1"/>
                          </a:solidFill>
                          <a:effectLst/>
                          <a:latin typeface="Trebuchet MS"/>
                        </a:rPr>
                        <a:t>τητα</a:t>
                      </a:r>
                      <a:r>
                        <a:rPr lang="el-GR" sz="1000" b="1" i="0" u="none" strike="noStrike" dirty="0" smtClean="0">
                          <a:solidFill>
                            <a:schemeClr val="bg1"/>
                          </a:solidFill>
                          <a:effectLst/>
                          <a:latin typeface="Trebuchet MS"/>
                        </a:rPr>
                        <a:t>/</a:t>
                      </a:r>
                      <a:r>
                        <a:rPr lang="el-GR" sz="1000" b="1" i="0" u="none" strike="noStrike" baseline="0" dirty="0" smtClean="0">
                          <a:solidFill>
                            <a:schemeClr val="bg1"/>
                          </a:solidFill>
                          <a:effectLst/>
                          <a:latin typeface="Trebuchet MS"/>
                        </a:rPr>
                        <a:t>Ελλιπής αστυνόμευση</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Οικονομικό πολιτών</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err="1" smtClean="0">
                          <a:solidFill>
                            <a:schemeClr val="bg1"/>
                          </a:solidFill>
                          <a:effectLst/>
                          <a:latin typeface="Trebuchet MS"/>
                        </a:rPr>
                        <a:t>Υποανάπτυξη</a:t>
                      </a:r>
                      <a:r>
                        <a:rPr lang="el-GR" sz="1000" b="1" i="0" u="none" strike="noStrike" dirty="0" smtClean="0">
                          <a:solidFill>
                            <a:schemeClr val="bg1"/>
                          </a:solidFill>
                          <a:effectLst/>
                          <a:latin typeface="Trebuchet MS"/>
                        </a:rPr>
                        <a:t>/έλλειψη υποδομών</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Οδικό δίκτυο</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err="1" smtClean="0">
                          <a:solidFill>
                            <a:schemeClr val="bg1"/>
                          </a:solidFill>
                          <a:effectLst/>
                          <a:latin typeface="Trebuchet MS"/>
                        </a:rPr>
                        <a:t>Συγκοινω</a:t>
                      </a:r>
                      <a:endParaRPr lang="el-GR" sz="1000" b="1" i="0" u="none" strike="noStrike" dirty="0" smtClean="0">
                        <a:solidFill>
                          <a:schemeClr val="bg1"/>
                        </a:solidFill>
                        <a:effectLst/>
                        <a:latin typeface="Trebuchet MS"/>
                      </a:endParaRPr>
                    </a:p>
                    <a:p>
                      <a:pPr algn="ctr" fontAlgn="ctr"/>
                      <a:r>
                        <a:rPr lang="el-GR" sz="1000" b="1" i="0" u="none" strike="noStrike" dirty="0" err="1" smtClean="0">
                          <a:solidFill>
                            <a:schemeClr val="bg1"/>
                          </a:solidFill>
                          <a:effectLst/>
                          <a:latin typeface="Trebuchet MS"/>
                        </a:rPr>
                        <a:t>νίες</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Ιατρική περίθαλψη</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Αλλοδαποί</a:t>
                      </a:r>
                      <a:endParaRPr lang="el-GR" sz="1000" b="1" i="0" u="none" strike="noStrike" dirty="0">
                        <a:solidFill>
                          <a:schemeClr val="bg1"/>
                        </a:solidFill>
                        <a:effectLst/>
                        <a:latin typeface="Trebuchet MS"/>
                      </a:endParaRPr>
                    </a:p>
                  </a:txBody>
                  <a:tcPr marL="9525" marR="9525" marT="9525" marB="0" anchor="ctr">
                    <a:solidFill>
                      <a:schemeClr val="accent2"/>
                    </a:solidFill>
                  </a:tcPr>
                </a:tc>
              </a:tr>
              <a:tr h="190739">
                <a:tc>
                  <a:txBody>
                    <a:bodyPr/>
                    <a:lstStyle/>
                    <a:p>
                      <a:pPr algn="r" fontAlgn="ctr"/>
                      <a:r>
                        <a:rPr lang="el-GR" sz="1000" b="1" i="0" u="none" strike="noStrike" dirty="0">
                          <a:solidFill>
                            <a:srgbClr val="000000"/>
                          </a:solidFill>
                          <a:effectLst/>
                          <a:latin typeface="Trebuchet MS"/>
                        </a:rPr>
                        <a:t>Στη διακυβέρνηση της χώρας</a:t>
                      </a:r>
                    </a:p>
                  </a:txBody>
                  <a:tcPr marL="9525" marR="9525" marT="9525" marB="0" anchor="ctr"/>
                </a:tc>
                <a:tc>
                  <a:txBody>
                    <a:bodyPr/>
                    <a:lstStyle/>
                    <a:p>
                      <a:pPr algn="ctr" fontAlgn="ctr"/>
                      <a:r>
                        <a:rPr lang="el-GR" sz="1000" b="1" i="0" u="none" strike="noStrike" dirty="0" smtClean="0">
                          <a:solidFill>
                            <a:schemeClr val="bg1"/>
                          </a:solidFill>
                          <a:effectLst/>
                          <a:latin typeface="Trebuchet MS"/>
                        </a:rPr>
                        <a:t>51</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70</a:t>
                      </a:r>
                    </a:p>
                  </a:txBody>
                  <a:tcPr marL="9525" marR="9525" marT="9525" marB="0" anchor="ctr"/>
                </a:tc>
                <a:tc>
                  <a:txBody>
                    <a:bodyPr/>
                    <a:lstStyle/>
                    <a:p>
                      <a:pPr algn="ctr" fontAlgn="ctr"/>
                      <a:r>
                        <a:rPr lang="el-GR" sz="1000" b="1" i="0" u="none" strike="noStrike">
                          <a:solidFill>
                            <a:srgbClr val="000000"/>
                          </a:solidFill>
                          <a:effectLst/>
                          <a:latin typeface="Trebuchet MS"/>
                        </a:rPr>
                        <a:t>31</a:t>
                      </a:r>
                    </a:p>
                  </a:txBody>
                  <a:tcPr marL="9525" marR="9525" marT="9525" marB="0" anchor="ctr"/>
                </a:tc>
                <a:tc>
                  <a:txBody>
                    <a:bodyPr/>
                    <a:lstStyle/>
                    <a:p>
                      <a:pPr algn="ctr" fontAlgn="ctr"/>
                      <a:r>
                        <a:rPr lang="el-GR" sz="1000" b="1" i="0" u="none" strike="noStrike">
                          <a:solidFill>
                            <a:srgbClr val="000000"/>
                          </a:solidFill>
                          <a:effectLst/>
                          <a:latin typeface="Trebuchet MS"/>
                        </a:rPr>
                        <a:t>56</a:t>
                      </a:r>
                    </a:p>
                  </a:txBody>
                  <a:tcPr marL="9525" marR="9525" marT="9525" marB="0" anchor="ctr"/>
                </a:tc>
                <a:tc>
                  <a:txBody>
                    <a:bodyPr/>
                    <a:lstStyle/>
                    <a:p>
                      <a:pPr algn="ctr" fontAlgn="ctr"/>
                      <a:r>
                        <a:rPr lang="el-GR" sz="1000" b="1" i="0" u="none" strike="noStrike">
                          <a:solidFill>
                            <a:srgbClr val="000000"/>
                          </a:solidFill>
                          <a:effectLst/>
                          <a:latin typeface="Trebuchet MS"/>
                        </a:rPr>
                        <a:t>72</a:t>
                      </a:r>
                    </a:p>
                  </a:txBody>
                  <a:tcPr marL="9525" marR="9525" marT="9525" marB="0" anchor="ctr"/>
                </a:tc>
                <a:tc>
                  <a:txBody>
                    <a:bodyPr/>
                    <a:lstStyle/>
                    <a:p>
                      <a:pPr algn="ctr" fontAlgn="ctr"/>
                      <a:r>
                        <a:rPr lang="el-GR" sz="1000" b="1" i="0" u="none" strike="noStrike">
                          <a:solidFill>
                            <a:srgbClr val="000000"/>
                          </a:solidFill>
                          <a:effectLst/>
                          <a:latin typeface="Trebuchet MS"/>
                        </a:rPr>
                        <a:t>50</a:t>
                      </a:r>
                    </a:p>
                  </a:txBody>
                  <a:tcPr marL="9525" marR="9525" marT="9525" marB="0" anchor="ctr"/>
                </a:tc>
                <a:tc>
                  <a:txBody>
                    <a:bodyPr/>
                    <a:lstStyle/>
                    <a:p>
                      <a:pPr algn="ctr" fontAlgn="ctr"/>
                      <a:r>
                        <a:rPr lang="el-GR" sz="1000" b="1" i="0" u="none" strike="noStrike">
                          <a:solidFill>
                            <a:srgbClr val="000000"/>
                          </a:solidFill>
                          <a:effectLst/>
                          <a:latin typeface="Trebuchet MS"/>
                        </a:rPr>
                        <a:t>32</a:t>
                      </a:r>
                    </a:p>
                  </a:txBody>
                  <a:tcPr marL="9525" marR="9525" marT="9525" marB="0" anchor="ctr"/>
                </a:tc>
                <a:tc>
                  <a:txBody>
                    <a:bodyPr/>
                    <a:lstStyle/>
                    <a:p>
                      <a:pPr algn="ctr" fontAlgn="ctr"/>
                      <a:r>
                        <a:rPr lang="el-GR" sz="1000" b="1" i="0" u="none" strike="noStrike">
                          <a:solidFill>
                            <a:srgbClr val="000000"/>
                          </a:solidFill>
                          <a:effectLst/>
                          <a:latin typeface="Trebuchet MS"/>
                        </a:rPr>
                        <a:t>33</a:t>
                      </a:r>
                    </a:p>
                  </a:txBody>
                  <a:tcPr marL="9525" marR="9525" marT="9525" marB="0" anchor="ctr"/>
                </a:tc>
                <a:tc>
                  <a:txBody>
                    <a:bodyPr/>
                    <a:lstStyle/>
                    <a:p>
                      <a:pPr algn="ctr" fontAlgn="ctr"/>
                      <a:r>
                        <a:rPr lang="el-GR" sz="1000" b="1" i="0" u="none" strike="noStrike">
                          <a:solidFill>
                            <a:srgbClr val="000000"/>
                          </a:solidFill>
                          <a:effectLst/>
                          <a:latin typeface="Trebuchet MS"/>
                        </a:rPr>
                        <a:t>61</a:t>
                      </a:r>
                    </a:p>
                  </a:txBody>
                  <a:tcPr marL="9525" marR="9525" marT="9525" marB="0" anchor="ctr"/>
                </a:tc>
                <a:tc>
                  <a:txBody>
                    <a:bodyPr/>
                    <a:lstStyle/>
                    <a:p>
                      <a:pPr algn="ctr" fontAlgn="ctr"/>
                      <a:r>
                        <a:rPr lang="el-GR" sz="1000" b="1" i="0" u="none" strike="noStrike">
                          <a:solidFill>
                            <a:srgbClr val="000000"/>
                          </a:solidFill>
                          <a:effectLst/>
                          <a:latin typeface="Trebuchet MS"/>
                        </a:rPr>
                        <a:t>59</a:t>
                      </a:r>
                    </a:p>
                  </a:txBody>
                  <a:tcPr marL="9525" marR="9525" marT="9525" marB="0" anchor="ctr"/>
                </a:tc>
              </a:tr>
              <a:tr h="190739">
                <a:tc>
                  <a:txBody>
                    <a:bodyPr/>
                    <a:lstStyle/>
                    <a:p>
                      <a:pPr algn="r" fontAlgn="ctr"/>
                      <a:r>
                        <a:rPr lang="el-GR" sz="1000" b="1" i="0" u="none" strike="noStrike" dirty="0">
                          <a:solidFill>
                            <a:srgbClr val="000000"/>
                          </a:solidFill>
                          <a:effectLst/>
                          <a:latin typeface="Trebuchet MS"/>
                        </a:rPr>
                        <a:t>Στην τοπική αυτοδιοίκηση</a:t>
                      </a:r>
                    </a:p>
                  </a:txBody>
                  <a:tcPr marL="9525" marR="9525" marT="9525" marB="0" anchor="ctr"/>
                </a:tc>
                <a:tc>
                  <a:txBody>
                    <a:bodyPr/>
                    <a:lstStyle/>
                    <a:p>
                      <a:pPr algn="ctr" fontAlgn="ctr"/>
                      <a:r>
                        <a:rPr lang="el-GR" sz="1000" b="1" i="0" u="none" strike="noStrike" dirty="0">
                          <a:solidFill>
                            <a:schemeClr val="bg1"/>
                          </a:solidFill>
                          <a:effectLst/>
                          <a:latin typeface="Trebuchet MS"/>
                        </a:rPr>
                        <a:t>27</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dirty="0">
                          <a:solidFill>
                            <a:schemeClr val="accent1"/>
                          </a:solidFill>
                          <a:effectLst/>
                          <a:latin typeface="Trebuchet MS"/>
                        </a:rPr>
                        <a:t>53</a:t>
                      </a:r>
                    </a:p>
                  </a:txBody>
                  <a:tcPr marL="9525" marR="9525" marT="9525" marB="0" anchor="ctr"/>
                </a:tc>
                <a:tc>
                  <a:txBody>
                    <a:bodyPr/>
                    <a:lstStyle/>
                    <a:p>
                      <a:pPr algn="ctr" fontAlgn="ctr"/>
                      <a:r>
                        <a:rPr lang="el-GR" sz="1000" b="1" i="0" u="none" strike="noStrike">
                          <a:solidFill>
                            <a:srgbClr val="000000"/>
                          </a:solidFill>
                          <a:effectLst/>
                          <a:latin typeface="Trebuchet MS"/>
                        </a:rPr>
                        <a:t>18</a:t>
                      </a:r>
                    </a:p>
                  </a:txBody>
                  <a:tcPr marL="9525" marR="9525" marT="9525" marB="0" anchor="ctr"/>
                </a:tc>
                <a:tc>
                  <a:txBody>
                    <a:bodyPr/>
                    <a:lstStyle/>
                    <a:p>
                      <a:pPr algn="ctr" fontAlgn="ctr"/>
                      <a:r>
                        <a:rPr lang="el-GR" sz="1000" b="1" i="0" u="none" strike="noStrike">
                          <a:solidFill>
                            <a:srgbClr val="000000"/>
                          </a:solidFill>
                          <a:effectLst/>
                          <a:latin typeface="Trebuchet MS"/>
                        </a:rPr>
                        <a:t>8</a:t>
                      </a:r>
                    </a:p>
                  </a:txBody>
                  <a:tcPr marL="9525" marR="9525" marT="9525" marB="0" anchor="ctr"/>
                </a:tc>
                <a:tc>
                  <a:txBody>
                    <a:bodyPr/>
                    <a:lstStyle/>
                    <a:p>
                      <a:pPr algn="ctr" fontAlgn="ctr"/>
                      <a:r>
                        <a:rPr lang="el-GR" sz="1000" b="1" i="0" u="none" strike="noStrike" dirty="0">
                          <a:solidFill>
                            <a:schemeClr val="accent1"/>
                          </a:solidFill>
                          <a:effectLst/>
                          <a:latin typeface="Trebuchet MS"/>
                        </a:rPr>
                        <a:t>38</a:t>
                      </a:r>
                    </a:p>
                  </a:txBody>
                  <a:tcPr marL="9525" marR="9525" marT="9525" marB="0" anchor="ctr"/>
                </a:tc>
                <a:tc>
                  <a:txBody>
                    <a:bodyPr/>
                    <a:lstStyle/>
                    <a:p>
                      <a:pPr algn="ctr" fontAlgn="ctr"/>
                      <a:r>
                        <a:rPr lang="el-GR" sz="1000" b="1" i="0" u="none" strike="noStrike" dirty="0">
                          <a:solidFill>
                            <a:schemeClr val="accent1"/>
                          </a:solidFill>
                          <a:effectLst/>
                          <a:latin typeface="Trebuchet MS"/>
                        </a:rPr>
                        <a:t>63</a:t>
                      </a:r>
                    </a:p>
                  </a:txBody>
                  <a:tcPr marL="9525" marR="9525" marT="9525" marB="0" anchor="ctr"/>
                </a:tc>
                <a:tc>
                  <a:txBody>
                    <a:bodyPr/>
                    <a:lstStyle/>
                    <a:p>
                      <a:pPr algn="ctr" fontAlgn="ctr"/>
                      <a:r>
                        <a:rPr lang="el-GR" sz="1000" b="1" i="0" u="none" strike="noStrike" dirty="0">
                          <a:solidFill>
                            <a:schemeClr val="accent1"/>
                          </a:solidFill>
                          <a:effectLst/>
                          <a:latin typeface="Trebuchet MS"/>
                        </a:rPr>
                        <a:t>41</a:t>
                      </a:r>
                    </a:p>
                  </a:txBody>
                  <a:tcPr marL="9525" marR="9525" marT="9525" marB="0" anchor="ctr"/>
                </a:tc>
                <a:tc>
                  <a:txBody>
                    <a:bodyPr/>
                    <a:lstStyle/>
                    <a:p>
                      <a:pPr algn="ctr" fontAlgn="ctr"/>
                      <a:r>
                        <a:rPr lang="el-GR" sz="1000" b="1" i="0" u="none" strike="noStrike">
                          <a:solidFill>
                            <a:srgbClr val="000000"/>
                          </a:solidFill>
                          <a:effectLst/>
                          <a:latin typeface="Trebuchet MS"/>
                        </a:rPr>
                        <a:t>22</a:t>
                      </a:r>
                    </a:p>
                  </a:txBody>
                  <a:tcPr marL="9525" marR="9525" marT="9525" marB="0" anchor="ctr"/>
                </a:tc>
                <a:tc>
                  <a:txBody>
                    <a:bodyPr/>
                    <a:lstStyle/>
                    <a:p>
                      <a:pPr algn="ctr" fontAlgn="ctr"/>
                      <a:r>
                        <a:rPr lang="el-GR" sz="1000" b="1" i="0" u="none" strike="noStrike">
                          <a:solidFill>
                            <a:srgbClr val="000000"/>
                          </a:solidFill>
                          <a:effectLst/>
                          <a:latin typeface="Trebuchet MS"/>
                        </a:rPr>
                        <a:t>15</a:t>
                      </a:r>
                    </a:p>
                  </a:txBody>
                  <a:tcPr marL="9525" marR="9525" marT="9525" marB="0" anchor="ctr"/>
                </a:tc>
              </a:tr>
              <a:tr h="190739">
                <a:tc>
                  <a:txBody>
                    <a:bodyPr/>
                    <a:lstStyle/>
                    <a:p>
                      <a:pPr algn="r" fontAlgn="ctr"/>
                      <a:r>
                        <a:rPr lang="el-GR" sz="1000" b="1" i="0" u="none" strike="noStrike" dirty="0">
                          <a:solidFill>
                            <a:srgbClr val="000000"/>
                          </a:solidFill>
                          <a:effectLst/>
                          <a:latin typeface="Trebuchet MS"/>
                        </a:rPr>
                        <a:t>Στους ίδιους τους πολίτες</a:t>
                      </a:r>
                    </a:p>
                  </a:txBody>
                  <a:tcPr marL="9525" marR="9525" marT="9525" marB="0" anchor="ctr"/>
                </a:tc>
                <a:tc>
                  <a:txBody>
                    <a:bodyPr/>
                    <a:lstStyle/>
                    <a:p>
                      <a:pPr algn="ctr" fontAlgn="ctr"/>
                      <a:r>
                        <a:rPr lang="el-GR" sz="1000" b="1" i="0" u="none" strike="noStrike">
                          <a:solidFill>
                            <a:schemeClr val="bg1"/>
                          </a:solidFill>
                          <a:effectLst/>
                          <a:latin typeface="Trebuchet MS"/>
                        </a:rPr>
                        <a:t>8</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10</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r>
              <a:tr h="249485">
                <a:tc>
                  <a:txBody>
                    <a:bodyPr/>
                    <a:lstStyle/>
                    <a:p>
                      <a:pPr algn="r" fontAlgn="ctr"/>
                      <a:r>
                        <a:rPr lang="el-GR" sz="1000" b="1" i="0" u="none" strike="noStrike">
                          <a:solidFill>
                            <a:srgbClr val="000000"/>
                          </a:solidFill>
                          <a:effectLst/>
                          <a:latin typeface="Trebuchet MS"/>
                        </a:rPr>
                        <a:t>Σε διεθνείς παράγοντες</a:t>
                      </a:r>
                    </a:p>
                  </a:txBody>
                  <a:tcPr marL="9525" marR="9525" marT="9525" marB="0" anchor="ctr"/>
                </a:tc>
                <a:tc>
                  <a:txBody>
                    <a:bodyPr/>
                    <a:lstStyle/>
                    <a:p>
                      <a:pPr algn="ctr" fontAlgn="ctr"/>
                      <a:r>
                        <a:rPr lang="el-GR" sz="1000" b="1" i="0" u="none" strike="noStrike" dirty="0">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9</a:t>
                      </a:r>
                    </a:p>
                  </a:txBody>
                  <a:tcPr marL="9525" marR="9525" marT="9525" marB="0" anchor="ctr"/>
                </a:tc>
                <a:tc>
                  <a:txBody>
                    <a:bodyPr/>
                    <a:lstStyle/>
                    <a:p>
                      <a:pPr algn="ctr" fontAlgn="ctr"/>
                      <a:r>
                        <a:rPr lang="el-GR" sz="1000" b="1" i="0" u="none" strike="noStrike">
                          <a:solidFill>
                            <a:srgbClr val="000000"/>
                          </a:solidFill>
                          <a:effectLst/>
                          <a:latin typeface="Trebuchet MS"/>
                        </a:rPr>
                        <a:t>2</a:t>
                      </a:r>
                    </a:p>
                  </a:txBody>
                  <a:tcPr marL="9525" marR="9525" marT="9525" marB="0" anchor="ctr"/>
                </a:tc>
                <a:tc>
                  <a:txBody>
                    <a:bodyPr/>
                    <a:lstStyle/>
                    <a:p>
                      <a:pPr algn="ctr" fontAlgn="ctr"/>
                      <a:r>
                        <a:rPr lang="el-GR" sz="1000" b="1" i="0" u="none" strike="noStrike">
                          <a:solidFill>
                            <a:srgbClr val="000000"/>
                          </a:solidFill>
                          <a:effectLst/>
                          <a:latin typeface="Trebuchet MS"/>
                        </a:rPr>
                        <a:t>9</a:t>
                      </a:r>
                    </a:p>
                  </a:txBody>
                  <a:tcPr marL="9525" marR="9525" marT="9525" marB="0" anchor="ctr"/>
                </a:tc>
                <a:tc>
                  <a:txBody>
                    <a:bodyPr/>
                    <a:lstStyle/>
                    <a:p>
                      <a:pPr algn="ctr" fontAlgn="ctr"/>
                      <a:r>
                        <a:rPr lang="el-GR" sz="1000" b="1" i="0" u="none" strike="noStrike">
                          <a:solidFill>
                            <a:srgbClr val="000000"/>
                          </a:solidFill>
                          <a:effectLst/>
                          <a:latin typeface="Trebuchet MS"/>
                        </a:rPr>
                        <a:t>10</a:t>
                      </a:r>
                    </a:p>
                  </a:txBody>
                  <a:tcPr marL="9525" marR="9525" marT="9525" marB="0" anchor="ctr"/>
                </a:tc>
                <a:tc>
                  <a:txBody>
                    <a:bodyPr/>
                    <a:lstStyle/>
                    <a:p>
                      <a:pPr algn="ctr" fontAlgn="ctr"/>
                      <a:r>
                        <a:rPr lang="el-GR" sz="1000" b="1" i="0" u="none" strike="noStrike">
                          <a:solidFill>
                            <a:srgbClr val="000000"/>
                          </a:solidFill>
                          <a:effectLst/>
                          <a:latin typeface="Trebuchet MS"/>
                        </a:rPr>
                        <a:t>2</a:t>
                      </a:r>
                    </a:p>
                  </a:txBody>
                  <a:tcPr marL="9525" marR="9525" marT="9525" marB="0" anchor="ctr"/>
                </a:tc>
                <a:tc>
                  <a:txBody>
                    <a:bodyPr/>
                    <a:lstStyle/>
                    <a:p>
                      <a:pPr algn="ctr" fontAlgn="ctr"/>
                      <a:r>
                        <a:rPr lang="el-GR" sz="1000" b="1" i="0" u="none" strike="noStrike" dirty="0">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14</a:t>
                      </a:r>
                    </a:p>
                  </a:txBody>
                  <a:tcPr marL="9525" marR="9525" marT="9525" marB="0" anchor="ctr"/>
                </a:tc>
              </a:tr>
              <a:tr h="229020">
                <a:tc>
                  <a:txBody>
                    <a:bodyPr/>
                    <a:lstStyle/>
                    <a:p>
                      <a:pPr algn="r" fontAlgn="ctr"/>
                      <a:r>
                        <a:rPr lang="el-GR" sz="1000" b="1" i="0" u="none" strike="noStrike" dirty="0">
                          <a:solidFill>
                            <a:srgbClr val="000000"/>
                          </a:solidFill>
                          <a:effectLst/>
                          <a:latin typeface="Trebuchet MS"/>
                        </a:rPr>
                        <a:t>Σε αντικειμενικές αδυναμίες</a:t>
                      </a:r>
                    </a:p>
                  </a:txBody>
                  <a:tcPr marL="9525" marR="9525" marT="9525" marB="0" anchor="ctr"/>
                </a:tc>
                <a:tc>
                  <a:txBody>
                    <a:bodyPr/>
                    <a:lstStyle/>
                    <a:p>
                      <a:pPr algn="ctr" fontAlgn="ctr"/>
                      <a:r>
                        <a:rPr lang="el-GR" sz="1000" b="1" i="0" u="none" strike="noStrike" dirty="0">
                          <a:solidFill>
                            <a:schemeClr val="bg1"/>
                          </a:solidFill>
                          <a:effectLst/>
                          <a:latin typeface="Trebuchet MS"/>
                        </a:rPr>
                        <a:t>3</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2</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r>
              <a:tr h="198710">
                <a:tc>
                  <a:txBody>
                    <a:bodyPr/>
                    <a:lstStyle/>
                    <a:p>
                      <a:pPr algn="r" fontAlgn="ctr"/>
                      <a:r>
                        <a:rPr lang="el-GR" sz="1000" b="1" i="0" u="none" strike="noStrike" dirty="0">
                          <a:solidFill>
                            <a:srgbClr val="000000"/>
                          </a:solidFill>
                          <a:effectLst/>
                          <a:latin typeface="Trebuchet MS"/>
                        </a:rPr>
                        <a:t>Στην οικονομική κρίση</a:t>
                      </a:r>
                    </a:p>
                  </a:txBody>
                  <a:tcPr marL="9525" marR="9525" marT="9525" marB="0" anchor="ctr"/>
                </a:tc>
                <a:tc>
                  <a:txBody>
                    <a:bodyPr/>
                    <a:lstStyle/>
                    <a:p>
                      <a:pPr algn="ctr" fontAlgn="ctr"/>
                      <a:r>
                        <a:rPr lang="el-GR" sz="1000" b="1" i="0" u="none" strike="noStrike">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2</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r>
              <a:tr h="285720">
                <a:tc>
                  <a:txBody>
                    <a:bodyPr/>
                    <a:lstStyle/>
                    <a:p>
                      <a:pPr algn="r" fontAlgn="ctr"/>
                      <a:r>
                        <a:rPr lang="el-GR" sz="1000" b="1" i="0" u="none" strike="noStrike" dirty="0">
                          <a:solidFill>
                            <a:srgbClr val="000000"/>
                          </a:solidFill>
                          <a:effectLst/>
                          <a:latin typeface="Trebuchet MS"/>
                        </a:rPr>
                        <a:t>Στην έλλειψη παιδείας</a:t>
                      </a:r>
                    </a:p>
                  </a:txBody>
                  <a:tcPr marL="9525" marR="9525" marT="9525" marB="0" anchor="ctr"/>
                </a:tc>
                <a:tc>
                  <a:txBody>
                    <a:bodyPr/>
                    <a:lstStyle/>
                    <a:p>
                      <a:pPr algn="ctr" fontAlgn="ctr"/>
                      <a:r>
                        <a:rPr lang="el-GR" sz="1000" b="1" i="0" u="none" strike="noStrike">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r>
              <a:tr h="214290">
                <a:tc>
                  <a:txBody>
                    <a:bodyPr/>
                    <a:lstStyle/>
                    <a:p>
                      <a:pPr algn="r" fontAlgn="ctr"/>
                      <a:r>
                        <a:rPr lang="el-GR" sz="1000" b="1" i="0" u="none" strike="noStrike" dirty="0">
                          <a:solidFill>
                            <a:srgbClr val="000000"/>
                          </a:solidFill>
                          <a:effectLst/>
                          <a:latin typeface="Trebuchet MS"/>
                        </a:rPr>
                        <a:t>Άλλο</a:t>
                      </a:r>
                    </a:p>
                  </a:txBody>
                  <a:tcPr marL="9525" marR="9525" marT="9525" marB="0" anchor="ctr"/>
                </a:tc>
                <a:tc>
                  <a:txBody>
                    <a:bodyPr/>
                    <a:lstStyle/>
                    <a:p>
                      <a:pPr algn="ctr" fontAlgn="ctr"/>
                      <a:r>
                        <a:rPr lang="el-GR" sz="1000" b="1" i="0" u="none" strike="noStrike" dirty="0">
                          <a:solidFill>
                            <a:schemeClr val="bg1"/>
                          </a:solidFill>
                          <a:effectLst/>
                          <a:latin typeface="Trebuchet MS"/>
                        </a:rPr>
                        <a:t>2</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2</a:t>
                      </a:r>
                    </a:p>
                  </a:txBody>
                  <a:tcPr marL="9525" marR="9525" marT="9525" marB="0" anchor="ctr"/>
                </a:tc>
              </a:tr>
              <a:tr h="165376">
                <a:tc>
                  <a:txBody>
                    <a:bodyPr/>
                    <a:lstStyle/>
                    <a:p>
                      <a:pPr algn="r" fontAlgn="ctr"/>
                      <a:r>
                        <a:rPr lang="el-GR" sz="1000" b="1" i="0" u="none" strike="noStrike" dirty="0">
                          <a:solidFill>
                            <a:srgbClr val="000000"/>
                          </a:solidFill>
                          <a:effectLst/>
                          <a:latin typeface="Trebuchet MS"/>
                        </a:rPr>
                        <a:t>ΔΓ/ΔΑ</a:t>
                      </a:r>
                    </a:p>
                  </a:txBody>
                  <a:tcPr marL="9525" marR="9525" marT="9525" marB="0" anchor="ctr"/>
                </a:tc>
                <a:tc>
                  <a:txBody>
                    <a:bodyPr/>
                    <a:lstStyle/>
                    <a:p>
                      <a:pPr algn="ctr" fontAlgn="ctr"/>
                      <a:r>
                        <a:rPr lang="el-GR" sz="1000" b="1" i="0" u="none" strike="noStrike" dirty="0">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10</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r>
            </a:tbl>
          </a:graphicData>
        </a:graphic>
      </p:graphicFrame>
      <p:sp>
        <p:nvSpPr>
          <p:cNvPr id="9" name="TextBox 8"/>
          <p:cNvSpPr txBox="1"/>
          <p:nvPr/>
        </p:nvSpPr>
        <p:spPr>
          <a:xfrm>
            <a:off x="35496" y="1340768"/>
            <a:ext cx="396044"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
        <p:nvSpPr>
          <p:cNvPr id="3" name="Title 2"/>
          <p:cNvSpPr>
            <a:spLocks noGrp="1"/>
          </p:cNvSpPr>
          <p:nvPr>
            <p:ph type="title"/>
          </p:nvPr>
        </p:nvSpPr>
        <p:spPr>
          <a:xfrm>
            <a:off x="3347864" y="188640"/>
            <a:ext cx="5796136" cy="1009650"/>
          </a:xfrm>
        </p:spPr>
        <p:txBody>
          <a:bodyPr/>
          <a:lstStyle/>
          <a:p>
            <a:r>
              <a:rPr lang="el-GR" sz="2200" dirty="0" smtClean="0"/>
              <a:t>‘Και </a:t>
            </a:r>
            <a:r>
              <a:rPr lang="el-GR" sz="2200" dirty="0"/>
              <a:t>που οφείλονται κυρίως κατά τη γνώμη σας, τα προβλήματα αυτά</a:t>
            </a:r>
            <a:r>
              <a:rPr lang="el-GR" sz="2200" dirty="0" smtClean="0"/>
              <a:t>;’</a:t>
            </a:r>
            <a:br>
              <a:rPr lang="el-GR" sz="2200" dirty="0" smtClean="0"/>
            </a:br>
            <a:r>
              <a:rPr lang="el-GR" sz="1800" dirty="0" smtClean="0"/>
              <a:t>Βάση: 1.112 άτομα που ανέφεραν κάποιο πρόβλημα </a:t>
            </a:r>
            <a:endParaRPr lang="el-GR" sz="1800" dirty="0"/>
          </a:p>
        </p:txBody>
      </p:sp>
      <p:sp>
        <p:nvSpPr>
          <p:cNvPr id="10"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25</a:t>
            </a:fld>
            <a:endParaRPr lang="en-US" dirty="0"/>
          </a:p>
        </p:txBody>
      </p:sp>
    </p:spTree>
    <p:extLst>
      <p:ext uri="{BB962C8B-B14F-4D97-AF65-F5344CB8AC3E}">
        <p14:creationId xmlns:p14="http://schemas.microsoft.com/office/powerpoint/2010/main" xmlns="" val="179243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heckerboard(across)">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6"/>
          <p:cNvGraphicFramePr>
            <a:graphicFrameLocks noGrp="1"/>
          </p:cNvGraphicFramePr>
          <p:nvPr>
            <p:ph sz="half" idx="1"/>
            <p:extLst>
              <p:ext uri="{D42A27DB-BD31-4B8C-83A1-F6EECF244321}">
                <p14:modId xmlns:p14="http://schemas.microsoft.com/office/powerpoint/2010/main" xmlns="" val="4016447603"/>
              </p:ext>
            </p:extLst>
          </p:nvPr>
        </p:nvGraphicFramePr>
        <p:xfrm>
          <a:off x="539552" y="1412776"/>
          <a:ext cx="8064896" cy="20162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3"/>
          <p:cNvGraphicFramePr>
            <a:graphicFrameLocks noGrp="1"/>
          </p:cNvGraphicFramePr>
          <p:nvPr>
            <p:ph sz="half" idx="2"/>
            <p:extLst>
              <p:ext uri="{D42A27DB-BD31-4B8C-83A1-F6EECF244321}">
                <p14:modId xmlns:p14="http://schemas.microsoft.com/office/powerpoint/2010/main" xmlns="" val="3698508300"/>
              </p:ext>
            </p:extLst>
          </p:nvPr>
        </p:nvGraphicFramePr>
        <p:xfrm>
          <a:off x="107505" y="3573016"/>
          <a:ext cx="8928991" cy="2639144"/>
        </p:xfrm>
        <a:graphic>
          <a:graphicData uri="http://schemas.openxmlformats.org/drawingml/2006/table">
            <a:tbl>
              <a:tblPr firstRow="1" bandRow="1">
                <a:tableStyleId>{21E4AEA4-8DFA-4A89-87EB-49C32662AFE0}</a:tableStyleId>
              </a:tblPr>
              <a:tblGrid>
                <a:gridCol w="2160239"/>
                <a:gridCol w="720080"/>
                <a:gridCol w="504056"/>
                <a:gridCol w="792088"/>
                <a:gridCol w="720080"/>
                <a:gridCol w="648072"/>
                <a:gridCol w="576064"/>
                <a:gridCol w="720080"/>
                <a:gridCol w="576064"/>
                <a:gridCol w="792088"/>
                <a:gridCol w="720080"/>
              </a:tblGrid>
              <a:tr h="268138">
                <a:tc rowSpan="2">
                  <a:txBody>
                    <a:bodyPr/>
                    <a:lstStyle/>
                    <a:p>
                      <a:pPr algn="l" fontAlgn="b"/>
                      <a:endParaRPr lang="el-GR" sz="1300" b="0" i="0" u="none" strike="noStrike" dirty="0">
                        <a:solidFill>
                          <a:srgbClr val="000000"/>
                        </a:solidFill>
                        <a:effectLst/>
                        <a:latin typeface="Trebuchet MS"/>
                      </a:endParaRPr>
                    </a:p>
                  </a:txBody>
                  <a:tcPr marL="9525" marR="9525" marT="9525" marB="0" anchor="b"/>
                </a:tc>
                <a:tc gridSpan="10">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1" dirty="0" smtClean="0"/>
                        <a:t>Ψήφος</a:t>
                      </a:r>
                      <a:r>
                        <a:rPr lang="el-GR" sz="1100" b="1" baseline="0" dirty="0" smtClean="0"/>
                        <a:t> στις Βουλευτικές εκλογές 2012</a:t>
                      </a:r>
                      <a:endParaRPr lang="el-GR" sz="1100" b="1"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smtClean="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r>
              <a:tr h="379934">
                <a:tc vMerge="1">
                  <a:txBody>
                    <a:bodyPr/>
                    <a:lstStyle/>
                    <a:p>
                      <a:pPr algn="l" fontAlgn="b"/>
                      <a:endParaRPr lang="el-GR" sz="1300" b="0" i="0" u="none" strike="noStrike" dirty="0">
                        <a:solidFill>
                          <a:srgbClr val="000000"/>
                        </a:solidFill>
                        <a:effectLst/>
                        <a:latin typeface="Trebuchet MS"/>
                      </a:endParaRPr>
                    </a:p>
                  </a:txBody>
                  <a:tcPr marL="9525" marR="9525" marT="9525" marB="0" anchor="b"/>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1" dirty="0" smtClean="0">
                          <a:solidFill>
                            <a:schemeClr val="bg1"/>
                          </a:solidFill>
                        </a:rPr>
                        <a:t>Σύνολο</a:t>
                      </a:r>
                      <a:endParaRPr lang="el-GR" sz="1100" b="1"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ΝΔ</a:t>
                      </a:r>
                      <a:endParaRPr lang="el-GR" sz="11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ΣΥ.ΡΙΖ.Α.</a:t>
                      </a:r>
                      <a:endParaRPr lang="el-GR" sz="11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ΠΑΣΟΚ</a:t>
                      </a:r>
                      <a:endParaRPr lang="el-GR" sz="11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ΑΝΕΛ*</a:t>
                      </a:r>
                      <a:endParaRPr lang="el-GR" sz="11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ΧΑ*</a:t>
                      </a:r>
                      <a:endParaRPr lang="el-GR" sz="11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ΔΗΜΑΡ</a:t>
                      </a:r>
                      <a:endParaRPr lang="el-GR" sz="11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ΚΚΕ*</a:t>
                      </a: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Λοιπά</a:t>
                      </a:r>
                      <a:r>
                        <a:rPr lang="el-GR" sz="1100" b="0" baseline="0" dirty="0" smtClean="0">
                          <a:solidFill>
                            <a:schemeClr val="bg1"/>
                          </a:solidFill>
                        </a:rPr>
                        <a:t> κόμματα*</a:t>
                      </a:r>
                      <a:endParaRPr lang="el-GR" sz="1100" b="0" dirty="0" smtClean="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100" b="0" dirty="0" smtClean="0">
                          <a:solidFill>
                            <a:schemeClr val="bg1"/>
                          </a:solidFill>
                        </a:rPr>
                        <a:t>Άλλο**</a:t>
                      </a:r>
                    </a:p>
                  </a:txBody>
                  <a:tcPr anchor="ctr">
                    <a:solidFill>
                      <a:schemeClr val="accent2"/>
                    </a:solidFill>
                  </a:tcPr>
                </a:tc>
              </a:tr>
              <a:tr h="192283">
                <a:tc>
                  <a:txBody>
                    <a:bodyPr/>
                    <a:lstStyle/>
                    <a:p>
                      <a:pPr algn="r" fontAlgn="ctr"/>
                      <a:r>
                        <a:rPr lang="el-GR" sz="1000" b="1" i="0" u="none" strike="noStrike" dirty="0">
                          <a:solidFill>
                            <a:srgbClr val="000000"/>
                          </a:solidFill>
                          <a:effectLst/>
                          <a:latin typeface="Trebuchet MS"/>
                        </a:rPr>
                        <a:t>Οι Δήμαρχοι, Αντιδήμαρχοι και λοιποί αιρετοί των Δήμων</a:t>
                      </a:r>
                    </a:p>
                  </a:txBody>
                  <a:tcPr marL="9525" marR="9525" marT="9525" marB="0" anchor="ctr"/>
                </a:tc>
                <a:tc>
                  <a:txBody>
                    <a:bodyPr/>
                    <a:lstStyle/>
                    <a:p>
                      <a:pPr algn="ctr" fontAlgn="ctr"/>
                      <a:r>
                        <a:rPr lang="el-GR" sz="1000" b="1" i="0" u="none" strike="noStrike" dirty="0">
                          <a:solidFill>
                            <a:schemeClr val="bg1"/>
                          </a:solidFill>
                          <a:effectLst/>
                          <a:latin typeface="Trebuchet MS"/>
                        </a:rPr>
                        <a:t>34</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40</a:t>
                      </a:r>
                    </a:p>
                  </a:txBody>
                  <a:tcPr marL="9525" marR="9525" marT="9525" marB="0" anchor="ctr"/>
                </a:tc>
                <a:tc>
                  <a:txBody>
                    <a:bodyPr/>
                    <a:lstStyle/>
                    <a:p>
                      <a:pPr algn="ctr" fontAlgn="ctr"/>
                      <a:r>
                        <a:rPr lang="el-GR" sz="1000" b="1" i="0" u="none" strike="noStrike">
                          <a:solidFill>
                            <a:srgbClr val="000000"/>
                          </a:solidFill>
                          <a:effectLst/>
                          <a:latin typeface="Trebuchet MS"/>
                        </a:rPr>
                        <a:t>29</a:t>
                      </a:r>
                    </a:p>
                  </a:txBody>
                  <a:tcPr marL="9525" marR="9525" marT="9525" marB="0" anchor="ctr"/>
                </a:tc>
                <a:tc>
                  <a:txBody>
                    <a:bodyPr/>
                    <a:lstStyle/>
                    <a:p>
                      <a:pPr algn="ctr" fontAlgn="ctr"/>
                      <a:r>
                        <a:rPr lang="el-GR" sz="1000" b="1" i="0" u="none" strike="noStrike" dirty="0">
                          <a:solidFill>
                            <a:srgbClr val="000000"/>
                          </a:solidFill>
                          <a:effectLst/>
                          <a:latin typeface="Trebuchet MS"/>
                        </a:rPr>
                        <a:t>44</a:t>
                      </a:r>
                    </a:p>
                  </a:txBody>
                  <a:tcPr marL="9525" marR="9525" marT="9525" marB="0" anchor="ctr"/>
                </a:tc>
                <a:tc>
                  <a:txBody>
                    <a:bodyPr/>
                    <a:lstStyle/>
                    <a:p>
                      <a:pPr algn="ctr" fontAlgn="ctr"/>
                      <a:r>
                        <a:rPr lang="el-GR" sz="1000" b="1" i="0" u="none" strike="noStrike" dirty="0">
                          <a:solidFill>
                            <a:srgbClr val="000000"/>
                          </a:solidFill>
                          <a:effectLst/>
                          <a:latin typeface="Trebuchet MS"/>
                        </a:rPr>
                        <a:t>21</a:t>
                      </a:r>
                    </a:p>
                  </a:txBody>
                  <a:tcPr marL="9525" marR="9525" marT="9525" marB="0" anchor="ctr"/>
                </a:tc>
                <a:tc>
                  <a:txBody>
                    <a:bodyPr/>
                    <a:lstStyle/>
                    <a:p>
                      <a:pPr algn="ctr" fontAlgn="ctr"/>
                      <a:r>
                        <a:rPr lang="el-GR" sz="1000" b="1" i="0" u="none" strike="noStrike" dirty="0">
                          <a:solidFill>
                            <a:srgbClr val="000000"/>
                          </a:solidFill>
                          <a:effectLst/>
                          <a:latin typeface="Trebuchet MS"/>
                        </a:rPr>
                        <a:t>25</a:t>
                      </a:r>
                    </a:p>
                  </a:txBody>
                  <a:tcPr marL="9525" marR="9525" marT="9525" marB="0" anchor="ctr"/>
                </a:tc>
                <a:tc>
                  <a:txBody>
                    <a:bodyPr/>
                    <a:lstStyle/>
                    <a:p>
                      <a:pPr algn="ctr" fontAlgn="ctr"/>
                      <a:r>
                        <a:rPr lang="el-GR" sz="1000" b="1" i="0" u="none" strike="noStrike" dirty="0">
                          <a:solidFill>
                            <a:schemeClr val="accent1"/>
                          </a:solidFill>
                          <a:effectLst/>
                          <a:latin typeface="Trebuchet MS"/>
                        </a:rPr>
                        <a:t>46</a:t>
                      </a:r>
                    </a:p>
                  </a:txBody>
                  <a:tcPr marL="9525" marR="9525" marT="9525" marB="0" anchor="ctr"/>
                </a:tc>
                <a:tc>
                  <a:txBody>
                    <a:bodyPr/>
                    <a:lstStyle/>
                    <a:p>
                      <a:pPr algn="ctr" fontAlgn="ctr"/>
                      <a:r>
                        <a:rPr lang="el-GR" sz="1000" b="1" i="0" u="none" strike="noStrike" dirty="0">
                          <a:solidFill>
                            <a:srgbClr val="000000"/>
                          </a:solidFill>
                          <a:effectLst/>
                          <a:latin typeface="Trebuchet MS"/>
                        </a:rPr>
                        <a:t>24</a:t>
                      </a:r>
                    </a:p>
                  </a:txBody>
                  <a:tcPr marL="9525" marR="9525" marT="9525" marB="0" anchor="ctr"/>
                </a:tc>
                <a:tc>
                  <a:txBody>
                    <a:bodyPr/>
                    <a:lstStyle/>
                    <a:p>
                      <a:pPr algn="ctr" fontAlgn="ctr"/>
                      <a:r>
                        <a:rPr lang="el-GR" sz="1000" b="1" i="0" u="none" strike="noStrike" dirty="0">
                          <a:solidFill>
                            <a:srgbClr val="000000"/>
                          </a:solidFill>
                          <a:effectLst/>
                          <a:latin typeface="Trebuchet MS"/>
                        </a:rPr>
                        <a:t>39</a:t>
                      </a:r>
                    </a:p>
                  </a:txBody>
                  <a:tcPr marL="9525" marR="9525" marT="9525" marB="0" anchor="ctr"/>
                </a:tc>
                <a:tc>
                  <a:txBody>
                    <a:bodyPr/>
                    <a:lstStyle/>
                    <a:p>
                      <a:pPr algn="ctr" fontAlgn="ctr"/>
                      <a:r>
                        <a:rPr lang="el-GR" sz="1000" b="1" i="0" u="none" strike="noStrike">
                          <a:solidFill>
                            <a:srgbClr val="000000"/>
                          </a:solidFill>
                          <a:effectLst/>
                          <a:latin typeface="Trebuchet MS"/>
                        </a:rPr>
                        <a:t>33</a:t>
                      </a:r>
                    </a:p>
                  </a:txBody>
                  <a:tcPr marL="9525" marR="9525" marT="9525" marB="0" anchor="ctr"/>
                </a:tc>
              </a:tr>
              <a:tr h="192283">
                <a:tc>
                  <a:txBody>
                    <a:bodyPr/>
                    <a:lstStyle/>
                    <a:p>
                      <a:pPr algn="r" fontAlgn="ctr"/>
                      <a:r>
                        <a:rPr lang="el-GR" sz="1000" b="1" i="0" u="none" strike="noStrike" dirty="0">
                          <a:solidFill>
                            <a:srgbClr val="000000"/>
                          </a:solidFill>
                          <a:effectLst/>
                          <a:latin typeface="Trebuchet MS"/>
                        </a:rPr>
                        <a:t>Οι εκπρόσωποι σε συνδικαλιστικές οργανώσεις</a:t>
                      </a:r>
                    </a:p>
                  </a:txBody>
                  <a:tcPr marL="9525" marR="9525" marT="9525" marB="0" anchor="ctr"/>
                </a:tc>
                <a:tc>
                  <a:txBody>
                    <a:bodyPr/>
                    <a:lstStyle/>
                    <a:p>
                      <a:pPr algn="ctr" fontAlgn="ctr"/>
                      <a:r>
                        <a:rPr lang="el-GR" sz="1000" b="1" i="0" u="none" strike="noStrike" dirty="0">
                          <a:solidFill>
                            <a:schemeClr val="bg1"/>
                          </a:solidFill>
                          <a:effectLst/>
                          <a:latin typeface="Trebuchet MS"/>
                        </a:rPr>
                        <a:t>7</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a:solidFill>
                            <a:srgbClr val="000000"/>
                          </a:solidFill>
                          <a:effectLst/>
                          <a:latin typeface="Trebuchet MS"/>
                        </a:rPr>
                        <a:t>14</a:t>
                      </a:r>
                    </a:p>
                  </a:txBody>
                  <a:tcPr marL="9525" marR="9525" marT="9525" marB="0" anchor="ctr"/>
                </a:tc>
                <a:tc>
                  <a:txBody>
                    <a:bodyPr/>
                    <a:lstStyle/>
                    <a:p>
                      <a:pPr algn="ctr" fontAlgn="ctr"/>
                      <a:r>
                        <a:rPr lang="el-GR" sz="1000" b="1" i="0" u="none" strike="noStrike">
                          <a:solidFill>
                            <a:srgbClr val="000000"/>
                          </a:solidFill>
                          <a:effectLst/>
                          <a:latin typeface="Trebuchet MS"/>
                        </a:rPr>
                        <a:t>2</a:t>
                      </a:r>
                    </a:p>
                  </a:txBody>
                  <a:tcPr marL="9525" marR="9525" marT="9525" marB="0" anchor="ctr"/>
                </a:tc>
                <a:tc>
                  <a:txBody>
                    <a:bodyPr/>
                    <a:lstStyle/>
                    <a:p>
                      <a:pPr algn="ctr" fontAlgn="ctr"/>
                      <a:r>
                        <a:rPr lang="el-GR" sz="1000" b="1" i="0" u="none" strike="noStrike">
                          <a:solidFill>
                            <a:srgbClr val="000000"/>
                          </a:solidFill>
                          <a:effectLst/>
                          <a:latin typeface="Trebuchet MS"/>
                        </a:rPr>
                        <a:t>9</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8</a:t>
                      </a:r>
                    </a:p>
                  </a:txBody>
                  <a:tcPr marL="9525" marR="9525" marT="9525" marB="0" anchor="ctr"/>
                </a:tc>
                <a:tc>
                  <a:txBody>
                    <a:bodyPr/>
                    <a:lstStyle/>
                    <a:p>
                      <a:pPr algn="ctr" fontAlgn="ctr"/>
                      <a:r>
                        <a:rPr lang="el-GR" sz="1000" b="1" i="0" u="none" strike="noStrike">
                          <a:solidFill>
                            <a:srgbClr val="000000"/>
                          </a:solidFill>
                          <a:effectLst/>
                          <a:latin typeface="Trebuchet MS"/>
                        </a:rPr>
                        <a:t>31</a:t>
                      </a:r>
                    </a:p>
                  </a:txBody>
                  <a:tcPr marL="9525" marR="9525" marT="9525" marB="0" anchor="ctr"/>
                </a:tc>
                <a:tc>
                  <a:txBody>
                    <a:bodyPr/>
                    <a:lstStyle/>
                    <a:p>
                      <a:pPr algn="ctr" fontAlgn="ctr"/>
                      <a:r>
                        <a:rPr lang="el-GR" sz="1000" b="1" i="0" u="none" strike="noStrike">
                          <a:solidFill>
                            <a:srgbClr val="000000"/>
                          </a:solidFill>
                          <a:effectLst/>
                          <a:latin typeface="Trebuchet MS"/>
                        </a:rPr>
                        <a:t>10</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r>
              <a:tr h="192283">
                <a:tc>
                  <a:txBody>
                    <a:bodyPr/>
                    <a:lstStyle/>
                    <a:p>
                      <a:pPr algn="r" fontAlgn="ctr"/>
                      <a:r>
                        <a:rPr lang="el-GR" sz="1000" b="1" i="0" u="none" strike="noStrike" dirty="0">
                          <a:solidFill>
                            <a:srgbClr val="000000"/>
                          </a:solidFill>
                          <a:effectLst/>
                          <a:latin typeface="Trebuchet MS"/>
                        </a:rPr>
                        <a:t>Οι Περιφερειάρχες, </a:t>
                      </a:r>
                      <a:r>
                        <a:rPr lang="el-GR" sz="1000" b="1" i="0" u="none" strike="noStrike" dirty="0" err="1">
                          <a:solidFill>
                            <a:srgbClr val="000000"/>
                          </a:solidFill>
                          <a:effectLst/>
                          <a:latin typeface="Trebuchet MS"/>
                        </a:rPr>
                        <a:t>Αντιπεριφερειάρχες</a:t>
                      </a:r>
                      <a:r>
                        <a:rPr lang="el-GR" sz="1000" b="1" i="0" u="none" strike="noStrike" dirty="0">
                          <a:solidFill>
                            <a:srgbClr val="000000"/>
                          </a:solidFill>
                          <a:effectLst/>
                          <a:latin typeface="Trebuchet MS"/>
                        </a:rPr>
                        <a:t>  και λοιποί </a:t>
                      </a:r>
                      <a:r>
                        <a:rPr lang="el-GR" sz="1000" b="1" i="0" u="none" strike="noStrike" dirty="0" smtClean="0">
                          <a:solidFill>
                            <a:srgbClr val="000000"/>
                          </a:solidFill>
                          <a:effectLst/>
                          <a:latin typeface="Trebuchet MS"/>
                        </a:rPr>
                        <a:t>αιρετοί των</a:t>
                      </a:r>
                      <a:r>
                        <a:rPr lang="el-GR" sz="1000" b="1" i="0" u="none" strike="noStrike" baseline="0" dirty="0" smtClean="0">
                          <a:solidFill>
                            <a:srgbClr val="000000"/>
                          </a:solidFill>
                          <a:effectLst/>
                          <a:latin typeface="Trebuchet MS"/>
                        </a:rPr>
                        <a:t> Περιφερειών</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11</a:t>
                      </a:r>
                    </a:p>
                  </a:txBody>
                  <a:tcPr marL="9525" marR="9525" marT="9525" marB="0" anchor="ctr"/>
                </a:tc>
                <a:tc>
                  <a:txBody>
                    <a:bodyPr/>
                    <a:lstStyle/>
                    <a:p>
                      <a:pPr algn="ctr" fontAlgn="ctr"/>
                      <a:r>
                        <a:rPr lang="el-GR" sz="1000" b="1" i="0" u="none" strike="noStrike" dirty="0">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r>
              <a:tr h="375746">
                <a:tc>
                  <a:txBody>
                    <a:bodyPr/>
                    <a:lstStyle/>
                    <a:p>
                      <a:pPr algn="r" fontAlgn="ctr"/>
                      <a:r>
                        <a:rPr lang="el-GR" sz="1000" b="1" i="0" u="none" strike="noStrike" dirty="0">
                          <a:solidFill>
                            <a:srgbClr val="000000"/>
                          </a:solidFill>
                          <a:effectLst/>
                          <a:latin typeface="Trebuchet MS"/>
                        </a:rPr>
                        <a:t>Οι βουλευτές και τα στελέχη των κομμάτων</a:t>
                      </a:r>
                    </a:p>
                  </a:txBody>
                  <a:tcPr marL="9525" marR="9525" marT="9525" marB="0" anchor="ctr"/>
                </a:tc>
                <a:tc>
                  <a:txBody>
                    <a:bodyPr/>
                    <a:lstStyle/>
                    <a:p>
                      <a:pPr algn="ctr" fontAlgn="ctr"/>
                      <a:r>
                        <a:rPr lang="el-GR" sz="1000" b="1" i="0" u="none" strike="noStrike" dirty="0">
                          <a:solidFill>
                            <a:schemeClr val="bg1"/>
                          </a:solidFill>
                          <a:effectLst/>
                          <a:latin typeface="Trebuchet MS"/>
                        </a:rPr>
                        <a:t>5</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8</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4</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r>
              <a:tr h="257141">
                <a:tc>
                  <a:txBody>
                    <a:bodyPr/>
                    <a:lstStyle/>
                    <a:p>
                      <a:pPr algn="r" fontAlgn="ctr"/>
                      <a:r>
                        <a:rPr lang="el-GR" sz="1000" b="1" i="0" u="none" strike="noStrike" dirty="0">
                          <a:solidFill>
                            <a:srgbClr val="000000"/>
                          </a:solidFill>
                          <a:effectLst/>
                          <a:latin typeface="Trebuchet MS"/>
                        </a:rPr>
                        <a:t>Κανένας από αυτούς (</a:t>
                      </a:r>
                      <a:r>
                        <a:rPr lang="el-GR" sz="1000" b="1" i="0" u="none" strike="noStrike" dirty="0" err="1">
                          <a:solidFill>
                            <a:srgbClr val="000000"/>
                          </a:solidFill>
                          <a:effectLst/>
                          <a:latin typeface="Trebuchet MS"/>
                        </a:rPr>
                        <a:t>αυθ</a:t>
                      </a:r>
                      <a:r>
                        <a:rPr lang="el-GR" sz="1000" b="1" i="0" u="none" strike="noStrike" dirty="0">
                          <a:solidFill>
                            <a:srgbClr val="000000"/>
                          </a:solidFill>
                          <a:effectLst/>
                          <a:latin typeface="Trebuchet MS"/>
                        </a:rPr>
                        <a:t>.)</a:t>
                      </a:r>
                    </a:p>
                  </a:txBody>
                  <a:tcPr marL="9525" marR="9525" marT="9525" marB="0" anchor="ctr"/>
                </a:tc>
                <a:tc>
                  <a:txBody>
                    <a:bodyPr/>
                    <a:lstStyle/>
                    <a:p>
                      <a:pPr algn="ctr" fontAlgn="ctr"/>
                      <a:r>
                        <a:rPr lang="el-GR" sz="1000" b="1" i="0" u="none" strike="noStrike" dirty="0">
                          <a:solidFill>
                            <a:schemeClr val="bg1"/>
                          </a:solidFill>
                          <a:effectLst/>
                          <a:latin typeface="Trebuchet MS"/>
                        </a:rPr>
                        <a:t>47</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47</a:t>
                      </a:r>
                    </a:p>
                  </a:txBody>
                  <a:tcPr marL="9525" marR="9525" marT="9525" marB="0" anchor="ctr"/>
                </a:tc>
                <a:tc>
                  <a:txBody>
                    <a:bodyPr/>
                    <a:lstStyle/>
                    <a:p>
                      <a:pPr algn="ctr" fontAlgn="ctr"/>
                      <a:r>
                        <a:rPr lang="el-GR" sz="1000" b="1" i="0" u="none" strike="noStrike" dirty="0">
                          <a:solidFill>
                            <a:srgbClr val="000000"/>
                          </a:solidFill>
                          <a:effectLst/>
                          <a:latin typeface="Trebuchet MS"/>
                        </a:rPr>
                        <a:t>47</a:t>
                      </a:r>
                    </a:p>
                  </a:txBody>
                  <a:tcPr marL="9525" marR="9525" marT="9525" marB="0" anchor="ctr"/>
                </a:tc>
                <a:tc>
                  <a:txBody>
                    <a:bodyPr/>
                    <a:lstStyle/>
                    <a:p>
                      <a:pPr algn="ctr" fontAlgn="ctr"/>
                      <a:r>
                        <a:rPr lang="el-GR" sz="1000" b="1" i="0" u="none" strike="noStrike" dirty="0">
                          <a:solidFill>
                            <a:srgbClr val="000000"/>
                          </a:solidFill>
                          <a:effectLst/>
                          <a:latin typeface="Trebuchet MS"/>
                        </a:rPr>
                        <a:t>35</a:t>
                      </a:r>
                    </a:p>
                  </a:txBody>
                  <a:tcPr marL="9525" marR="9525" marT="9525" marB="0" anchor="ctr"/>
                </a:tc>
                <a:tc>
                  <a:txBody>
                    <a:bodyPr/>
                    <a:lstStyle/>
                    <a:p>
                      <a:pPr algn="ctr" fontAlgn="ctr"/>
                      <a:r>
                        <a:rPr lang="el-GR" sz="1000" b="1" i="0" u="none" strike="noStrike">
                          <a:solidFill>
                            <a:srgbClr val="000000"/>
                          </a:solidFill>
                          <a:effectLst/>
                          <a:latin typeface="Trebuchet MS"/>
                        </a:rPr>
                        <a:t>57</a:t>
                      </a:r>
                    </a:p>
                  </a:txBody>
                  <a:tcPr marL="9525" marR="9525" marT="9525" marB="0" anchor="ctr"/>
                </a:tc>
                <a:tc>
                  <a:txBody>
                    <a:bodyPr/>
                    <a:lstStyle/>
                    <a:p>
                      <a:pPr algn="ctr" fontAlgn="ctr"/>
                      <a:r>
                        <a:rPr lang="el-GR" sz="1000" b="1" i="0" u="none" strike="noStrike" dirty="0">
                          <a:solidFill>
                            <a:srgbClr val="000000"/>
                          </a:solidFill>
                          <a:effectLst/>
                          <a:latin typeface="Trebuchet MS"/>
                        </a:rPr>
                        <a:t>61</a:t>
                      </a:r>
                    </a:p>
                  </a:txBody>
                  <a:tcPr marL="9525" marR="9525" marT="9525" marB="0" anchor="ctr"/>
                </a:tc>
                <a:tc>
                  <a:txBody>
                    <a:bodyPr/>
                    <a:lstStyle/>
                    <a:p>
                      <a:pPr algn="ctr" fontAlgn="ctr"/>
                      <a:r>
                        <a:rPr lang="el-GR" sz="1000" b="1" i="0" u="none" strike="noStrike" dirty="0">
                          <a:solidFill>
                            <a:srgbClr val="000000"/>
                          </a:solidFill>
                          <a:effectLst/>
                          <a:latin typeface="Trebuchet MS"/>
                        </a:rPr>
                        <a:t>37</a:t>
                      </a:r>
                    </a:p>
                  </a:txBody>
                  <a:tcPr marL="9525" marR="9525" marT="9525" marB="0" anchor="ctr"/>
                </a:tc>
                <a:tc>
                  <a:txBody>
                    <a:bodyPr/>
                    <a:lstStyle/>
                    <a:p>
                      <a:pPr algn="ctr" fontAlgn="ctr"/>
                      <a:r>
                        <a:rPr lang="el-GR" sz="1000" b="1" i="0" u="none" strike="noStrike" dirty="0">
                          <a:solidFill>
                            <a:srgbClr val="000000"/>
                          </a:solidFill>
                          <a:effectLst/>
                          <a:latin typeface="Trebuchet MS"/>
                        </a:rPr>
                        <a:t>34</a:t>
                      </a:r>
                    </a:p>
                  </a:txBody>
                  <a:tcPr marL="9525" marR="9525" marT="9525" marB="0" anchor="ctr"/>
                </a:tc>
                <a:tc>
                  <a:txBody>
                    <a:bodyPr/>
                    <a:lstStyle/>
                    <a:p>
                      <a:pPr algn="ctr" fontAlgn="ctr"/>
                      <a:r>
                        <a:rPr lang="el-GR" sz="1000" b="1" i="0" u="none" strike="noStrike" dirty="0">
                          <a:solidFill>
                            <a:srgbClr val="000000"/>
                          </a:solidFill>
                          <a:effectLst/>
                          <a:latin typeface="Trebuchet MS"/>
                        </a:rPr>
                        <a:t>40</a:t>
                      </a:r>
                    </a:p>
                  </a:txBody>
                  <a:tcPr marL="9525" marR="9525" marT="9525" marB="0" anchor="ctr"/>
                </a:tc>
                <a:tc>
                  <a:txBody>
                    <a:bodyPr/>
                    <a:lstStyle/>
                    <a:p>
                      <a:pPr algn="ctr" fontAlgn="ctr"/>
                      <a:r>
                        <a:rPr lang="el-GR" sz="1000" b="1" i="0" u="none" strike="noStrike">
                          <a:solidFill>
                            <a:srgbClr val="000000"/>
                          </a:solidFill>
                          <a:effectLst/>
                          <a:latin typeface="Trebuchet MS"/>
                        </a:rPr>
                        <a:t>50</a:t>
                      </a:r>
                    </a:p>
                  </a:txBody>
                  <a:tcPr marL="9525" marR="9525" marT="9525" marB="0" anchor="ctr"/>
                </a:tc>
              </a:tr>
              <a:tr h="216024">
                <a:tc>
                  <a:txBody>
                    <a:bodyPr/>
                    <a:lstStyle/>
                    <a:p>
                      <a:pPr algn="r" fontAlgn="ctr"/>
                      <a:r>
                        <a:rPr lang="el-GR" sz="1000" b="1" i="0" u="none" strike="noStrike" dirty="0">
                          <a:solidFill>
                            <a:srgbClr val="000000"/>
                          </a:solidFill>
                          <a:effectLst/>
                          <a:latin typeface="Trebuchet MS"/>
                        </a:rPr>
                        <a:t>ΔΓ/ΔΑ</a:t>
                      </a:r>
                    </a:p>
                  </a:txBody>
                  <a:tcPr marL="9525" marR="9525" marT="9525" marB="0" anchor="ctr"/>
                </a:tc>
                <a:tc>
                  <a:txBody>
                    <a:bodyPr/>
                    <a:lstStyle/>
                    <a:p>
                      <a:pPr algn="ctr" fontAlgn="ctr"/>
                      <a:r>
                        <a:rPr lang="el-GR" sz="1000" b="1" i="0" u="none" strike="noStrike" dirty="0">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5</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11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r>
            </a:tbl>
          </a:graphicData>
        </a:graphic>
      </p:graphicFrame>
      <p:sp>
        <p:nvSpPr>
          <p:cNvPr id="9" name="TextBox 8"/>
          <p:cNvSpPr txBox="1"/>
          <p:nvPr/>
        </p:nvSpPr>
        <p:spPr>
          <a:xfrm>
            <a:off x="35496" y="1340768"/>
            <a:ext cx="396044"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
        <p:nvSpPr>
          <p:cNvPr id="3" name="Title 2"/>
          <p:cNvSpPr>
            <a:spLocks noGrp="1"/>
          </p:cNvSpPr>
          <p:nvPr>
            <p:ph type="title"/>
          </p:nvPr>
        </p:nvSpPr>
        <p:spPr>
          <a:xfrm>
            <a:off x="2987824" y="188640"/>
            <a:ext cx="6156176" cy="1009650"/>
          </a:xfrm>
        </p:spPr>
        <p:txBody>
          <a:bodyPr/>
          <a:lstStyle/>
          <a:p>
            <a:r>
              <a:rPr lang="el-GR" sz="2200" dirty="0" smtClean="0"/>
              <a:t>‘Από </a:t>
            </a:r>
            <a:r>
              <a:rPr lang="el-GR" sz="2200" dirty="0"/>
              <a:t>όλα τα επίπεδα των εκλεγμένων εκπροσώπων ποιοι νοιώθετε να είναι πιο κοντά σας και να σας εκπροσωπούν περισσότερο</a:t>
            </a:r>
            <a:r>
              <a:rPr lang="el-GR" sz="2200" dirty="0" smtClean="0"/>
              <a:t>;’ </a:t>
            </a:r>
            <a:endParaRPr lang="el-GR" sz="2200" dirty="0"/>
          </a:p>
        </p:txBody>
      </p:sp>
      <p:sp>
        <p:nvSpPr>
          <p:cNvPr id="10"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26</a:t>
            </a:fld>
            <a:endParaRPr lang="en-US" dirty="0"/>
          </a:p>
        </p:txBody>
      </p:sp>
      <p:sp>
        <p:nvSpPr>
          <p:cNvPr id="11" name="TextBox 10"/>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Tree>
    <p:extLst>
      <p:ext uri="{BB962C8B-B14F-4D97-AF65-F5344CB8AC3E}">
        <p14:creationId xmlns:p14="http://schemas.microsoft.com/office/powerpoint/2010/main" xmlns="" val="3929995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heckerboard(across)">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864" y="188913"/>
            <a:ext cx="5615161" cy="1009650"/>
          </a:xfrm>
        </p:spPr>
        <p:txBody>
          <a:bodyPr/>
          <a:lstStyle/>
          <a:p>
            <a:r>
              <a:rPr lang="el-GR" sz="2000" dirty="0"/>
              <a:t>‘Από όλα τα επίπεδα των εκλεγμένων εκπροσώπων ποιοι νοιώθετε να είναι πιο κοντά σας και να σας εκπροσωπούν περισσότερο</a:t>
            </a:r>
            <a:r>
              <a:rPr lang="el-GR" sz="2000" dirty="0" smtClean="0"/>
              <a:t>;’ (2) </a:t>
            </a:r>
            <a:endParaRPr lang="el-GR" sz="2000" dirty="0"/>
          </a:p>
        </p:txBody>
      </p:sp>
      <p:sp>
        <p:nvSpPr>
          <p:cNvPr id="6"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27</a:t>
            </a:fld>
            <a:endParaRPr lang="en-US" dirty="0"/>
          </a:p>
        </p:txBody>
      </p:sp>
      <p:graphicFrame>
        <p:nvGraphicFramePr>
          <p:cNvPr id="7" name="Content Placeholder 3"/>
          <p:cNvGraphicFramePr>
            <a:graphicFrameLocks noGrp="1"/>
          </p:cNvGraphicFramePr>
          <p:nvPr>
            <p:ph sz="half" idx="1"/>
            <p:extLst>
              <p:ext uri="{D42A27DB-BD31-4B8C-83A1-F6EECF244321}">
                <p14:modId xmlns:p14="http://schemas.microsoft.com/office/powerpoint/2010/main" xmlns="" val="2875684127"/>
              </p:ext>
            </p:extLst>
          </p:nvPr>
        </p:nvGraphicFramePr>
        <p:xfrm>
          <a:off x="277890" y="1346707"/>
          <a:ext cx="8542582" cy="2370325"/>
        </p:xfrm>
        <a:graphic>
          <a:graphicData uri="http://schemas.openxmlformats.org/drawingml/2006/table">
            <a:tbl>
              <a:tblPr firstRow="1" bandRow="1">
                <a:tableStyleId>{21E4AEA4-8DFA-4A89-87EB-49C32662AFE0}</a:tableStyleId>
              </a:tblPr>
              <a:tblGrid>
                <a:gridCol w="2697657"/>
                <a:gridCol w="732358"/>
                <a:gridCol w="796315"/>
                <a:gridCol w="989141"/>
                <a:gridCol w="806832"/>
                <a:gridCol w="901684"/>
                <a:gridCol w="719376"/>
                <a:gridCol w="899219"/>
              </a:tblGrid>
              <a:tr h="239196">
                <a:tc rowSpan="2">
                  <a:txBody>
                    <a:bodyPr/>
                    <a:lstStyle/>
                    <a:p>
                      <a:pPr algn="l" fontAlgn="b"/>
                      <a:endParaRPr lang="el-GR" sz="1000" b="0" i="0" u="none" strike="noStrike" dirty="0">
                        <a:solidFill>
                          <a:srgbClr val="000000"/>
                        </a:solidFill>
                        <a:effectLst/>
                        <a:latin typeface="Trebuchet MS"/>
                      </a:endParaRPr>
                    </a:p>
                  </a:txBody>
                  <a:tcPr marL="9525" marR="9525" marT="9525" marB="0" anchor="b"/>
                </a:tc>
                <a:tc gridSpan="7">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t>Πολιτική </a:t>
                      </a:r>
                      <a:r>
                        <a:rPr lang="el-GR" sz="1000" b="1" dirty="0" err="1" smtClean="0"/>
                        <a:t>αυτοτοποθέτηση</a:t>
                      </a:r>
                      <a:endParaRPr lang="el-GR" sz="1000" b="1"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r>
              <a:tr h="548248">
                <a:tc vMerge="1">
                  <a:txBody>
                    <a:bodyPr/>
                    <a:lstStyle/>
                    <a:p>
                      <a:pPr algn="l" fontAlgn="b"/>
                      <a:endParaRPr lang="el-GR" sz="1300" b="0" i="0" u="none" strike="noStrike" dirty="0">
                        <a:solidFill>
                          <a:srgbClr val="000000"/>
                        </a:solidFill>
                        <a:effectLst/>
                        <a:latin typeface="Trebuchet MS"/>
                      </a:endParaRPr>
                    </a:p>
                  </a:txBody>
                  <a:tcPr marL="9525" marR="9525" marT="9525" marB="0" anchor="b"/>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solidFill>
                            <a:schemeClr val="bg1"/>
                          </a:solidFill>
                        </a:rPr>
                        <a:t>Σύνολο</a:t>
                      </a:r>
                      <a:endParaRPr lang="el-GR" sz="1000" b="1" dirty="0">
                        <a:solidFill>
                          <a:schemeClr val="bg1"/>
                        </a:solidFill>
                      </a:endParaRPr>
                    </a:p>
                  </a:txBody>
                  <a:tcPr anchor="ctr">
                    <a:solidFill>
                      <a:schemeClr val="accent2"/>
                    </a:solidFill>
                  </a:tcPr>
                </a:tc>
                <a:tc>
                  <a:txBody>
                    <a:bodyPr/>
                    <a:lstStyle/>
                    <a:p>
                      <a:pPr algn="ctr" fontAlgn="ctr"/>
                      <a:r>
                        <a:rPr lang="el-GR" sz="1000" b="1" i="0" u="none" strike="noStrike" dirty="0">
                          <a:solidFill>
                            <a:schemeClr val="bg1"/>
                          </a:solidFill>
                          <a:effectLst/>
                          <a:latin typeface="Trebuchet MS"/>
                        </a:rPr>
                        <a:t>Αριστεροί</a:t>
                      </a:r>
                    </a:p>
                  </a:txBody>
                  <a:tcPr marL="9525" marR="9525" marT="9525" marB="0" anchor="ctr">
                    <a:solidFill>
                      <a:schemeClr val="accent2"/>
                    </a:solidFill>
                  </a:tcPr>
                </a:tc>
                <a:tc>
                  <a:txBody>
                    <a:bodyPr/>
                    <a:lstStyle/>
                    <a:p>
                      <a:pPr algn="ctr" fontAlgn="ctr"/>
                      <a:r>
                        <a:rPr lang="el-GR" sz="1000" b="1" i="0" u="none" strike="noStrike" dirty="0" err="1" smtClean="0">
                          <a:solidFill>
                            <a:schemeClr val="bg1"/>
                          </a:solidFill>
                          <a:effectLst/>
                          <a:latin typeface="Trebuchet MS"/>
                        </a:rPr>
                        <a:t>Κεντροαρι</a:t>
                      </a:r>
                      <a:endParaRPr lang="el-GR" sz="1000" b="1" i="0" u="none" strike="noStrike" dirty="0" smtClean="0">
                        <a:solidFill>
                          <a:schemeClr val="bg1"/>
                        </a:solidFill>
                        <a:effectLst/>
                        <a:latin typeface="Trebuchet MS"/>
                      </a:endParaRPr>
                    </a:p>
                    <a:p>
                      <a:pPr algn="ctr" fontAlgn="ctr"/>
                      <a:r>
                        <a:rPr lang="el-GR" sz="1000" b="1" i="0" u="none" strike="noStrike" dirty="0" err="1" smtClean="0">
                          <a:solidFill>
                            <a:schemeClr val="bg1"/>
                          </a:solidFill>
                          <a:effectLst/>
                          <a:latin typeface="Trebuchet MS"/>
                        </a:rPr>
                        <a:t>στεροί</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Κεντρώοι</a:t>
                      </a: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Κεντροδεξιοί</a:t>
                      </a: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Δεξιοί</a:t>
                      </a: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Τίποτα από τα παραπάνω (</a:t>
                      </a:r>
                      <a:r>
                        <a:rPr lang="el-GR" sz="1000" b="1" i="0" u="none" strike="noStrike" dirty="0" err="1">
                          <a:solidFill>
                            <a:schemeClr val="bg1"/>
                          </a:solidFill>
                          <a:effectLst/>
                          <a:latin typeface="Trebuchet MS"/>
                        </a:rPr>
                        <a:t>αυθ</a:t>
                      </a:r>
                      <a:r>
                        <a:rPr lang="el-GR" sz="1000" b="1" i="0" u="none" strike="noStrike" dirty="0">
                          <a:solidFill>
                            <a:schemeClr val="bg1"/>
                          </a:solidFill>
                          <a:effectLst/>
                          <a:latin typeface="Trebuchet MS"/>
                        </a:rPr>
                        <a:t>.)</a:t>
                      </a:r>
                    </a:p>
                  </a:txBody>
                  <a:tcPr marL="9525" marR="9525" marT="9525" marB="0" anchor="ctr">
                    <a:solidFill>
                      <a:schemeClr val="accent2"/>
                    </a:solidFill>
                  </a:tcPr>
                </a:tc>
              </a:tr>
              <a:tr h="285466">
                <a:tc>
                  <a:txBody>
                    <a:bodyPr/>
                    <a:lstStyle/>
                    <a:p>
                      <a:pPr algn="r" fontAlgn="ctr"/>
                      <a:r>
                        <a:rPr lang="el-GR" sz="1000" b="1" i="0" u="none" strike="noStrike" dirty="0">
                          <a:solidFill>
                            <a:srgbClr val="000000"/>
                          </a:solidFill>
                          <a:effectLst/>
                          <a:latin typeface="Trebuchet MS"/>
                        </a:rPr>
                        <a:t>Οι Δήμαρχοι, Αντιδήμαρχοι και λοιποί αιρετοί των Δήμων</a:t>
                      </a:r>
                    </a:p>
                  </a:txBody>
                  <a:tcPr marL="9525" marR="9525" marT="9525" marB="0" anchor="ctr"/>
                </a:tc>
                <a:tc>
                  <a:txBody>
                    <a:bodyPr/>
                    <a:lstStyle/>
                    <a:p>
                      <a:pPr algn="ctr" fontAlgn="ctr"/>
                      <a:r>
                        <a:rPr lang="el-GR" sz="1000" b="1" i="0" u="none" strike="noStrike" dirty="0">
                          <a:solidFill>
                            <a:schemeClr val="bg1"/>
                          </a:solidFill>
                          <a:effectLst/>
                          <a:latin typeface="Trebuchet MS"/>
                        </a:rPr>
                        <a:t>34</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30</a:t>
                      </a:r>
                    </a:p>
                  </a:txBody>
                  <a:tcPr marL="9525" marR="9525" marT="9525" marB="0" anchor="ctr"/>
                </a:tc>
                <a:tc>
                  <a:txBody>
                    <a:bodyPr/>
                    <a:lstStyle/>
                    <a:p>
                      <a:pPr algn="ctr" fontAlgn="ctr"/>
                      <a:r>
                        <a:rPr lang="el-GR" sz="1000" b="1" i="0" u="none" strike="noStrike" dirty="0">
                          <a:solidFill>
                            <a:srgbClr val="000000"/>
                          </a:solidFill>
                          <a:effectLst/>
                          <a:latin typeface="Trebuchet MS"/>
                        </a:rPr>
                        <a:t>38</a:t>
                      </a:r>
                    </a:p>
                  </a:txBody>
                  <a:tcPr marL="9525" marR="9525" marT="9525" marB="0" anchor="ctr"/>
                </a:tc>
                <a:tc>
                  <a:txBody>
                    <a:bodyPr/>
                    <a:lstStyle/>
                    <a:p>
                      <a:pPr algn="ctr" fontAlgn="ctr"/>
                      <a:r>
                        <a:rPr lang="el-GR" sz="1000" b="1" i="0" u="none" strike="noStrike">
                          <a:solidFill>
                            <a:srgbClr val="000000"/>
                          </a:solidFill>
                          <a:effectLst/>
                          <a:latin typeface="Trebuchet MS"/>
                        </a:rPr>
                        <a:t>42</a:t>
                      </a:r>
                    </a:p>
                  </a:txBody>
                  <a:tcPr marL="9525" marR="9525" marT="9525" marB="0" anchor="ctr"/>
                </a:tc>
                <a:tc>
                  <a:txBody>
                    <a:bodyPr/>
                    <a:lstStyle/>
                    <a:p>
                      <a:pPr algn="ctr" fontAlgn="ctr"/>
                      <a:r>
                        <a:rPr lang="el-GR" sz="1000" b="1" i="0" u="none" strike="noStrike" dirty="0">
                          <a:solidFill>
                            <a:schemeClr val="accent1"/>
                          </a:solidFill>
                          <a:effectLst/>
                          <a:latin typeface="Trebuchet MS"/>
                        </a:rPr>
                        <a:t>47</a:t>
                      </a:r>
                    </a:p>
                  </a:txBody>
                  <a:tcPr marL="9525" marR="9525" marT="9525" marB="0" anchor="ctr"/>
                </a:tc>
                <a:tc>
                  <a:txBody>
                    <a:bodyPr/>
                    <a:lstStyle/>
                    <a:p>
                      <a:pPr algn="ctr" fontAlgn="ctr"/>
                      <a:r>
                        <a:rPr lang="el-GR" sz="1000" b="1" i="0" u="none" strike="noStrike">
                          <a:solidFill>
                            <a:srgbClr val="000000"/>
                          </a:solidFill>
                          <a:effectLst/>
                          <a:latin typeface="Trebuchet MS"/>
                        </a:rPr>
                        <a:t>38</a:t>
                      </a:r>
                    </a:p>
                  </a:txBody>
                  <a:tcPr marL="9525" marR="9525" marT="9525" marB="0" anchor="ctr"/>
                </a:tc>
                <a:tc>
                  <a:txBody>
                    <a:bodyPr/>
                    <a:lstStyle/>
                    <a:p>
                      <a:pPr algn="ctr" fontAlgn="ctr"/>
                      <a:r>
                        <a:rPr lang="el-GR" sz="1000" b="1" i="0" u="none" strike="noStrike">
                          <a:solidFill>
                            <a:srgbClr val="000000"/>
                          </a:solidFill>
                          <a:effectLst/>
                          <a:latin typeface="Trebuchet MS"/>
                        </a:rPr>
                        <a:t>24</a:t>
                      </a:r>
                    </a:p>
                  </a:txBody>
                  <a:tcPr marL="9525" marR="9525" marT="9525" marB="0" anchor="ctr"/>
                </a:tc>
              </a:tr>
              <a:tr h="285466">
                <a:tc>
                  <a:txBody>
                    <a:bodyPr/>
                    <a:lstStyle/>
                    <a:p>
                      <a:pPr algn="r" fontAlgn="ctr"/>
                      <a:r>
                        <a:rPr lang="el-GR" sz="1000" b="1" i="0" u="none" strike="noStrike" dirty="0">
                          <a:solidFill>
                            <a:srgbClr val="000000"/>
                          </a:solidFill>
                          <a:effectLst/>
                          <a:latin typeface="Trebuchet MS"/>
                        </a:rPr>
                        <a:t>Οι εκπρόσωποι σε συνδικαλιστικές οργανώσεις</a:t>
                      </a:r>
                    </a:p>
                  </a:txBody>
                  <a:tcPr marL="9525" marR="9525" marT="9525" marB="0" anchor="ctr"/>
                </a:tc>
                <a:tc>
                  <a:txBody>
                    <a:bodyPr/>
                    <a:lstStyle/>
                    <a:p>
                      <a:pPr algn="ctr" fontAlgn="ctr"/>
                      <a:r>
                        <a:rPr lang="el-GR" sz="1000" b="1" i="0" u="none" strike="noStrike" dirty="0">
                          <a:solidFill>
                            <a:schemeClr val="bg1"/>
                          </a:solidFill>
                          <a:effectLst/>
                          <a:latin typeface="Trebuchet MS"/>
                        </a:rPr>
                        <a:t>7</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18</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dirty="0">
                          <a:solidFill>
                            <a:srgbClr val="000000"/>
                          </a:solidFill>
                          <a:effectLst/>
                          <a:latin typeface="Trebuchet MS"/>
                        </a:rPr>
                        <a:t>3</a:t>
                      </a:r>
                    </a:p>
                  </a:txBody>
                  <a:tcPr marL="9525" marR="9525" marT="9525" marB="0" anchor="ctr"/>
                </a:tc>
                <a:tc>
                  <a:txBody>
                    <a:bodyPr/>
                    <a:lstStyle/>
                    <a:p>
                      <a:pPr algn="ctr" fontAlgn="ctr"/>
                      <a:r>
                        <a:rPr lang="el-GR" sz="1000" b="1" i="0" u="none" strike="noStrike" dirty="0">
                          <a:solidFill>
                            <a:srgbClr val="000000"/>
                          </a:solidFill>
                          <a:effectLst/>
                          <a:latin typeface="Trebuchet MS"/>
                        </a:rPr>
                        <a:t>7</a:t>
                      </a:r>
                    </a:p>
                  </a:txBody>
                  <a:tcPr marL="9525" marR="9525" marT="9525" marB="0" anchor="ctr"/>
                </a:tc>
              </a:tr>
              <a:tr h="311468">
                <a:tc>
                  <a:txBody>
                    <a:bodyPr/>
                    <a:lstStyle/>
                    <a:p>
                      <a:pPr algn="r" fontAlgn="ctr"/>
                      <a:r>
                        <a:rPr lang="el-GR" sz="1000" b="1" i="0" u="none" strike="noStrike" dirty="0">
                          <a:solidFill>
                            <a:srgbClr val="000000"/>
                          </a:solidFill>
                          <a:effectLst/>
                          <a:latin typeface="Trebuchet MS"/>
                        </a:rPr>
                        <a:t>Οι Περιφερειάρχες, </a:t>
                      </a:r>
                      <a:r>
                        <a:rPr lang="el-GR" sz="1000" b="1" i="0" u="none" strike="noStrike" dirty="0" err="1">
                          <a:solidFill>
                            <a:srgbClr val="000000"/>
                          </a:solidFill>
                          <a:effectLst/>
                          <a:latin typeface="Trebuchet MS"/>
                        </a:rPr>
                        <a:t>Αντιπεριφερειάρχες</a:t>
                      </a:r>
                      <a:r>
                        <a:rPr lang="el-GR" sz="1000" b="1" i="0" u="none" strike="noStrike" dirty="0">
                          <a:solidFill>
                            <a:srgbClr val="000000"/>
                          </a:solidFill>
                          <a:effectLst/>
                          <a:latin typeface="Trebuchet MS"/>
                        </a:rPr>
                        <a:t>  και λοιποί </a:t>
                      </a:r>
                      <a:r>
                        <a:rPr lang="el-GR" sz="1000" b="1" i="0" u="none" strike="noStrike" dirty="0" smtClean="0">
                          <a:solidFill>
                            <a:srgbClr val="000000"/>
                          </a:solidFill>
                          <a:effectLst/>
                          <a:latin typeface="Trebuchet MS"/>
                        </a:rPr>
                        <a:t>αιρετοί των</a:t>
                      </a:r>
                      <a:r>
                        <a:rPr lang="el-GR" sz="1000" b="1" i="0" u="none" strike="noStrike" baseline="0" dirty="0" smtClean="0">
                          <a:solidFill>
                            <a:srgbClr val="000000"/>
                          </a:solidFill>
                          <a:effectLst/>
                          <a:latin typeface="Trebuchet MS"/>
                        </a:rPr>
                        <a:t> Περιφερειών</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dirty="0">
                          <a:solidFill>
                            <a:srgbClr val="000000"/>
                          </a:solidFill>
                          <a:effectLst/>
                          <a:latin typeface="Trebuchet MS"/>
                        </a:rPr>
                        <a:t>6</a:t>
                      </a:r>
                    </a:p>
                  </a:txBody>
                  <a:tcPr marL="9525" marR="9525" marT="9525" marB="0" anchor="ctr"/>
                </a:tc>
              </a:tr>
              <a:tr h="213167">
                <a:tc>
                  <a:txBody>
                    <a:bodyPr/>
                    <a:lstStyle/>
                    <a:p>
                      <a:pPr algn="r" fontAlgn="ctr"/>
                      <a:r>
                        <a:rPr lang="el-GR" sz="1000" b="1" i="0" u="none" strike="noStrike" dirty="0">
                          <a:solidFill>
                            <a:srgbClr val="000000"/>
                          </a:solidFill>
                          <a:effectLst/>
                          <a:latin typeface="Trebuchet MS"/>
                        </a:rPr>
                        <a:t>Οι βουλευτές και τα στελέχη των κομμάτων</a:t>
                      </a:r>
                    </a:p>
                  </a:txBody>
                  <a:tcPr marL="9525" marR="9525" marT="9525" marB="0" anchor="ctr"/>
                </a:tc>
                <a:tc>
                  <a:txBody>
                    <a:bodyPr/>
                    <a:lstStyle/>
                    <a:p>
                      <a:pPr algn="ctr" fontAlgn="ctr"/>
                      <a:r>
                        <a:rPr lang="el-GR" sz="1000" b="1" i="0" u="none" strike="noStrike" dirty="0">
                          <a:solidFill>
                            <a:schemeClr val="bg1"/>
                          </a:solidFill>
                          <a:effectLst/>
                          <a:latin typeface="Trebuchet MS"/>
                        </a:rPr>
                        <a:t>5</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9</a:t>
                      </a:r>
                    </a:p>
                  </a:txBody>
                  <a:tcPr marL="9525" marR="9525" marT="9525" marB="0" anchor="ctr"/>
                </a:tc>
                <a:tc>
                  <a:txBody>
                    <a:bodyPr/>
                    <a:lstStyle/>
                    <a:p>
                      <a:pPr algn="ctr" fontAlgn="ctr"/>
                      <a:r>
                        <a:rPr lang="el-GR" sz="1000" b="1" i="0" u="none" strike="noStrike" dirty="0">
                          <a:solidFill>
                            <a:srgbClr val="000000"/>
                          </a:solidFill>
                          <a:effectLst/>
                          <a:latin typeface="Trebuchet MS"/>
                        </a:rPr>
                        <a:t>3</a:t>
                      </a:r>
                    </a:p>
                  </a:txBody>
                  <a:tcPr marL="9525" marR="9525" marT="9525" marB="0" anchor="ctr"/>
                </a:tc>
              </a:tr>
              <a:tr h="229387">
                <a:tc>
                  <a:txBody>
                    <a:bodyPr/>
                    <a:lstStyle/>
                    <a:p>
                      <a:pPr algn="r" fontAlgn="ctr"/>
                      <a:r>
                        <a:rPr lang="el-GR" sz="1000" b="1" i="0" u="none" strike="noStrike" dirty="0">
                          <a:solidFill>
                            <a:srgbClr val="000000"/>
                          </a:solidFill>
                          <a:effectLst/>
                          <a:latin typeface="Trebuchet MS"/>
                        </a:rPr>
                        <a:t>Κανένας από αυτούς (</a:t>
                      </a:r>
                      <a:r>
                        <a:rPr lang="el-GR" sz="1000" b="1" i="0" u="none" strike="noStrike" dirty="0" err="1">
                          <a:solidFill>
                            <a:srgbClr val="000000"/>
                          </a:solidFill>
                          <a:effectLst/>
                          <a:latin typeface="Trebuchet MS"/>
                        </a:rPr>
                        <a:t>αυθ</a:t>
                      </a:r>
                      <a:r>
                        <a:rPr lang="el-GR" sz="1000" b="1" i="0" u="none" strike="noStrike" dirty="0">
                          <a:solidFill>
                            <a:srgbClr val="000000"/>
                          </a:solidFill>
                          <a:effectLst/>
                          <a:latin typeface="Trebuchet MS"/>
                        </a:rPr>
                        <a:t>.)</a:t>
                      </a:r>
                    </a:p>
                  </a:txBody>
                  <a:tcPr marL="9525" marR="9525" marT="9525" marB="0" anchor="ctr"/>
                </a:tc>
                <a:tc>
                  <a:txBody>
                    <a:bodyPr/>
                    <a:lstStyle/>
                    <a:p>
                      <a:pPr algn="ctr" fontAlgn="ctr"/>
                      <a:r>
                        <a:rPr lang="el-GR" sz="1000" b="1" i="0" u="none" strike="noStrike" dirty="0">
                          <a:solidFill>
                            <a:schemeClr val="bg1"/>
                          </a:solidFill>
                          <a:effectLst/>
                          <a:latin typeface="Trebuchet MS"/>
                        </a:rPr>
                        <a:t>47</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40</a:t>
                      </a:r>
                    </a:p>
                  </a:txBody>
                  <a:tcPr marL="9525" marR="9525" marT="9525" marB="0" anchor="ctr"/>
                </a:tc>
                <a:tc>
                  <a:txBody>
                    <a:bodyPr/>
                    <a:lstStyle/>
                    <a:p>
                      <a:pPr algn="ctr" fontAlgn="ctr"/>
                      <a:r>
                        <a:rPr lang="el-GR" sz="1000" b="1" i="0" u="none" strike="noStrike">
                          <a:solidFill>
                            <a:srgbClr val="000000"/>
                          </a:solidFill>
                          <a:effectLst/>
                          <a:latin typeface="Trebuchet MS"/>
                        </a:rPr>
                        <a:t>42</a:t>
                      </a:r>
                    </a:p>
                  </a:txBody>
                  <a:tcPr marL="9525" marR="9525" marT="9525" marB="0" anchor="ctr"/>
                </a:tc>
                <a:tc>
                  <a:txBody>
                    <a:bodyPr/>
                    <a:lstStyle/>
                    <a:p>
                      <a:pPr algn="ctr" fontAlgn="ctr"/>
                      <a:r>
                        <a:rPr lang="el-GR" sz="1000" b="1" i="0" u="none" strike="noStrike">
                          <a:solidFill>
                            <a:srgbClr val="000000"/>
                          </a:solidFill>
                          <a:effectLst/>
                          <a:latin typeface="Trebuchet MS"/>
                        </a:rPr>
                        <a:t>44</a:t>
                      </a:r>
                    </a:p>
                  </a:txBody>
                  <a:tcPr marL="9525" marR="9525" marT="9525" marB="0" anchor="ctr"/>
                </a:tc>
                <a:tc>
                  <a:txBody>
                    <a:bodyPr/>
                    <a:lstStyle/>
                    <a:p>
                      <a:pPr algn="ctr" fontAlgn="ctr"/>
                      <a:r>
                        <a:rPr lang="el-GR" sz="1000" b="1" i="0" u="none" strike="noStrike">
                          <a:solidFill>
                            <a:srgbClr val="000000"/>
                          </a:solidFill>
                          <a:effectLst/>
                          <a:latin typeface="Trebuchet MS"/>
                        </a:rPr>
                        <a:t>36</a:t>
                      </a:r>
                    </a:p>
                  </a:txBody>
                  <a:tcPr marL="9525" marR="9525" marT="9525" marB="0" anchor="ctr"/>
                </a:tc>
                <a:tc>
                  <a:txBody>
                    <a:bodyPr/>
                    <a:lstStyle/>
                    <a:p>
                      <a:pPr algn="ctr" fontAlgn="ctr"/>
                      <a:r>
                        <a:rPr lang="el-GR" sz="1000" b="1" i="0" u="none" strike="noStrike">
                          <a:solidFill>
                            <a:srgbClr val="000000"/>
                          </a:solidFill>
                          <a:effectLst/>
                          <a:latin typeface="Trebuchet MS"/>
                        </a:rPr>
                        <a:t>44</a:t>
                      </a:r>
                    </a:p>
                  </a:txBody>
                  <a:tcPr marL="9525" marR="9525" marT="9525" marB="0" anchor="ctr"/>
                </a:tc>
                <a:tc>
                  <a:txBody>
                    <a:bodyPr/>
                    <a:lstStyle/>
                    <a:p>
                      <a:pPr algn="ctr" fontAlgn="ctr"/>
                      <a:r>
                        <a:rPr lang="el-GR" sz="1000" b="1" i="0" u="none" strike="noStrike" dirty="0">
                          <a:solidFill>
                            <a:srgbClr val="000000"/>
                          </a:solidFill>
                          <a:effectLst/>
                          <a:latin typeface="Trebuchet MS"/>
                        </a:rPr>
                        <a:t>58</a:t>
                      </a:r>
                    </a:p>
                  </a:txBody>
                  <a:tcPr marL="9525" marR="9525" marT="9525" marB="0" anchor="ctr"/>
                </a:tc>
              </a:tr>
              <a:tr h="192708">
                <a:tc>
                  <a:txBody>
                    <a:bodyPr/>
                    <a:lstStyle/>
                    <a:p>
                      <a:pPr algn="r" fontAlgn="ctr"/>
                      <a:r>
                        <a:rPr lang="el-GR" sz="1000" b="1" i="0" u="none" strike="noStrike" dirty="0">
                          <a:solidFill>
                            <a:srgbClr val="000000"/>
                          </a:solidFill>
                          <a:effectLst/>
                          <a:latin typeface="Trebuchet MS"/>
                        </a:rPr>
                        <a:t>ΔΓ/ΔΑ</a:t>
                      </a:r>
                    </a:p>
                  </a:txBody>
                  <a:tcPr marL="9525" marR="9525" marT="9525" marB="0" anchor="ctr"/>
                </a:tc>
                <a:tc>
                  <a:txBody>
                    <a:bodyPr/>
                    <a:lstStyle/>
                    <a:p>
                      <a:pPr algn="ctr" fontAlgn="ctr"/>
                      <a:r>
                        <a:rPr lang="el-GR" sz="1000" b="1" i="0" u="none" strike="noStrike" dirty="0">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2</a:t>
                      </a:r>
                    </a:p>
                  </a:txBody>
                  <a:tcPr marL="9525" marR="9525" marT="9525" marB="0" anchor="ct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r>
            </a:tbl>
          </a:graphicData>
        </a:graphic>
      </p:graphicFrame>
      <p:graphicFrame>
        <p:nvGraphicFramePr>
          <p:cNvPr id="8" name="Content Placeholder 3"/>
          <p:cNvGraphicFramePr>
            <a:graphicFrameLocks noGrp="1"/>
          </p:cNvGraphicFramePr>
          <p:nvPr>
            <p:ph sz="half" idx="2"/>
            <p:extLst>
              <p:ext uri="{D42A27DB-BD31-4B8C-83A1-F6EECF244321}">
                <p14:modId xmlns:p14="http://schemas.microsoft.com/office/powerpoint/2010/main" xmlns="" val="3924918528"/>
              </p:ext>
            </p:extLst>
          </p:nvPr>
        </p:nvGraphicFramePr>
        <p:xfrm>
          <a:off x="179512" y="3808182"/>
          <a:ext cx="8784976" cy="2507290"/>
        </p:xfrm>
        <a:graphic>
          <a:graphicData uri="http://schemas.openxmlformats.org/drawingml/2006/table">
            <a:tbl>
              <a:tblPr firstRow="1" bandRow="1">
                <a:tableStyleId>{21E4AEA4-8DFA-4A89-87EB-49C32662AFE0}</a:tableStyleId>
              </a:tblPr>
              <a:tblGrid>
                <a:gridCol w="2592288"/>
                <a:gridCol w="792088"/>
                <a:gridCol w="591444"/>
                <a:gridCol w="930511"/>
                <a:gridCol w="845919"/>
                <a:gridCol w="761327"/>
                <a:gridCol w="759231"/>
                <a:gridCol w="763423"/>
                <a:gridCol w="748745"/>
              </a:tblGrid>
              <a:tr h="244843">
                <a:tc rowSpan="2">
                  <a:txBody>
                    <a:bodyPr/>
                    <a:lstStyle/>
                    <a:p>
                      <a:pPr algn="l" fontAlgn="b"/>
                      <a:endParaRPr lang="el-GR" sz="1000" b="0" i="0" u="none" strike="noStrike" dirty="0">
                        <a:solidFill>
                          <a:srgbClr val="000000"/>
                        </a:solidFill>
                        <a:effectLst/>
                        <a:latin typeface="Trebuchet MS"/>
                      </a:endParaRPr>
                    </a:p>
                  </a:txBody>
                  <a:tcPr marL="9525" marR="9525" marT="9525" marB="0" anchor="b"/>
                </a:tc>
                <a:tc gridSpan="8">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t>Περιφέρεια</a:t>
                      </a:r>
                      <a:endParaRPr lang="el-GR" sz="1000" b="1"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smtClean="0"/>
                    </a:p>
                  </a:txBody>
                  <a:tcPr anchor="ctr"/>
                </a:tc>
              </a:tr>
              <a:tr h="475236">
                <a:tc vMerge="1">
                  <a:txBody>
                    <a:bodyPr/>
                    <a:lstStyle/>
                    <a:p>
                      <a:pPr algn="l" fontAlgn="b"/>
                      <a:endParaRPr lang="el-GR" sz="1300" b="0" i="0" u="none" strike="noStrike" dirty="0">
                        <a:solidFill>
                          <a:srgbClr val="000000"/>
                        </a:solidFill>
                        <a:effectLst/>
                        <a:latin typeface="Trebuchet MS"/>
                      </a:endParaRPr>
                    </a:p>
                  </a:txBody>
                  <a:tcPr marL="9525" marR="9525" marT="9525" marB="0" anchor="b"/>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solidFill>
                            <a:schemeClr val="bg1"/>
                          </a:solidFill>
                        </a:rPr>
                        <a:t>Σύνολο</a:t>
                      </a:r>
                      <a:endParaRPr lang="el-GR" sz="1000" b="1" dirty="0">
                        <a:solidFill>
                          <a:schemeClr val="bg1"/>
                        </a:solidFill>
                      </a:endParaRPr>
                    </a:p>
                  </a:txBody>
                  <a:tcPr anchor="ctr">
                    <a:solidFill>
                      <a:schemeClr val="accent2"/>
                    </a:solidFill>
                  </a:tcPr>
                </a:tc>
                <a:tc>
                  <a:txBody>
                    <a:bodyPr/>
                    <a:lstStyle/>
                    <a:p>
                      <a:pPr algn="ctr" fontAlgn="ctr"/>
                      <a:r>
                        <a:rPr lang="el-GR" sz="1000" b="1" i="0" u="none" strike="noStrike" dirty="0">
                          <a:solidFill>
                            <a:schemeClr val="bg1"/>
                          </a:solidFill>
                          <a:effectLst/>
                          <a:latin typeface="Trebuchet MS"/>
                        </a:rPr>
                        <a:t>Αθήνα</a:t>
                      </a: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Θεσσαλονίκη</a:t>
                      </a: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Μακεδονία</a:t>
                      </a:r>
                      <a:r>
                        <a:rPr lang="el-GR" sz="1000" b="1" i="0" u="none" strike="noStrike" dirty="0" smtClean="0">
                          <a:solidFill>
                            <a:schemeClr val="bg1"/>
                          </a:solidFill>
                          <a:effectLst/>
                          <a:latin typeface="Trebuchet MS"/>
                        </a:rPr>
                        <a:t>/</a:t>
                      </a:r>
                    </a:p>
                    <a:p>
                      <a:pPr algn="ctr" fontAlgn="ctr"/>
                      <a:r>
                        <a:rPr lang="el-GR" sz="1000" b="1" i="0" u="none" strike="noStrike" dirty="0" smtClean="0">
                          <a:solidFill>
                            <a:schemeClr val="bg1"/>
                          </a:solidFill>
                          <a:effectLst/>
                          <a:latin typeface="Trebuchet MS"/>
                        </a:rPr>
                        <a:t>Θράκη</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Ήπειρος</a:t>
                      </a:r>
                      <a:r>
                        <a:rPr lang="el-GR" sz="1000" b="1" i="0" u="none" strike="noStrike" dirty="0" smtClean="0">
                          <a:solidFill>
                            <a:schemeClr val="bg1"/>
                          </a:solidFill>
                          <a:effectLst/>
                          <a:latin typeface="Trebuchet MS"/>
                        </a:rPr>
                        <a:t>/</a:t>
                      </a:r>
                    </a:p>
                    <a:p>
                      <a:pPr algn="ctr" fontAlgn="ctr"/>
                      <a:r>
                        <a:rPr lang="el-GR" sz="1000" b="1" i="0" u="none" strike="noStrike" dirty="0" smtClean="0">
                          <a:solidFill>
                            <a:schemeClr val="bg1"/>
                          </a:solidFill>
                          <a:effectLst/>
                          <a:latin typeface="Trebuchet MS"/>
                        </a:rPr>
                        <a:t>Ιόνιο</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err="1" smtClean="0">
                          <a:solidFill>
                            <a:schemeClr val="bg1"/>
                          </a:solidFill>
                          <a:effectLst/>
                          <a:latin typeface="Trebuchet MS"/>
                        </a:rPr>
                        <a:t>Πελοπόννη</a:t>
                      </a:r>
                      <a:endParaRPr lang="el-GR" sz="1000" b="1" i="0" u="none" strike="noStrike" dirty="0" smtClean="0">
                        <a:solidFill>
                          <a:schemeClr val="bg1"/>
                        </a:solidFill>
                        <a:effectLst/>
                        <a:latin typeface="Trebuchet MS"/>
                      </a:endParaRPr>
                    </a:p>
                    <a:p>
                      <a:pPr algn="ctr" fontAlgn="ctr"/>
                      <a:r>
                        <a:rPr lang="el-GR" sz="1000" b="1" i="0" u="none" strike="noStrike" dirty="0" smtClean="0">
                          <a:solidFill>
                            <a:schemeClr val="bg1"/>
                          </a:solidFill>
                          <a:effectLst/>
                          <a:latin typeface="Trebuchet MS"/>
                        </a:rPr>
                        <a:t>σος/Δυτική </a:t>
                      </a:r>
                      <a:r>
                        <a:rPr lang="el-GR" sz="1000" b="1" i="0" u="none" strike="noStrike" dirty="0">
                          <a:solidFill>
                            <a:schemeClr val="bg1"/>
                          </a:solidFill>
                          <a:effectLst/>
                          <a:latin typeface="Trebuchet MS"/>
                        </a:rPr>
                        <a:t>Ελλάδα</a:t>
                      </a: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Θεσσαλία</a:t>
                      </a:r>
                      <a:r>
                        <a:rPr lang="el-GR" sz="1000" b="1" i="0" u="none" strike="noStrike" dirty="0" smtClean="0">
                          <a:solidFill>
                            <a:schemeClr val="bg1"/>
                          </a:solidFill>
                          <a:effectLst/>
                          <a:latin typeface="Trebuchet MS"/>
                        </a:rPr>
                        <a:t>/</a:t>
                      </a:r>
                    </a:p>
                    <a:p>
                      <a:pPr algn="ctr" fontAlgn="ctr"/>
                      <a:r>
                        <a:rPr lang="el-GR" sz="1000" b="1" i="0" u="none" strike="noStrike" dirty="0" smtClean="0">
                          <a:solidFill>
                            <a:schemeClr val="bg1"/>
                          </a:solidFill>
                          <a:effectLst/>
                          <a:latin typeface="Trebuchet MS"/>
                        </a:rPr>
                        <a:t>Στερεά</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a:solidFill>
                            <a:schemeClr val="bg1"/>
                          </a:solidFill>
                          <a:effectLst/>
                          <a:latin typeface="Trebuchet MS"/>
                        </a:rPr>
                        <a:t>Κρήτη</a:t>
                      </a:r>
                      <a:r>
                        <a:rPr lang="el-GR" sz="1000" b="1" i="0" u="none" strike="noStrike" dirty="0" smtClean="0">
                          <a:solidFill>
                            <a:schemeClr val="bg1"/>
                          </a:solidFill>
                          <a:effectLst/>
                          <a:latin typeface="Trebuchet MS"/>
                        </a:rPr>
                        <a:t>/</a:t>
                      </a:r>
                    </a:p>
                    <a:p>
                      <a:pPr algn="ctr" fontAlgn="ctr"/>
                      <a:r>
                        <a:rPr lang="el-GR" sz="1000" b="1" i="0" u="none" strike="noStrike" dirty="0" smtClean="0">
                          <a:solidFill>
                            <a:schemeClr val="bg1"/>
                          </a:solidFill>
                          <a:effectLst/>
                          <a:latin typeface="Trebuchet MS"/>
                        </a:rPr>
                        <a:t>Νησιά </a:t>
                      </a:r>
                      <a:r>
                        <a:rPr lang="el-GR" sz="1000" b="1" i="0" u="none" strike="noStrike" dirty="0">
                          <a:solidFill>
                            <a:schemeClr val="bg1"/>
                          </a:solidFill>
                          <a:effectLst/>
                          <a:latin typeface="Trebuchet MS"/>
                        </a:rPr>
                        <a:t>Αιγαίου</a:t>
                      </a:r>
                    </a:p>
                  </a:txBody>
                  <a:tcPr marL="9525" marR="9525" marT="9525" marB="0" anchor="ctr">
                    <a:solidFill>
                      <a:schemeClr val="accent2"/>
                    </a:solidFill>
                  </a:tcPr>
                </a:tc>
              </a:tr>
              <a:tr h="287017">
                <a:tc>
                  <a:txBody>
                    <a:bodyPr/>
                    <a:lstStyle/>
                    <a:p>
                      <a:pPr algn="r" fontAlgn="ctr"/>
                      <a:r>
                        <a:rPr lang="el-GR" sz="1000" b="1" i="0" u="none" strike="noStrike" dirty="0">
                          <a:solidFill>
                            <a:srgbClr val="000000"/>
                          </a:solidFill>
                          <a:effectLst/>
                          <a:latin typeface="Trebuchet MS"/>
                        </a:rPr>
                        <a:t>Οι Δήμαρχοι, Αντιδήμαρχοι και λοιποί αιρετοί των Δήμων</a:t>
                      </a:r>
                    </a:p>
                  </a:txBody>
                  <a:tcPr marL="9525" marR="9525" marT="9525" marB="0" anchor="ctr"/>
                </a:tc>
                <a:tc>
                  <a:txBody>
                    <a:bodyPr/>
                    <a:lstStyle/>
                    <a:p>
                      <a:pPr algn="ctr" fontAlgn="ctr"/>
                      <a:r>
                        <a:rPr lang="el-GR" sz="1000" b="1" i="0" u="none" strike="noStrike" dirty="0">
                          <a:solidFill>
                            <a:schemeClr val="bg1"/>
                          </a:solidFill>
                          <a:effectLst/>
                          <a:latin typeface="Trebuchet MS"/>
                        </a:rPr>
                        <a:t>34</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35</a:t>
                      </a:r>
                    </a:p>
                  </a:txBody>
                  <a:tcPr marL="9525" marR="9525" marT="9525" marB="0" anchor="ctr"/>
                </a:tc>
                <a:tc>
                  <a:txBody>
                    <a:bodyPr/>
                    <a:lstStyle/>
                    <a:p>
                      <a:pPr algn="ctr" fontAlgn="ctr"/>
                      <a:r>
                        <a:rPr lang="el-GR" sz="1000" b="1" i="0" u="none" strike="noStrike" dirty="0">
                          <a:solidFill>
                            <a:schemeClr val="accent1"/>
                          </a:solidFill>
                          <a:effectLst/>
                          <a:latin typeface="Trebuchet MS"/>
                        </a:rPr>
                        <a:t>45</a:t>
                      </a:r>
                    </a:p>
                  </a:txBody>
                  <a:tcPr marL="9525" marR="9525" marT="9525" marB="0" anchor="ctr"/>
                </a:tc>
                <a:tc>
                  <a:txBody>
                    <a:bodyPr/>
                    <a:lstStyle/>
                    <a:p>
                      <a:pPr algn="ctr" fontAlgn="ctr"/>
                      <a:r>
                        <a:rPr lang="el-GR" sz="1000" b="1" i="0" u="none" strike="noStrike">
                          <a:solidFill>
                            <a:srgbClr val="000000"/>
                          </a:solidFill>
                          <a:effectLst/>
                          <a:latin typeface="Trebuchet MS"/>
                        </a:rPr>
                        <a:t>33</a:t>
                      </a:r>
                    </a:p>
                  </a:txBody>
                  <a:tcPr marL="9525" marR="9525" marT="9525" marB="0" anchor="ctr"/>
                </a:tc>
                <a:tc>
                  <a:txBody>
                    <a:bodyPr/>
                    <a:lstStyle/>
                    <a:p>
                      <a:pPr algn="ctr" fontAlgn="ctr"/>
                      <a:r>
                        <a:rPr lang="el-GR" sz="1000" b="1" i="0" u="none" strike="noStrike">
                          <a:solidFill>
                            <a:srgbClr val="000000"/>
                          </a:solidFill>
                          <a:effectLst/>
                          <a:latin typeface="Trebuchet MS"/>
                        </a:rPr>
                        <a:t>32</a:t>
                      </a:r>
                    </a:p>
                  </a:txBody>
                  <a:tcPr marL="9525" marR="9525" marT="9525" marB="0" anchor="ctr"/>
                </a:tc>
                <a:tc>
                  <a:txBody>
                    <a:bodyPr/>
                    <a:lstStyle/>
                    <a:p>
                      <a:pPr algn="ctr" fontAlgn="ctr"/>
                      <a:r>
                        <a:rPr lang="el-GR" sz="1000" b="1" i="0" u="none" strike="noStrike">
                          <a:solidFill>
                            <a:srgbClr val="000000"/>
                          </a:solidFill>
                          <a:effectLst/>
                          <a:latin typeface="Trebuchet MS"/>
                        </a:rPr>
                        <a:t>34</a:t>
                      </a:r>
                    </a:p>
                  </a:txBody>
                  <a:tcPr marL="9525" marR="9525" marT="9525" marB="0" anchor="ctr"/>
                </a:tc>
                <a:tc>
                  <a:txBody>
                    <a:bodyPr/>
                    <a:lstStyle/>
                    <a:p>
                      <a:pPr algn="ctr" fontAlgn="ctr"/>
                      <a:r>
                        <a:rPr lang="el-GR" sz="1000" b="1" i="0" u="none" strike="noStrike">
                          <a:solidFill>
                            <a:srgbClr val="000000"/>
                          </a:solidFill>
                          <a:effectLst/>
                          <a:latin typeface="Trebuchet MS"/>
                        </a:rPr>
                        <a:t>34</a:t>
                      </a:r>
                    </a:p>
                  </a:txBody>
                  <a:tcPr marL="9525" marR="9525" marT="9525" marB="0" anchor="ctr"/>
                </a:tc>
                <a:tc>
                  <a:txBody>
                    <a:bodyPr/>
                    <a:lstStyle/>
                    <a:p>
                      <a:pPr algn="ctr" fontAlgn="ctr"/>
                      <a:r>
                        <a:rPr lang="el-GR" sz="1000" b="1" i="0" u="none" strike="noStrike">
                          <a:solidFill>
                            <a:srgbClr val="000000"/>
                          </a:solidFill>
                          <a:effectLst/>
                          <a:latin typeface="Trebuchet MS"/>
                        </a:rPr>
                        <a:t>32</a:t>
                      </a:r>
                    </a:p>
                  </a:txBody>
                  <a:tcPr marL="9525" marR="9525" marT="9525" marB="0" anchor="ctr"/>
                </a:tc>
              </a:tr>
              <a:tr h="287017">
                <a:tc>
                  <a:txBody>
                    <a:bodyPr/>
                    <a:lstStyle/>
                    <a:p>
                      <a:pPr algn="r" fontAlgn="ctr"/>
                      <a:r>
                        <a:rPr lang="el-GR" sz="1000" b="1" i="0" u="none" strike="noStrike" dirty="0">
                          <a:solidFill>
                            <a:srgbClr val="000000"/>
                          </a:solidFill>
                          <a:effectLst/>
                          <a:latin typeface="Trebuchet MS"/>
                        </a:rPr>
                        <a:t>Οι εκπρόσωποι σε συνδικαλιστικές οργανώσεις</a:t>
                      </a:r>
                    </a:p>
                  </a:txBody>
                  <a:tcPr marL="9525" marR="9525" marT="9525" marB="0" anchor="ctr"/>
                </a:tc>
                <a:tc>
                  <a:txBody>
                    <a:bodyPr/>
                    <a:lstStyle/>
                    <a:p>
                      <a:pPr algn="ctr" fontAlgn="ctr"/>
                      <a:r>
                        <a:rPr lang="el-GR" sz="1000" b="1" i="0" u="none" strike="noStrike" dirty="0">
                          <a:solidFill>
                            <a:schemeClr val="bg1"/>
                          </a:solidFill>
                          <a:effectLst/>
                          <a:latin typeface="Trebuchet MS"/>
                        </a:rPr>
                        <a:t>7</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dirty="0">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13</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9</a:t>
                      </a:r>
                    </a:p>
                  </a:txBody>
                  <a:tcPr marL="9525" marR="9525" marT="9525" marB="0" anchor="ctr"/>
                </a:tc>
              </a:tr>
              <a:tr h="360321">
                <a:tc>
                  <a:txBody>
                    <a:bodyPr/>
                    <a:lstStyle/>
                    <a:p>
                      <a:pPr algn="r" fontAlgn="ctr"/>
                      <a:r>
                        <a:rPr lang="el-GR" sz="1000" b="1" i="0" u="none" strike="noStrike" dirty="0">
                          <a:solidFill>
                            <a:srgbClr val="000000"/>
                          </a:solidFill>
                          <a:effectLst/>
                          <a:latin typeface="Trebuchet MS"/>
                        </a:rPr>
                        <a:t>Οι Περιφερειάρχες, </a:t>
                      </a:r>
                      <a:r>
                        <a:rPr lang="el-GR" sz="1000" b="1" i="0" u="none" strike="noStrike" dirty="0" err="1">
                          <a:solidFill>
                            <a:srgbClr val="000000"/>
                          </a:solidFill>
                          <a:effectLst/>
                          <a:latin typeface="Trebuchet MS"/>
                        </a:rPr>
                        <a:t>Αντιπεριφερειάρχες</a:t>
                      </a:r>
                      <a:r>
                        <a:rPr lang="el-GR" sz="1000" b="1" i="0" u="none" strike="noStrike" dirty="0">
                          <a:solidFill>
                            <a:srgbClr val="000000"/>
                          </a:solidFill>
                          <a:effectLst/>
                          <a:latin typeface="Trebuchet MS"/>
                        </a:rPr>
                        <a:t>  και λοιποί </a:t>
                      </a:r>
                      <a:r>
                        <a:rPr lang="el-GR" sz="1000" b="1" i="0" u="none" strike="noStrike" dirty="0" smtClean="0">
                          <a:solidFill>
                            <a:srgbClr val="000000"/>
                          </a:solidFill>
                          <a:effectLst/>
                          <a:latin typeface="Trebuchet MS"/>
                        </a:rPr>
                        <a:t>αιρετοί των</a:t>
                      </a:r>
                      <a:r>
                        <a:rPr lang="el-GR" sz="1000" b="1" i="0" u="none" strike="noStrike" baseline="0" dirty="0" smtClean="0">
                          <a:solidFill>
                            <a:srgbClr val="000000"/>
                          </a:solidFill>
                          <a:effectLst/>
                          <a:latin typeface="Trebuchet MS"/>
                        </a:rPr>
                        <a:t> Περιφερειών</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dirty="0">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dirty="0">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12</a:t>
                      </a:r>
                    </a:p>
                  </a:txBody>
                  <a:tcPr marL="9525" marR="9525" marT="9525" marB="0" anchor="ctr"/>
                </a:tc>
              </a:tr>
              <a:tr h="343102">
                <a:tc>
                  <a:txBody>
                    <a:bodyPr/>
                    <a:lstStyle/>
                    <a:p>
                      <a:pPr algn="r" fontAlgn="ctr"/>
                      <a:r>
                        <a:rPr lang="el-GR" sz="1000" b="1" i="0" u="none" strike="noStrike" dirty="0">
                          <a:solidFill>
                            <a:srgbClr val="000000"/>
                          </a:solidFill>
                          <a:effectLst/>
                          <a:latin typeface="Trebuchet MS"/>
                        </a:rPr>
                        <a:t>Οι βουλευτές και τα στελέχη των κομμάτων</a:t>
                      </a:r>
                    </a:p>
                  </a:txBody>
                  <a:tcPr marL="9525" marR="9525" marT="9525" marB="0" anchor="ctr"/>
                </a:tc>
                <a:tc>
                  <a:txBody>
                    <a:bodyPr/>
                    <a:lstStyle/>
                    <a:p>
                      <a:pPr algn="ctr" fontAlgn="ctr"/>
                      <a:r>
                        <a:rPr lang="el-GR" sz="1000" b="1" i="0" u="none" strike="noStrike" dirty="0">
                          <a:solidFill>
                            <a:schemeClr val="bg1"/>
                          </a:solidFill>
                          <a:effectLst/>
                          <a:latin typeface="Trebuchet MS"/>
                        </a:rPr>
                        <a:t>5</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9</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dirty="0">
                          <a:solidFill>
                            <a:srgbClr val="000000"/>
                          </a:solidFill>
                          <a:effectLst/>
                          <a:latin typeface="Trebuchet MS"/>
                        </a:rPr>
                        <a:t>5</a:t>
                      </a:r>
                    </a:p>
                  </a:txBody>
                  <a:tcPr marL="9525" marR="9525" marT="9525" marB="0" anchor="ctr"/>
                </a:tc>
              </a:tr>
              <a:tr h="234801">
                <a:tc>
                  <a:txBody>
                    <a:bodyPr/>
                    <a:lstStyle/>
                    <a:p>
                      <a:pPr algn="r" fontAlgn="ctr"/>
                      <a:r>
                        <a:rPr lang="el-GR" sz="1000" b="1" i="0" u="none" strike="noStrike" dirty="0">
                          <a:solidFill>
                            <a:srgbClr val="000000"/>
                          </a:solidFill>
                          <a:effectLst/>
                          <a:latin typeface="Trebuchet MS"/>
                        </a:rPr>
                        <a:t>Κανένας από αυτούς (</a:t>
                      </a:r>
                      <a:r>
                        <a:rPr lang="el-GR" sz="1000" b="1" i="0" u="none" strike="noStrike" dirty="0" err="1">
                          <a:solidFill>
                            <a:srgbClr val="000000"/>
                          </a:solidFill>
                          <a:effectLst/>
                          <a:latin typeface="Trebuchet MS"/>
                        </a:rPr>
                        <a:t>αυθ</a:t>
                      </a:r>
                      <a:r>
                        <a:rPr lang="el-GR" sz="1000" b="1" i="0" u="none" strike="noStrike" dirty="0">
                          <a:solidFill>
                            <a:srgbClr val="000000"/>
                          </a:solidFill>
                          <a:effectLst/>
                          <a:latin typeface="Trebuchet MS"/>
                        </a:rPr>
                        <a:t>.)</a:t>
                      </a:r>
                    </a:p>
                  </a:txBody>
                  <a:tcPr marL="9525" marR="9525" marT="9525" marB="0" anchor="ctr"/>
                </a:tc>
                <a:tc>
                  <a:txBody>
                    <a:bodyPr/>
                    <a:lstStyle/>
                    <a:p>
                      <a:pPr algn="ctr" fontAlgn="ctr"/>
                      <a:r>
                        <a:rPr lang="el-GR" sz="1000" b="1" i="0" u="none" strike="noStrike" dirty="0">
                          <a:solidFill>
                            <a:schemeClr val="bg1"/>
                          </a:solidFill>
                          <a:effectLst/>
                          <a:latin typeface="Trebuchet MS"/>
                        </a:rPr>
                        <a:t>47</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48</a:t>
                      </a:r>
                    </a:p>
                  </a:txBody>
                  <a:tcPr marL="9525" marR="9525" marT="9525" marB="0" anchor="ctr"/>
                </a:tc>
                <a:tc>
                  <a:txBody>
                    <a:bodyPr/>
                    <a:lstStyle/>
                    <a:p>
                      <a:pPr algn="ctr" fontAlgn="ctr"/>
                      <a:r>
                        <a:rPr lang="el-GR" sz="1000" b="1" i="0" u="none" strike="noStrike">
                          <a:solidFill>
                            <a:srgbClr val="000000"/>
                          </a:solidFill>
                          <a:effectLst/>
                          <a:latin typeface="Trebuchet MS"/>
                        </a:rPr>
                        <a:t>36</a:t>
                      </a:r>
                    </a:p>
                  </a:txBody>
                  <a:tcPr marL="9525" marR="9525" marT="9525" marB="0" anchor="ctr"/>
                </a:tc>
                <a:tc>
                  <a:txBody>
                    <a:bodyPr/>
                    <a:lstStyle/>
                    <a:p>
                      <a:pPr algn="ctr" fontAlgn="ctr"/>
                      <a:r>
                        <a:rPr lang="el-GR" sz="1000" b="1" i="0" u="none" strike="noStrike">
                          <a:solidFill>
                            <a:srgbClr val="000000"/>
                          </a:solidFill>
                          <a:effectLst/>
                          <a:latin typeface="Trebuchet MS"/>
                        </a:rPr>
                        <a:t>47</a:t>
                      </a:r>
                    </a:p>
                  </a:txBody>
                  <a:tcPr marL="9525" marR="9525" marT="9525" marB="0" anchor="ctr"/>
                </a:tc>
                <a:tc>
                  <a:txBody>
                    <a:bodyPr/>
                    <a:lstStyle/>
                    <a:p>
                      <a:pPr algn="ctr" fontAlgn="ctr"/>
                      <a:r>
                        <a:rPr lang="el-GR" sz="1000" b="1" i="0" u="none" strike="noStrike">
                          <a:solidFill>
                            <a:srgbClr val="000000"/>
                          </a:solidFill>
                          <a:effectLst/>
                          <a:latin typeface="Trebuchet MS"/>
                        </a:rPr>
                        <a:t>54</a:t>
                      </a:r>
                    </a:p>
                  </a:txBody>
                  <a:tcPr marL="9525" marR="9525" marT="9525" marB="0" anchor="ctr"/>
                </a:tc>
                <a:tc>
                  <a:txBody>
                    <a:bodyPr/>
                    <a:lstStyle/>
                    <a:p>
                      <a:pPr algn="ctr" fontAlgn="ctr"/>
                      <a:r>
                        <a:rPr lang="el-GR" sz="1000" b="1" i="0" u="none" strike="noStrike">
                          <a:solidFill>
                            <a:srgbClr val="000000"/>
                          </a:solidFill>
                          <a:effectLst/>
                          <a:latin typeface="Trebuchet MS"/>
                        </a:rPr>
                        <a:t>48</a:t>
                      </a:r>
                    </a:p>
                  </a:txBody>
                  <a:tcPr marL="9525" marR="9525" marT="9525" marB="0" anchor="ctr"/>
                </a:tc>
                <a:tc>
                  <a:txBody>
                    <a:bodyPr/>
                    <a:lstStyle/>
                    <a:p>
                      <a:pPr algn="ctr" fontAlgn="ctr"/>
                      <a:r>
                        <a:rPr lang="el-GR" sz="1000" b="1" i="0" u="none" strike="noStrike">
                          <a:solidFill>
                            <a:srgbClr val="000000"/>
                          </a:solidFill>
                          <a:effectLst/>
                          <a:latin typeface="Trebuchet MS"/>
                        </a:rPr>
                        <a:t>48</a:t>
                      </a:r>
                    </a:p>
                  </a:txBody>
                  <a:tcPr marL="9525" marR="9525" marT="9525" marB="0" anchor="ctr"/>
                </a:tc>
                <a:tc>
                  <a:txBody>
                    <a:bodyPr/>
                    <a:lstStyle/>
                    <a:p>
                      <a:pPr algn="ctr" fontAlgn="ctr"/>
                      <a:r>
                        <a:rPr lang="el-GR" sz="1000" b="1" i="0" u="none" strike="noStrike" dirty="0">
                          <a:solidFill>
                            <a:srgbClr val="000000"/>
                          </a:solidFill>
                          <a:effectLst/>
                          <a:latin typeface="Trebuchet MS"/>
                        </a:rPr>
                        <a:t>42</a:t>
                      </a:r>
                    </a:p>
                  </a:txBody>
                  <a:tcPr marL="9525" marR="9525" marT="9525" marB="0" anchor="ctr"/>
                </a:tc>
              </a:tr>
              <a:tr h="220337">
                <a:tc>
                  <a:txBody>
                    <a:bodyPr/>
                    <a:lstStyle/>
                    <a:p>
                      <a:pPr algn="r" fontAlgn="ctr"/>
                      <a:r>
                        <a:rPr lang="el-GR" sz="1000" b="1" i="0" u="none" strike="noStrike" dirty="0">
                          <a:solidFill>
                            <a:srgbClr val="000000"/>
                          </a:solidFill>
                          <a:effectLst/>
                          <a:latin typeface="Trebuchet MS"/>
                        </a:rPr>
                        <a:t>ΔΓ/ΔΑ</a:t>
                      </a:r>
                    </a:p>
                  </a:txBody>
                  <a:tcPr marL="9525" marR="9525" marT="9525" marB="0" anchor="ctr"/>
                </a:tc>
                <a:tc>
                  <a:txBody>
                    <a:bodyPr/>
                    <a:lstStyle/>
                    <a:p>
                      <a:pPr algn="ctr" fontAlgn="ctr"/>
                      <a:r>
                        <a:rPr lang="el-GR" sz="1000" b="1" i="0" u="none" strike="noStrike" dirty="0">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0</a:t>
                      </a:r>
                    </a:p>
                  </a:txBody>
                  <a:tcPr marL="9525" marR="9525" marT="9525" marB="0" anchor="ctr"/>
                </a:tc>
                <a:tc>
                  <a:txBody>
                    <a:bodyPr/>
                    <a:lstStyle/>
                    <a:p>
                      <a:pPr algn="ctr" fontAlgn="ctr"/>
                      <a:r>
                        <a:rPr lang="el-GR" sz="1000" b="1" i="0" u="none" strike="noStrike" dirty="0">
                          <a:solidFill>
                            <a:srgbClr val="000000"/>
                          </a:solidFill>
                          <a:effectLst/>
                          <a:latin typeface="Trebuchet MS"/>
                        </a:rPr>
                        <a:t>0</a:t>
                      </a:r>
                    </a:p>
                  </a:txBody>
                  <a:tcPr marL="9525" marR="9525" marT="9525" marB="0" anchor="ctr"/>
                </a:tc>
                <a:tc>
                  <a:txBody>
                    <a:bodyPr/>
                    <a:lstStyle/>
                    <a:p>
                      <a:pPr algn="ctr" fontAlgn="ctr"/>
                      <a:r>
                        <a:rPr lang="el-GR" sz="1000" b="1" i="0" u="none" strike="noStrike">
                          <a:solidFill>
                            <a:srgbClr val="000000"/>
                          </a:solidFill>
                          <a:effectLst/>
                          <a:latin typeface="Trebuchet MS"/>
                        </a:rPr>
                        <a:t>2</a:t>
                      </a:r>
                    </a:p>
                  </a:txBody>
                  <a:tcPr marL="9525" marR="9525" marT="9525" marB="0" anchor="ctr"/>
                </a:tc>
                <a:tc>
                  <a:txBody>
                    <a:bodyPr/>
                    <a:lstStyle/>
                    <a:p>
                      <a:pPr algn="ctr" fontAlgn="ctr"/>
                      <a:r>
                        <a:rPr lang="el-GR" sz="1000" b="1" i="0" u="none" strike="noStrike" dirty="0">
                          <a:solidFill>
                            <a:srgbClr val="000000"/>
                          </a:solidFill>
                          <a:effectLst/>
                          <a:latin typeface="Trebuchet MS"/>
                        </a:rPr>
                        <a:t>0</a:t>
                      </a:r>
                    </a:p>
                  </a:txBody>
                  <a:tcPr marL="9525" marR="9525" marT="9525" marB="0" anchor="ctr"/>
                </a:tc>
              </a:tr>
            </a:tbl>
          </a:graphicData>
        </a:graphic>
      </p:graphicFrame>
    </p:spTree>
    <p:extLst>
      <p:ext uri="{BB962C8B-B14F-4D97-AF65-F5344CB8AC3E}">
        <p14:creationId xmlns:p14="http://schemas.microsoft.com/office/powerpoint/2010/main" xmlns="" val="260077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heckerboard(across)">
                                      <p:cBhvr>
                                        <p:cTn id="7" dur="500"/>
                                        <p:tgtEl>
                                          <p:spTgt spid="7"/>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heckerboard(across)">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28</a:t>
            </a:fld>
            <a:endParaRPr lang="en-US"/>
          </a:p>
        </p:txBody>
      </p:sp>
      <p:graphicFrame>
        <p:nvGraphicFramePr>
          <p:cNvPr id="10" name="Content Placeholder 10"/>
          <p:cNvGraphicFramePr>
            <a:graphicFrameLocks noGrp="1"/>
          </p:cNvGraphicFramePr>
          <p:nvPr>
            <p:ph sz="half" idx="1"/>
            <p:extLst>
              <p:ext uri="{D42A27DB-BD31-4B8C-83A1-F6EECF244321}">
                <p14:modId xmlns:p14="http://schemas.microsoft.com/office/powerpoint/2010/main" xmlns="" val="2180833794"/>
              </p:ext>
            </p:extLst>
          </p:nvPr>
        </p:nvGraphicFramePr>
        <p:xfrm>
          <a:off x="323528" y="2132856"/>
          <a:ext cx="3744416"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graphicFrame>
        <p:nvGraphicFramePr>
          <p:cNvPr id="11" name="Content Placeholder 12"/>
          <p:cNvGraphicFramePr>
            <a:graphicFrameLocks noGrp="1"/>
          </p:cNvGraphicFramePr>
          <p:nvPr>
            <p:ph sz="half" idx="2"/>
            <p:extLst>
              <p:ext uri="{D42A27DB-BD31-4B8C-83A1-F6EECF244321}">
                <p14:modId xmlns:p14="http://schemas.microsoft.com/office/powerpoint/2010/main" xmlns="" val="2655435701"/>
              </p:ext>
            </p:extLst>
          </p:nvPr>
        </p:nvGraphicFramePr>
        <p:xfrm>
          <a:off x="4211960" y="1555751"/>
          <a:ext cx="4752528" cy="4681561"/>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2987824" y="188913"/>
            <a:ext cx="5975201" cy="1009650"/>
          </a:xfrm>
        </p:spPr>
        <p:txBody>
          <a:bodyPr/>
          <a:lstStyle/>
          <a:p>
            <a:r>
              <a:rPr lang="el-GR" sz="1600" dirty="0" smtClean="0"/>
              <a:t>‘Παίρνοντας </a:t>
            </a:r>
            <a:r>
              <a:rPr lang="el-GR" sz="1600" dirty="0"/>
              <a:t>υπόψη όλες τις πλευρές και με την εμπειρία που έχετε, νομίζετε ότι οι αλλαγές που έφερε στην τοπική αυτοδιοίκηση το πρόγραμμα «Καλλικράτης» ήταν θετικές, αδιάφορες ή αρνητικές για τον τόπο σας</a:t>
            </a:r>
            <a:r>
              <a:rPr lang="el-GR" sz="1600" dirty="0" smtClean="0"/>
              <a:t>;’ </a:t>
            </a:r>
            <a:endParaRPr lang="el-GR" sz="1600" dirty="0"/>
          </a:p>
        </p:txBody>
      </p:sp>
    </p:spTree>
    <p:extLst>
      <p:ext uri="{BB962C8B-B14F-4D97-AF65-F5344CB8AC3E}">
        <p14:creationId xmlns:p14="http://schemas.microsoft.com/office/powerpoint/2010/main" xmlns="" val="21159144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7864" y="188913"/>
            <a:ext cx="5615161" cy="1009650"/>
          </a:xfrm>
        </p:spPr>
        <p:txBody>
          <a:bodyPr/>
          <a:lstStyle/>
          <a:p>
            <a:r>
              <a:rPr lang="el-GR" sz="2000" dirty="0"/>
              <a:t>‘Από όλα τα επίπεδα των εκλεγμένων εκπροσώπων ποιοι νοιώθετε να είναι πιο κοντά σας και να σας εκπροσωπούν περισσότερο</a:t>
            </a:r>
            <a:r>
              <a:rPr lang="el-GR" sz="2000" dirty="0" smtClean="0"/>
              <a:t>;’ (3) </a:t>
            </a:r>
            <a:endParaRPr lang="el-GR" sz="2000" dirty="0"/>
          </a:p>
        </p:txBody>
      </p:sp>
      <p:sp>
        <p:nvSpPr>
          <p:cNvPr id="6"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29</a:t>
            </a:fld>
            <a:endParaRPr lang="en-US" dirty="0"/>
          </a:p>
        </p:txBody>
      </p:sp>
      <p:graphicFrame>
        <p:nvGraphicFramePr>
          <p:cNvPr id="8" name="Content Placeholder 3"/>
          <p:cNvGraphicFramePr>
            <a:graphicFrameLocks noGrp="1"/>
          </p:cNvGraphicFramePr>
          <p:nvPr>
            <p:ph sz="half" idx="2"/>
            <p:extLst>
              <p:ext uri="{D42A27DB-BD31-4B8C-83A1-F6EECF244321}">
                <p14:modId xmlns:p14="http://schemas.microsoft.com/office/powerpoint/2010/main" xmlns="" val="3693913570"/>
              </p:ext>
            </p:extLst>
          </p:nvPr>
        </p:nvGraphicFramePr>
        <p:xfrm>
          <a:off x="323528" y="3874038"/>
          <a:ext cx="8064897" cy="2386364"/>
        </p:xfrm>
        <a:graphic>
          <a:graphicData uri="http://schemas.openxmlformats.org/drawingml/2006/table">
            <a:tbl>
              <a:tblPr firstRow="1" bandRow="1">
                <a:tableStyleId>{21E4AEA4-8DFA-4A89-87EB-49C32662AFE0}</a:tableStyleId>
              </a:tblPr>
              <a:tblGrid>
                <a:gridCol w="2874616"/>
                <a:gridCol w="878355"/>
                <a:gridCol w="655859"/>
                <a:gridCol w="1031854"/>
                <a:gridCol w="938049"/>
                <a:gridCol w="844244"/>
                <a:gridCol w="841920"/>
              </a:tblGrid>
              <a:tr h="244843">
                <a:tc rowSpan="2">
                  <a:txBody>
                    <a:bodyPr/>
                    <a:lstStyle/>
                    <a:p>
                      <a:pPr algn="l" fontAlgn="b"/>
                      <a:endParaRPr lang="el-GR" sz="1000" b="0" i="0" u="none" strike="noStrike" dirty="0">
                        <a:solidFill>
                          <a:srgbClr val="000000"/>
                        </a:solidFill>
                        <a:effectLst/>
                        <a:latin typeface="Trebuchet MS"/>
                      </a:endParaRPr>
                    </a:p>
                  </a:txBody>
                  <a:tcPr marL="9525" marR="9525" marT="9525" marB="0" anchor="b"/>
                </a:tc>
                <a:tc gridSpan="6">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t>Ηλικία</a:t>
                      </a:r>
                      <a:endParaRPr lang="el-GR" sz="1000" b="1"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r>
              <a:tr h="475236">
                <a:tc vMerge="1">
                  <a:txBody>
                    <a:bodyPr/>
                    <a:lstStyle/>
                    <a:p>
                      <a:pPr algn="l" fontAlgn="b"/>
                      <a:endParaRPr lang="el-GR" sz="1300" b="0" i="0" u="none" strike="noStrike" dirty="0">
                        <a:solidFill>
                          <a:srgbClr val="000000"/>
                        </a:solidFill>
                        <a:effectLst/>
                        <a:latin typeface="Trebuchet MS"/>
                      </a:endParaRPr>
                    </a:p>
                  </a:txBody>
                  <a:tcPr marL="9525" marR="9525" marT="9525" marB="0" anchor="b"/>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solidFill>
                            <a:schemeClr val="bg1"/>
                          </a:solidFill>
                        </a:rPr>
                        <a:t>Σύνολο</a:t>
                      </a:r>
                      <a:endParaRPr lang="el-GR" sz="1000" b="1" dirty="0">
                        <a:solidFill>
                          <a:schemeClr val="bg1"/>
                        </a:solidFill>
                      </a:endParaRPr>
                    </a:p>
                  </a:txBody>
                  <a:tcPr anchor="ctr">
                    <a:solidFill>
                      <a:schemeClr val="accent2"/>
                    </a:solidFill>
                  </a:tcPr>
                </a:tc>
                <a:tc>
                  <a:txBody>
                    <a:bodyPr/>
                    <a:lstStyle/>
                    <a:p>
                      <a:pPr algn="ctr" fontAlgn="ctr"/>
                      <a:r>
                        <a:rPr lang="el-GR" sz="1000" b="1" i="0" u="none" strike="noStrike" dirty="0" smtClean="0">
                          <a:solidFill>
                            <a:schemeClr val="bg1"/>
                          </a:solidFill>
                          <a:effectLst/>
                          <a:latin typeface="Trebuchet MS"/>
                        </a:rPr>
                        <a:t>18-34</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35-44</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45-54</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55-64</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65+</a:t>
                      </a:r>
                      <a:endParaRPr lang="el-GR" sz="1000" b="1" i="0" u="none" strike="noStrike" dirty="0">
                        <a:solidFill>
                          <a:schemeClr val="bg1"/>
                        </a:solidFill>
                        <a:effectLst/>
                        <a:latin typeface="Trebuchet MS"/>
                      </a:endParaRPr>
                    </a:p>
                  </a:txBody>
                  <a:tcPr marL="9525" marR="9525" marT="9525" marB="0" anchor="ctr">
                    <a:solidFill>
                      <a:schemeClr val="accent2"/>
                    </a:solidFill>
                  </a:tcPr>
                </a:tc>
              </a:tr>
              <a:tr h="287017">
                <a:tc>
                  <a:txBody>
                    <a:bodyPr/>
                    <a:lstStyle/>
                    <a:p>
                      <a:pPr algn="r" fontAlgn="ctr"/>
                      <a:r>
                        <a:rPr lang="el-GR" sz="1000" b="1" i="0" u="none" strike="noStrike" dirty="0">
                          <a:solidFill>
                            <a:srgbClr val="000000"/>
                          </a:solidFill>
                          <a:effectLst/>
                          <a:latin typeface="Trebuchet MS"/>
                        </a:rPr>
                        <a:t>Οι Δήμαρχοι, Αντιδήμαρχοι και λοιποί αιρετοί των Δήμων</a:t>
                      </a:r>
                    </a:p>
                  </a:txBody>
                  <a:tcPr marL="9525" marR="9525" marT="9525" marB="0" anchor="ctr"/>
                </a:tc>
                <a:tc>
                  <a:txBody>
                    <a:bodyPr/>
                    <a:lstStyle/>
                    <a:p>
                      <a:pPr algn="ctr" fontAlgn="ctr"/>
                      <a:r>
                        <a:rPr lang="el-GR" sz="1000" b="1" i="0" u="none" strike="noStrike" dirty="0">
                          <a:solidFill>
                            <a:schemeClr val="bg1"/>
                          </a:solidFill>
                          <a:effectLst/>
                          <a:latin typeface="Trebuchet MS"/>
                        </a:rPr>
                        <a:t>34</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34</a:t>
                      </a:r>
                    </a:p>
                  </a:txBody>
                  <a:tcPr marL="9525" marR="9525" marT="9525" marB="0" anchor="ctr"/>
                </a:tc>
                <a:tc>
                  <a:txBody>
                    <a:bodyPr/>
                    <a:lstStyle/>
                    <a:p>
                      <a:pPr algn="ctr" fontAlgn="ctr"/>
                      <a:r>
                        <a:rPr lang="el-GR" sz="1000" b="1" i="0" u="none" strike="noStrike">
                          <a:solidFill>
                            <a:srgbClr val="000000"/>
                          </a:solidFill>
                          <a:effectLst/>
                          <a:latin typeface="Trebuchet MS"/>
                        </a:rPr>
                        <a:t>31</a:t>
                      </a:r>
                    </a:p>
                  </a:txBody>
                  <a:tcPr marL="9525" marR="9525" marT="9525" marB="0" anchor="ctr"/>
                </a:tc>
                <a:tc>
                  <a:txBody>
                    <a:bodyPr/>
                    <a:lstStyle/>
                    <a:p>
                      <a:pPr algn="ctr" fontAlgn="ctr"/>
                      <a:r>
                        <a:rPr lang="el-GR" sz="1000" b="1" i="0" u="none" strike="noStrike">
                          <a:solidFill>
                            <a:srgbClr val="000000"/>
                          </a:solidFill>
                          <a:effectLst/>
                          <a:latin typeface="Trebuchet MS"/>
                        </a:rPr>
                        <a:t>34</a:t>
                      </a:r>
                    </a:p>
                  </a:txBody>
                  <a:tcPr marL="9525" marR="9525" marT="9525" marB="0" anchor="ctr"/>
                </a:tc>
                <a:tc>
                  <a:txBody>
                    <a:bodyPr/>
                    <a:lstStyle/>
                    <a:p>
                      <a:pPr algn="ctr" fontAlgn="ctr"/>
                      <a:r>
                        <a:rPr lang="el-GR" sz="1000" b="1" i="0" u="none" strike="noStrike">
                          <a:solidFill>
                            <a:srgbClr val="000000"/>
                          </a:solidFill>
                          <a:effectLst/>
                          <a:latin typeface="Trebuchet MS"/>
                        </a:rPr>
                        <a:t>34</a:t>
                      </a:r>
                    </a:p>
                  </a:txBody>
                  <a:tcPr marL="9525" marR="9525" marT="9525" marB="0" anchor="ctr"/>
                </a:tc>
                <a:tc>
                  <a:txBody>
                    <a:bodyPr/>
                    <a:lstStyle/>
                    <a:p>
                      <a:pPr algn="ctr" fontAlgn="ctr"/>
                      <a:r>
                        <a:rPr lang="el-GR" sz="1000" b="1" i="0" u="none" strike="noStrike" dirty="0">
                          <a:solidFill>
                            <a:srgbClr val="000000"/>
                          </a:solidFill>
                          <a:effectLst/>
                          <a:latin typeface="Trebuchet MS"/>
                        </a:rPr>
                        <a:t>38</a:t>
                      </a:r>
                    </a:p>
                  </a:txBody>
                  <a:tcPr marL="9525" marR="9525" marT="9525" marB="0" anchor="ctr"/>
                </a:tc>
              </a:tr>
              <a:tr h="287017">
                <a:tc>
                  <a:txBody>
                    <a:bodyPr/>
                    <a:lstStyle/>
                    <a:p>
                      <a:pPr algn="r" fontAlgn="ctr"/>
                      <a:r>
                        <a:rPr lang="el-GR" sz="1000" b="1" i="0" u="none" strike="noStrike" dirty="0">
                          <a:solidFill>
                            <a:srgbClr val="000000"/>
                          </a:solidFill>
                          <a:effectLst/>
                          <a:latin typeface="Trebuchet MS"/>
                        </a:rPr>
                        <a:t>Οι εκπρόσωποι σε συνδικαλιστικές οργανώσεις</a:t>
                      </a:r>
                    </a:p>
                  </a:txBody>
                  <a:tcPr marL="9525" marR="9525" marT="9525" marB="0" anchor="ctr"/>
                </a:tc>
                <a:tc>
                  <a:txBody>
                    <a:bodyPr/>
                    <a:lstStyle/>
                    <a:p>
                      <a:pPr algn="ctr" fontAlgn="ctr"/>
                      <a:r>
                        <a:rPr lang="el-GR" sz="1000" b="1" i="0" u="none" strike="noStrike" dirty="0">
                          <a:solidFill>
                            <a:schemeClr val="bg1"/>
                          </a:solidFill>
                          <a:effectLst/>
                          <a:latin typeface="Trebuchet MS"/>
                        </a:rPr>
                        <a:t>7</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9</a:t>
                      </a:r>
                    </a:p>
                  </a:txBody>
                  <a:tcPr marL="9525" marR="9525" marT="9525" marB="0" anchor="ctr"/>
                </a:tc>
                <a:tc>
                  <a:txBody>
                    <a:bodyPr/>
                    <a:lstStyle/>
                    <a:p>
                      <a:pPr algn="ctr" fontAlgn="ctr"/>
                      <a:r>
                        <a:rPr lang="el-GR" sz="1000" b="1" i="0" u="none" strike="noStrike">
                          <a:solidFill>
                            <a:srgbClr val="000000"/>
                          </a:solidFill>
                          <a:effectLst/>
                          <a:latin typeface="Trebuchet MS"/>
                        </a:rPr>
                        <a:t>9</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r>
              <a:tr h="315621">
                <a:tc>
                  <a:txBody>
                    <a:bodyPr/>
                    <a:lstStyle/>
                    <a:p>
                      <a:pPr algn="r" fontAlgn="ctr"/>
                      <a:r>
                        <a:rPr lang="el-GR" sz="1000" b="1" i="0" u="none" strike="noStrike" dirty="0">
                          <a:solidFill>
                            <a:srgbClr val="000000"/>
                          </a:solidFill>
                          <a:effectLst/>
                          <a:latin typeface="Trebuchet MS"/>
                        </a:rPr>
                        <a:t>Οι Περιφερειάρχες, </a:t>
                      </a:r>
                      <a:r>
                        <a:rPr lang="el-GR" sz="1000" b="1" i="0" u="none" strike="noStrike" dirty="0" err="1">
                          <a:solidFill>
                            <a:srgbClr val="000000"/>
                          </a:solidFill>
                          <a:effectLst/>
                          <a:latin typeface="Trebuchet MS"/>
                        </a:rPr>
                        <a:t>Αντιπεριφερειάρχες</a:t>
                      </a:r>
                      <a:r>
                        <a:rPr lang="el-GR" sz="1000" b="1" i="0" u="none" strike="noStrike" dirty="0">
                          <a:solidFill>
                            <a:srgbClr val="000000"/>
                          </a:solidFill>
                          <a:effectLst/>
                          <a:latin typeface="Trebuchet MS"/>
                        </a:rPr>
                        <a:t>  και λοιποί </a:t>
                      </a:r>
                      <a:r>
                        <a:rPr lang="el-GR" sz="1000" b="1" i="0" u="none" strike="noStrike" dirty="0" smtClean="0">
                          <a:solidFill>
                            <a:srgbClr val="000000"/>
                          </a:solidFill>
                          <a:effectLst/>
                          <a:latin typeface="Trebuchet MS"/>
                        </a:rPr>
                        <a:t>αιρετοί των</a:t>
                      </a:r>
                      <a:r>
                        <a:rPr lang="el-GR" sz="1000" b="1" i="0" u="none" strike="noStrike" baseline="0" dirty="0" smtClean="0">
                          <a:solidFill>
                            <a:srgbClr val="000000"/>
                          </a:solidFill>
                          <a:effectLst/>
                          <a:latin typeface="Trebuchet MS"/>
                        </a:rPr>
                        <a:t> Περιφερειών</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8</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7</a:t>
                      </a:r>
                    </a:p>
                  </a:txBody>
                  <a:tcPr marL="9525" marR="9525" marT="9525" marB="0" anchor="ctr"/>
                </a:tc>
              </a:tr>
              <a:tr h="294184">
                <a:tc>
                  <a:txBody>
                    <a:bodyPr/>
                    <a:lstStyle/>
                    <a:p>
                      <a:pPr algn="r" fontAlgn="ctr"/>
                      <a:r>
                        <a:rPr lang="el-GR" sz="1000" b="1" i="0" u="none" strike="noStrike" dirty="0">
                          <a:solidFill>
                            <a:srgbClr val="000000"/>
                          </a:solidFill>
                          <a:effectLst/>
                          <a:latin typeface="Trebuchet MS"/>
                        </a:rPr>
                        <a:t>Οι βουλευτές και τα στελέχη των κομμάτων</a:t>
                      </a:r>
                    </a:p>
                  </a:txBody>
                  <a:tcPr marL="9525" marR="9525" marT="9525" marB="0" anchor="ctr"/>
                </a:tc>
                <a:tc>
                  <a:txBody>
                    <a:bodyPr/>
                    <a:lstStyle/>
                    <a:p>
                      <a:pPr algn="ctr" fontAlgn="ctr"/>
                      <a:r>
                        <a:rPr lang="el-GR" sz="1000" b="1" i="0" u="none" strike="noStrike" dirty="0">
                          <a:solidFill>
                            <a:schemeClr val="bg1"/>
                          </a:solidFill>
                          <a:effectLst/>
                          <a:latin typeface="Trebuchet MS"/>
                        </a:rPr>
                        <a:t>5</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dirty="0">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r>
              <a:tr h="234801">
                <a:tc>
                  <a:txBody>
                    <a:bodyPr/>
                    <a:lstStyle/>
                    <a:p>
                      <a:pPr algn="r" fontAlgn="ctr"/>
                      <a:r>
                        <a:rPr lang="el-GR" sz="1000" b="1" i="0" u="none" strike="noStrike" dirty="0">
                          <a:solidFill>
                            <a:srgbClr val="000000"/>
                          </a:solidFill>
                          <a:effectLst/>
                          <a:latin typeface="Trebuchet MS"/>
                        </a:rPr>
                        <a:t>Κανένας από αυτούς (</a:t>
                      </a:r>
                      <a:r>
                        <a:rPr lang="el-GR" sz="1000" b="1" i="0" u="none" strike="noStrike" dirty="0" err="1">
                          <a:solidFill>
                            <a:srgbClr val="000000"/>
                          </a:solidFill>
                          <a:effectLst/>
                          <a:latin typeface="Trebuchet MS"/>
                        </a:rPr>
                        <a:t>αυθ</a:t>
                      </a:r>
                      <a:r>
                        <a:rPr lang="el-GR" sz="1000" b="1" i="0" u="none" strike="noStrike" dirty="0">
                          <a:solidFill>
                            <a:srgbClr val="000000"/>
                          </a:solidFill>
                          <a:effectLst/>
                          <a:latin typeface="Trebuchet MS"/>
                        </a:rPr>
                        <a:t>.)</a:t>
                      </a:r>
                    </a:p>
                  </a:txBody>
                  <a:tcPr marL="9525" marR="9525" marT="9525" marB="0" anchor="ctr"/>
                </a:tc>
                <a:tc>
                  <a:txBody>
                    <a:bodyPr/>
                    <a:lstStyle/>
                    <a:p>
                      <a:pPr algn="ctr" fontAlgn="ctr"/>
                      <a:r>
                        <a:rPr lang="el-GR" sz="1000" b="1" i="0" u="none" strike="noStrike" dirty="0">
                          <a:solidFill>
                            <a:schemeClr val="bg1"/>
                          </a:solidFill>
                          <a:effectLst/>
                          <a:latin typeface="Trebuchet MS"/>
                        </a:rPr>
                        <a:t>47</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42</a:t>
                      </a:r>
                    </a:p>
                  </a:txBody>
                  <a:tcPr marL="9525" marR="9525" marT="9525" marB="0" anchor="ctr"/>
                </a:tc>
                <a:tc>
                  <a:txBody>
                    <a:bodyPr/>
                    <a:lstStyle/>
                    <a:p>
                      <a:pPr algn="ctr" fontAlgn="ctr"/>
                      <a:r>
                        <a:rPr lang="el-GR" sz="1000" b="1" i="0" u="none" strike="noStrike">
                          <a:solidFill>
                            <a:srgbClr val="000000"/>
                          </a:solidFill>
                          <a:effectLst/>
                          <a:latin typeface="Trebuchet MS"/>
                        </a:rPr>
                        <a:t>50</a:t>
                      </a:r>
                    </a:p>
                  </a:txBody>
                  <a:tcPr marL="9525" marR="9525" marT="9525" marB="0" anchor="ctr"/>
                </a:tc>
                <a:tc>
                  <a:txBody>
                    <a:bodyPr/>
                    <a:lstStyle/>
                    <a:p>
                      <a:pPr algn="ctr" fontAlgn="ctr"/>
                      <a:r>
                        <a:rPr lang="el-GR" sz="1000" b="1" i="0" u="none" strike="noStrike">
                          <a:solidFill>
                            <a:srgbClr val="000000"/>
                          </a:solidFill>
                          <a:effectLst/>
                          <a:latin typeface="Trebuchet MS"/>
                        </a:rPr>
                        <a:t>52</a:t>
                      </a:r>
                    </a:p>
                  </a:txBody>
                  <a:tcPr marL="9525" marR="9525" marT="9525" marB="0" anchor="ctr"/>
                </a:tc>
                <a:tc>
                  <a:txBody>
                    <a:bodyPr/>
                    <a:lstStyle/>
                    <a:p>
                      <a:pPr algn="ctr" fontAlgn="ctr"/>
                      <a:r>
                        <a:rPr lang="el-GR" sz="1000" b="1" i="0" u="none" strike="noStrike">
                          <a:solidFill>
                            <a:srgbClr val="000000"/>
                          </a:solidFill>
                          <a:effectLst/>
                          <a:latin typeface="Trebuchet MS"/>
                        </a:rPr>
                        <a:t>50</a:t>
                      </a:r>
                    </a:p>
                  </a:txBody>
                  <a:tcPr marL="9525" marR="9525" marT="9525" marB="0" anchor="ctr"/>
                </a:tc>
                <a:tc>
                  <a:txBody>
                    <a:bodyPr/>
                    <a:lstStyle/>
                    <a:p>
                      <a:pPr algn="ctr" fontAlgn="ctr"/>
                      <a:r>
                        <a:rPr lang="el-GR" sz="1000" b="1" i="0" u="none" strike="noStrike">
                          <a:solidFill>
                            <a:srgbClr val="000000"/>
                          </a:solidFill>
                          <a:effectLst/>
                          <a:latin typeface="Trebuchet MS"/>
                        </a:rPr>
                        <a:t>44</a:t>
                      </a:r>
                    </a:p>
                  </a:txBody>
                  <a:tcPr marL="9525" marR="9525" marT="9525" marB="0" anchor="ctr"/>
                </a:tc>
              </a:tr>
              <a:tr h="220337">
                <a:tc>
                  <a:txBody>
                    <a:bodyPr/>
                    <a:lstStyle/>
                    <a:p>
                      <a:pPr algn="r" fontAlgn="ctr"/>
                      <a:r>
                        <a:rPr lang="el-GR" sz="1000" b="1" i="0" u="none" strike="noStrike" dirty="0">
                          <a:solidFill>
                            <a:srgbClr val="000000"/>
                          </a:solidFill>
                          <a:effectLst/>
                          <a:latin typeface="Trebuchet MS"/>
                        </a:rPr>
                        <a:t>ΔΓ/ΔΑ</a:t>
                      </a:r>
                    </a:p>
                  </a:txBody>
                  <a:tcPr marL="9525" marR="9525" marT="9525" marB="0" anchor="ctr"/>
                </a:tc>
                <a:tc>
                  <a:txBody>
                    <a:bodyPr/>
                    <a:lstStyle/>
                    <a:p>
                      <a:pPr algn="ctr" fontAlgn="ctr"/>
                      <a:r>
                        <a:rPr lang="el-GR" sz="1000" b="1" i="0" u="none" strike="noStrike" dirty="0">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2</a:t>
                      </a:r>
                    </a:p>
                  </a:txBody>
                  <a:tcPr marL="9525" marR="9525" marT="9525" marB="0" anchor="ctr"/>
                </a:tc>
              </a:tr>
            </a:tbl>
          </a:graphicData>
        </a:graphic>
      </p:graphicFrame>
      <p:graphicFrame>
        <p:nvGraphicFramePr>
          <p:cNvPr id="9" name="Content Placeholder 3"/>
          <p:cNvGraphicFramePr>
            <a:graphicFrameLocks noGrp="1"/>
          </p:cNvGraphicFramePr>
          <p:nvPr>
            <p:ph sz="half" idx="1"/>
            <p:extLst>
              <p:ext uri="{D42A27DB-BD31-4B8C-83A1-F6EECF244321}">
                <p14:modId xmlns:p14="http://schemas.microsoft.com/office/powerpoint/2010/main" xmlns="" val="72540548"/>
              </p:ext>
            </p:extLst>
          </p:nvPr>
        </p:nvGraphicFramePr>
        <p:xfrm>
          <a:off x="25202" y="1340768"/>
          <a:ext cx="8939286" cy="2428668"/>
        </p:xfrm>
        <a:graphic>
          <a:graphicData uri="http://schemas.openxmlformats.org/drawingml/2006/table">
            <a:tbl>
              <a:tblPr firstRow="1" bandRow="1">
                <a:tableStyleId>{21E4AEA4-8DFA-4A89-87EB-49C32662AFE0}</a:tableStyleId>
              </a:tblPr>
              <a:tblGrid>
                <a:gridCol w="2458566"/>
                <a:gridCol w="678025"/>
                <a:gridCol w="690127"/>
                <a:gridCol w="721340"/>
                <a:gridCol w="784148"/>
                <a:gridCol w="705733"/>
                <a:gridCol w="627318"/>
                <a:gridCol w="784148"/>
                <a:gridCol w="627318"/>
                <a:gridCol w="862563"/>
              </a:tblGrid>
              <a:tr h="245787">
                <a:tc rowSpan="2">
                  <a:txBody>
                    <a:bodyPr/>
                    <a:lstStyle/>
                    <a:p>
                      <a:pPr algn="l" fontAlgn="b"/>
                      <a:endParaRPr lang="el-GR" sz="1000" b="0" i="0" u="none" strike="noStrike" dirty="0">
                        <a:solidFill>
                          <a:srgbClr val="000000"/>
                        </a:solidFill>
                        <a:effectLst/>
                        <a:latin typeface="Trebuchet MS"/>
                      </a:endParaRPr>
                    </a:p>
                  </a:txBody>
                  <a:tcPr marL="9525" marR="9525" marT="9525" marB="0" anchor="b"/>
                </a:tc>
                <a:tc gridSpan="9">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t>Θέση</a:t>
                      </a:r>
                      <a:r>
                        <a:rPr lang="el-GR" sz="1000" b="1" baseline="0" dirty="0" smtClean="0"/>
                        <a:t> στην απασχόληση</a:t>
                      </a:r>
                      <a:endParaRPr lang="el-GR" sz="1000" b="1"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smtClean="0"/>
                    </a:p>
                  </a:txBody>
                  <a:tcPr anchor="ctr"/>
                </a:tc>
                <a:tc hMerge="1">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l-GR" sz="1300" b="0" dirty="0"/>
                    </a:p>
                  </a:txBody>
                  <a:tcPr anchor="ctr"/>
                </a:tc>
              </a:tr>
              <a:tr h="348263">
                <a:tc vMerge="1">
                  <a:txBody>
                    <a:bodyPr/>
                    <a:lstStyle/>
                    <a:p>
                      <a:pPr algn="l" fontAlgn="b"/>
                      <a:endParaRPr lang="el-GR" sz="1300" b="0" i="0" u="none" strike="noStrike" dirty="0">
                        <a:solidFill>
                          <a:srgbClr val="000000"/>
                        </a:solidFill>
                        <a:effectLst/>
                        <a:latin typeface="Trebuchet MS"/>
                      </a:endParaRPr>
                    </a:p>
                  </a:txBody>
                  <a:tcPr marL="9525" marR="9525" marT="9525" marB="0" anchor="b"/>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1000" b="1" dirty="0" smtClean="0">
                          <a:solidFill>
                            <a:schemeClr val="bg1"/>
                          </a:solidFill>
                        </a:rPr>
                        <a:t>Σύνολο</a:t>
                      </a:r>
                      <a:endParaRPr lang="el-GR" sz="1000" b="1" dirty="0">
                        <a:solidFill>
                          <a:schemeClr val="bg1"/>
                        </a:solidFill>
                      </a:endParaRPr>
                    </a:p>
                  </a:txBody>
                  <a:tcPr anchor="ctr">
                    <a:solidFill>
                      <a:schemeClr val="accent2"/>
                    </a:solidFill>
                  </a:tcPr>
                </a:tc>
                <a:tc>
                  <a:txBody>
                    <a:bodyPr/>
                    <a:lstStyle/>
                    <a:p>
                      <a:pPr algn="ctr" fontAlgn="ctr"/>
                      <a:r>
                        <a:rPr lang="el-GR" sz="1000" b="1" i="0" u="none" strike="noStrike" dirty="0" smtClean="0">
                          <a:solidFill>
                            <a:schemeClr val="bg1"/>
                          </a:solidFill>
                          <a:effectLst/>
                          <a:latin typeface="Trebuchet MS"/>
                        </a:rPr>
                        <a:t>Εργοδότες</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Γεωργοί</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Μισθωτοί </a:t>
                      </a:r>
                      <a:r>
                        <a:rPr lang="el-GR" sz="1000" b="1" i="0" u="none" strike="noStrike" dirty="0">
                          <a:solidFill>
                            <a:schemeClr val="bg1"/>
                          </a:solidFill>
                          <a:effectLst/>
                          <a:latin typeface="Trebuchet MS"/>
                        </a:rPr>
                        <a:t>Δ.Τ.</a:t>
                      </a: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Μισθωτοί </a:t>
                      </a:r>
                      <a:r>
                        <a:rPr lang="el-GR" sz="1000" b="1" i="0" u="none" strike="noStrike" dirty="0">
                          <a:solidFill>
                            <a:schemeClr val="bg1"/>
                          </a:solidFill>
                          <a:effectLst/>
                          <a:latin typeface="Trebuchet MS"/>
                        </a:rPr>
                        <a:t>Ι.Τ.</a:t>
                      </a: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Άνεργοι</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Φοιτητές*</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Συνταξιούχοι</a:t>
                      </a:r>
                      <a:endParaRPr lang="el-GR" sz="1000" b="1" i="0" u="none" strike="noStrike" dirty="0">
                        <a:solidFill>
                          <a:schemeClr val="bg1"/>
                        </a:solidFill>
                        <a:effectLst/>
                        <a:latin typeface="Trebuchet MS"/>
                      </a:endParaRPr>
                    </a:p>
                  </a:txBody>
                  <a:tcPr marL="9525" marR="9525" marT="9525" marB="0" anchor="ctr">
                    <a:solidFill>
                      <a:schemeClr val="accent2"/>
                    </a:solidFill>
                  </a:tcPr>
                </a:tc>
                <a:tc>
                  <a:txBody>
                    <a:bodyPr/>
                    <a:lstStyle/>
                    <a:p>
                      <a:pPr algn="ctr" fontAlgn="ctr"/>
                      <a:r>
                        <a:rPr lang="el-GR" sz="1000" b="1" i="0" u="none" strike="noStrike" dirty="0" smtClean="0">
                          <a:solidFill>
                            <a:schemeClr val="bg1"/>
                          </a:solidFill>
                          <a:effectLst/>
                          <a:latin typeface="Trebuchet MS"/>
                        </a:rPr>
                        <a:t>Νοικοκυρές</a:t>
                      </a:r>
                      <a:endParaRPr lang="el-GR" sz="1000" b="1" i="0" u="none" strike="noStrike" dirty="0">
                        <a:solidFill>
                          <a:schemeClr val="bg1"/>
                        </a:solidFill>
                        <a:effectLst/>
                        <a:latin typeface="Trebuchet MS"/>
                      </a:endParaRPr>
                    </a:p>
                  </a:txBody>
                  <a:tcPr marL="9525" marR="9525" marT="9525" marB="0" anchor="ctr">
                    <a:solidFill>
                      <a:schemeClr val="accent2"/>
                    </a:solidFill>
                  </a:tcPr>
                </a:tc>
              </a:tr>
              <a:tr h="288123">
                <a:tc>
                  <a:txBody>
                    <a:bodyPr/>
                    <a:lstStyle/>
                    <a:p>
                      <a:pPr algn="r" fontAlgn="ctr"/>
                      <a:r>
                        <a:rPr lang="el-GR" sz="1000" b="1" i="0" u="none" strike="noStrike" dirty="0">
                          <a:solidFill>
                            <a:srgbClr val="000000"/>
                          </a:solidFill>
                          <a:effectLst/>
                          <a:latin typeface="Trebuchet MS"/>
                        </a:rPr>
                        <a:t>Οι Δήμαρχοι, Αντιδήμαρχοι και λοιποί αιρετοί των Δήμων</a:t>
                      </a:r>
                    </a:p>
                  </a:txBody>
                  <a:tcPr marL="9525" marR="9525" marT="9525" marB="0" anchor="ctr"/>
                </a:tc>
                <a:tc>
                  <a:txBody>
                    <a:bodyPr/>
                    <a:lstStyle/>
                    <a:p>
                      <a:pPr algn="ctr" fontAlgn="ctr"/>
                      <a:r>
                        <a:rPr lang="el-GR" sz="1000" b="1" i="0" u="none" strike="noStrike" dirty="0">
                          <a:solidFill>
                            <a:schemeClr val="bg1"/>
                          </a:solidFill>
                          <a:effectLst/>
                          <a:latin typeface="Trebuchet MS"/>
                        </a:rPr>
                        <a:t>34</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31</a:t>
                      </a:r>
                    </a:p>
                  </a:txBody>
                  <a:tcPr marL="9525" marR="9525" marT="9525" marB="0" anchor="ctr"/>
                </a:tc>
                <a:tc>
                  <a:txBody>
                    <a:bodyPr/>
                    <a:lstStyle/>
                    <a:p>
                      <a:pPr algn="ctr" fontAlgn="ctr"/>
                      <a:r>
                        <a:rPr lang="el-GR" sz="1000" b="1" i="0" u="none" strike="noStrike">
                          <a:solidFill>
                            <a:srgbClr val="000000"/>
                          </a:solidFill>
                          <a:effectLst/>
                          <a:latin typeface="Trebuchet MS"/>
                        </a:rPr>
                        <a:t>38</a:t>
                      </a:r>
                    </a:p>
                  </a:txBody>
                  <a:tcPr marL="9525" marR="9525" marT="9525" marB="0" anchor="ctr"/>
                </a:tc>
                <a:tc>
                  <a:txBody>
                    <a:bodyPr/>
                    <a:lstStyle/>
                    <a:p>
                      <a:pPr algn="ctr" fontAlgn="ctr"/>
                      <a:r>
                        <a:rPr lang="el-GR" sz="1000" b="1" i="0" u="none" strike="noStrike">
                          <a:solidFill>
                            <a:srgbClr val="000000"/>
                          </a:solidFill>
                          <a:effectLst/>
                          <a:latin typeface="Trebuchet MS"/>
                        </a:rPr>
                        <a:t>27</a:t>
                      </a:r>
                    </a:p>
                  </a:txBody>
                  <a:tcPr marL="9525" marR="9525" marT="9525" marB="0" anchor="ctr"/>
                </a:tc>
                <a:tc>
                  <a:txBody>
                    <a:bodyPr/>
                    <a:lstStyle/>
                    <a:p>
                      <a:pPr algn="ctr" fontAlgn="ctr"/>
                      <a:r>
                        <a:rPr lang="el-GR" sz="1000" b="1" i="0" u="none" strike="noStrike">
                          <a:solidFill>
                            <a:srgbClr val="000000"/>
                          </a:solidFill>
                          <a:effectLst/>
                          <a:latin typeface="Trebuchet MS"/>
                        </a:rPr>
                        <a:t>34</a:t>
                      </a:r>
                    </a:p>
                  </a:txBody>
                  <a:tcPr marL="9525" marR="9525" marT="9525" marB="0" anchor="ctr"/>
                </a:tc>
                <a:tc>
                  <a:txBody>
                    <a:bodyPr/>
                    <a:lstStyle/>
                    <a:p>
                      <a:pPr algn="ctr" fontAlgn="ctr"/>
                      <a:r>
                        <a:rPr lang="el-GR" sz="1000" b="1" i="0" u="none" strike="noStrike">
                          <a:solidFill>
                            <a:srgbClr val="000000"/>
                          </a:solidFill>
                          <a:effectLst/>
                          <a:latin typeface="Trebuchet MS"/>
                        </a:rPr>
                        <a:t>31</a:t>
                      </a:r>
                    </a:p>
                  </a:txBody>
                  <a:tcPr marL="9525" marR="9525" marT="9525" marB="0" anchor="ctr"/>
                </a:tc>
                <a:tc>
                  <a:txBody>
                    <a:bodyPr/>
                    <a:lstStyle/>
                    <a:p>
                      <a:pPr algn="ctr" fontAlgn="ctr"/>
                      <a:r>
                        <a:rPr lang="el-GR" sz="1000" b="1" i="0" u="none" strike="noStrike" dirty="0">
                          <a:solidFill>
                            <a:srgbClr val="000000"/>
                          </a:solidFill>
                          <a:effectLst/>
                          <a:latin typeface="Trebuchet MS"/>
                        </a:rPr>
                        <a:t>47</a:t>
                      </a:r>
                    </a:p>
                  </a:txBody>
                  <a:tcPr marL="9525" marR="9525" marT="9525" marB="0" anchor="ctr"/>
                </a:tc>
                <a:tc>
                  <a:txBody>
                    <a:bodyPr/>
                    <a:lstStyle/>
                    <a:p>
                      <a:pPr algn="ctr" fontAlgn="ctr"/>
                      <a:r>
                        <a:rPr lang="el-GR" sz="1000" b="1" i="0" u="none" strike="noStrike">
                          <a:solidFill>
                            <a:srgbClr val="000000"/>
                          </a:solidFill>
                          <a:effectLst/>
                          <a:latin typeface="Trebuchet MS"/>
                        </a:rPr>
                        <a:t>37</a:t>
                      </a:r>
                    </a:p>
                  </a:txBody>
                  <a:tcPr marL="9525" marR="9525" marT="9525" marB="0" anchor="ctr"/>
                </a:tc>
                <a:tc>
                  <a:txBody>
                    <a:bodyPr/>
                    <a:lstStyle/>
                    <a:p>
                      <a:pPr algn="ctr" fontAlgn="ctr"/>
                      <a:r>
                        <a:rPr lang="el-GR" sz="1000" b="1" i="0" u="none" strike="noStrike">
                          <a:solidFill>
                            <a:srgbClr val="000000"/>
                          </a:solidFill>
                          <a:effectLst/>
                          <a:latin typeface="Trebuchet MS"/>
                        </a:rPr>
                        <a:t>37</a:t>
                      </a:r>
                    </a:p>
                  </a:txBody>
                  <a:tcPr marL="9525" marR="9525" marT="9525" marB="0" anchor="ctr"/>
                </a:tc>
              </a:tr>
              <a:tr h="288123">
                <a:tc>
                  <a:txBody>
                    <a:bodyPr/>
                    <a:lstStyle/>
                    <a:p>
                      <a:pPr algn="r" fontAlgn="ctr"/>
                      <a:r>
                        <a:rPr lang="el-GR" sz="1000" b="1" i="0" u="none" strike="noStrike" dirty="0">
                          <a:solidFill>
                            <a:srgbClr val="000000"/>
                          </a:solidFill>
                          <a:effectLst/>
                          <a:latin typeface="Trebuchet MS"/>
                        </a:rPr>
                        <a:t>Οι εκπρόσωποι σε συνδικαλιστικές οργανώσεις</a:t>
                      </a:r>
                    </a:p>
                  </a:txBody>
                  <a:tcPr marL="9525" marR="9525" marT="9525" marB="0" anchor="ctr"/>
                </a:tc>
                <a:tc>
                  <a:txBody>
                    <a:bodyPr/>
                    <a:lstStyle/>
                    <a:p>
                      <a:pPr algn="ctr" fontAlgn="ctr"/>
                      <a:r>
                        <a:rPr lang="el-GR" sz="1000" b="1" i="0" u="none" strike="noStrike" dirty="0">
                          <a:solidFill>
                            <a:schemeClr val="bg1"/>
                          </a:solidFill>
                          <a:effectLst/>
                          <a:latin typeface="Trebuchet MS"/>
                        </a:rPr>
                        <a:t>7</a:t>
                      </a:r>
                    </a:p>
                  </a:txBody>
                  <a:tcPr marL="9525" marR="9525" marT="9525" marB="0" anchor="ctr">
                    <a:solidFill>
                      <a:schemeClr val="accent2"/>
                    </a:solidFill>
                  </a:tcPr>
                </a:tc>
                <a:tc>
                  <a:txBody>
                    <a:bodyPr/>
                    <a:lstStyle/>
                    <a:p>
                      <a:pPr algn="ctr" fontAlgn="ctr"/>
                      <a:r>
                        <a:rPr lang="el-GR" sz="1000" b="1" i="0" u="none" strike="noStrike" dirty="0">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12</a:t>
                      </a:r>
                    </a:p>
                  </a:txBody>
                  <a:tcPr marL="9525" marR="9525" marT="9525" marB="0" anchor="ctr"/>
                </a:tc>
                <a:tc>
                  <a:txBody>
                    <a:bodyPr/>
                    <a:lstStyle/>
                    <a:p>
                      <a:pPr algn="ctr" fontAlgn="ctr"/>
                      <a:r>
                        <a:rPr lang="el-GR" sz="1000" b="1" i="0" u="none" strike="noStrike">
                          <a:solidFill>
                            <a:srgbClr val="000000"/>
                          </a:solidFill>
                          <a:effectLst/>
                          <a:latin typeface="Trebuchet MS"/>
                        </a:rPr>
                        <a:t>10</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20</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8</a:t>
                      </a:r>
                    </a:p>
                  </a:txBody>
                  <a:tcPr marL="9525" marR="9525" marT="9525" marB="0" anchor="ctr"/>
                </a:tc>
              </a:tr>
              <a:tr h="427820">
                <a:tc>
                  <a:txBody>
                    <a:bodyPr/>
                    <a:lstStyle/>
                    <a:p>
                      <a:pPr algn="r" fontAlgn="ctr"/>
                      <a:r>
                        <a:rPr lang="el-GR" sz="1000" b="1" i="0" u="none" strike="noStrike" dirty="0">
                          <a:solidFill>
                            <a:srgbClr val="000000"/>
                          </a:solidFill>
                          <a:effectLst/>
                          <a:latin typeface="Trebuchet MS"/>
                        </a:rPr>
                        <a:t>Οι Περιφερειάρχες, </a:t>
                      </a:r>
                      <a:r>
                        <a:rPr lang="el-GR" sz="1000" b="1" i="0" u="none" strike="noStrike" dirty="0" err="1">
                          <a:solidFill>
                            <a:srgbClr val="000000"/>
                          </a:solidFill>
                          <a:effectLst/>
                          <a:latin typeface="Trebuchet MS"/>
                        </a:rPr>
                        <a:t>Αντιπεριφερειάρχες</a:t>
                      </a:r>
                      <a:r>
                        <a:rPr lang="el-GR" sz="1000" b="1" i="0" u="none" strike="noStrike" dirty="0">
                          <a:solidFill>
                            <a:srgbClr val="000000"/>
                          </a:solidFill>
                          <a:effectLst/>
                          <a:latin typeface="Trebuchet MS"/>
                        </a:rPr>
                        <a:t>  και λοιποί </a:t>
                      </a:r>
                      <a:r>
                        <a:rPr lang="el-GR" sz="1000" b="1" i="0" u="none" strike="noStrike" dirty="0" smtClean="0">
                          <a:solidFill>
                            <a:srgbClr val="000000"/>
                          </a:solidFill>
                          <a:effectLst/>
                          <a:latin typeface="Trebuchet MS"/>
                        </a:rPr>
                        <a:t>αιρετοί των</a:t>
                      </a:r>
                      <a:r>
                        <a:rPr lang="el-GR" sz="1000" b="1" i="0" u="none" strike="noStrike" baseline="0" dirty="0" smtClean="0">
                          <a:solidFill>
                            <a:srgbClr val="000000"/>
                          </a:solidFill>
                          <a:effectLst/>
                          <a:latin typeface="Trebuchet MS"/>
                        </a:rPr>
                        <a:t> Περιφερειών</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chemeClr val="bg1"/>
                          </a:solidFill>
                          <a:effectLst/>
                          <a:latin typeface="Trebuchet MS"/>
                        </a:rPr>
                        <a:t>6</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8</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8</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a:solidFill>
                            <a:srgbClr val="000000"/>
                          </a:solidFill>
                          <a:effectLst/>
                          <a:latin typeface="Trebuchet MS"/>
                        </a:rPr>
                        <a:t>9</a:t>
                      </a:r>
                    </a:p>
                  </a:txBody>
                  <a:tcPr marL="9525" marR="9525" marT="9525" marB="0" anchor="ctr"/>
                </a:tc>
              </a:tr>
              <a:tr h="344425">
                <a:tc>
                  <a:txBody>
                    <a:bodyPr/>
                    <a:lstStyle/>
                    <a:p>
                      <a:pPr algn="r" fontAlgn="ctr"/>
                      <a:r>
                        <a:rPr lang="el-GR" sz="1000" b="1" i="0" u="none" strike="noStrike" dirty="0">
                          <a:solidFill>
                            <a:srgbClr val="000000"/>
                          </a:solidFill>
                          <a:effectLst/>
                          <a:latin typeface="Trebuchet MS"/>
                        </a:rPr>
                        <a:t>Οι βουλευτές και τα στελέχη των κομμάτων</a:t>
                      </a:r>
                    </a:p>
                  </a:txBody>
                  <a:tcPr marL="9525" marR="9525" marT="9525" marB="0" anchor="ctr"/>
                </a:tc>
                <a:tc>
                  <a:txBody>
                    <a:bodyPr/>
                    <a:lstStyle/>
                    <a:p>
                      <a:pPr algn="ctr" fontAlgn="ctr"/>
                      <a:r>
                        <a:rPr lang="el-GR" sz="1000" b="1" i="0" u="none" strike="noStrike" dirty="0">
                          <a:solidFill>
                            <a:schemeClr val="bg1"/>
                          </a:solidFill>
                          <a:effectLst/>
                          <a:latin typeface="Trebuchet MS"/>
                        </a:rPr>
                        <a:t>5</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7</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4</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6</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r>
              <a:tr h="235706">
                <a:tc>
                  <a:txBody>
                    <a:bodyPr/>
                    <a:lstStyle/>
                    <a:p>
                      <a:pPr algn="r" fontAlgn="ctr"/>
                      <a:r>
                        <a:rPr lang="el-GR" sz="1000" b="1" i="0" u="none" strike="noStrike" dirty="0">
                          <a:solidFill>
                            <a:srgbClr val="000000"/>
                          </a:solidFill>
                          <a:effectLst/>
                          <a:latin typeface="Trebuchet MS"/>
                        </a:rPr>
                        <a:t>Κανένας από αυτούς (</a:t>
                      </a:r>
                      <a:r>
                        <a:rPr lang="el-GR" sz="1000" b="1" i="0" u="none" strike="noStrike" dirty="0" err="1">
                          <a:solidFill>
                            <a:srgbClr val="000000"/>
                          </a:solidFill>
                          <a:effectLst/>
                          <a:latin typeface="Trebuchet MS"/>
                        </a:rPr>
                        <a:t>αυθ</a:t>
                      </a:r>
                      <a:r>
                        <a:rPr lang="el-GR" sz="1000" b="1" i="0" u="none" strike="noStrike" dirty="0">
                          <a:solidFill>
                            <a:srgbClr val="000000"/>
                          </a:solidFill>
                          <a:effectLst/>
                          <a:latin typeface="Trebuchet MS"/>
                        </a:rPr>
                        <a:t>.)</a:t>
                      </a:r>
                    </a:p>
                  </a:txBody>
                  <a:tcPr marL="9525" marR="9525" marT="9525" marB="0" anchor="ctr"/>
                </a:tc>
                <a:tc>
                  <a:txBody>
                    <a:bodyPr/>
                    <a:lstStyle/>
                    <a:p>
                      <a:pPr algn="ctr" fontAlgn="ctr"/>
                      <a:r>
                        <a:rPr lang="el-GR" sz="1000" b="1" i="0" u="none" strike="noStrike" dirty="0">
                          <a:solidFill>
                            <a:schemeClr val="bg1"/>
                          </a:solidFill>
                          <a:effectLst/>
                          <a:latin typeface="Trebuchet MS"/>
                        </a:rPr>
                        <a:t>47</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54</a:t>
                      </a:r>
                    </a:p>
                  </a:txBody>
                  <a:tcPr marL="9525" marR="9525" marT="9525" marB="0" anchor="ctr"/>
                </a:tc>
                <a:tc>
                  <a:txBody>
                    <a:bodyPr/>
                    <a:lstStyle/>
                    <a:p>
                      <a:pPr algn="ctr" fontAlgn="ctr"/>
                      <a:r>
                        <a:rPr lang="el-GR" sz="1000" b="1" i="0" u="none" strike="noStrike">
                          <a:solidFill>
                            <a:srgbClr val="000000"/>
                          </a:solidFill>
                          <a:effectLst/>
                          <a:latin typeface="Trebuchet MS"/>
                        </a:rPr>
                        <a:t>49</a:t>
                      </a:r>
                    </a:p>
                  </a:txBody>
                  <a:tcPr marL="9525" marR="9525" marT="9525" marB="0" anchor="ctr"/>
                </a:tc>
                <a:tc>
                  <a:txBody>
                    <a:bodyPr/>
                    <a:lstStyle/>
                    <a:p>
                      <a:pPr algn="ctr" fontAlgn="ctr"/>
                      <a:r>
                        <a:rPr lang="el-GR" sz="1000" b="1" i="0" u="none" strike="noStrike">
                          <a:solidFill>
                            <a:srgbClr val="000000"/>
                          </a:solidFill>
                          <a:effectLst/>
                          <a:latin typeface="Trebuchet MS"/>
                        </a:rPr>
                        <a:t>48</a:t>
                      </a:r>
                    </a:p>
                  </a:txBody>
                  <a:tcPr marL="9525" marR="9525" marT="9525" marB="0" anchor="ctr"/>
                </a:tc>
                <a:tc>
                  <a:txBody>
                    <a:bodyPr/>
                    <a:lstStyle/>
                    <a:p>
                      <a:pPr algn="ctr" fontAlgn="ctr"/>
                      <a:r>
                        <a:rPr lang="el-GR" sz="1000" b="1" i="0" u="none" strike="noStrike">
                          <a:solidFill>
                            <a:srgbClr val="000000"/>
                          </a:solidFill>
                          <a:effectLst/>
                          <a:latin typeface="Trebuchet MS"/>
                        </a:rPr>
                        <a:t>47</a:t>
                      </a:r>
                    </a:p>
                  </a:txBody>
                  <a:tcPr marL="9525" marR="9525" marT="9525" marB="0" anchor="ctr"/>
                </a:tc>
                <a:tc>
                  <a:txBody>
                    <a:bodyPr/>
                    <a:lstStyle/>
                    <a:p>
                      <a:pPr algn="ctr" fontAlgn="ctr"/>
                      <a:r>
                        <a:rPr lang="el-GR" sz="1000" b="1" i="0" u="none" strike="noStrike">
                          <a:solidFill>
                            <a:srgbClr val="000000"/>
                          </a:solidFill>
                          <a:effectLst/>
                          <a:latin typeface="Trebuchet MS"/>
                        </a:rPr>
                        <a:t>55</a:t>
                      </a:r>
                    </a:p>
                  </a:txBody>
                  <a:tcPr marL="9525" marR="9525" marT="9525" marB="0" anchor="ctr"/>
                </a:tc>
                <a:tc>
                  <a:txBody>
                    <a:bodyPr/>
                    <a:lstStyle/>
                    <a:p>
                      <a:pPr algn="ctr" fontAlgn="ctr"/>
                      <a:r>
                        <a:rPr lang="el-GR" sz="1000" b="1" i="0" u="none" strike="noStrike">
                          <a:solidFill>
                            <a:srgbClr val="000000"/>
                          </a:solidFill>
                          <a:effectLst/>
                          <a:latin typeface="Trebuchet MS"/>
                        </a:rPr>
                        <a:t>19</a:t>
                      </a:r>
                    </a:p>
                  </a:txBody>
                  <a:tcPr marL="9525" marR="9525" marT="9525" marB="0" anchor="ctr"/>
                </a:tc>
                <a:tc>
                  <a:txBody>
                    <a:bodyPr/>
                    <a:lstStyle/>
                    <a:p>
                      <a:pPr algn="ctr" fontAlgn="ctr"/>
                      <a:r>
                        <a:rPr lang="el-GR" sz="1000" b="1" i="0" u="none" strike="noStrike">
                          <a:solidFill>
                            <a:srgbClr val="000000"/>
                          </a:solidFill>
                          <a:effectLst/>
                          <a:latin typeface="Trebuchet MS"/>
                        </a:rPr>
                        <a:t>46</a:t>
                      </a:r>
                    </a:p>
                  </a:txBody>
                  <a:tcPr marL="9525" marR="9525" marT="9525" marB="0" anchor="ctr"/>
                </a:tc>
                <a:tc>
                  <a:txBody>
                    <a:bodyPr/>
                    <a:lstStyle/>
                    <a:p>
                      <a:pPr algn="ctr" fontAlgn="ctr"/>
                      <a:r>
                        <a:rPr lang="el-GR" sz="1000" b="1" i="0" u="none" strike="noStrike">
                          <a:solidFill>
                            <a:srgbClr val="000000"/>
                          </a:solidFill>
                          <a:effectLst/>
                          <a:latin typeface="Trebuchet MS"/>
                        </a:rPr>
                        <a:t>40</a:t>
                      </a:r>
                    </a:p>
                  </a:txBody>
                  <a:tcPr marL="9525" marR="9525" marT="9525" marB="0" anchor="ctr"/>
                </a:tc>
              </a:tr>
              <a:tr h="198017">
                <a:tc>
                  <a:txBody>
                    <a:bodyPr/>
                    <a:lstStyle/>
                    <a:p>
                      <a:pPr algn="r" fontAlgn="ctr"/>
                      <a:r>
                        <a:rPr lang="el-GR" sz="1000" b="1" i="0" u="none" strike="noStrike" dirty="0">
                          <a:solidFill>
                            <a:srgbClr val="000000"/>
                          </a:solidFill>
                          <a:effectLst/>
                          <a:latin typeface="Trebuchet MS"/>
                        </a:rPr>
                        <a:t>ΔΓ/ΔΑ</a:t>
                      </a:r>
                    </a:p>
                  </a:txBody>
                  <a:tcPr marL="9525" marR="9525" marT="9525" marB="0" anchor="ctr"/>
                </a:tc>
                <a:tc>
                  <a:txBody>
                    <a:bodyPr/>
                    <a:lstStyle/>
                    <a:p>
                      <a:pPr algn="ctr" fontAlgn="ctr"/>
                      <a:r>
                        <a:rPr lang="el-GR" sz="1000" b="1" i="0" u="none" strike="noStrike" dirty="0">
                          <a:solidFill>
                            <a:schemeClr val="bg1"/>
                          </a:solidFill>
                          <a:effectLst/>
                          <a:latin typeface="Trebuchet MS"/>
                        </a:rPr>
                        <a:t>1</a:t>
                      </a:r>
                    </a:p>
                  </a:txBody>
                  <a:tcPr marL="9525" marR="9525" marT="9525" marB="0" anchor="ctr">
                    <a:solidFill>
                      <a:schemeClr val="accent2"/>
                    </a:solidFill>
                  </a:tcP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a:solidFill>
                            <a:srgbClr val="000000"/>
                          </a:solidFill>
                          <a:effectLst/>
                          <a:latin typeface="Trebuchet MS"/>
                        </a:rPr>
                        <a:t>5</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dirty="0">
                          <a:solidFill>
                            <a:srgbClr val="000000"/>
                          </a:solidFill>
                          <a:effectLst/>
                          <a:latin typeface="Trebuchet MS"/>
                        </a:rPr>
                        <a:t>2</a:t>
                      </a:r>
                    </a:p>
                  </a:txBody>
                  <a:tcPr marL="9525" marR="9525" marT="9525" marB="0" anchor="ctr"/>
                </a:tc>
                <a:tc>
                  <a:txBody>
                    <a:bodyPr/>
                    <a:lstStyle/>
                    <a:p>
                      <a:pPr algn="ctr" fontAlgn="ctr"/>
                      <a:r>
                        <a:rPr lang="el-GR" sz="1000" b="1" i="0" u="none" strike="noStrike" dirty="0" smtClean="0">
                          <a:solidFill>
                            <a:srgbClr val="000000"/>
                          </a:solidFill>
                          <a:effectLst/>
                          <a:latin typeface="Trebuchet MS"/>
                        </a:rPr>
                        <a:t>*</a:t>
                      </a:r>
                      <a:endParaRPr lang="el-GR" sz="1000" b="1" i="0" u="none" strike="noStrike" dirty="0">
                        <a:solidFill>
                          <a:srgbClr val="000000"/>
                        </a:solidFill>
                        <a:effectLst/>
                        <a:latin typeface="Trebuchet MS"/>
                      </a:endParaRPr>
                    </a:p>
                  </a:txBody>
                  <a:tcPr marL="9525" marR="9525" marT="9525" marB="0" anchor="ctr"/>
                </a:tc>
                <a:tc>
                  <a:txBody>
                    <a:bodyPr/>
                    <a:lstStyle/>
                    <a:p>
                      <a:pPr algn="ctr" fontAlgn="ctr"/>
                      <a:r>
                        <a:rPr lang="el-GR" sz="1000" b="1" i="0" u="none" strike="noStrike">
                          <a:solidFill>
                            <a:srgbClr val="000000"/>
                          </a:solidFill>
                          <a:effectLst/>
                          <a:latin typeface="Trebuchet MS"/>
                        </a:rPr>
                        <a:t>3</a:t>
                      </a:r>
                    </a:p>
                  </a:txBody>
                  <a:tcPr marL="9525" marR="9525" marT="9525" marB="0" anchor="ctr"/>
                </a:tc>
                <a:tc>
                  <a:txBody>
                    <a:bodyPr/>
                    <a:lstStyle/>
                    <a:p>
                      <a:pPr algn="ctr" fontAlgn="ctr"/>
                      <a:r>
                        <a:rPr lang="el-GR" sz="1000" b="1" i="0" u="none" strike="noStrike">
                          <a:solidFill>
                            <a:srgbClr val="000000"/>
                          </a:solidFill>
                          <a:effectLst/>
                          <a:latin typeface="Trebuchet MS"/>
                        </a:rPr>
                        <a:t>1</a:t>
                      </a:r>
                    </a:p>
                  </a:txBody>
                  <a:tcPr marL="9525" marR="9525" marT="9525" marB="0" anchor="ctr"/>
                </a:tc>
                <a:tc>
                  <a:txBody>
                    <a:bodyPr/>
                    <a:lstStyle/>
                    <a:p>
                      <a:pPr algn="ctr" fontAlgn="ctr"/>
                      <a:r>
                        <a:rPr lang="el-GR" sz="1000" b="1" i="0" u="none" strike="noStrike" dirty="0">
                          <a:solidFill>
                            <a:srgbClr val="000000"/>
                          </a:solidFill>
                          <a:effectLst/>
                          <a:latin typeface="Trebuchet MS"/>
                        </a:rPr>
                        <a:t>1</a:t>
                      </a:r>
                    </a:p>
                  </a:txBody>
                  <a:tcPr marL="9525" marR="9525" marT="9525" marB="0" anchor="ctr"/>
                </a:tc>
              </a:tr>
            </a:tbl>
          </a:graphicData>
        </a:graphic>
      </p:graphicFrame>
      <p:sp>
        <p:nvSpPr>
          <p:cNvPr id="10" name="TextBox 9"/>
          <p:cNvSpPr txBox="1"/>
          <p:nvPr/>
        </p:nvSpPr>
        <p:spPr>
          <a:xfrm>
            <a:off x="35496" y="6536377"/>
            <a:ext cx="2520280" cy="27699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p:txBody>
      </p:sp>
    </p:spTree>
    <p:extLst>
      <p:ext uri="{BB962C8B-B14F-4D97-AF65-F5344CB8AC3E}">
        <p14:creationId xmlns:p14="http://schemas.microsoft.com/office/powerpoint/2010/main" xmlns="" val="103650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65351" y="116632"/>
            <a:ext cx="5471145" cy="1009650"/>
          </a:xfrm>
        </p:spPr>
        <p:txBody>
          <a:bodyPr/>
          <a:lstStyle/>
          <a:p>
            <a:r>
              <a:rPr lang="el-GR" sz="2200" dirty="0" smtClean="0"/>
              <a:t>‘Στην </a:t>
            </a:r>
            <a:r>
              <a:rPr lang="el-GR" sz="2200" dirty="0"/>
              <a:t>περιοχή στην οποία ζείτε, </a:t>
            </a:r>
            <a:r>
              <a:rPr lang="el-GR" sz="2200" dirty="0" smtClean="0"/>
              <a:t/>
            </a:r>
            <a:br>
              <a:rPr lang="el-GR" sz="2200" dirty="0" smtClean="0"/>
            </a:br>
            <a:r>
              <a:rPr lang="el-GR" sz="2200" dirty="0" smtClean="0"/>
              <a:t>είστε </a:t>
            </a:r>
            <a:r>
              <a:rPr lang="el-GR" sz="2200" dirty="0"/>
              <a:t>ικανοποιημένος/η </a:t>
            </a:r>
            <a:r>
              <a:rPr lang="el-GR" sz="2200" dirty="0" smtClean="0"/>
              <a:t/>
            </a:r>
            <a:br>
              <a:rPr lang="el-GR" sz="2200" dirty="0" smtClean="0"/>
            </a:br>
            <a:r>
              <a:rPr lang="el-GR" sz="2200" dirty="0" smtClean="0"/>
              <a:t>ή </a:t>
            </a:r>
            <a:r>
              <a:rPr lang="el-GR" sz="2200" dirty="0"/>
              <a:t>δυσαρεστημένος/η </a:t>
            </a:r>
            <a:r>
              <a:rPr lang="el-GR" sz="2200" dirty="0" smtClean="0"/>
              <a:t>από…’ </a:t>
            </a:r>
            <a:endParaRPr lang="el-GR" sz="22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1449410902"/>
              </p:ext>
            </p:extLst>
          </p:nvPr>
        </p:nvGraphicFramePr>
        <p:xfrm>
          <a:off x="312738" y="1555750"/>
          <a:ext cx="8507412" cy="4752975"/>
        </p:xfrm>
        <a:graphic>
          <a:graphicData uri="http://schemas.openxmlformats.org/drawingml/2006/chart">
            <c:chart xmlns:c="http://schemas.openxmlformats.org/drawingml/2006/chart" xmlns:r="http://schemas.openxmlformats.org/officeDocument/2006/relationships" r:id="rId3"/>
          </a:graphicData>
        </a:graphic>
      </p:graphicFrame>
      <p:sp>
        <p:nvSpPr>
          <p:cNvPr id="9"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30</a:t>
            </a:fld>
            <a:endParaRPr lang="en-US" dirty="0"/>
          </a:p>
        </p:txBody>
      </p:sp>
      <p:sp>
        <p:nvSpPr>
          <p:cNvPr id="5" name="TextBox 4"/>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Tree>
    <p:extLst>
      <p:ext uri="{BB962C8B-B14F-4D97-AF65-F5344CB8AC3E}">
        <p14:creationId xmlns:p14="http://schemas.microsoft.com/office/powerpoint/2010/main" xmlns="" val="42828522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116632"/>
            <a:ext cx="5759177" cy="1009650"/>
          </a:xfrm>
        </p:spPr>
        <p:txBody>
          <a:bodyPr/>
          <a:lstStyle/>
          <a:p>
            <a:r>
              <a:rPr lang="el-GR" sz="2200" dirty="0"/>
              <a:t>‘Στην περιοχή στην οποία ζείτε, </a:t>
            </a:r>
            <a:r>
              <a:rPr lang="el-GR" sz="2200" dirty="0" smtClean="0"/>
              <a:t/>
            </a:r>
            <a:br>
              <a:rPr lang="el-GR" sz="2200" dirty="0" smtClean="0"/>
            </a:br>
            <a:r>
              <a:rPr lang="el-GR" sz="2200" dirty="0" smtClean="0"/>
              <a:t>είστε </a:t>
            </a:r>
            <a:r>
              <a:rPr lang="el-GR" sz="2200" dirty="0"/>
              <a:t>ικανοποιημένος/η </a:t>
            </a:r>
            <a:r>
              <a:rPr lang="el-GR" sz="2200" dirty="0" smtClean="0"/>
              <a:t/>
            </a:r>
            <a:br>
              <a:rPr lang="el-GR" sz="2200" dirty="0" smtClean="0"/>
            </a:br>
            <a:r>
              <a:rPr lang="el-GR" sz="2200" dirty="0" smtClean="0"/>
              <a:t>ή </a:t>
            </a:r>
            <a:r>
              <a:rPr lang="el-GR" sz="2200" dirty="0"/>
              <a:t>δυσαρεστημένος/η από…’ </a:t>
            </a:r>
            <a:r>
              <a:rPr lang="el-GR" sz="2200" dirty="0" smtClean="0"/>
              <a:t>(2)</a:t>
            </a:r>
            <a:endParaRPr lang="el-GR" sz="2200" dirty="0"/>
          </a:p>
        </p:txBody>
      </p:sp>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31</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4219721464"/>
              </p:ext>
            </p:extLst>
          </p:nvPr>
        </p:nvGraphicFramePr>
        <p:xfrm>
          <a:off x="107504" y="1484784"/>
          <a:ext cx="8856986" cy="39910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Το ΚΕΠ (Κέντρο εξυπηρέτησης πολιτών)</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85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84</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85</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90</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93</a:t>
                      </a:r>
                    </a:p>
                  </a:txBody>
                  <a:tcPr marL="9525" marR="9525" marT="9525" marB="0" anchor="ctr"/>
                </a:tc>
                <a:tc>
                  <a:txBody>
                    <a:bodyPr/>
                    <a:lstStyle/>
                    <a:p>
                      <a:pPr algn="ctr" fontAlgn="ctr"/>
                      <a:r>
                        <a:rPr lang="el-GR" sz="900" b="1" i="0" u="none" strike="noStrike">
                          <a:solidFill>
                            <a:srgbClr val="000000"/>
                          </a:solidFill>
                          <a:effectLst/>
                          <a:latin typeface="Trebuchet MS"/>
                        </a:rPr>
                        <a:t>85</a:t>
                      </a:r>
                    </a:p>
                  </a:txBody>
                  <a:tcPr marL="9525" marR="9525" marT="9525" marB="0" anchor="ctr"/>
                </a:tc>
                <a:tc>
                  <a:txBody>
                    <a:bodyPr/>
                    <a:lstStyle/>
                    <a:p>
                      <a:pPr algn="ctr" fontAlgn="ctr"/>
                      <a:r>
                        <a:rPr lang="el-GR" sz="900" b="1" i="0" u="none" strike="noStrike">
                          <a:solidFill>
                            <a:srgbClr val="000000"/>
                          </a:solidFill>
                          <a:effectLst/>
                          <a:latin typeface="Trebuchet MS"/>
                        </a:rPr>
                        <a:t>86</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dirty="0">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a:solidFill>
                            <a:srgbClr val="000000"/>
                          </a:solidFill>
                          <a:effectLst/>
                          <a:latin typeface="Trebuchet MS"/>
                        </a:rPr>
                        <a:t>6</a:t>
                      </a:r>
                    </a:p>
                  </a:txBody>
                  <a:tcPr marL="9525" marR="9525" marT="9525" marB="0" anchor="ctr"/>
                </a:tc>
              </a:tr>
              <a:tr h="177331">
                <a:tc gridSpan="11">
                  <a:txBody>
                    <a:bodyPr/>
                    <a:lstStyle/>
                    <a:p>
                      <a:pPr algn="ctr"/>
                      <a:r>
                        <a:rPr lang="el-GR" sz="900" b="1" dirty="0" smtClean="0"/>
                        <a:t>Τις βασικές υποδομές σε νερό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76</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89</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61</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68</a:t>
                      </a:r>
                    </a:p>
                  </a:txBody>
                  <a:tcPr marL="9525" marR="9525" marT="9525" marB="0" anchor="ctr"/>
                </a:tc>
                <a:tc>
                  <a:txBody>
                    <a:bodyPr/>
                    <a:lstStyle/>
                    <a:p>
                      <a:pPr algn="ctr" fontAlgn="ctr"/>
                      <a:r>
                        <a:rPr lang="el-GR" sz="900" b="1" i="0" u="none" strike="noStrike">
                          <a:solidFill>
                            <a:srgbClr val="000000"/>
                          </a:solidFill>
                          <a:effectLst/>
                          <a:latin typeface="Trebuchet MS"/>
                        </a:rPr>
                        <a:t>78</a:t>
                      </a:r>
                    </a:p>
                  </a:txBody>
                  <a:tcPr marL="9525" marR="9525" marT="9525" marB="0" anchor="ctr"/>
                </a:tc>
                <a:tc>
                  <a:txBody>
                    <a:bodyPr/>
                    <a:lstStyle/>
                    <a:p>
                      <a:pPr algn="ctr" fontAlgn="ctr"/>
                      <a:r>
                        <a:rPr lang="el-GR" sz="900" b="1" i="0" u="none" strike="noStrike">
                          <a:solidFill>
                            <a:srgbClr val="000000"/>
                          </a:solidFill>
                          <a:effectLst/>
                          <a:latin typeface="Trebuchet MS"/>
                        </a:rPr>
                        <a:t>65</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4</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3</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3</a:t>
                      </a:r>
                      <a:endParaRPr lang="el-GR" sz="900" b="1" i="0" u="none" strike="noStrike" dirty="0">
                        <a:solidFill>
                          <a:srgbClr val="000000"/>
                        </a:solidFill>
                        <a:effectLst/>
                        <a:latin typeface="Trebuchet MS"/>
                      </a:endParaRP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21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dirty="0">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28</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r>
              <a:tr h="234605">
                <a:tc gridSpan="11">
                  <a:txBody>
                    <a:bodyPr/>
                    <a:lstStyle/>
                    <a:p>
                      <a:pPr algn="ctr"/>
                      <a:r>
                        <a:rPr lang="el-GR" sz="900" b="1" dirty="0" smtClean="0"/>
                        <a:t>Το </a:t>
                      </a:r>
                      <a:r>
                        <a:rPr lang="el-GR" sz="900" b="1" dirty="0" err="1" smtClean="0"/>
                        <a:t>ιντερνετ</a:t>
                      </a:r>
                      <a:r>
                        <a:rPr lang="el-GR" sz="900" b="1" dirty="0" smtClean="0"/>
                        <a:t> </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65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68</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63</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54</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66</a:t>
                      </a:r>
                    </a:p>
                  </a:txBody>
                  <a:tcPr marL="9525" marR="9525" marT="9525" marB="0" anchor="ctr"/>
                </a:tc>
                <a:tc>
                  <a:txBody>
                    <a:bodyPr/>
                    <a:lstStyle/>
                    <a:p>
                      <a:pPr algn="ctr" fontAlgn="ctr"/>
                      <a:r>
                        <a:rPr lang="el-GR" sz="900" b="1" i="0" u="none" strike="noStrike">
                          <a:solidFill>
                            <a:srgbClr val="000000"/>
                          </a:solidFill>
                          <a:effectLst/>
                          <a:latin typeface="Trebuchet MS"/>
                        </a:rPr>
                        <a:t>68</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13</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dirty="0">
                          <a:solidFill>
                            <a:srgbClr val="000000"/>
                          </a:solidFill>
                          <a:effectLst/>
                          <a:latin typeface="Trebuchet MS"/>
                        </a:rPr>
                        <a:t>24</a:t>
                      </a:r>
                    </a:p>
                  </a:txBody>
                  <a:tcPr marL="9525" marR="9525" marT="9525" marB="0" anchor="ctr"/>
                </a:tc>
              </a:tr>
            </a:tbl>
          </a:graphicData>
        </a:graphic>
      </p:graphicFrame>
    </p:spTree>
    <p:extLst>
      <p:ext uri="{BB962C8B-B14F-4D97-AF65-F5344CB8AC3E}">
        <p14:creationId xmlns:p14="http://schemas.microsoft.com/office/powerpoint/2010/main" xmlns="" val="30960325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116632"/>
            <a:ext cx="5759177" cy="1009650"/>
          </a:xfrm>
        </p:spPr>
        <p:txBody>
          <a:bodyPr/>
          <a:lstStyle/>
          <a:p>
            <a:r>
              <a:rPr lang="el-GR" sz="2200" dirty="0"/>
              <a:t>‘Στην περιοχή στην οποία ζείτε, </a:t>
            </a:r>
            <a:r>
              <a:rPr lang="el-GR" sz="2200" dirty="0" smtClean="0"/>
              <a:t/>
            </a:r>
            <a:br>
              <a:rPr lang="el-GR" sz="2200" dirty="0" smtClean="0"/>
            </a:br>
            <a:r>
              <a:rPr lang="el-GR" sz="2200" dirty="0" smtClean="0"/>
              <a:t>είστε </a:t>
            </a:r>
            <a:r>
              <a:rPr lang="el-GR" sz="2200" dirty="0"/>
              <a:t>ικανοποιημένος/η </a:t>
            </a:r>
            <a:r>
              <a:rPr lang="el-GR" sz="2200" dirty="0" smtClean="0"/>
              <a:t/>
            </a:r>
            <a:br>
              <a:rPr lang="el-GR" sz="2200" dirty="0" smtClean="0"/>
            </a:br>
            <a:r>
              <a:rPr lang="el-GR" sz="2200" dirty="0" smtClean="0"/>
              <a:t>ή </a:t>
            </a:r>
            <a:r>
              <a:rPr lang="el-GR" sz="2200" dirty="0"/>
              <a:t>δυσαρεστημένος/η από…’ </a:t>
            </a:r>
            <a:r>
              <a:rPr lang="el-GR" sz="2200" dirty="0" smtClean="0"/>
              <a:t>(2)</a:t>
            </a:r>
            <a:endParaRPr lang="el-GR" sz="2200" dirty="0"/>
          </a:p>
        </p:txBody>
      </p:sp>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32</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2170265908"/>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Τις υποδομές αποχέτευσης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63</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60</a:t>
                      </a:r>
                    </a:p>
                  </a:txBody>
                  <a:tcPr marL="9525" marR="9525" marT="9525" marB="0" anchor="ctr"/>
                </a:tc>
                <a:tc>
                  <a:txBody>
                    <a:bodyPr/>
                    <a:lstStyle/>
                    <a:p>
                      <a:pPr algn="ctr" fontAlgn="ctr"/>
                      <a:r>
                        <a:rPr lang="el-GR" sz="900" b="1" i="0" u="none" strike="noStrike">
                          <a:solidFill>
                            <a:srgbClr val="000000"/>
                          </a:solidFill>
                          <a:effectLst/>
                          <a:latin typeface="Trebuchet MS"/>
                        </a:rPr>
                        <a:t>38</a:t>
                      </a:r>
                    </a:p>
                  </a:txBody>
                  <a:tcPr marL="9525" marR="9525" marT="9525" marB="0" anchor="ctr"/>
                </a:tc>
                <a:tc>
                  <a:txBody>
                    <a:bodyPr/>
                    <a:lstStyle/>
                    <a:p>
                      <a:pPr algn="ctr" fontAlgn="ctr"/>
                      <a:r>
                        <a:rPr lang="el-GR" sz="900" b="1" i="0" u="none" strike="noStrike">
                          <a:solidFill>
                            <a:srgbClr val="000000"/>
                          </a:solidFill>
                          <a:effectLst/>
                          <a:latin typeface="Trebuchet MS"/>
                        </a:rPr>
                        <a:t>51</a:t>
                      </a:r>
                    </a:p>
                  </a:txBody>
                  <a:tcPr marL="9525" marR="9525" marT="9525" marB="0" anchor="ct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57</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32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50</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c>
                  <a:txBody>
                    <a:bodyPr/>
                    <a:lstStyle/>
                    <a:p>
                      <a:pPr algn="ctr" fontAlgn="ctr"/>
                      <a:r>
                        <a:rPr lang="el-GR" sz="900" b="1" i="0" u="none" strike="noStrike">
                          <a:solidFill>
                            <a:srgbClr val="000000"/>
                          </a:solidFill>
                          <a:effectLst/>
                          <a:latin typeface="Trebuchet MS"/>
                        </a:rPr>
                        <a:t>35</a:t>
                      </a:r>
                    </a:p>
                  </a:txBody>
                  <a:tcPr marL="9525" marR="9525" marT="9525" marB="0" anchor="ctr"/>
                </a:tc>
                <a:tc>
                  <a:txBody>
                    <a:bodyPr/>
                    <a:lstStyle/>
                    <a:p>
                      <a:pPr algn="ctr" fontAlgn="ctr"/>
                      <a:r>
                        <a:rPr lang="el-GR" sz="900" b="1" i="0" u="none" strike="noStrike">
                          <a:solidFill>
                            <a:srgbClr val="000000"/>
                          </a:solidFill>
                          <a:effectLst/>
                          <a:latin typeface="Trebuchet MS"/>
                        </a:rPr>
                        <a:t>38</a:t>
                      </a:r>
                    </a:p>
                  </a:txBody>
                  <a:tcPr marL="9525" marR="9525" marT="9525" marB="0" anchor="ctr"/>
                </a:tc>
                <a:tc>
                  <a:txBody>
                    <a:bodyPr/>
                    <a:lstStyle/>
                    <a:p>
                      <a:pPr algn="ctr" fontAlgn="ctr"/>
                      <a:r>
                        <a:rPr lang="el-GR" sz="900" b="1" i="0" u="none" strike="noStrike">
                          <a:solidFill>
                            <a:srgbClr val="000000"/>
                          </a:solidFill>
                          <a:effectLst/>
                          <a:latin typeface="Trebuchet MS"/>
                        </a:rPr>
                        <a:t>28</a:t>
                      </a:r>
                    </a:p>
                  </a:txBody>
                  <a:tcPr marL="9525" marR="9525" marT="9525" marB="0" anchor="ctr"/>
                </a:tc>
                <a:tc>
                  <a:txBody>
                    <a:bodyPr/>
                    <a:lstStyle/>
                    <a:p>
                      <a:pPr algn="ctr" fontAlgn="ctr"/>
                      <a:r>
                        <a:rPr lang="el-GR" sz="900" b="1" i="0" u="none" strike="noStrike">
                          <a:solidFill>
                            <a:srgbClr val="000000"/>
                          </a:solidFill>
                          <a:effectLst/>
                          <a:latin typeface="Trebuchet MS"/>
                        </a:rPr>
                        <a:t>47</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a:solidFill>
                            <a:srgbClr val="000000"/>
                          </a:solidFill>
                          <a:effectLst/>
                          <a:latin typeface="Trebuchet MS"/>
                        </a:rPr>
                        <a:t>5</a:t>
                      </a:r>
                    </a:p>
                  </a:txBody>
                  <a:tcPr marL="9525" marR="9525" marT="9525" marB="0" anchor="ctr"/>
                </a:tc>
              </a:tr>
              <a:tr h="177331">
                <a:tc gridSpan="11">
                  <a:txBody>
                    <a:bodyPr/>
                    <a:lstStyle/>
                    <a:p>
                      <a:pPr algn="ctr"/>
                      <a:r>
                        <a:rPr lang="el-GR" sz="900" b="1" dirty="0" smtClean="0"/>
                        <a:t>Τις υπηρεσίες καθαριότητας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53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41</a:t>
                      </a:r>
                    </a:p>
                  </a:txBody>
                  <a:tcPr marL="9525" marR="9525" marT="9525" marB="0" anchor="ctr"/>
                </a:tc>
                <a:tc>
                  <a:txBody>
                    <a:bodyPr/>
                    <a:lstStyle/>
                    <a:p>
                      <a:pPr algn="ctr" fontAlgn="ctr"/>
                      <a:r>
                        <a:rPr lang="el-GR" sz="900" b="1" i="0" u="none" strike="noStrike">
                          <a:solidFill>
                            <a:srgbClr val="000000"/>
                          </a:solidFill>
                          <a:effectLst/>
                          <a:latin typeface="Trebuchet MS"/>
                        </a:rPr>
                        <a:t>55</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57</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c>
                  <a:txBody>
                    <a:bodyPr/>
                    <a:lstStyle/>
                    <a:p>
                      <a:pPr algn="ctr" fontAlgn="ctr"/>
                      <a:r>
                        <a:rPr lang="el-GR" sz="900" b="1" i="0" u="none" strike="noStrike">
                          <a:solidFill>
                            <a:srgbClr val="000000"/>
                          </a:solidFill>
                          <a:effectLst/>
                          <a:latin typeface="Trebuchet MS"/>
                        </a:rPr>
                        <a:t>59</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38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39</a:t>
                      </a:r>
                    </a:p>
                  </a:txBody>
                  <a:tcPr marL="9525" marR="9525" marT="9525" marB="0" anchor="ct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41</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c>
                  <a:txBody>
                    <a:bodyPr/>
                    <a:lstStyle/>
                    <a:p>
                      <a:pPr algn="ctr" fontAlgn="ctr"/>
                      <a:r>
                        <a:rPr lang="el-GR" sz="900" b="1" i="0" u="none" strike="noStrike">
                          <a:solidFill>
                            <a:srgbClr val="000000"/>
                          </a:solidFill>
                          <a:effectLst/>
                          <a:latin typeface="Trebuchet MS"/>
                        </a:rPr>
                        <a:t>38</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1</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r>
              <a:tr h="234605">
                <a:tc gridSpan="11">
                  <a:txBody>
                    <a:bodyPr/>
                    <a:lstStyle/>
                    <a:p>
                      <a:pPr algn="ctr"/>
                      <a:r>
                        <a:rPr lang="el-GR" sz="900" b="1" dirty="0" smtClean="0"/>
                        <a:t>Τα σχολικά κτίρια </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53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49</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56</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c>
                  <a:txBody>
                    <a:bodyPr/>
                    <a:lstStyle/>
                    <a:p>
                      <a:pPr algn="ctr" fontAlgn="ctr"/>
                      <a:r>
                        <a:rPr lang="el-GR" sz="900" b="1" i="0" u="none" strike="noStrike">
                          <a:solidFill>
                            <a:srgbClr val="000000"/>
                          </a:solidFill>
                          <a:effectLst/>
                          <a:latin typeface="Trebuchet MS"/>
                        </a:rPr>
                        <a:t>58</a:t>
                      </a:r>
                    </a:p>
                  </a:txBody>
                  <a:tcPr marL="9525" marR="9525" marT="9525" marB="0" anchor="ctr"/>
                </a:tc>
                <a:tc>
                  <a:txBody>
                    <a:bodyPr/>
                    <a:lstStyle/>
                    <a:p>
                      <a:pPr algn="ctr" fontAlgn="ctr"/>
                      <a:r>
                        <a:rPr lang="el-GR" sz="900" b="1" i="0" u="none" strike="noStrike">
                          <a:solidFill>
                            <a:srgbClr val="000000"/>
                          </a:solidFill>
                          <a:effectLst/>
                          <a:latin typeface="Trebuchet MS"/>
                        </a:rPr>
                        <a:t>54</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c>
                  <a:txBody>
                    <a:bodyPr/>
                    <a:lstStyle/>
                    <a:p>
                      <a:pPr algn="ctr" fontAlgn="ctr"/>
                      <a:r>
                        <a:rPr lang="el-GR" sz="900" b="1" i="0" u="none" strike="noStrike">
                          <a:solidFill>
                            <a:srgbClr val="000000"/>
                          </a:solidFill>
                          <a:effectLst/>
                          <a:latin typeface="Trebuchet MS"/>
                        </a:rPr>
                        <a:t>55</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36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35</a:t>
                      </a:r>
                    </a:p>
                  </a:txBody>
                  <a:tcPr marL="9525" marR="9525" marT="9525" marB="0" anchor="ctr"/>
                </a:tc>
                <a:tc>
                  <a:txBody>
                    <a:bodyPr/>
                    <a:lstStyle/>
                    <a:p>
                      <a:pPr algn="ctr" fontAlgn="ctr"/>
                      <a:r>
                        <a:rPr lang="el-GR" sz="900" b="1" i="0" u="none" strike="noStrike">
                          <a:solidFill>
                            <a:srgbClr val="000000"/>
                          </a:solidFill>
                          <a:effectLst/>
                          <a:latin typeface="Trebuchet MS"/>
                        </a:rPr>
                        <a:t>48</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38</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dirty="0">
                          <a:solidFill>
                            <a:srgbClr val="000000"/>
                          </a:solidFill>
                          <a:effectLst/>
                          <a:latin typeface="Trebuchet MS"/>
                        </a:rPr>
                        <a:t>4</a:t>
                      </a:r>
                    </a:p>
                  </a:txBody>
                  <a:tcPr marL="9525" marR="9525" marT="9525" marB="0" anchor="ctr"/>
                </a:tc>
              </a:tr>
            </a:tbl>
          </a:graphicData>
        </a:graphic>
      </p:graphicFrame>
    </p:spTree>
    <p:extLst>
      <p:ext uri="{BB962C8B-B14F-4D97-AF65-F5344CB8AC3E}">
        <p14:creationId xmlns:p14="http://schemas.microsoft.com/office/powerpoint/2010/main" xmlns="" val="6887062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116632"/>
            <a:ext cx="5759177" cy="1009650"/>
          </a:xfrm>
        </p:spPr>
        <p:txBody>
          <a:bodyPr/>
          <a:lstStyle/>
          <a:p>
            <a:r>
              <a:rPr lang="el-GR" sz="2200" dirty="0"/>
              <a:t>‘Στην περιοχή στην οποία ζείτε, </a:t>
            </a:r>
            <a:r>
              <a:rPr lang="el-GR" sz="2200" dirty="0" smtClean="0"/>
              <a:t/>
            </a:r>
            <a:br>
              <a:rPr lang="el-GR" sz="2200" dirty="0" smtClean="0"/>
            </a:br>
            <a:r>
              <a:rPr lang="el-GR" sz="2200" dirty="0" smtClean="0"/>
              <a:t>είστε </a:t>
            </a:r>
            <a:r>
              <a:rPr lang="el-GR" sz="2200" dirty="0"/>
              <a:t>ικανοποιημένος/η </a:t>
            </a:r>
            <a:r>
              <a:rPr lang="el-GR" sz="2200" dirty="0" smtClean="0"/>
              <a:t/>
            </a:r>
            <a:br>
              <a:rPr lang="el-GR" sz="2200" dirty="0" smtClean="0"/>
            </a:br>
            <a:r>
              <a:rPr lang="el-GR" sz="2200" dirty="0" smtClean="0"/>
              <a:t>ή </a:t>
            </a:r>
            <a:r>
              <a:rPr lang="el-GR" sz="2200" dirty="0"/>
              <a:t>δυσαρεστημένος/η από…’ </a:t>
            </a:r>
            <a:r>
              <a:rPr lang="el-GR" sz="2200" dirty="0" smtClean="0"/>
              <a:t>(2)</a:t>
            </a:r>
            <a:endParaRPr lang="el-GR" sz="2200" dirty="0"/>
          </a:p>
        </p:txBody>
      </p:sp>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33</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3721752079"/>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Τις πολιτιστικές δραστηριότητες και την αξιοποίηση του ελεύθερου χρόνου</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51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50</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c>
                  <a:txBody>
                    <a:bodyPr/>
                    <a:lstStyle/>
                    <a:p>
                      <a:pPr algn="ctr" fontAlgn="ctr"/>
                      <a:r>
                        <a:rPr lang="el-GR" sz="900" b="1" i="0" u="none" strike="noStrike">
                          <a:solidFill>
                            <a:srgbClr val="000000"/>
                          </a:solidFill>
                          <a:effectLst/>
                          <a:latin typeface="Trebuchet MS"/>
                        </a:rPr>
                        <a:t>54</a:t>
                      </a:r>
                    </a:p>
                  </a:txBody>
                  <a:tcPr marL="9525" marR="9525" marT="9525" marB="0" anchor="ctr"/>
                </a:tc>
                <a:tc>
                  <a:txBody>
                    <a:bodyPr/>
                    <a:lstStyle/>
                    <a:p>
                      <a:pPr algn="ctr" fontAlgn="ctr"/>
                      <a:r>
                        <a:rPr lang="el-GR" sz="900" b="1" i="0" u="none" strike="noStrike">
                          <a:solidFill>
                            <a:srgbClr val="000000"/>
                          </a:solidFill>
                          <a:effectLst/>
                          <a:latin typeface="Trebuchet MS"/>
                        </a:rPr>
                        <a:t>51</a:t>
                      </a:r>
                    </a:p>
                  </a:txBody>
                  <a:tcPr marL="9525" marR="9525" marT="9525" marB="0" anchor="ctr"/>
                </a:tc>
                <a:tc>
                  <a:txBody>
                    <a:bodyPr/>
                    <a:lstStyle/>
                    <a:p>
                      <a:pPr algn="ctr" fontAlgn="ctr"/>
                      <a:r>
                        <a:rPr lang="el-GR" sz="900" b="1" i="0" u="none" strike="noStrike">
                          <a:solidFill>
                            <a:srgbClr val="000000"/>
                          </a:solidFill>
                          <a:effectLst/>
                          <a:latin typeface="Trebuchet MS"/>
                        </a:rPr>
                        <a:t>47</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39</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dirty="0">
                          <a:solidFill>
                            <a:srgbClr val="000000"/>
                          </a:solidFill>
                          <a:effectLst/>
                          <a:latin typeface="Trebuchet MS"/>
                        </a:rPr>
                        <a:t>2</a:t>
                      </a:r>
                    </a:p>
                  </a:txBody>
                  <a:tcPr marL="9525" marR="9525" marT="9525" marB="0" anchor="ctr"/>
                </a:tc>
              </a:tr>
              <a:tr h="177331">
                <a:tc gridSpan="11">
                  <a:txBody>
                    <a:bodyPr/>
                    <a:lstStyle/>
                    <a:p>
                      <a:pPr algn="ctr"/>
                      <a:r>
                        <a:rPr lang="el-GR" sz="900" b="1" dirty="0" smtClean="0"/>
                        <a:t>Τους χώρους πρασίνου και αναψυχής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49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35</a:t>
                      </a:r>
                    </a:p>
                  </a:txBody>
                  <a:tcPr marL="9525" marR="9525" marT="9525" marB="0" anchor="ctr"/>
                </a:tc>
                <a:tc>
                  <a:txBody>
                    <a:bodyPr/>
                    <a:lstStyle/>
                    <a:p>
                      <a:pPr algn="ctr" fontAlgn="ctr"/>
                      <a:r>
                        <a:rPr lang="el-GR" sz="900" b="1" i="0" u="none" strike="noStrike">
                          <a:solidFill>
                            <a:srgbClr val="000000"/>
                          </a:solidFill>
                          <a:effectLst/>
                          <a:latin typeface="Trebuchet MS"/>
                        </a:rPr>
                        <a:t>56</a:t>
                      </a:r>
                    </a:p>
                  </a:txBody>
                  <a:tcPr marL="9525" marR="9525" marT="9525" marB="0" anchor="ctr"/>
                </a:tc>
                <a:tc>
                  <a:txBody>
                    <a:bodyPr/>
                    <a:lstStyle/>
                    <a:p>
                      <a:pPr algn="ctr" fontAlgn="ctr"/>
                      <a:r>
                        <a:rPr lang="el-GR" sz="900" b="1" i="0" u="none" strike="noStrike">
                          <a:solidFill>
                            <a:srgbClr val="000000"/>
                          </a:solidFill>
                          <a:effectLst/>
                          <a:latin typeface="Trebuchet MS"/>
                        </a:rPr>
                        <a:t>55</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c>
                  <a:txBody>
                    <a:bodyPr/>
                    <a:lstStyle/>
                    <a:p>
                      <a:pPr algn="ctr" fontAlgn="ctr"/>
                      <a:r>
                        <a:rPr lang="el-GR" sz="900" b="1" i="0" u="none" strike="noStrike">
                          <a:solidFill>
                            <a:srgbClr val="000000"/>
                          </a:solidFill>
                          <a:effectLst/>
                          <a:latin typeface="Trebuchet MS"/>
                        </a:rPr>
                        <a:t>57</a:t>
                      </a:r>
                    </a:p>
                  </a:txBody>
                  <a:tcPr marL="9525" marR="9525" marT="9525" marB="0" anchor="ctr"/>
                </a:tc>
                <a:tc>
                  <a:txBody>
                    <a:bodyPr/>
                    <a:lstStyle/>
                    <a:p>
                      <a:pPr algn="ctr" fontAlgn="ctr"/>
                      <a:r>
                        <a:rPr lang="el-GR" sz="900" b="1" i="0" u="none" strike="noStrike">
                          <a:solidFill>
                            <a:srgbClr val="000000"/>
                          </a:solidFill>
                          <a:effectLst/>
                          <a:latin typeface="Trebuchet MS"/>
                        </a:rPr>
                        <a:t>42</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c>
                  <a:txBody>
                    <a:bodyPr/>
                    <a:lstStyle/>
                    <a:p>
                      <a:pPr algn="ctr" fontAlgn="ctr"/>
                      <a:r>
                        <a:rPr lang="el-GR" sz="900" b="1" i="0" u="none" strike="noStrike">
                          <a:solidFill>
                            <a:srgbClr val="000000"/>
                          </a:solidFill>
                          <a:effectLst/>
                          <a:latin typeface="Trebuchet MS"/>
                        </a:rPr>
                        <a:t>57</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46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51</a:t>
                      </a:r>
                    </a:p>
                  </a:txBody>
                  <a:tcPr marL="9525" marR="9525" marT="9525" marB="0" anchor="ct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39</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47</a:t>
                      </a:r>
                    </a:p>
                  </a:txBody>
                  <a:tcPr marL="9525" marR="9525" marT="9525" marB="0" anchor="ctr"/>
                </a:tc>
                <a:tc>
                  <a:txBody>
                    <a:bodyPr/>
                    <a:lstStyle/>
                    <a:p>
                      <a:pPr algn="ctr" fontAlgn="ctr"/>
                      <a:r>
                        <a:rPr lang="el-GR" sz="900" b="1" i="0" u="none" strike="noStrike">
                          <a:solidFill>
                            <a:srgbClr val="000000"/>
                          </a:solidFill>
                          <a:effectLst/>
                          <a:latin typeface="Trebuchet MS"/>
                        </a:rPr>
                        <a:t>39</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49</a:t>
                      </a:r>
                    </a:p>
                  </a:txBody>
                  <a:tcPr marL="9525" marR="9525" marT="9525" marB="0" anchor="ctr"/>
                </a:tc>
                <a:tc>
                  <a:txBody>
                    <a:bodyPr/>
                    <a:lstStyle/>
                    <a:p>
                      <a:pPr algn="ctr" fontAlgn="ctr"/>
                      <a:r>
                        <a:rPr lang="el-GR" sz="900" b="1" i="0" u="none" strike="noStrike">
                          <a:solidFill>
                            <a:srgbClr val="000000"/>
                          </a:solidFill>
                          <a:effectLst/>
                          <a:latin typeface="Trebuchet MS"/>
                        </a:rPr>
                        <a:t>38</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1</a:t>
                      </a:r>
                    </a:p>
                  </a:txBody>
                  <a:tcPr marL="9525" marR="9525" marT="9525" marB="0" anchor="ctr">
                    <a:solidFill>
                      <a:schemeClr val="accent2">
                        <a:lumMod val="40000"/>
                        <a:lumOff val="60000"/>
                      </a:schemeClr>
                    </a:solidFill>
                  </a:tcP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r>
              <a:tr h="234605">
                <a:tc gridSpan="11">
                  <a:txBody>
                    <a:bodyPr/>
                    <a:lstStyle/>
                    <a:p>
                      <a:pPr algn="ctr"/>
                      <a:r>
                        <a:rPr lang="el-GR" sz="900" b="1" dirty="0" smtClean="0"/>
                        <a:t>Την ύπαρξη θέσεων στάθμευσης</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44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39</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c>
                  <a:txBody>
                    <a:bodyPr/>
                    <a:lstStyle/>
                    <a:p>
                      <a:pPr algn="ctr" fontAlgn="ctr"/>
                      <a:r>
                        <a:rPr lang="el-GR" sz="900" b="1" i="0" u="none" strike="noStrike">
                          <a:solidFill>
                            <a:srgbClr val="000000"/>
                          </a:solidFill>
                          <a:effectLst/>
                          <a:latin typeface="Trebuchet MS"/>
                        </a:rPr>
                        <a:t>51</a:t>
                      </a:r>
                    </a:p>
                  </a:txBody>
                  <a:tcPr marL="9525" marR="9525" marT="9525" marB="0" anchor="ct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58</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51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55</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42</a:t>
                      </a:r>
                    </a:p>
                  </a:txBody>
                  <a:tcPr marL="9525" marR="9525" marT="9525" marB="0" anchor="ctr"/>
                </a:tc>
                <a:tc>
                  <a:txBody>
                    <a:bodyPr/>
                    <a:lstStyle/>
                    <a:p>
                      <a:pPr algn="ctr" fontAlgn="ctr"/>
                      <a:r>
                        <a:rPr lang="el-GR" sz="900" b="1" i="0" u="none" strike="noStrike">
                          <a:solidFill>
                            <a:srgbClr val="000000"/>
                          </a:solidFill>
                          <a:effectLst/>
                          <a:latin typeface="Trebuchet MS"/>
                        </a:rPr>
                        <a:t>51</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60</a:t>
                      </a:r>
                    </a:p>
                  </a:txBody>
                  <a:tcPr marL="9525" marR="9525" marT="9525" marB="0" anchor="ctr"/>
                </a:tc>
                <a:tc>
                  <a:txBody>
                    <a:bodyPr/>
                    <a:lstStyle/>
                    <a:p>
                      <a:pPr algn="ctr" fontAlgn="ctr"/>
                      <a:r>
                        <a:rPr lang="el-GR" sz="900" b="1" i="0" u="none" strike="noStrike">
                          <a:solidFill>
                            <a:srgbClr val="000000"/>
                          </a:solidFill>
                          <a:effectLst/>
                          <a:latin typeface="Trebuchet MS"/>
                        </a:rPr>
                        <a:t>55</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a:solidFill>
                            <a:srgbClr val="000000"/>
                          </a:solidFill>
                          <a:effectLst/>
                          <a:latin typeface="Trebuchet MS"/>
                        </a:rPr>
                        <a:t>5</a:t>
                      </a:r>
                    </a:p>
                  </a:txBody>
                  <a:tcPr marL="9525" marR="9525" marT="9525" marB="0" anchor="ctr"/>
                </a:tc>
              </a:tr>
            </a:tbl>
          </a:graphicData>
        </a:graphic>
      </p:graphicFrame>
    </p:spTree>
    <p:extLst>
      <p:ext uri="{BB962C8B-B14F-4D97-AF65-F5344CB8AC3E}">
        <p14:creationId xmlns:p14="http://schemas.microsoft.com/office/powerpoint/2010/main" xmlns="" val="12107091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116632"/>
            <a:ext cx="5759177" cy="1009650"/>
          </a:xfrm>
        </p:spPr>
        <p:txBody>
          <a:bodyPr/>
          <a:lstStyle/>
          <a:p>
            <a:r>
              <a:rPr lang="el-GR" sz="2200" dirty="0"/>
              <a:t>‘Στην περιοχή στην οποία ζείτε, </a:t>
            </a:r>
            <a:r>
              <a:rPr lang="el-GR" sz="2200" dirty="0" smtClean="0"/>
              <a:t/>
            </a:r>
            <a:br>
              <a:rPr lang="el-GR" sz="2200" dirty="0" smtClean="0"/>
            </a:br>
            <a:r>
              <a:rPr lang="el-GR" sz="2200" dirty="0" smtClean="0"/>
              <a:t>είστε </a:t>
            </a:r>
            <a:r>
              <a:rPr lang="el-GR" sz="2200" dirty="0"/>
              <a:t>ικανοποιημένος/η </a:t>
            </a:r>
            <a:r>
              <a:rPr lang="el-GR" sz="2200" dirty="0" smtClean="0"/>
              <a:t/>
            </a:r>
            <a:br>
              <a:rPr lang="el-GR" sz="2200" dirty="0" smtClean="0"/>
            </a:br>
            <a:r>
              <a:rPr lang="el-GR" sz="2200" dirty="0" smtClean="0"/>
              <a:t>ή </a:t>
            </a:r>
            <a:r>
              <a:rPr lang="el-GR" sz="2200" dirty="0"/>
              <a:t>δυσαρεστημένος/η από…’ </a:t>
            </a:r>
            <a:r>
              <a:rPr lang="el-GR" sz="2200" dirty="0" smtClean="0"/>
              <a:t>(2)</a:t>
            </a:r>
            <a:endParaRPr lang="el-GR" sz="2200" dirty="0"/>
          </a:p>
        </p:txBody>
      </p:sp>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34</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1168990569"/>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Τους παιδικούς σταθμούς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43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30</a:t>
                      </a:r>
                    </a:p>
                  </a:txBody>
                  <a:tcPr marL="9525" marR="9525" marT="9525" marB="0" anchor="ctr"/>
                </a:tc>
                <a:tc>
                  <a:txBody>
                    <a:bodyPr/>
                    <a:lstStyle/>
                    <a:p>
                      <a:pPr algn="ctr" fontAlgn="ctr"/>
                      <a:r>
                        <a:rPr lang="el-GR" sz="900" b="1" i="0" u="none" strike="noStrike">
                          <a:solidFill>
                            <a:srgbClr val="000000"/>
                          </a:solidFill>
                          <a:effectLst/>
                          <a:latin typeface="Trebuchet MS"/>
                        </a:rPr>
                        <a:t>41</a:t>
                      </a:r>
                    </a:p>
                  </a:txBody>
                  <a:tcPr marL="9525" marR="9525" marT="9525" marB="0" anchor="ctr"/>
                </a:tc>
                <a:tc>
                  <a:txBody>
                    <a:bodyPr/>
                    <a:lstStyle/>
                    <a:p>
                      <a:pPr algn="ctr" fontAlgn="ctr"/>
                      <a:r>
                        <a:rPr lang="el-GR" sz="900" b="1" i="0" u="none" strike="noStrike">
                          <a:solidFill>
                            <a:srgbClr val="000000"/>
                          </a:solidFill>
                          <a:effectLst/>
                          <a:latin typeface="Trebuchet MS"/>
                        </a:rPr>
                        <a:t>53</a:t>
                      </a:r>
                    </a:p>
                  </a:txBody>
                  <a:tcPr marL="9525" marR="9525" marT="9525" marB="0" anchor="ctr"/>
                </a:tc>
                <a:tc>
                  <a:txBody>
                    <a:bodyPr/>
                    <a:lstStyle/>
                    <a:p>
                      <a:pPr algn="ctr" fontAlgn="ctr"/>
                      <a:r>
                        <a:rPr lang="el-GR" sz="900" b="1" i="0" u="none" strike="noStrike">
                          <a:solidFill>
                            <a:srgbClr val="000000"/>
                          </a:solidFill>
                          <a:effectLst/>
                          <a:latin typeface="Trebuchet MS"/>
                        </a:rPr>
                        <a:t>54</a:t>
                      </a:r>
                    </a:p>
                  </a:txBody>
                  <a:tcPr marL="9525" marR="9525" marT="9525" marB="0" anchor="ctr"/>
                </a:tc>
                <a:tc>
                  <a:txBody>
                    <a:bodyPr/>
                    <a:lstStyle/>
                    <a:p>
                      <a:pPr algn="ctr" fontAlgn="ctr"/>
                      <a:r>
                        <a:rPr lang="el-GR" sz="900" b="1" i="0" u="none" strike="noStrike">
                          <a:solidFill>
                            <a:srgbClr val="000000"/>
                          </a:solidFill>
                          <a:effectLst/>
                          <a:latin typeface="Trebuchet MS"/>
                        </a:rPr>
                        <a:t>47</a:t>
                      </a:r>
                    </a:p>
                  </a:txBody>
                  <a:tcPr marL="9525" marR="9525" marT="9525" marB="0" anchor="ctr"/>
                </a:tc>
                <a:tc>
                  <a:txBody>
                    <a:bodyPr/>
                    <a:lstStyle/>
                    <a:p>
                      <a:pPr algn="ctr" fontAlgn="ctr"/>
                      <a:r>
                        <a:rPr lang="el-GR" sz="900" b="1" i="0" u="none" strike="noStrike">
                          <a:solidFill>
                            <a:srgbClr val="000000"/>
                          </a:solidFill>
                          <a:effectLst/>
                          <a:latin typeface="Trebuchet MS"/>
                        </a:rPr>
                        <a:t>48</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42</a:t>
                      </a:r>
                    </a:p>
                  </a:txBody>
                  <a:tcPr marL="9525" marR="9525" marT="9525" marB="0" anchor="ctr"/>
                </a:tc>
                <a:tc>
                  <a:txBody>
                    <a:bodyPr/>
                    <a:lstStyle/>
                    <a:p>
                      <a:pPr algn="ctr" fontAlgn="ctr"/>
                      <a:r>
                        <a:rPr lang="el-GR" sz="900" b="1" i="0" u="none" strike="noStrike">
                          <a:solidFill>
                            <a:srgbClr val="000000"/>
                          </a:solidFill>
                          <a:effectLst/>
                          <a:latin typeface="Trebuchet MS"/>
                        </a:rPr>
                        <a:t>49</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28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30</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30</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35</a:t>
                      </a:r>
                    </a:p>
                  </a:txBody>
                  <a:tcPr marL="9525" marR="9525" marT="9525" marB="0" anchor="ct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28</a:t>
                      </a:r>
                    </a:p>
                  </a:txBody>
                  <a:tcPr marL="9525" marR="9525" marT="9525" marB="0" anchor="ctr"/>
                </a:tc>
                <a:tc>
                  <a:txBody>
                    <a:bodyPr/>
                    <a:lstStyle/>
                    <a:p>
                      <a:pPr algn="ctr" fontAlgn="ctr"/>
                      <a:r>
                        <a:rPr lang="el-GR" sz="900" b="1" i="0" u="none" strike="noStrike" dirty="0">
                          <a:solidFill>
                            <a:srgbClr val="000000"/>
                          </a:solidFill>
                          <a:effectLst/>
                          <a:latin typeface="Trebuchet MS"/>
                        </a:rPr>
                        <a:t>17</a:t>
                      </a:r>
                    </a:p>
                  </a:txBody>
                  <a:tcPr marL="9525" marR="9525" marT="9525" marB="0" anchor="ctr"/>
                </a:tc>
              </a:tr>
              <a:tr h="177331">
                <a:tc gridSpan="11">
                  <a:txBody>
                    <a:bodyPr/>
                    <a:lstStyle/>
                    <a:p>
                      <a:pPr algn="ctr"/>
                      <a:r>
                        <a:rPr lang="el-GR" sz="900" b="1" dirty="0" smtClean="0"/>
                        <a:t>Την αστυνόμευση στην περιοχή</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43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47</a:t>
                      </a:r>
                    </a:p>
                  </a:txBody>
                  <a:tcPr marL="9525" marR="9525" marT="9525" marB="0" anchor="ctr"/>
                </a:tc>
                <a:tc>
                  <a:txBody>
                    <a:bodyPr/>
                    <a:lstStyle/>
                    <a:p>
                      <a:pPr algn="ctr" fontAlgn="ctr"/>
                      <a:r>
                        <a:rPr lang="el-GR" sz="900" b="1" i="0" u="none" strike="noStrike">
                          <a:solidFill>
                            <a:srgbClr val="000000"/>
                          </a:solidFill>
                          <a:effectLst/>
                          <a:latin typeface="Trebuchet MS"/>
                        </a:rPr>
                        <a:t>52</a:t>
                      </a:r>
                    </a:p>
                  </a:txBody>
                  <a:tcPr marL="9525" marR="9525" marT="9525" marB="0" anchor="ctr"/>
                </a:tc>
                <a:tc>
                  <a:txBody>
                    <a:bodyPr/>
                    <a:lstStyle/>
                    <a:p>
                      <a:pPr algn="ctr" fontAlgn="ctr"/>
                      <a:r>
                        <a:rPr lang="el-GR" sz="900" b="1" i="0" u="none" strike="noStrike">
                          <a:solidFill>
                            <a:srgbClr val="000000"/>
                          </a:solidFill>
                          <a:effectLst/>
                          <a:latin typeface="Trebuchet MS"/>
                        </a:rPr>
                        <a:t>48</a:t>
                      </a:r>
                    </a:p>
                  </a:txBody>
                  <a:tcPr marL="9525" marR="9525" marT="9525" marB="0" anchor="ctr"/>
                </a:tc>
                <a:tc>
                  <a:txBody>
                    <a:bodyPr/>
                    <a:lstStyle/>
                    <a:p>
                      <a:pPr algn="ctr" fontAlgn="ctr"/>
                      <a:r>
                        <a:rPr lang="el-GR" sz="900" b="1" i="0" u="none" strike="noStrike">
                          <a:solidFill>
                            <a:srgbClr val="000000"/>
                          </a:solidFill>
                          <a:effectLst/>
                          <a:latin typeface="Trebuchet MS"/>
                        </a:rPr>
                        <a:t>50</a:t>
                      </a:r>
                    </a:p>
                  </a:txBody>
                  <a:tcPr marL="9525" marR="9525" marT="9525" marB="0" anchor="ctr"/>
                </a:tc>
                <a:tc>
                  <a:txBody>
                    <a:bodyPr/>
                    <a:lstStyle/>
                    <a:p>
                      <a:pPr algn="ctr" fontAlgn="ctr"/>
                      <a:r>
                        <a:rPr lang="el-GR" sz="900" b="1" i="0" u="none" strike="noStrike">
                          <a:solidFill>
                            <a:srgbClr val="000000"/>
                          </a:solidFill>
                          <a:effectLst/>
                          <a:latin typeface="Trebuchet MS"/>
                        </a:rPr>
                        <a:t>28</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50</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42</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50</a:t>
                      </a:r>
                    </a:p>
                  </a:txBody>
                  <a:tcPr marL="9525" marR="9525" marT="9525" marB="0" anchor="ctr"/>
                </a:tc>
                <a:tc>
                  <a:txBody>
                    <a:bodyPr/>
                    <a:lstStyle/>
                    <a:p>
                      <a:pPr algn="ctr" fontAlgn="ctr"/>
                      <a:r>
                        <a:rPr lang="el-GR" sz="900" b="1" i="0" u="none" strike="noStrike">
                          <a:solidFill>
                            <a:srgbClr val="000000"/>
                          </a:solidFill>
                          <a:effectLst/>
                          <a:latin typeface="Trebuchet MS"/>
                        </a:rPr>
                        <a:t>63</a:t>
                      </a:r>
                    </a:p>
                  </a:txBody>
                  <a:tcPr marL="9525" marR="9525" marT="9525" marB="0" anchor="ctr"/>
                </a:tc>
                <a:tc>
                  <a:txBody>
                    <a:bodyPr/>
                    <a:lstStyle/>
                    <a:p>
                      <a:pPr algn="ctr" fontAlgn="ctr"/>
                      <a:r>
                        <a:rPr lang="el-GR" sz="900" b="1" i="0" u="none" strike="noStrike">
                          <a:solidFill>
                            <a:srgbClr val="000000"/>
                          </a:solidFill>
                          <a:effectLst/>
                          <a:latin typeface="Trebuchet MS"/>
                        </a:rPr>
                        <a:t>47</a:t>
                      </a:r>
                    </a:p>
                  </a:txBody>
                  <a:tcPr marL="9525" marR="9525" marT="9525" marB="0" anchor="ctr"/>
                </a:tc>
                <a:tc>
                  <a:txBody>
                    <a:bodyPr/>
                    <a:lstStyle/>
                    <a:p>
                      <a:pPr algn="ctr" fontAlgn="ctr"/>
                      <a:r>
                        <a:rPr lang="el-GR" sz="900" b="1" i="0" u="none" strike="noStrike">
                          <a:solidFill>
                            <a:srgbClr val="000000"/>
                          </a:solidFill>
                          <a:effectLst/>
                          <a:latin typeface="Trebuchet MS"/>
                        </a:rPr>
                        <a:t>59</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2</a:t>
                      </a:r>
                    </a:p>
                  </a:txBody>
                  <a:tcPr marL="9525" marR="9525" marT="9525" marB="0" anchor="ctr"/>
                </a:tc>
              </a:tr>
              <a:tr h="234605">
                <a:tc gridSpan="11">
                  <a:txBody>
                    <a:bodyPr/>
                    <a:lstStyle/>
                    <a:p>
                      <a:pPr algn="ctr"/>
                      <a:r>
                        <a:rPr lang="el-GR" sz="900" b="1" dirty="0" smtClean="0"/>
                        <a:t>Τις αθλητικές εγκαταστάσεις</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42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44</a:t>
                      </a:r>
                    </a:p>
                  </a:txBody>
                  <a:tcPr marL="9525" marR="9525" marT="9525" marB="0" anchor="ctr"/>
                </a:tc>
                <a:tc>
                  <a:txBody>
                    <a:bodyPr/>
                    <a:lstStyle/>
                    <a:p>
                      <a:pPr algn="ctr" fontAlgn="ctr"/>
                      <a:r>
                        <a:rPr lang="el-GR" sz="900" b="1" i="0" u="none" strike="noStrike">
                          <a:solidFill>
                            <a:srgbClr val="000000"/>
                          </a:solidFill>
                          <a:effectLst/>
                          <a:latin typeface="Trebuchet MS"/>
                        </a:rPr>
                        <a:t>51</a:t>
                      </a:r>
                    </a:p>
                  </a:txBody>
                  <a:tcPr marL="9525" marR="9525" marT="9525" marB="0" anchor="ct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41</a:t>
                      </a:r>
                    </a:p>
                  </a:txBody>
                  <a:tcPr marL="9525" marR="9525" marT="9525" marB="0" anchor="ctr"/>
                </a:tc>
                <a:tc>
                  <a:txBody>
                    <a:bodyPr/>
                    <a:lstStyle/>
                    <a:p>
                      <a:pPr algn="ctr" fontAlgn="ctr"/>
                      <a:r>
                        <a:rPr lang="el-GR" sz="900" b="1" i="0" u="none" strike="noStrike">
                          <a:solidFill>
                            <a:srgbClr val="000000"/>
                          </a:solidFill>
                          <a:effectLst/>
                          <a:latin typeface="Trebuchet MS"/>
                        </a:rPr>
                        <a:t>38</a:t>
                      </a:r>
                    </a:p>
                  </a:txBody>
                  <a:tcPr marL="9525" marR="9525" marT="9525" marB="0" anchor="ct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48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42</a:t>
                      </a:r>
                    </a:p>
                  </a:txBody>
                  <a:tcPr marL="9525" marR="9525" marT="9525" marB="0" anchor="ctr"/>
                </a:tc>
                <a:tc>
                  <a:txBody>
                    <a:bodyPr/>
                    <a:lstStyle/>
                    <a:p>
                      <a:pPr algn="ctr" fontAlgn="ctr"/>
                      <a:r>
                        <a:rPr lang="el-GR" sz="900" b="1" i="0" u="none" strike="noStrike">
                          <a:solidFill>
                            <a:srgbClr val="000000"/>
                          </a:solidFill>
                          <a:effectLst/>
                          <a:latin typeface="Trebuchet MS"/>
                        </a:rPr>
                        <a:t>43</a:t>
                      </a:r>
                    </a:p>
                  </a:txBody>
                  <a:tcPr marL="9525" marR="9525" marT="9525" marB="0" anchor="ctr"/>
                </a:tc>
                <a:tc>
                  <a:txBody>
                    <a:bodyPr/>
                    <a:lstStyle/>
                    <a:p>
                      <a:pPr algn="ctr" fontAlgn="ctr"/>
                      <a:r>
                        <a:rPr lang="el-GR" sz="900" b="1" i="0" u="none" strike="noStrike">
                          <a:solidFill>
                            <a:srgbClr val="000000"/>
                          </a:solidFill>
                          <a:effectLst/>
                          <a:latin typeface="Trebuchet MS"/>
                        </a:rPr>
                        <a:t>49</a:t>
                      </a:r>
                    </a:p>
                  </a:txBody>
                  <a:tcPr marL="9525" marR="9525" marT="9525" marB="0" anchor="ctr"/>
                </a:tc>
                <a:tc>
                  <a:txBody>
                    <a:bodyPr/>
                    <a:lstStyle/>
                    <a:p>
                      <a:pPr algn="ctr" fontAlgn="ctr"/>
                      <a:r>
                        <a:rPr lang="el-GR" sz="900" b="1" i="0" u="none" strike="noStrike">
                          <a:solidFill>
                            <a:srgbClr val="000000"/>
                          </a:solidFill>
                          <a:effectLst/>
                          <a:latin typeface="Trebuchet MS"/>
                        </a:rPr>
                        <a:t>55</a:t>
                      </a:r>
                    </a:p>
                  </a:txBody>
                  <a:tcPr marL="9525" marR="9525" marT="9525" marB="0" anchor="ctr"/>
                </a:tc>
                <a:tc>
                  <a:txBody>
                    <a:bodyPr/>
                    <a:lstStyle/>
                    <a:p>
                      <a:pPr algn="ctr" fontAlgn="ctr"/>
                      <a:r>
                        <a:rPr lang="el-GR" sz="900" b="1" i="0" u="none" strike="noStrike">
                          <a:solidFill>
                            <a:srgbClr val="000000"/>
                          </a:solidFill>
                          <a:effectLst/>
                          <a:latin typeface="Trebuchet MS"/>
                        </a:rPr>
                        <a:t>47</a:t>
                      </a:r>
                    </a:p>
                  </a:txBody>
                  <a:tcPr marL="9525" marR="9525" marT="9525" marB="0" anchor="ctr"/>
                </a:tc>
                <a:tc>
                  <a:txBody>
                    <a:bodyPr/>
                    <a:lstStyle/>
                    <a:p>
                      <a:pPr algn="ctr" fontAlgn="ctr"/>
                      <a:r>
                        <a:rPr lang="el-GR" sz="900" b="1" i="0" u="none" strike="noStrike">
                          <a:solidFill>
                            <a:srgbClr val="000000"/>
                          </a:solidFill>
                          <a:effectLst/>
                          <a:latin typeface="Trebuchet MS"/>
                        </a:rPr>
                        <a:t>50</a:t>
                      </a:r>
                    </a:p>
                  </a:txBody>
                  <a:tcPr marL="9525" marR="9525" marT="9525" marB="0" anchor="ctr"/>
                </a:tc>
                <a:tc>
                  <a:txBody>
                    <a:bodyPr/>
                    <a:lstStyle/>
                    <a:p>
                      <a:pPr algn="ctr" fontAlgn="ctr"/>
                      <a:r>
                        <a:rPr lang="el-GR" sz="900" b="1" i="0" u="none" strike="noStrike">
                          <a:solidFill>
                            <a:srgbClr val="000000"/>
                          </a:solidFill>
                          <a:effectLst/>
                          <a:latin typeface="Trebuchet MS"/>
                        </a:rPr>
                        <a:t>56</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c>
                  <a:txBody>
                    <a:bodyPr/>
                    <a:lstStyle/>
                    <a:p>
                      <a:pPr algn="ctr" fontAlgn="ctr"/>
                      <a:r>
                        <a:rPr lang="el-GR" sz="900" b="1" i="0" u="none" strike="noStrike">
                          <a:solidFill>
                            <a:srgbClr val="000000"/>
                          </a:solidFill>
                          <a:effectLst/>
                          <a:latin typeface="Trebuchet MS"/>
                        </a:rPr>
                        <a:t>55</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dirty="0">
                          <a:solidFill>
                            <a:srgbClr val="000000"/>
                          </a:solidFill>
                          <a:effectLst/>
                          <a:latin typeface="Trebuchet MS"/>
                        </a:rPr>
                        <a:t>5</a:t>
                      </a:r>
                    </a:p>
                  </a:txBody>
                  <a:tcPr marL="9525" marR="9525" marT="9525" marB="0" anchor="ctr"/>
                </a:tc>
              </a:tr>
            </a:tbl>
          </a:graphicData>
        </a:graphic>
      </p:graphicFrame>
    </p:spTree>
    <p:extLst>
      <p:ext uri="{BB962C8B-B14F-4D97-AF65-F5344CB8AC3E}">
        <p14:creationId xmlns:p14="http://schemas.microsoft.com/office/powerpoint/2010/main" xmlns="" val="42705891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116632"/>
            <a:ext cx="5759177" cy="1009650"/>
          </a:xfrm>
        </p:spPr>
        <p:txBody>
          <a:bodyPr/>
          <a:lstStyle/>
          <a:p>
            <a:r>
              <a:rPr lang="el-GR" sz="2200" dirty="0"/>
              <a:t>‘Στην περιοχή στην οποία ζείτε, </a:t>
            </a:r>
            <a:r>
              <a:rPr lang="el-GR" sz="2200" dirty="0" smtClean="0"/>
              <a:t/>
            </a:r>
            <a:br>
              <a:rPr lang="el-GR" sz="2200" dirty="0" smtClean="0"/>
            </a:br>
            <a:r>
              <a:rPr lang="el-GR" sz="2200" dirty="0" smtClean="0"/>
              <a:t>είστε </a:t>
            </a:r>
            <a:r>
              <a:rPr lang="el-GR" sz="2200" dirty="0"/>
              <a:t>ικανοποιημένος/η </a:t>
            </a:r>
            <a:r>
              <a:rPr lang="el-GR" sz="2200" dirty="0" smtClean="0"/>
              <a:t/>
            </a:r>
            <a:br>
              <a:rPr lang="el-GR" sz="2200" dirty="0" smtClean="0"/>
            </a:br>
            <a:r>
              <a:rPr lang="el-GR" sz="2200" dirty="0" smtClean="0"/>
              <a:t>ή </a:t>
            </a:r>
            <a:r>
              <a:rPr lang="el-GR" sz="2200" dirty="0"/>
              <a:t>δυσαρεστημένος/η από…’ </a:t>
            </a:r>
            <a:r>
              <a:rPr lang="el-GR" sz="2200" dirty="0" smtClean="0"/>
              <a:t>(2)</a:t>
            </a:r>
            <a:endParaRPr lang="el-GR" sz="2200" dirty="0"/>
          </a:p>
        </p:txBody>
      </p:sp>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35</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209001457"/>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Το Κτηματολόγιο</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33</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42</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28</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32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28</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c>
                  <a:txBody>
                    <a:bodyPr/>
                    <a:lstStyle/>
                    <a:p>
                      <a:pPr algn="ctr" fontAlgn="ctr"/>
                      <a:r>
                        <a:rPr lang="el-GR" sz="900" b="1" i="0" u="none" strike="noStrike">
                          <a:solidFill>
                            <a:srgbClr val="000000"/>
                          </a:solidFill>
                          <a:effectLst/>
                          <a:latin typeface="Trebuchet MS"/>
                        </a:rPr>
                        <a:t>30</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c>
                  <a:txBody>
                    <a:bodyPr/>
                    <a:lstStyle/>
                    <a:p>
                      <a:pPr algn="ctr" fontAlgn="ctr"/>
                      <a:r>
                        <a:rPr lang="el-GR" sz="900" b="1" i="0" u="none" strike="noStrike">
                          <a:solidFill>
                            <a:srgbClr val="000000"/>
                          </a:solidFill>
                          <a:effectLst/>
                          <a:latin typeface="Trebuchet MS"/>
                        </a:rPr>
                        <a:t>35</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31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30</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c>
                  <a:txBody>
                    <a:bodyPr/>
                    <a:lstStyle/>
                    <a:p>
                      <a:pPr algn="ctr" fontAlgn="ctr"/>
                      <a:r>
                        <a:rPr lang="el-GR" sz="900" b="1" i="0" u="none" strike="noStrike" dirty="0">
                          <a:solidFill>
                            <a:srgbClr val="000000"/>
                          </a:solidFill>
                          <a:effectLst/>
                          <a:latin typeface="Trebuchet MS"/>
                        </a:rPr>
                        <a:t>30</a:t>
                      </a:r>
                    </a:p>
                  </a:txBody>
                  <a:tcPr marL="9525" marR="9525" marT="9525" marB="0" anchor="ctr"/>
                </a:tc>
              </a:tr>
              <a:tr h="177331">
                <a:tc gridSpan="11">
                  <a:txBody>
                    <a:bodyPr/>
                    <a:lstStyle/>
                    <a:p>
                      <a:pPr algn="ctr"/>
                      <a:r>
                        <a:rPr lang="el-GR" sz="900" b="1" dirty="0" smtClean="0"/>
                        <a:t>Τους δρόμους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29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34</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37</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65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61</a:t>
                      </a:r>
                    </a:p>
                  </a:txBody>
                  <a:tcPr marL="9525" marR="9525" marT="9525" marB="0" anchor="ctr"/>
                </a:tc>
                <a:tc>
                  <a:txBody>
                    <a:bodyPr/>
                    <a:lstStyle/>
                    <a:p>
                      <a:pPr algn="ctr" fontAlgn="ctr"/>
                      <a:r>
                        <a:rPr lang="el-GR" sz="900" b="1" i="0" u="none" strike="noStrike">
                          <a:solidFill>
                            <a:srgbClr val="000000"/>
                          </a:solidFill>
                          <a:effectLst/>
                          <a:latin typeface="Trebuchet MS"/>
                        </a:rPr>
                        <a:t>51</a:t>
                      </a:r>
                    </a:p>
                  </a:txBody>
                  <a:tcPr marL="9525" marR="9525" marT="9525" marB="0" anchor="ctr"/>
                </a:tc>
                <a:tc>
                  <a:txBody>
                    <a:bodyPr/>
                    <a:lstStyle/>
                    <a:p>
                      <a:pPr algn="ctr" fontAlgn="ctr"/>
                      <a:r>
                        <a:rPr lang="el-GR" sz="900" b="1" i="0" u="none" strike="noStrike">
                          <a:solidFill>
                            <a:srgbClr val="000000"/>
                          </a:solidFill>
                          <a:effectLst/>
                          <a:latin typeface="Trebuchet MS"/>
                        </a:rPr>
                        <a:t>65</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68</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59</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r>
              <a:tr h="234605">
                <a:tc gridSpan="11">
                  <a:txBody>
                    <a:bodyPr/>
                    <a:lstStyle/>
                    <a:p>
                      <a:pPr algn="ctr"/>
                      <a:r>
                        <a:rPr lang="el-GR" sz="900" b="1" dirty="0" smtClean="0"/>
                        <a:t>Τις υποδομές σε θέματα υγείας (ιατρεία, νοσοκομεία κλπ)</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28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38</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28</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67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61</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68</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r>
            </a:tbl>
          </a:graphicData>
        </a:graphic>
      </p:graphicFrame>
    </p:spTree>
    <p:extLst>
      <p:ext uri="{BB962C8B-B14F-4D97-AF65-F5344CB8AC3E}">
        <p14:creationId xmlns:p14="http://schemas.microsoft.com/office/powerpoint/2010/main" xmlns="" val="37712543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3848" y="116632"/>
            <a:ext cx="5759177" cy="1009650"/>
          </a:xfrm>
        </p:spPr>
        <p:txBody>
          <a:bodyPr/>
          <a:lstStyle/>
          <a:p>
            <a:r>
              <a:rPr lang="el-GR" sz="2200" dirty="0"/>
              <a:t>‘Στην περιοχή στην οποία ζείτε, </a:t>
            </a:r>
            <a:r>
              <a:rPr lang="el-GR" sz="2200" dirty="0" smtClean="0"/>
              <a:t/>
            </a:r>
            <a:br>
              <a:rPr lang="el-GR" sz="2200" dirty="0" smtClean="0"/>
            </a:br>
            <a:r>
              <a:rPr lang="el-GR" sz="2200" dirty="0" smtClean="0"/>
              <a:t>είστε </a:t>
            </a:r>
            <a:r>
              <a:rPr lang="el-GR" sz="2200" dirty="0"/>
              <a:t>ικανοποιημένος/η </a:t>
            </a:r>
            <a:r>
              <a:rPr lang="el-GR" sz="2200" dirty="0" smtClean="0"/>
              <a:t/>
            </a:r>
            <a:br>
              <a:rPr lang="el-GR" sz="2200" dirty="0" smtClean="0"/>
            </a:br>
            <a:r>
              <a:rPr lang="el-GR" sz="2200" dirty="0" smtClean="0"/>
              <a:t>ή </a:t>
            </a:r>
            <a:r>
              <a:rPr lang="el-GR" sz="2200" dirty="0"/>
              <a:t>δυσαρεστημένος/η από…’ </a:t>
            </a:r>
            <a:r>
              <a:rPr lang="el-GR" sz="2200" dirty="0" smtClean="0"/>
              <a:t>(2)</a:t>
            </a:r>
            <a:endParaRPr lang="el-GR" sz="2200" dirty="0"/>
          </a:p>
        </p:txBody>
      </p:sp>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36</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4130296415"/>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Την κοινωνική πολιτική (ενίσχυση άστεγων, άνεργων, ατόμων με ειδικές ανάγκες)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26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26</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61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56</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59</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61</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60</a:t>
                      </a:r>
                    </a:p>
                  </a:txBody>
                  <a:tcPr marL="9525" marR="9525" marT="9525" marB="0" anchor="ctr"/>
                </a:tc>
                <a:tc>
                  <a:txBody>
                    <a:bodyPr/>
                    <a:lstStyle/>
                    <a:p>
                      <a:pPr algn="ctr" fontAlgn="ctr"/>
                      <a:r>
                        <a:rPr lang="el-GR" sz="900" b="1" i="0" u="none" strike="noStrike">
                          <a:solidFill>
                            <a:srgbClr val="000000"/>
                          </a:solidFill>
                          <a:effectLst/>
                          <a:latin typeface="Trebuchet MS"/>
                        </a:rPr>
                        <a:t>60</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9</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dirty="0">
                          <a:solidFill>
                            <a:srgbClr val="000000"/>
                          </a:solidFill>
                          <a:effectLst/>
                          <a:latin typeface="Trebuchet MS"/>
                        </a:rPr>
                        <a:t>12</a:t>
                      </a:r>
                    </a:p>
                  </a:txBody>
                  <a:tcPr marL="9525" marR="9525" marT="9525" marB="0" anchor="ctr"/>
                </a:tc>
              </a:tr>
              <a:tr h="177331">
                <a:tc gridSpan="11">
                  <a:txBody>
                    <a:bodyPr/>
                    <a:lstStyle/>
                    <a:p>
                      <a:pPr algn="ctr"/>
                      <a:r>
                        <a:rPr lang="el-GR" sz="900" b="1" dirty="0" smtClean="0"/>
                        <a:t>Τον ΟΓΑ (Οργανισμός Γεωργικών Ασφαλίσεων)</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22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28</a:t>
                      </a:r>
                    </a:p>
                  </a:txBody>
                  <a:tcPr marL="9525" marR="9525" marT="9525" marB="0" anchor="ctr"/>
                </a:tc>
                <a:tc>
                  <a:txBody>
                    <a:bodyPr/>
                    <a:lstStyle/>
                    <a:p>
                      <a:pPr algn="ctr" fontAlgn="ctr"/>
                      <a:r>
                        <a:rPr lang="el-GR" sz="900" b="1" i="0" u="none" strike="noStrike">
                          <a:solidFill>
                            <a:srgbClr val="000000"/>
                          </a:solidFill>
                          <a:effectLst/>
                          <a:latin typeface="Trebuchet MS"/>
                        </a:rPr>
                        <a:t>40</a:t>
                      </a:r>
                    </a:p>
                  </a:txBody>
                  <a:tcPr marL="9525" marR="9525" marT="9525" marB="0" anchor="ctr"/>
                </a:tc>
                <a:tc>
                  <a:txBody>
                    <a:bodyPr/>
                    <a:lstStyle/>
                    <a:p>
                      <a:pPr algn="ctr" fontAlgn="ctr"/>
                      <a:r>
                        <a:rPr lang="el-GR" sz="900" b="1" i="0" u="none" strike="noStrike">
                          <a:solidFill>
                            <a:srgbClr val="000000"/>
                          </a:solidFill>
                          <a:effectLst/>
                          <a:latin typeface="Trebuchet MS"/>
                        </a:rPr>
                        <a:t>24</a:t>
                      </a:r>
                    </a:p>
                  </a:txBody>
                  <a:tcPr marL="9525" marR="9525" marT="9525" marB="0" anchor="ctr"/>
                </a:tc>
                <a:tc>
                  <a:txBody>
                    <a:bodyPr/>
                    <a:lstStyle/>
                    <a:p>
                      <a:pPr algn="ctr" fontAlgn="ctr"/>
                      <a:r>
                        <a:rPr lang="el-GR" sz="900" b="1" i="0" u="none" strike="noStrike">
                          <a:solidFill>
                            <a:srgbClr val="000000"/>
                          </a:solidFill>
                          <a:effectLst/>
                          <a:latin typeface="Trebuchet MS"/>
                        </a:rPr>
                        <a:t>26</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44</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56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61</a:t>
                      </a:r>
                    </a:p>
                  </a:txBody>
                  <a:tcPr marL="9525" marR="9525" marT="9525" marB="0" anchor="ctr"/>
                </a:tc>
                <a:tc>
                  <a:txBody>
                    <a:bodyPr/>
                    <a:lstStyle/>
                    <a:p>
                      <a:pPr algn="ctr" fontAlgn="ctr"/>
                      <a:r>
                        <a:rPr lang="el-GR" sz="900" b="1" i="0" u="none" strike="noStrike">
                          <a:solidFill>
                            <a:srgbClr val="000000"/>
                          </a:solidFill>
                          <a:effectLst/>
                          <a:latin typeface="Trebuchet MS"/>
                        </a:rPr>
                        <a:t>46</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49</a:t>
                      </a:r>
                    </a:p>
                  </a:txBody>
                  <a:tcPr marL="9525" marR="9525" marT="9525" marB="0" anchor="ct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dirty="0">
                          <a:solidFill>
                            <a:srgbClr val="000000"/>
                          </a:solidFill>
                          <a:effectLst/>
                          <a:latin typeface="Trebuchet MS"/>
                        </a:rPr>
                        <a:t>28</a:t>
                      </a:r>
                    </a:p>
                  </a:txBody>
                  <a:tcPr marL="9525" marR="9525" marT="9525" marB="0" anchor="ctr"/>
                </a:tc>
              </a:tr>
              <a:tr h="234605">
                <a:tc gridSpan="11">
                  <a:txBody>
                    <a:bodyPr/>
                    <a:lstStyle/>
                    <a:p>
                      <a:pPr algn="ctr"/>
                      <a:r>
                        <a:rPr lang="el-GR" sz="900" b="1" dirty="0" smtClean="0"/>
                        <a:t>Τον ΕΛΓΑ (Οργανισμός Ελληνικών Γεωργικών ασφαλίσεων)</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Ικανοποιημένοι</a:t>
                      </a:r>
                      <a:endParaRPr lang="el-GR" sz="900" b="1" dirty="0"/>
                    </a:p>
                  </a:txBody>
                  <a:tcPr anchor="ctr"/>
                </a:tc>
                <a:tc>
                  <a:txBody>
                    <a:bodyPr/>
                    <a:lstStyle/>
                    <a:p>
                      <a:pPr algn="ctr" fontAlgn="ctr"/>
                      <a:r>
                        <a:rPr lang="el-GR" sz="900" b="1" i="0" u="none" strike="noStrike" dirty="0">
                          <a:solidFill>
                            <a:srgbClr val="000000"/>
                          </a:solidFill>
                          <a:effectLst/>
                          <a:latin typeface="Trebuchet MS"/>
                        </a:rPr>
                        <a:t>15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30</a:t>
                      </a:r>
                    </a:p>
                  </a:txBody>
                  <a:tcPr marL="9525" marR="9525" marT="9525" marB="0" anchor="ctr"/>
                </a:tc>
              </a:tr>
              <a:tr h="219942">
                <a:tc>
                  <a:txBody>
                    <a:bodyPr/>
                    <a:lstStyle/>
                    <a:p>
                      <a:pPr algn="r"/>
                      <a:r>
                        <a:rPr lang="el-GR" sz="900" b="1" dirty="0" smtClean="0"/>
                        <a:t>Ούτε-ούτε</a:t>
                      </a:r>
                      <a:r>
                        <a:rPr lang="el-GR" sz="900" b="1" baseline="0" dirty="0" smtClean="0"/>
                        <a:t> (</a:t>
                      </a:r>
                      <a:r>
                        <a:rPr lang="el-GR" sz="900" b="1" baseline="0" dirty="0" err="1" smtClean="0"/>
                        <a:t>αυθ</a:t>
                      </a:r>
                      <a:r>
                        <a:rPr lang="el-GR" sz="900" b="1" baseline="0" dirty="0" smtClean="0"/>
                        <a:t>.)</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9942">
                <a:tc>
                  <a:txBody>
                    <a:bodyPr/>
                    <a:lstStyle/>
                    <a:p>
                      <a:pPr algn="r"/>
                      <a:r>
                        <a:rPr lang="el-GR" sz="900" b="1" dirty="0" smtClean="0"/>
                        <a:t>Δυσαρεστημένοι</a:t>
                      </a:r>
                      <a:endParaRPr lang="el-GR" sz="900" b="1" dirty="0"/>
                    </a:p>
                  </a:txBody>
                  <a:tcPr anchor="ctr"/>
                </a:tc>
                <a:tc>
                  <a:txBody>
                    <a:bodyPr/>
                    <a:lstStyle/>
                    <a:p>
                      <a:pPr algn="ctr" fontAlgn="ctr"/>
                      <a:r>
                        <a:rPr lang="el-GR" sz="900" b="1" i="0" u="none" strike="noStrike">
                          <a:solidFill>
                            <a:srgbClr val="000000"/>
                          </a:solidFill>
                          <a:effectLst/>
                          <a:latin typeface="Trebuchet MS"/>
                        </a:rPr>
                        <a:t>20</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24</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26</a:t>
                      </a:r>
                    </a:p>
                  </a:txBody>
                  <a:tcPr marL="9525" marR="9525" marT="9525" marB="0" anchor="ctr"/>
                </a:tc>
                <a:tc>
                  <a:txBody>
                    <a:bodyPr/>
                    <a:lstStyle/>
                    <a:p>
                      <a:pPr algn="ctr" fontAlgn="ctr"/>
                      <a:r>
                        <a:rPr lang="el-GR" sz="900" b="1" i="0" u="none" strike="noStrike">
                          <a:solidFill>
                            <a:srgbClr val="000000"/>
                          </a:solidFill>
                          <a:effectLst/>
                          <a:latin typeface="Trebuchet MS"/>
                        </a:rPr>
                        <a:t>31</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62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85</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55</a:t>
                      </a:r>
                    </a:p>
                  </a:txBody>
                  <a:tcPr marL="9525" marR="9525" marT="9525" marB="0" anchor="ctr"/>
                </a:tc>
                <a:tc>
                  <a:txBody>
                    <a:bodyPr/>
                    <a:lstStyle/>
                    <a:p>
                      <a:pPr algn="ctr" fontAlgn="ctr"/>
                      <a:r>
                        <a:rPr lang="el-GR" sz="900" b="1" i="0" u="none" strike="noStrike">
                          <a:solidFill>
                            <a:srgbClr val="000000"/>
                          </a:solidFill>
                          <a:effectLst/>
                          <a:latin typeface="Trebuchet MS"/>
                        </a:rPr>
                        <a:t>45</a:t>
                      </a:r>
                    </a:p>
                  </a:txBody>
                  <a:tcPr marL="9525" marR="9525" marT="9525" marB="0" anchor="ctr"/>
                </a:tc>
                <a:tc>
                  <a:txBody>
                    <a:bodyPr/>
                    <a:lstStyle/>
                    <a:p>
                      <a:pPr algn="ctr" fontAlgn="ctr"/>
                      <a:r>
                        <a:rPr lang="el-GR" sz="900" b="1" i="0" u="none" strike="noStrike">
                          <a:solidFill>
                            <a:srgbClr val="000000"/>
                          </a:solidFill>
                          <a:effectLst/>
                          <a:latin typeface="Trebuchet MS"/>
                        </a:rPr>
                        <a:t>47</a:t>
                      </a:r>
                    </a:p>
                  </a:txBody>
                  <a:tcPr marL="9525" marR="9525" marT="9525" marB="0" anchor="ctr"/>
                </a:tc>
                <a:tc>
                  <a:txBody>
                    <a:bodyPr/>
                    <a:lstStyle/>
                    <a:p>
                      <a:pPr algn="ctr" fontAlgn="ctr"/>
                      <a:r>
                        <a:rPr lang="el-GR" sz="900" b="1" i="0" u="none" strike="noStrike">
                          <a:solidFill>
                            <a:srgbClr val="000000"/>
                          </a:solidFill>
                          <a:effectLst/>
                          <a:latin typeface="Trebuchet MS"/>
                        </a:rPr>
                        <a:t>56</a:t>
                      </a:r>
                    </a:p>
                  </a:txBody>
                  <a:tcPr marL="9525" marR="9525" marT="9525" marB="0" anchor="ctr"/>
                </a:tc>
                <a:tc>
                  <a:txBody>
                    <a:bodyPr/>
                    <a:lstStyle/>
                    <a:p>
                      <a:pPr algn="ctr" fontAlgn="ctr"/>
                      <a:r>
                        <a:rPr lang="el-GR" sz="900" b="1" i="0" u="none" strike="noStrike">
                          <a:solidFill>
                            <a:srgbClr val="000000"/>
                          </a:solidFill>
                          <a:effectLst/>
                          <a:latin typeface="Trebuchet MS"/>
                        </a:rPr>
                        <a:t>50</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dirty="0">
                          <a:solidFill>
                            <a:srgbClr val="000000"/>
                          </a:solidFill>
                          <a:effectLst/>
                          <a:latin typeface="Trebuchet MS"/>
                        </a:rPr>
                        <a:t>35</a:t>
                      </a:r>
                    </a:p>
                  </a:txBody>
                  <a:tcPr marL="9525" marR="9525" marT="9525" marB="0" anchor="ctr"/>
                </a:tc>
              </a:tr>
            </a:tbl>
          </a:graphicData>
        </a:graphic>
      </p:graphicFrame>
    </p:spTree>
    <p:extLst>
      <p:ext uri="{BB962C8B-B14F-4D97-AF65-F5344CB8AC3E}">
        <p14:creationId xmlns:p14="http://schemas.microsoft.com/office/powerpoint/2010/main" xmlns="" val="377125439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565351" y="116632"/>
            <a:ext cx="5471145" cy="1009650"/>
          </a:xfrm>
        </p:spPr>
        <p:txBody>
          <a:bodyPr/>
          <a:lstStyle/>
          <a:p>
            <a:r>
              <a:rPr lang="el-GR" sz="1800" dirty="0" smtClean="0"/>
              <a:t>‘Θα </a:t>
            </a:r>
            <a:r>
              <a:rPr lang="el-GR" sz="1800" dirty="0"/>
              <a:t>ήθελα τώρα να μου πείτε για κάθε έναν από τους παρακάτω τομείς αν θα έπρεπε η τοπική αυτοδιοίκηση να έχει περισσότερες, όσες έχει σήμερα ή λιγότερες </a:t>
            </a:r>
            <a:r>
              <a:rPr lang="el-GR" sz="1800" dirty="0" smtClean="0"/>
              <a:t>αρμοδιότητες’ </a:t>
            </a:r>
            <a:endParaRPr lang="el-GR" sz="1800"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xmlns="" val="455891529"/>
              </p:ext>
            </p:extLst>
          </p:nvPr>
        </p:nvGraphicFramePr>
        <p:xfrm>
          <a:off x="312738" y="1555750"/>
          <a:ext cx="8507412" cy="4752975"/>
        </p:xfrm>
        <a:graphic>
          <a:graphicData uri="http://schemas.openxmlformats.org/drawingml/2006/chart">
            <c:chart xmlns:c="http://schemas.openxmlformats.org/drawingml/2006/chart" xmlns:r="http://schemas.openxmlformats.org/officeDocument/2006/relationships" r:id="rId3"/>
          </a:graphicData>
        </a:graphic>
      </p:graphicFrame>
      <p:sp>
        <p:nvSpPr>
          <p:cNvPr id="9"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37</a:t>
            </a:fld>
            <a:endParaRPr lang="en-US" dirty="0"/>
          </a:p>
        </p:txBody>
      </p:sp>
      <p:sp>
        <p:nvSpPr>
          <p:cNvPr id="5" name="TextBox 4"/>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Tree>
    <p:extLst>
      <p:ext uri="{BB962C8B-B14F-4D97-AF65-F5344CB8AC3E}">
        <p14:creationId xmlns:p14="http://schemas.microsoft.com/office/powerpoint/2010/main" xmlns="" val="30861842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38</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2367718015"/>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Στην κοινωνική πολιτική (ενίσχυση άστεγων, άνεργων, ατόμων με ειδικές ανάγκες)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88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88</a:t>
                      </a:r>
                    </a:p>
                  </a:txBody>
                  <a:tcPr marL="9525" marR="9525" marT="9525" marB="0" anchor="ctr"/>
                </a:tc>
                <a:tc>
                  <a:txBody>
                    <a:bodyPr/>
                    <a:lstStyle/>
                    <a:p>
                      <a:pPr algn="ctr" fontAlgn="ctr"/>
                      <a:r>
                        <a:rPr lang="el-GR" sz="900" b="1" i="0" u="none" strike="noStrike">
                          <a:solidFill>
                            <a:srgbClr val="000000"/>
                          </a:solidFill>
                          <a:effectLst/>
                          <a:latin typeface="Trebuchet MS"/>
                        </a:rPr>
                        <a:t>90</a:t>
                      </a:r>
                    </a:p>
                  </a:txBody>
                  <a:tcPr marL="9525" marR="9525" marT="9525" marB="0" anchor="ctr"/>
                </a:tc>
                <a:tc>
                  <a:txBody>
                    <a:bodyPr/>
                    <a:lstStyle/>
                    <a:p>
                      <a:pPr algn="ctr" fontAlgn="ctr"/>
                      <a:r>
                        <a:rPr lang="el-GR" sz="900" b="1" i="0" u="none" strike="noStrike">
                          <a:solidFill>
                            <a:srgbClr val="000000"/>
                          </a:solidFill>
                          <a:effectLst/>
                          <a:latin typeface="Trebuchet MS"/>
                        </a:rPr>
                        <a:t>90</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91</a:t>
                      </a:r>
                    </a:p>
                  </a:txBody>
                  <a:tcPr marL="9525" marR="9525" marT="9525" marB="0" anchor="ctr"/>
                </a:tc>
                <a:tc>
                  <a:txBody>
                    <a:bodyPr/>
                    <a:lstStyle/>
                    <a:p>
                      <a:pPr algn="ctr" fontAlgn="ctr"/>
                      <a:r>
                        <a:rPr lang="el-GR" sz="900" b="1" i="0" u="none" strike="noStrike">
                          <a:solidFill>
                            <a:srgbClr val="000000"/>
                          </a:solidFill>
                          <a:effectLst/>
                          <a:latin typeface="Trebuchet MS"/>
                        </a:rPr>
                        <a:t>87</a:t>
                      </a:r>
                    </a:p>
                  </a:txBody>
                  <a:tcPr marL="9525" marR="9525" marT="9525" marB="0" anchor="ctr"/>
                </a:tc>
                <a:tc>
                  <a:txBody>
                    <a:bodyPr/>
                    <a:lstStyle/>
                    <a:p>
                      <a:pPr algn="ctr" fontAlgn="ctr"/>
                      <a:r>
                        <a:rPr lang="el-GR" sz="900" b="1" i="0" u="none" strike="noStrike">
                          <a:solidFill>
                            <a:srgbClr val="000000"/>
                          </a:solidFill>
                          <a:effectLst/>
                          <a:latin typeface="Trebuchet MS"/>
                        </a:rPr>
                        <a:t>88</a:t>
                      </a:r>
                    </a:p>
                  </a:txBody>
                  <a:tcPr marL="9525" marR="9525" marT="9525" marB="0" anchor="ctr"/>
                </a:tc>
                <a:tc>
                  <a:txBody>
                    <a:bodyPr/>
                    <a:lstStyle/>
                    <a:p>
                      <a:pPr algn="ctr" fontAlgn="ctr"/>
                      <a:r>
                        <a:rPr lang="el-GR" sz="900" b="1" i="0" u="none" strike="noStrike">
                          <a:solidFill>
                            <a:srgbClr val="000000"/>
                          </a:solidFill>
                          <a:effectLst/>
                          <a:latin typeface="Trebuchet MS"/>
                        </a:rPr>
                        <a:t>90</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a:solidFill>
                            <a:srgbClr val="000000"/>
                          </a:solidFill>
                          <a:effectLst/>
                          <a:latin typeface="Trebuchet MS"/>
                        </a:rPr>
                        <a:t>2</a:t>
                      </a:r>
                    </a:p>
                  </a:txBody>
                  <a:tcPr marL="9525" marR="9525" marT="9525" marB="0" anchor="ctr"/>
                </a:tc>
              </a:tr>
              <a:tr h="177331">
                <a:tc gridSpan="11">
                  <a:txBody>
                    <a:bodyPr/>
                    <a:lstStyle/>
                    <a:p>
                      <a:pPr algn="ctr"/>
                      <a:r>
                        <a:rPr lang="el-GR" sz="900" b="1" dirty="0" smtClean="0"/>
                        <a:t>Στους δρόμους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84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84</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86</a:t>
                      </a:r>
                    </a:p>
                  </a:txBody>
                  <a:tcPr marL="9525" marR="9525" marT="9525" marB="0" anchor="ctr"/>
                </a:tc>
                <a:tc>
                  <a:txBody>
                    <a:bodyPr/>
                    <a:lstStyle/>
                    <a:p>
                      <a:pPr algn="ctr" fontAlgn="ctr"/>
                      <a:r>
                        <a:rPr lang="el-GR" sz="900" b="1" i="0" u="none" strike="noStrike">
                          <a:solidFill>
                            <a:srgbClr val="000000"/>
                          </a:solidFill>
                          <a:effectLst/>
                          <a:latin typeface="Trebuchet MS"/>
                        </a:rPr>
                        <a:t>88</a:t>
                      </a:r>
                    </a:p>
                  </a:txBody>
                  <a:tcPr marL="9525" marR="9525" marT="9525" marB="0" anchor="ctr"/>
                </a:tc>
                <a:tc>
                  <a:txBody>
                    <a:bodyPr/>
                    <a:lstStyle/>
                    <a:p>
                      <a:pPr algn="ctr" fontAlgn="ctr"/>
                      <a:r>
                        <a:rPr lang="el-GR" sz="900" b="1" i="0" u="none" strike="noStrike">
                          <a:solidFill>
                            <a:srgbClr val="000000"/>
                          </a:solidFill>
                          <a:effectLst/>
                          <a:latin typeface="Trebuchet MS"/>
                        </a:rPr>
                        <a:t>84</a:t>
                      </a:r>
                    </a:p>
                  </a:txBody>
                  <a:tcPr marL="9525" marR="9525" marT="9525" marB="0" anchor="ctr"/>
                </a:tc>
                <a:tc>
                  <a:txBody>
                    <a:bodyPr/>
                    <a:lstStyle/>
                    <a:p>
                      <a:pPr algn="ctr" fontAlgn="ctr"/>
                      <a:r>
                        <a:rPr lang="el-GR" sz="900" b="1" i="0" u="none" strike="noStrike">
                          <a:solidFill>
                            <a:srgbClr val="000000"/>
                          </a:solidFill>
                          <a:effectLst/>
                          <a:latin typeface="Trebuchet MS"/>
                        </a:rPr>
                        <a:t>86</a:t>
                      </a:r>
                    </a:p>
                  </a:txBody>
                  <a:tcPr marL="9525" marR="9525" marT="9525" marB="0" anchor="ctr"/>
                </a:tc>
                <a:tc>
                  <a:txBody>
                    <a:bodyPr/>
                    <a:lstStyle/>
                    <a:p>
                      <a:pPr algn="ctr" fontAlgn="ctr"/>
                      <a:r>
                        <a:rPr lang="el-GR" sz="900" b="1" i="0" u="none" strike="noStrike">
                          <a:solidFill>
                            <a:srgbClr val="000000"/>
                          </a:solidFill>
                          <a:effectLst/>
                          <a:latin typeface="Trebuchet MS"/>
                        </a:rPr>
                        <a:t>84</a:t>
                      </a:r>
                    </a:p>
                  </a:txBody>
                  <a:tcPr marL="9525" marR="9525" marT="9525" marB="0" anchor="ctr"/>
                </a:tc>
                <a:tc>
                  <a:txBody>
                    <a:bodyPr/>
                    <a:lstStyle/>
                    <a:p>
                      <a:pPr algn="ctr" fontAlgn="ctr"/>
                      <a:r>
                        <a:rPr lang="el-GR" sz="900" b="1" i="0" u="none" strike="noStrike">
                          <a:solidFill>
                            <a:srgbClr val="000000"/>
                          </a:solidFill>
                          <a:effectLst/>
                          <a:latin typeface="Trebuchet MS"/>
                        </a:rPr>
                        <a:t>87</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900" b="1" dirty="0" smtClean="0"/>
                        <a:t>ΔΓ/ΔΑ</a:t>
                      </a:r>
                    </a:p>
                  </a:txBody>
                  <a:tcPr anchor="ctr"/>
                </a:tc>
                <a:tc>
                  <a:txBody>
                    <a:bodyPr/>
                    <a:lstStyle/>
                    <a:p>
                      <a:pPr algn="ctr" fontAlgn="ctr"/>
                      <a:r>
                        <a:rPr lang="el-GR" sz="900" b="1" i="0" u="none" strike="noStrike" dirty="0" smtClean="0">
                          <a:solidFill>
                            <a:srgbClr val="000000"/>
                          </a:solidFill>
                          <a:effectLst/>
                          <a:latin typeface="Trebuchet MS"/>
                        </a:rPr>
                        <a:t>1</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r>
              <a:tr h="234605">
                <a:tc gridSpan="11">
                  <a:txBody>
                    <a:bodyPr/>
                    <a:lstStyle/>
                    <a:p>
                      <a:pPr algn="ctr"/>
                      <a:r>
                        <a:rPr lang="el-GR" sz="900" b="1" dirty="0" smtClean="0"/>
                        <a:t>Στους χώρους πρασίνου και αναψυχής</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80</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81</a:t>
                      </a:r>
                    </a:p>
                  </a:txBody>
                  <a:tcPr marL="9525" marR="9525" marT="9525" marB="0" anchor="ctr"/>
                </a:tc>
                <a:tc>
                  <a:txBody>
                    <a:bodyPr/>
                    <a:lstStyle/>
                    <a:p>
                      <a:pPr algn="ctr" fontAlgn="ctr"/>
                      <a:r>
                        <a:rPr lang="el-GR" sz="900" b="1" i="0" u="none" strike="noStrike">
                          <a:solidFill>
                            <a:srgbClr val="000000"/>
                          </a:solidFill>
                          <a:effectLst/>
                          <a:latin typeface="Trebuchet MS"/>
                        </a:rPr>
                        <a:t>89</a:t>
                      </a:r>
                    </a:p>
                  </a:txBody>
                  <a:tcPr marL="9525" marR="9525" marT="9525" marB="0" anchor="ctr"/>
                </a:tc>
                <a:tc>
                  <a:txBody>
                    <a:bodyPr/>
                    <a:lstStyle/>
                    <a:p>
                      <a:pPr algn="ctr" fontAlgn="ctr"/>
                      <a:r>
                        <a:rPr lang="el-GR" sz="900" b="1" i="0" u="none" strike="noStrike">
                          <a:solidFill>
                            <a:srgbClr val="000000"/>
                          </a:solidFill>
                          <a:effectLst/>
                          <a:latin typeface="Trebuchet MS"/>
                        </a:rPr>
                        <a:t>78</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78</a:t>
                      </a:r>
                    </a:p>
                  </a:txBody>
                  <a:tcPr marL="9525" marR="9525" marT="9525" marB="0" anchor="ctr"/>
                </a:tc>
                <a:tc>
                  <a:txBody>
                    <a:bodyPr/>
                    <a:lstStyle/>
                    <a:p>
                      <a:pPr algn="ctr" fontAlgn="ctr"/>
                      <a:r>
                        <a:rPr lang="el-GR" sz="900" b="1" i="0" u="none" strike="noStrike">
                          <a:solidFill>
                            <a:srgbClr val="000000"/>
                          </a:solidFill>
                          <a:effectLst/>
                          <a:latin typeface="Trebuchet MS"/>
                        </a:rPr>
                        <a:t>80</a:t>
                      </a:r>
                    </a:p>
                  </a:txBody>
                  <a:tcPr marL="9525" marR="9525" marT="9525" marB="0" anchor="ctr"/>
                </a:tc>
                <a:tc>
                  <a:txBody>
                    <a:bodyPr/>
                    <a:lstStyle/>
                    <a:p>
                      <a:pPr algn="ctr" fontAlgn="ctr"/>
                      <a:r>
                        <a:rPr lang="el-GR" sz="900" b="1" i="0" u="none" strike="noStrike">
                          <a:solidFill>
                            <a:srgbClr val="000000"/>
                          </a:solidFill>
                          <a:effectLst/>
                          <a:latin typeface="Trebuchet MS"/>
                        </a:rPr>
                        <a:t>81</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26</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(2)</a:t>
            </a:r>
            <a:endParaRPr lang="el-GR" sz="1800" dirty="0"/>
          </a:p>
        </p:txBody>
      </p:sp>
    </p:spTree>
    <p:extLst>
      <p:ext uri="{BB962C8B-B14F-4D97-AF65-F5344CB8AC3E}">
        <p14:creationId xmlns:p14="http://schemas.microsoft.com/office/powerpoint/2010/main" xmlns="" val="25672092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39</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550451508"/>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Στις υποδομές σε θέματα υγείας (ιατρεία, νοσοκομεία κλπ)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86</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r>
              <a:tr h="177331">
                <a:tc gridSpan="11">
                  <a:txBody>
                    <a:bodyPr/>
                    <a:lstStyle/>
                    <a:p>
                      <a:pPr algn="ct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3</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994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900" b="1" dirty="0" smtClean="0"/>
                        <a:t>ΔΓ/ΔΑ</a:t>
                      </a:r>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tc>
              </a:tr>
              <a:tr h="234605">
                <a:tc gridSpan="11">
                  <a:txBody>
                    <a:bodyPr/>
                    <a:lstStyle/>
                    <a:p>
                      <a:pPr algn="ctr"/>
                      <a:r>
                        <a:rPr lang="el-GR" sz="900" b="1" dirty="0" smtClean="0"/>
                        <a:t>Σε θέματα ανανεώσιμων πηγών ενέργειας</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78</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dirty="0">
                          <a:solidFill>
                            <a:srgbClr val="000000"/>
                          </a:solidFill>
                          <a:effectLst/>
                          <a:latin typeface="Trebuchet MS"/>
                        </a:rPr>
                        <a:t>7</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(2)</a:t>
            </a:r>
            <a:endParaRPr lang="el-GR" sz="1800" dirty="0"/>
          </a:p>
        </p:txBody>
      </p:sp>
    </p:spTree>
    <p:extLst>
      <p:ext uri="{BB962C8B-B14F-4D97-AF65-F5344CB8AC3E}">
        <p14:creationId xmlns:p14="http://schemas.microsoft.com/office/powerpoint/2010/main" xmlns="" val="198985230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40</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4186421238"/>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Στις πολιτιστικές δραστηριότητες και την αξιοποίηση του ελεύθερου χρόνου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78</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r>
              <a:tr h="177331">
                <a:tc gridSpan="11">
                  <a:txBody>
                    <a:bodyPr/>
                    <a:lstStyle/>
                    <a:p>
                      <a:pPr algn="ctr"/>
                      <a:r>
                        <a:rPr lang="el-GR" sz="900" b="1" dirty="0" smtClean="0"/>
                        <a:t>Στα σχολικά κτίρια</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27</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994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900" b="1" dirty="0" smtClean="0"/>
                        <a:t>ΔΓ/ΔΑ</a:t>
                      </a:r>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tc>
              </a:tr>
              <a:tr h="234605">
                <a:tc gridSpan="11">
                  <a:txBody>
                    <a:bodyPr/>
                    <a:lstStyle/>
                    <a:p>
                      <a:pPr algn="ctr"/>
                      <a:r>
                        <a:rPr lang="el-GR" sz="900" b="1" dirty="0" smtClean="0"/>
                        <a:t>Στους παιδικούς σταθμούς </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66</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dirty="0">
                          <a:solidFill>
                            <a:srgbClr val="000000"/>
                          </a:solidFill>
                          <a:effectLst/>
                          <a:latin typeface="Trebuchet MS"/>
                        </a:rPr>
                        <a:t>6</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(2)</a:t>
            </a:r>
            <a:endParaRPr lang="el-GR" sz="1800" dirty="0"/>
          </a:p>
        </p:txBody>
      </p:sp>
    </p:spTree>
    <p:extLst>
      <p:ext uri="{BB962C8B-B14F-4D97-AF65-F5344CB8AC3E}">
        <p14:creationId xmlns:p14="http://schemas.microsoft.com/office/powerpoint/2010/main" xmlns="" val="19898523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41</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189980365"/>
              </p:ext>
            </p:extLst>
          </p:nvPr>
        </p:nvGraphicFramePr>
        <p:xfrm>
          <a:off x="107504" y="1484784"/>
          <a:ext cx="8856986" cy="4219668"/>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7">
                  <a:txBody>
                    <a:bodyPr/>
                    <a:lstStyle/>
                    <a:p>
                      <a:pPr algn="ctr"/>
                      <a:r>
                        <a:rPr lang="el-GR" sz="900" b="1" dirty="0" smtClean="0">
                          <a:solidFill>
                            <a:schemeClr val="bg1"/>
                          </a:solidFill>
                        </a:rPr>
                        <a:t>Περιφέρεια</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gridSpan="2">
                  <a:txBody>
                    <a:bodyPr/>
                    <a:lstStyle/>
                    <a:p>
                      <a:pPr algn="ctr"/>
                      <a:r>
                        <a:rPr lang="el-GR" sz="900" b="1" dirty="0" err="1" smtClean="0">
                          <a:solidFill>
                            <a:schemeClr val="bg1"/>
                          </a:solidFill>
                        </a:rPr>
                        <a:t>Αστικότητα</a:t>
                      </a: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algn="ctr"/>
                      <a:r>
                        <a:rPr lang="el-GR" sz="900" b="1" dirty="0" smtClean="0">
                          <a:solidFill>
                            <a:schemeClr val="bg1"/>
                          </a:solidFill>
                        </a:rPr>
                        <a:t>Αθήνα</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Θεσσαλονίκη</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Μακεδονία</a:t>
                      </a:r>
                      <a:r>
                        <a:rPr lang="el-GR" sz="900" b="1" baseline="0" dirty="0" smtClean="0">
                          <a:solidFill>
                            <a:schemeClr val="bg1"/>
                          </a:solidFill>
                        </a:rPr>
                        <a:t> &amp; Θράκη</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Ήπειρος</a:t>
                      </a:r>
                      <a:r>
                        <a:rPr lang="el-GR" sz="900" b="1" baseline="0" dirty="0" smtClean="0">
                          <a:solidFill>
                            <a:schemeClr val="bg1"/>
                          </a:solidFill>
                        </a:rPr>
                        <a:t> &amp; Ιόνιο</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Πελοπόννησος</a:t>
                      </a:r>
                      <a:r>
                        <a:rPr lang="el-GR" sz="900" b="1" baseline="0" dirty="0" smtClean="0">
                          <a:solidFill>
                            <a:schemeClr val="bg1"/>
                          </a:solidFill>
                        </a:rPr>
                        <a:t> &amp; </a:t>
                      </a:r>
                      <a:r>
                        <a:rPr lang="el-GR" sz="900" b="1" baseline="0" dirty="0" err="1" smtClean="0">
                          <a:solidFill>
                            <a:schemeClr val="bg1"/>
                          </a:solidFill>
                        </a:rPr>
                        <a:t>Δυτ</a:t>
                      </a:r>
                      <a:r>
                        <a:rPr lang="el-GR" sz="900" b="1" baseline="0" dirty="0" smtClean="0">
                          <a:solidFill>
                            <a:schemeClr val="bg1"/>
                          </a:solidFill>
                        </a:rPr>
                        <a:t>. Ελλάδα</a:t>
                      </a:r>
                      <a:endParaRPr lang="el-GR" sz="900" b="1" dirty="0" smtClean="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Θεσσαλία</a:t>
                      </a:r>
                      <a:r>
                        <a:rPr lang="el-GR" sz="900" b="1" baseline="0" dirty="0" smtClean="0">
                          <a:solidFill>
                            <a:schemeClr val="bg1"/>
                          </a:solidFill>
                        </a:rPr>
                        <a:t> &amp; Στερεά</a:t>
                      </a:r>
                      <a:endParaRPr lang="el-GR" sz="900" b="1" dirty="0" smtClean="0">
                        <a:solidFill>
                          <a:schemeClr val="bg1"/>
                        </a:solidFill>
                      </a:endParaRPr>
                    </a:p>
                  </a:txBody>
                  <a:tcPr anchor="ctr">
                    <a:solidFill>
                      <a:schemeClr val="accent2"/>
                    </a:solidFill>
                  </a:tcPr>
                </a:tc>
                <a:tc>
                  <a:txBody>
                    <a:bodyPr/>
                    <a:lstStyle/>
                    <a:p>
                      <a:pPr algn="ctr"/>
                      <a:r>
                        <a:rPr lang="el-GR" sz="900" b="1" dirty="0" smtClean="0">
                          <a:solidFill>
                            <a:schemeClr val="bg1"/>
                          </a:solidFill>
                        </a:rPr>
                        <a:t>Κρήτη</a:t>
                      </a:r>
                      <a:r>
                        <a:rPr lang="el-GR" sz="900" b="1" baseline="0" dirty="0" smtClean="0">
                          <a:solidFill>
                            <a:schemeClr val="bg1"/>
                          </a:solidFill>
                        </a:rPr>
                        <a:t> &amp; Νησιά Αιγαίου</a:t>
                      </a:r>
                      <a:endParaRPr lang="el-GR" sz="9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900" b="1" dirty="0" smtClean="0">
                          <a:solidFill>
                            <a:schemeClr val="bg1"/>
                          </a:solidFill>
                        </a:rPr>
                        <a:t>Αστικές περιοχές</a:t>
                      </a:r>
                    </a:p>
                  </a:txBody>
                  <a:tcPr anchor="ctr">
                    <a:solidFill>
                      <a:schemeClr val="accent2"/>
                    </a:solidFill>
                  </a:tcPr>
                </a:tc>
                <a:tc>
                  <a:txBody>
                    <a:bodyPr/>
                    <a:lstStyle/>
                    <a:p>
                      <a:pPr algn="ctr"/>
                      <a:r>
                        <a:rPr lang="el-GR" sz="900" b="1" dirty="0" smtClean="0">
                          <a:solidFill>
                            <a:schemeClr val="bg1"/>
                          </a:solidFill>
                        </a:rPr>
                        <a:t>Αγροτικές περιοχές</a:t>
                      </a:r>
                      <a:endParaRPr lang="el-GR" sz="900" b="1" dirty="0">
                        <a:solidFill>
                          <a:schemeClr val="bg1"/>
                        </a:solidFill>
                      </a:endParaRPr>
                    </a:p>
                  </a:txBody>
                  <a:tcPr anchor="ctr">
                    <a:solidFill>
                      <a:schemeClr val="accent2"/>
                    </a:solidFill>
                  </a:tcPr>
                </a:tc>
              </a:tr>
              <a:tr h="219942">
                <a:tc gridSpan="11">
                  <a:txBody>
                    <a:bodyPr/>
                    <a:lstStyle/>
                    <a:p>
                      <a:pPr algn="ctr"/>
                      <a:r>
                        <a:rPr lang="el-GR" sz="900" b="1" dirty="0" smtClean="0"/>
                        <a:t>Στην αστυνόμευση στην περιοχή</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60</a:t>
                      </a:r>
                    </a:p>
                  </a:txBody>
                  <a:tcPr marL="9525" marR="9525" marT="9525" marB="0" anchor="ctr"/>
                </a:tc>
                <a:tc>
                  <a:txBody>
                    <a:bodyPr/>
                    <a:lstStyle/>
                    <a:p>
                      <a:pPr algn="ctr" fontAlgn="ctr"/>
                      <a:r>
                        <a:rPr lang="el-GR" sz="900" b="1" i="0" u="none" strike="noStrike">
                          <a:solidFill>
                            <a:srgbClr val="000000"/>
                          </a:solidFill>
                          <a:effectLst/>
                          <a:latin typeface="Trebuchet MS"/>
                        </a:rPr>
                        <a:t>80</a:t>
                      </a:r>
                    </a:p>
                  </a:txBody>
                  <a:tcPr marL="9525" marR="9525" marT="9525" marB="0" anchor="ctr"/>
                </a:tc>
                <a:tc>
                  <a:txBody>
                    <a:bodyPr/>
                    <a:lstStyle/>
                    <a:p>
                      <a:pPr algn="ctr" fontAlgn="ctr"/>
                      <a:r>
                        <a:rPr lang="el-GR" sz="900" b="1" i="0" u="none" strike="noStrike">
                          <a:solidFill>
                            <a:srgbClr val="000000"/>
                          </a:solidFill>
                          <a:effectLst/>
                          <a:latin typeface="Trebuchet MS"/>
                        </a:rPr>
                        <a:t>68</a:t>
                      </a:r>
                    </a:p>
                  </a:txBody>
                  <a:tcPr marL="9525" marR="9525" marT="9525" marB="0" anchor="ctr"/>
                </a:tc>
                <a:tc>
                  <a:txBody>
                    <a:bodyPr/>
                    <a:lstStyle/>
                    <a:p>
                      <a:pPr algn="ctr" fontAlgn="ctr"/>
                      <a:r>
                        <a:rPr lang="el-GR" sz="900" b="1" i="0" u="none" strike="noStrike">
                          <a:solidFill>
                            <a:srgbClr val="000000"/>
                          </a:solidFill>
                          <a:effectLst/>
                          <a:latin typeface="Trebuchet MS"/>
                        </a:rPr>
                        <a:t>81</a:t>
                      </a:r>
                    </a:p>
                  </a:txBody>
                  <a:tcPr marL="9525" marR="9525" marT="9525" marB="0" anchor="ctr"/>
                </a:tc>
                <a:tc>
                  <a:txBody>
                    <a:bodyPr/>
                    <a:lstStyle/>
                    <a:p>
                      <a:pPr algn="ctr" fontAlgn="ctr"/>
                      <a:r>
                        <a:rPr lang="el-GR" sz="900" b="1" i="0" u="none" strike="noStrike">
                          <a:solidFill>
                            <a:srgbClr val="000000"/>
                          </a:solidFill>
                          <a:effectLst/>
                          <a:latin typeface="Trebuchet MS"/>
                        </a:rPr>
                        <a:t>69</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24</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r>
              <a:tr h="177331">
                <a:tc gridSpan="11">
                  <a:txBody>
                    <a:bodyPr/>
                    <a:lstStyle/>
                    <a:p>
                      <a:pPr algn="ctr"/>
                      <a:r>
                        <a:rPr lang="el-GR" sz="900" b="1" dirty="0" smtClean="0"/>
                        <a:t>Στην ύπαρξη θέσεων στάθμευσης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61</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65</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21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26</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900" b="1" dirty="0" smtClean="0"/>
                        <a:t>ΔΓ/ΔΑ</a:t>
                      </a:r>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a:solidFill>
                            <a:srgbClr val="000000"/>
                          </a:solidFill>
                          <a:effectLst/>
                          <a:latin typeface="Trebuchet MS"/>
                        </a:rPr>
                        <a:t>6</a:t>
                      </a:r>
                    </a:p>
                  </a:txBody>
                  <a:tcPr marL="9525" marR="9525" marT="9525" marB="0" anchor="ctr"/>
                </a:tc>
              </a:tr>
              <a:tr h="234605">
                <a:tc gridSpan="11">
                  <a:txBody>
                    <a:bodyPr/>
                    <a:lstStyle/>
                    <a:p>
                      <a:pPr algn="ctr"/>
                      <a:r>
                        <a:rPr lang="el-GR" sz="900" b="1" dirty="0" smtClean="0"/>
                        <a:t>Στα συστήματα μέσων μαζικής μεταφοράς </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70</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78</a:t>
                      </a:r>
                    </a:p>
                  </a:txBody>
                  <a:tcPr marL="9525" marR="9525" marT="9525" marB="0" anchor="ctr"/>
                </a:tc>
                <a:tc>
                  <a:txBody>
                    <a:bodyPr/>
                    <a:lstStyle/>
                    <a:p>
                      <a:pPr algn="ctr" fontAlgn="ctr"/>
                      <a:r>
                        <a:rPr lang="el-GR" sz="900" b="1" i="0" u="none" strike="noStrike">
                          <a:solidFill>
                            <a:srgbClr val="000000"/>
                          </a:solidFill>
                          <a:effectLst/>
                          <a:latin typeface="Trebuchet MS"/>
                        </a:rPr>
                        <a:t>65</a:t>
                      </a:r>
                    </a:p>
                  </a:txBody>
                  <a:tcPr marL="9525" marR="9525" marT="9525" marB="0" anchor="ctr"/>
                </a:tc>
                <a:tc>
                  <a:txBody>
                    <a:bodyPr/>
                    <a:lstStyle/>
                    <a:p>
                      <a:pPr algn="ctr" fontAlgn="ctr"/>
                      <a:r>
                        <a:rPr lang="el-GR" sz="900" b="1" i="0" u="none" strike="noStrike">
                          <a:solidFill>
                            <a:srgbClr val="000000"/>
                          </a:solidFill>
                          <a:effectLst/>
                          <a:latin typeface="Trebuchet MS"/>
                        </a:rPr>
                        <a:t>78</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69</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20</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(2)</a:t>
            </a:r>
            <a:endParaRPr lang="el-GR" sz="1800" dirty="0"/>
          </a:p>
        </p:txBody>
      </p:sp>
    </p:spTree>
    <p:extLst>
      <p:ext uri="{BB962C8B-B14F-4D97-AF65-F5344CB8AC3E}">
        <p14:creationId xmlns:p14="http://schemas.microsoft.com/office/powerpoint/2010/main" xmlns="" val="19898523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42</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1627224196"/>
              </p:ext>
            </p:extLst>
          </p:nvPr>
        </p:nvGraphicFramePr>
        <p:xfrm>
          <a:off x="107504" y="1484784"/>
          <a:ext cx="8856986" cy="4200621"/>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9">
                  <a:txBody>
                    <a:bodyPr/>
                    <a:lstStyle/>
                    <a:p>
                      <a:pPr algn="ctr"/>
                      <a:r>
                        <a:rPr lang="el-GR" sz="900" b="1" dirty="0" smtClean="0">
                          <a:solidFill>
                            <a:schemeClr val="bg1"/>
                          </a:solidFill>
                        </a:rPr>
                        <a:t>Ψήφος</a:t>
                      </a:r>
                      <a:r>
                        <a:rPr lang="el-GR" sz="900" b="1" baseline="0" dirty="0" smtClean="0">
                          <a:solidFill>
                            <a:schemeClr val="bg1"/>
                          </a:solidFill>
                        </a:rPr>
                        <a:t> στις Βουλευτικές 2012</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hMerge="1">
                  <a:txBody>
                    <a:bodyPr/>
                    <a:lstStyle/>
                    <a:p>
                      <a:pPr algn="ct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ΝΔ</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ΣΥ.ΡΙΖ.Α.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ΠΑΣΟΚ</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ΑΝΕΛ*</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ΧΑ*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ΔΗΜΑΡ</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ΚΚΕ*</a:t>
                      </a: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Λοιπά</a:t>
                      </a:r>
                      <a:r>
                        <a:rPr lang="el-GR" sz="900" b="0" baseline="0" dirty="0" smtClean="0">
                          <a:solidFill>
                            <a:schemeClr val="bg1"/>
                          </a:solidFill>
                        </a:rPr>
                        <a:t> κόμματα*</a:t>
                      </a:r>
                      <a:endParaRPr lang="el-GR" sz="900" b="0" dirty="0" smtClean="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Άλλο**</a:t>
                      </a:r>
                    </a:p>
                  </a:txBody>
                  <a:tcPr anchor="ctr">
                    <a:solidFill>
                      <a:schemeClr val="accent2"/>
                    </a:solidFill>
                  </a:tcPr>
                </a:tc>
              </a:tr>
              <a:tr h="219942">
                <a:tc gridSpan="11">
                  <a:txBody>
                    <a:bodyPr/>
                    <a:lstStyle/>
                    <a:p>
                      <a:pPr algn="ctr"/>
                      <a:r>
                        <a:rPr lang="el-GR" sz="900" b="1" dirty="0" smtClean="0"/>
                        <a:t>Στην κοινωνική πολιτική (ενίσχυση άστεγων, άνεργων, ατόμων με ειδικές ανάγκες)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88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89</a:t>
                      </a:r>
                    </a:p>
                  </a:txBody>
                  <a:tcPr marL="9525" marR="9525" marT="9525" marB="0" anchor="ctr"/>
                </a:tc>
                <a:tc>
                  <a:txBody>
                    <a:bodyPr/>
                    <a:lstStyle/>
                    <a:p>
                      <a:pPr algn="ctr" fontAlgn="ctr"/>
                      <a:r>
                        <a:rPr lang="el-GR" sz="900" b="1" i="0" u="none" strike="noStrike">
                          <a:solidFill>
                            <a:srgbClr val="000000"/>
                          </a:solidFill>
                          <a:effectLst/>
                          <a:latin typeface="Trebuchet MS"/>
                        </a:rPr>
                        <a:t>91</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94</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90</a:t>
                      </a:r>
                    </a:p>
                  </a:txBody>
                  <a:tcPr marL="9525" marR="9525" marT="9525" marB="0" anchor="ctr"/>
                </a:tc>
                <a:tc>
                  <a:txBody>
                    <a:bodyPr/>
                    <a:lstStyle/>
                    <a:p>
                      <a:pPr algn="ctr" fontAlgn="ctr"/>
                      <a:r>
                        <a:rPr lang="el-GR" sz="900" b="1" i="0" u="none" strike="noStrike">
                          <a:solidFill>
                            <a:srgbClr val="000000"/>
                          </a:solidFill>
                          <a:effectLst/>
                          <a:latin typeface="Trebuchet MS"/>
                        </a:rPr>
                        <a:t>92</a:t>
                      </a:r>
                    </a:p>
                  </a:txBody>
                  <a:tcPr marL="9525" marR="9525" marT="9525" marB="0" anchor="ctr"/>
                </a:tc>
                <a:tc>
                  <a:txBody>
                    <a:bodyPr/>
                    <a:lstStyle/>
                    <a:p>
                      <a:pPr algn="ctr" fontAlgn="ctr"/>
                      <a:r>
                        <a:rPr lang="el-GR" sz="900" b="1" i="0" u="none" strike="noStrike">
                          <a:solidFill>
                            <a:srgbClr val="000000"/>
                          </a:solidFill>
                          <a:effectLst/>
                          <a:latin typeface="Trebuchet MS"/>
                        </a:rPr>
                        <a:t>84</a:t>
                      </a:r>
                    </a:p>
                  </a:txBody>
                  <a:tcPr marL="9525" marR="9525" marT="9525" marB="0" anchor="ctr"/>
                </a:tc>
                <a:tc>
                  <a:txBody>
                    <a:bodyPr/>
                    <a:lstStyle/>
                    <a:p>
                      <a:pPr algn="ctr" fontAlgn="ctr"/>
                      <a:r>
                        <a:rPr lang="el-GR" sz="900" b="1" i="0" u="none" strike="noStrike">
                          <a:solidFill>
                            <a:srgbClr val="000000"/>
                          </a:solidFill>
                          <a:effectLst/>
                          <a:latin typeface="Trebuchet MS"/>
                        </a:rPr>
                        <a:t>89</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2</a:t>
                      </a:r>
                    </a:p>
                  </a:txBody>
                  <a:tcPr marL="9525" marR="9525" marT="9525" marB="0" anchor="ctr"/>
                </a:tc>
              </a:tr>
              <a:tr h="177331">
                <a:tc gridSpan="11">
                  <a:txBody>
                    <a:bodyPr/>
                    <a:lstStyle/>
                    <a:p>
                      <a:pPr algn="ctr"/>
                      <a:r>
                        <a:rPr lang="el-GR" sz="900" b="1" dirty="0" smtClean="0"/>
                        <a:t>Στους δρόμους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84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80</a:t>
                      </a:r>
                    </a:p>
                  </a:txBody>
                  <a:tcPr marL="9525" marR="9525" marT="9525" marB="0" anchor="ctr"/>
                </a:tc>
                <a:tc>
                  <a:txBody>
                    <a:bodyPr/>
                    <a:lstStyle/>
                    <a:p>
                      <a:pPr algn="ctr" fontAlgn="ctr"/>
                      <a:r>
                        <a:rPr lang="el-GR" sz="900" b="1" i="0" u="none" strike="noStrike">
                          <a:solidFill>
                            <a:srgbClr val="000000"/>
                          </a:solidFill>
                          <a:effectLst/>
                          <a:latin typeface="Trebuchet MS"/>
                        </a:rPr>
                        <a:t>89</a:t>
                      </a:r>
                    </a:p>
                  </a:txBody>
                  <a:tcPr marL="9525" marR="9525" marT="9525" marB="0" anchor="ctr"/>
                </a:tc>
                <a:tc>
                  <a:txBody>
                    <a:bodyPr/>
                    <a:lstStyle/>
                    <a:p>
                      <a:pPr algn="ctr" fontAlgn="ctr"/>
                      <a:r>
                        <a:rPr lang="el-GR" sz="900" b="1" i="0" u="none" strike="noStrike">
                          <a:solidFill>
                            <a:srgbClr val="000000"/>
                          </a:solidFill>
                          <a:effectLst/>
                          <a:latin typeface="Trebuchet MS"/>
                        </a:rPr>
                        <a:t>88</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89</a:t>
                      </a:r>
                    </a:p>
                  </a:txBody>
                  <a:tcPr marL="9525" marR="9525" marT="9525" marB="0" anchor="ctr"/>
                </a:tc>
                <a:tc>
                  <a:txBody>
                    <a:bodyPr/>
                    <a:lstStyle/>
                    <a:p>
                      <a:pPr algn="ctr" fontAlgn="ctr"/>
                      <a:r>
                        <a:rPr lang="el-GR" sz="900" b="1" i="0" u="none" strike="noStrike">
                          <a:solidFill>
                            <a:srgbClr val="000000"/>
                          </a:solidFill>
                          <a:effectLst/>
                          <a:latin typeface="Trebuchet MS"/>
                        </a:rPr>
                        <a:t>94</a:t>
                      </a:r>
                    </a:p>
                  </a:txBody>
                  <a:tcPr marL="9525" marR="9525" marT="9525" marB="0" anchor="ctr"/>
                </a:tc>
                <a:tc>
                  <a:txBody>
                    <a:bodyPr/>
                    <a:lstStyle/>
                    <a:p>
                      <a:pPr algn="ctr" fontAlgn="ctr"/>
                      <a:r>
                        <a:rPr lang="el-GR" sz="900" b="1" i="0" u="none" strike="noStrike">
                          <a:solidFill>
                            <a:srgbClr val="000000"/>
                          </a:solidFill>
                          <a:effectLst/>
                          <a:latin typeface="Trebuchet MS"/>
                        </a:rPr>
                        <a:t>81</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7</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1</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2</a:t>
                      </a:r>
                    </a:p>
                  </a:txBody>
                  <a:tcPr marL="9525" marR="9525" marT="9525" marB="0" anchor="ctr"/>
                </a:tc>
              </a:tr>
              <a:tr h="234605">
                <a:tc gridSpan="11">
                  <a:txBody>
                    <a:bodyPr/>
                    <a:lstStyle/>
                    <a:p>
                      <a:pPr algn="ctr"/>
                      <a:r>
                        <a:rPr lang="el-GR" sz="900" b="1" dirty="0" smtClean="0"/>
                        <a:t>Στους χώρους πρασίνου και αναψυχής</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80</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85</a:t>
                      </a:r>
                    </a:p>
                  </a:txBody>
                  <a:tcPr marL="9525" marR="9525" marT="9525" marB="0" anchor="ctr"/>
                </a:tc>
                <a:tc>
                  <a:txBody>
                    <a:bodyPr/>
                    <a:lstStyle/>
                    <a:p>
                      <a:pPr algn="ctr" fontAlgn="ctr"/>
                      <a:r>
                        <a:rPr lang="el-GR" sz="900" b="1" i="0" u="none" strike="noStrike">
                          <a:solidFill>
                            <a:srgbClr val="000000"/>
                          </a:solidFill>
                          <a:effectLst/>
                          <a:latin typeface="Trebuchet MS"/>
                        </a:rPr>
                        <a:t>80</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89</a:t>
                      </a:r>
                    </a:p>
                  </a:txBody>
                  <a:tcPr marL="9525" marR="9525" marT="9525" marB="0" anchor="ctr"/>
                </a:tc>
                <a:tc>
                  <a:txBody>
                    <a:bodyPr/>
                    <a:lstStyle/>
                    <a:p>
                      <a:pPr algn="ctr" fontAlgn="ctr"/>
                      <a:r>
                        <a:rPr lang="el-GR" sz="900" b="1" i="0" u="none" strike="noStrike">
                          <a:solidFill>
                            <a:srgbClr val="000000"/>
                          </a:solidFill>
                          <a:effectLst/>
                          <a:latin typeface="Trebuchet MS"/>
                        </a:rPr>
                        <a:t>66</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2</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(3)</a:t>
            </a:r>
            <a:endParaRPr lang="el-GR" sz="1800" dirty="0"/>
          </a:p>
        </p:txBody>
      </p:sp>
      <p:sp>
        <p:nvSpPr>
          <p:cNvPr id="7" name="TextBox 6"/>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Tree>
    <p:extLst>
      <p:ext uri="{BB962C8B-B14F-4D97-AF65-F5344CB8AC3E}">
        <p14:creationId xmlns:p14="http://schemas.microsoft.com/office/powerpoint/2010/main" xmlns="" val="19898523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43</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113968287"/>
              </p:ext>
            </p:extLst>
          </p:nvPr>
        </p:nvGraphicFramePr>
        <p:xfrm>
          <a:off x="107504" y="1484784"/>
          <a:ext cx="8856986" cy="4200621"/>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9">
                  <a:txBody>
                    <a:bodyPr/>
                    <a:lstStyle/>
                    <a:p>
                      <a:pPr algn="ctr"/>
                      <a:r>
                        <a:rPr lang="el-GR" sz="900" b="1" dirty="0" smtClean="0">
                          <a:solidFill>
                            <a:schemeClr val="bg1"/>
                          </a:solidFill>
                        </a:rPr>
                        <a:t>Ψήφος</a:t>
                      </a:r>
                      <a:r>
                        <a:rPr lang="el-GR" sz="900" b="1" baseline="0" dirty="0" smtClean="0">
                          <a:solidFill>
                            <a:schemeClr val="bg1"/>
                          </a:solidFill>
                        </a:rPr>
                        <a:t> στις Βουλευτικές 2012</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hMerge="1">
                  <a:txBody>
                    <a:bodyPr/>
                    <a:lstStyle/>
                    <a:p>
                      <a:pPr algn="ct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ΝΔ</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ΣΥ.ΡΙΖ.Α.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ΠΑΣΟΚ</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ΑΝΕΛ*</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ΧΑ*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ΔΗΜΑΡ</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ΚΚΕ*</a:t>
                      </a: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Λοιπά</a:t>
                      </a:r>
                      <a:r>
                        <a:rPr lang="el-GR" sz="900" b="0" baseline="0" dirty="0" smtClean="0">
                          <a:solidFill>
                            <a:schemeClr val="bg1"/>
                          </a:solidFill>
                        </a:rPr>
                        <a:t> κόμματα*</a:t>
                      </a:r>
                      <a:endParaRPr lang="el-GR" sz="900" b="0" dirty="0" smtClean="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Άλλο**</a:t>
                      </a:r>
                    </a:p>
                  </a:txBody>
                  <a:tcPr anchor="ctr">
                    <a:solidFill>
                      <a:schemeClr val="accent2"/>
                    </a:solidFill>
                  </a:tcPr>
                </a:tc>
              </a:tr>
              <a:tr h="219942">
                <a:tc gridSpan="11">
                  <a:txBody>
                    <a:bodyPr/>
                    <a:lstStyle/>
                    <a:p>
                      <a:pPr algn="ctr"/>
                      <a:r>
                        <a:rPr lang="el-GR" sz="900" b="1" dirty="0" smtClean="0"/>
                        <a:t>Στις υποδομές σε θέματα υγείας (ιατρεία, νοσοκομεία κλπ)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85</a:t>
                      </a:r>
                    </a:p>
                  </a:txBody>
                  <a:tcPr marL="9525" marR="9525" marT="9525" marB="0" anchor="ctr"/>
                </a:tc>
                <a:tc>
                  <a:txBody>
                    <a:bodyPr/>
                    <a:lstStyle/>
                    <a:p>
                      <a:pPr algn="ctr" fontAlgn="ctr"/>
                      <a:r>
                        <a:rPr lang="el-GR" sz="900" b="1" i="0" u="none" strike="noStrike">
                          <a:solidFill>
                            <a:srgbClr val="000000"/>
                          </a:solidFill>
                          <a:effectLst/>
                          <a:latin typeface="Trebuchet MS"/>
                        </a:rPr>
                        <a:t>66</a:t>
                      </a:r>
                    </a:p>
                  </a:txBody>
                  <a:tcPr marL="9525" marR="9525" marT="9525" marB="0" anchor="ctr"/>
                </a:tc>
                <a:tc>
                  <a:txBody>
                    <a:bodyPr/>
                    <a:lstStyle/>
                    <a:p>
                      <a:pPr algn="ctr" fontAlgn="ctr"/>
                      <a:r>
                        <a:rPr lang="el-GR" sz="900" b="1" i="0" u="none" strike="noStrike">
                          <a:solidFill>
                            <a:srgbClr val="000000"/>
                          </a:solidFill>
                          <a:effectLst/>
                          <a:latin typeface="Trebuchet MS"/>
                        </a:rPr>
                        <a:t>83</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a:solidFill>
                            <a:srgbClr val="000000"/>
                          </a:solidFill>
                          <a:effectLst/>
                          <a:latin typeface="Trebuchet MS"/>
                        </a:rPr>
                        <a:t>4</a:t>
                      </a:r>
                    </a:p>
                  </a:txBody>
                  <a:tcPr marL="9525" marR="9525" marT="9525" marB="0" anchor="ctr"/>
                </a:tc>
              </a:tr>
              <a:tr h="177331">
                <a:tc gridSpan="11">
                  <a:txBody>
                    <a:bodyPr/>
                    <a:lstStyle/>
                    <a:p>
                      <a:pPr algn="ctr"/>
                      <a:r>
                        <a:rPr lang="el-GR" sz="900" b="1" dirty="0" smtClean="0"/>
                        <a:t>Στις αθλητικές εγκαταστάσεις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85</a:t>
                      </a:r>
                    </a:p>
                  </a:txBody>
                  <a:tcPr marL="9525" marR="9525" marT="9525" marB="0" anchor="ctr"/>
                </a:tc>
                <a:tc>
                  <a:txBody>
                    <a:bodyPr/>
                    <a:lstStyle/>
                    <a:p>
                      <a:pPr algn="ctr" fontAlgn="ctr"/>
                      <a:r>
                        <a:rPr lang="el-GR" sz="900" b="1" i="0" u="none" strike="noStrike">
                          <a:solidFill>
                            <a:srgbClr val="000000"/>
                          </a:solidFill>
                          <a:effectLst/>
                          <a:latin typeface="Trebuchet MS"/>
                        </a:rPr>
                        <a:t>81</a:t>
                      </a:r>
                    </a:p>
                  </a:txBody>
                  <a:tcPr marL="9525" marR="9525" marT="9525" marB="0" anchor="ctr"/>
                </a:tc>
                <a:tc>
                  <a:txBody>
                    <a:bodyPr/>
                    <a:lstStyle/>
                    <a:p>
                      <a:pPr algn="ctr" fontAlgn="ctr"/>
                      <a:r>
                        <a:rPr lang="el-GR" sz="900" b="1" i="0" u="none" strike="noStrike">
                          <a:solidFill>
                            <a:srgbClr val="000000"/>
                          </a:solidFill>
                          <a:effectLst/>
                          <a:latin typeface="Trebuchet MS"/>
                        </a:rPr>
                        <a:t>86</a:t>
                      </a:r>
                    </a:p>
                  </a:txBody>
                  <a:tcPr marL="9525" marR="9525" marT="9525" marB="0" anchor="ctr"/>
                </a:tc>
                <a:tc>
                  <a:txBody>
                    <a:bodyPr/>
                    <a:lstStyle/>
                    <a:p>
                      <a:pPr algn="ctr" fontAlgn="ctr"/>
                      <a:r>
                        <a:rPr lang="el-GR" sz="900" b="1" i="0" u="none" strike="noStrike">
                          <a:solidFill>
                            <a:srgbClr val="000000"/>
                          </a:solidFill>
                          <a:effectLst/>
                          <a:latin typeface="Trebuchet MS"/>
                        </a:rPr>
                        <a:t>69</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3</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5</a:t>
                      </a:r>
                    </a:p>
                  </a:txBody>
                  <a:tcPr marL="9525" marR="9525" marT="9525" marB="0" anchor="ctr"/>
                </a:tc>
              </a:tr>
              <a:tr h="234605">
                <a:tc gridSpan="11">
                  <a:txBody>
                    <a:bodyPr/>
                    <a:lstStyle/>
                    <a:p>
                      <a:pPr algn="ctr"/>
                      <a:r>
                        <a:rPr lang="el-GR" sz="900" b="1" dirty="0" smtClean="0"/>
                        <a:t>Σε θέματα ανανεώσιμων πηγών ενέργειας</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75</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81</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24</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dirty="0">
                          <a:solidFill>
                            <a:srgbClr val="000000"/>
                          </a:solidFill>
                          <a:effectLst/>
                          <a:latin typeface="Trebuchet MS"/>
                        </a:rPr>
                        <a:t>12</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(3)</a:t>
            </a:r>
            <a:endParaRPr lang="el-GR" sz="1800" dirty="0"/>
          </a:p>
        </p:txBody>
      </p:sp>
      <p:sp>
        <p:nvSpPr>
          <p:cNvPr id="7" name="TextBox 6"/>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Tree>
    <p:extLst>
      <p:ext uri="{BB962C8B-B14F-4D97-AF65-F5344CB8AC3E}">
        <p14:creationId xmlns:p14="http://schemas.microsoft.com/office/powerpoint/2010/main" xmlns="" val="3083114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44</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4025067582"/>
              </p:ext>
            </p:extLst>
          </p:nvPr>
        </p:nvGraphicFramePr>
        <p:xfrm>
          <a:off x="107504" y="1484784"/>
          <a:ext cx="8856986" cy="4200621"/>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9">
                  <a:txBody>
                    <a:bodyPr/>
                    <a:lstStyle/>
                    <a:p>
                      <a:pPr algn="ctr"/>
                      <a:r>
                        <a:rPr lang="el-GR" sz="900" b="1" dirty="0" smtClean="0">
                          <a:solidFill>
                            <a:schemeClr val="bg1"/>
                          </a:solidFill>
                        </a:rPr>
                        <a:t>Ψήφος</a:t>
                      </a:r>
                      <a:r>
                        <a:rPr lang="el-GR" sz="900" b="1" baseline="0" dirty="0" smtClean="0">
                          <a:solidFill>
                            <a:schemeClr val="bg1"/>
                          </a:solidFill>
                        </a:rPr>
                        <a:t> στις Βουλευτικές 2012</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hMerge="1">
                  <a:txBody>
                    <a:bodyPr/>
                    <a:lstStyle/>
                    <a:p>
                      <a:pPr algn="ct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ΝΔ</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ΣΥ.ΡΙΖ.Α.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ΠΑΣΟΚ</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ΑΝΕΛ*</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ΧΑ*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ΔΗΜΑΡ</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ΚΚΕ*</a:t>
                      </a: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Λοιπά</a:t>
                      </a:r>
                      <a:r>
                        <a:rPr lang="el-GR" sz="900" b="0" baseline="0" dirty="0" smtClean="0">
                          <a:solidFill>
                            <a:schemeClr val="bg1"/>
                          </a:solidFill>
                        </a:rPr>
                        <a:t> κόμματα*</a:t>
                      </a:r>
                      <a:endParaRPr lang="el-GR" sz="900" b="0" dirty="0" smtClean="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Άλλο**</a:t>
                      </a:r>
                    </a:p>
                  </a:txBody>
                  <a:tcPr anchor="ctr">
                    <a:solidFill>
                      <a:schemeClr val="accent2"/>
                    </a:solidFill>
                  </a:tcPr>
                </a:tc>
              </a:tr>
              <a:tr h="219942">
                <a:tc gridSpan="11">
                  <a:txBody>
                    <a:bodyPr/>
                    <a:lstStyle/>
                    <a:p>
                      <a:pPr algn="ctr"/>
                      <a:r>
                        <a:rPr lang="el-GR" sz="900" b="1" dirty="0" smtClean="0"/>
                        <a:t>Στις πολιτιστικές δραστηριότητες και την αξιοποίηση του ελεύθερου χρόνου </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74</a:t>
                      </a:r>
                    </a:p>
                  </a:txBody>
                  <a:tcPr marL="9525" marR="9525" marT="9525" marB="0" anchor="ctr"/>
                </a:tc>
                <a:tc>
                  <a:txBody>
                    <a:bodyPr/>
                    <a:lstStyle/>
                    <a:p>
                      <a:pPr algn="ctr" fontAlgn="ctr"/>
                      <a:r>
                        <a:rPr lang="el-GR" sz="900" b="1" i="0" u="none" strike="noStrike">
                          <a:solidFill>
                            <a:srgbClr val="000000"/>
                          </a:solidFill>
                          <a:effectLst/>
                          <a:latin typeface="Trebuchet MS"/>
                        </a:rPr>
                        <a:t>81</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21</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32</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4</a:t>
                      </a:r>
                    </a:p>
                  </a:txBody>
                  <a:tcPr marL="9525" marR="9525" marT="9525" marB="0" anchor="ctr"/>
                </a:tc>
              </a:tr>
              <a:tr h="177331">
                <a:tc gridSpan="11">
                  <a:txBody>
                    <a:bodyPr/>
                    <a:lstStyle/>
                    <a:p>
                      <a:pPr algn="ctr"/>
                      <a:r>
                        <a:rPr lang="el-GR" sz="900" b="1" dirty="0" smtClean="0"/>
                        <a:t>Στα σχολικά κτίρια</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65</a:t>
                      </a:r>
                    </a:p>
                  </a:txBody>
                  <a:tcPr marL="9525" marR="9525" marT="9525" marB="0" anchor="ctr"/>
                </a:tc>
                <a:tc>
                  <a:txBody>
                    <a:bodyPr/>
                    <a:lstStyle/>
                    <a:p>
                      <a:pPr algn="ctr" fontAlgn="ctr"/>
                      <a:r>
                        <a:rPr lang="el-GR" sz="900" b="1" i="0" u="none" strike="noStrike">
                          <a:solidFill>
                            <a:srgbClr val="000000"/>
                          </a:solidFill>
                          <a:effectLst/>
                          <a:latin typeface="Trebuchet MS"/>
                        </a:rPr>
                        <a:t>80</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82</a:t>
                      </a:r>
                    </a:p>
                  </a:txBody>
                  <a:tcPr marL="9525" marR="9525" marT="9525" marB="0" anchor="ctr"/>
                </a:tc>
                <a:tc>
                  <a:txBody>
                    <a:bodyPr/>
                    <a:lstStyle/>
                    <a:p>
                      <a:pPr algn="ctr" fontAlgn="ctr"/>
                      <a:r>
                        <a:rPr lang="el-GR" sz="900" b="1" i="0" u="none" strike="noStrike">
                          <a:solidFill>
                            <a:srgbClr val="000000"/>
                          </a:solidFill>
                          <a:effectLst/>
                          <a:latin typeface="Trebuchet MS"/>
                        </a:rPr>
                        <a:t>66</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73</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24</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8</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5</a:t>
                      </a:r>
                    </a:p>
                  </a:txBody>
                  <a:tcPr marL="9525" marR="9525" marT="9525" marB="0" anchor="ctr"/>
                </a:tc>
              </a:tr>
              <a:tr h="234605">
                <a:tc gridSpan="11">
                  <a:txBody>
                    <a:bodyPr/>
                    <a:lstStyle/>
                    <a:p>
                      <a:pPr algn="ctr"/>
                      <a:r>
                        <a:rPr lang="el-GR" sz="900" b="1" dirty="0" smtClean="0"/>
                        <a:t>Στους παιδικούς σταθμούς </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80</a:t>
                      </a:r>
                    </a:p>
                  </a:txBody>
                  <a:tcPr marL="9525" marR="9525" marT="9525" marB="0" anchor="ctr"/>
                </a:tc>
                <a:tc>
                  <a:txBody>
                    <a:bodyPr/>
                    <a:lstStyle/>
                    <a:p>
                      <a:pPr algn="ctr" fontAlgn="ctr"/>
                      <a:r>
                        <a:rPr lang="el-GR" sz="900" b="1" i="0" u="none" strike="noStrike">
                          <a:solidFill>
                            <a:srgbClr val="000000"/>
                          </a:solidFill>
                          <a:effectLst/>
                          <a:latin typeface="Trebuchet MS"/>
                        </a:rPr>
                        <a:t>80</a:t>
                      </a:r>
                    </a:p>
                  </a:txBody>
                  <a:tcPr marL="9525" marR="9525" marT="9525" marB="0" anchor="ctr"/>
                </a:tc>
                <a:tc>
                  <a:txBody>
                    <a:bodyPr/>
                    <a:lstStyle/>
                    <a:p>
                      <a:pPr algn="ctr" fontAlgn="ctr"/>
                      <a:r>
                        <a:rPr lang="el-GR" sz="900" b="1" i="0" u="none" strike="noStrike">
                          <a:solidFill>
                            <a:srgbClr val="000000"/>
                          </a:solidFill>
                          <a:effectLst/>
                          <a:latin typeface="Trebuchet MS"/>
                        </a:rPr>
                        <a:t>60</a:t>
                      </a:r>
                    </a:p>
                  </a:txBody>
                  <a:tcPr marL="9525" marR="9525" marT="9525" marB="0" anchor="ctr"/>
                </a:tc>
                <a:tc>
                  <a:txBody>
                    <a:bodyPr/>
                    <a:lstStyle/>
                    <a:p>
                      <a:pPr algn="ctr" fontAlgn="ctr"/>
                      <a:r>
                        <a:rPr lang="el-GR" sz="900" b="1" i="0" u="none" strike="noStrike">
                          <a:solidFill>
                            <a:srgbClr val="000000"/>
                          </a:solidFill>
                          <a:effectLst/>
                          <a:latin typeface="Trebuchet MS"/>
                        </a:rPr>
                        <a:t>86</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75</a:t>
                      </a:r>
                    </a:p>
                  </a:txBody>
                  <a:tcPr marL="9525" marR="9525" marT="9525" marB="0" anchor="ctr"/>
                </a:tc>
                <a:tc>
                  <a:txBody>
                    <a:bodyPr/>
                    <a:lstStyle/>
                    <a:p>
                      <a:pPr algn="ctr" fontAlgn="ctr"/>
                      <a:r>
                        <a:rPr lang="el-GR" sz="900" b="1" i="0" u="none" strike="noStrike">
                          <a:solidFill>
                            <a:srgbClr val="000000"/>
                          </a:solidFill>
                          <a:effectLst/>
                          <a:latin typeface="Trebuchet MS"/>
                        </a:rPr>
                        <a:t>66</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24</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23</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3</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7</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9</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dirty="0">
                          <a:solidFill>
                            <a:srgbClr val="000000"/>
                          </a:solidFill>
                          <a:effectLst/>
                          <a:latin typeface="Trebuchet MS"/>
                        </a:rPr>
                        <a:t>9</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(3)</a:t>
            </a:r>
            <a:endParaRPr lang="el-GR" sz="1800" dirty="0"/>
          </a:p>
        </p:txBody>
      </p:sp>
      <p:sp>
        <p:nvSpPr>
          <p:cNvPr id="7" name="TextBox 6"/>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Tree>
    <p:extLst>
      <p:ext uri="{BB962C8B-B14F-4D97-AF65-F5344CB8AC3E}">
        <p14:creationId xmlns:p14="http://schemas.microsoft.com/office/powerpoint/2010/main" xmlns="" val="3083114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45</a:t>
            </a:fld>
            <a:endParaRPr lang="en-US" dirty="0"/>
          </a:p>
        </p:txBody>
      </p:sp>
      <p:graphicFrame>
        <p:nvGraphicFramePr>
          <p:cNvPr id="6" name="Content Placeholder 11"/>
          <p:cNvGraphicFramePr>
            <a:graphicFrameLocks noGrp="1"/>
          </p:cNvGraphicFramePr>
          <p:nvPr>
            <p:ph idx="1"/>
            <p:extLst>
              <p:ext uri="{D42A27DB-BD31-4B8C-83A1-F6EECF244321}">
                <p14:modId xmlns:p14="http://schemas.microsoft.com/office/powerpoint/2010/main" xmlns="" val="1335415574"/>
              </p:ext>
            </p:extLst>
          </p:nvPr>
        </p:nvGraphicFramePr>
        <p:xfrm>
          <a:off x="107504" y="1484784"/>
          <a:ext cx="8856986" cy="4200621"/>
        </p:xfrm>
        <a:graphic>
          <a:graphicData uri="http://schemas.openxmlformats.org/drawingml/2006/table">
            <a:tbl>
              <a:tblPr firstRow="1" bandRow="1">
                <a:tableStyleId>{21E4AEA4-8DFA-4A89-87EB-49C32662AFE0}</a:tableStyleId>
              </a:tblPr>
              <a:tblGrid>
                <a:gridCol w="1209962"/>
                <a:gridCol w="590238"/>
                <a:gridCol w="576064"/>
                <a:gridCol w="936104"/>
                <a:gridCol w="886914"/>
                <a:gridCol w="646059"/>
                <a:gridCol w="802329"/>
                <a:gridCol w="802329"/>
                <a:gridCol w="802329"/>
                <a:gridCol w="802329"/>
                <a:gridCol w="802329"/>
              </a:tblGrid>
              <a:tr h="281743">
                <a:tc rowSpan="2">
                  <a:txBody>
                    <a:bodyPr/>
                    <a:lstStyle/>
                    <a:p>
                      <a:pPr algn="ctr"/>
                      <a:r>
                        <a:rPr lang="en-US" sz="2000" dirty="0" smtClean="0"/>
                        <a:t>%</a:t>
                      </a:r>
                      <a:endParaRPr lang="el-GR" sz="2000" dirty="0"/>
                    </a:p>
                  </a:txBody>
                  <a:tcPr anchor="ctr"/>
                </a:tc>
                <a:tc>
                  <a:txBody>
                    <a:bodyPr/>
                    <a:lstStyle/>
                    <a:p>
                      <a:endParaRPr lang="el-GR" sz="900" dirty="0"/>
                    </a:p>
                  </a:txBody>
                  <a:tcPr/>
                </a:tc>
                <a:tc gridSpan="9">
                  <a:txBody>
                    <a:bodyPr/>
                    <a:lstStyle/>
                    <a:p>
                      <a:pPr algn="ctr"/>
                      <a:r>
                        <a:rPr lang="el-GR" sz="900" b="1" dirty="0" smtClean="0">
                          <a:solidFill>
                            <a:schemeClr val="bg1"/>
                          </a:solidFill>
                        </a:rPr>
                        <a:t>Ψήφος</a:t>
                      </a:r>
                      <a:r>
                        <a:rPr lang="el-GR" sz="900" b="1" baseline="0" dirty="0" smtClean="0">
                          <a:solidFill>
                            <a:schemeClr val="bg1"/>
                          </a:solidFill>
                        </a:rPr>
                        <a:t> στις Βουλευτικές 2012</a:t>
                      </a:r>
                      <a:endParaRPr lang="el-GR" sz="900" b="1" dirty="0">
                        <a:solidFill>
                          <a:schemeClr val="bg1"/>
                        </a:solidFill>
                      </a:endParaRPr>
                    </a:p>
                  </a:txBody>
                  <a:tcPr anchor="ct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a:p>
                  </a:txBody>
                  <a:tcPr/>
                </a:tc>
                <a:tc hMerge="1">
                  <a:txBody>
                    <a:bodyPr/>
                    <a:lstStyle/>
                    <a:p>
                      <a:endParaRPr lang="el-GR" sz="1000" dirty="0"/>
                    </a:p>
                  </a:txBody>
                  <a:tcPr/>
                </a:tc>
                <a:tc hMerge="1">
                  <a:txBody>
                    <a:bodyPr/>
                    <a:lstStyle/>
                    <a:p>
                      <a:endParaRPr lang="el-GR" sz="1000" dirty="0"/>
                    </a:p>
                  </a:txBody>
                  <a:tcPr/>
                </a:tc>
                <a:tc hMerge="1">
                  <a:txBody>
                    <a:bodyPr/>
                    <a:lstStyle/>
                    <a:p>
                      <a:pPr algn="ctr"/>
                      <a:endParaRPr lang="el-GR" sz="900" b="1" dirty="0">
                        <a:solidFill>
                          <a:schemeClr val="bg1"/>
                        </a:solidFill>
                      </a:endParaRPr>
                    </a:p>
                  </a:txBody>
                  <a:tcPr anchor="ctr"/>
                </a:tc>
                <a:tc hMerge="1">
                  <a:txBody>
                    <a:bodyPr/>
                    <a:lstStyle/>
                    <a:p>
                      <a:endParaRPr lang="el-GR" sz="1000" dirty="0"/>
                    </a:p>
                  </a:txBody>
                  <a:tcPr/>
                </a:tc>
              </a:tr>
              <a:tr h="483873">
                <a:tc vMerge="1">
                  <a:txBody>
                    <a:bodyPr/>
                    <a:lstStyle/>
                    <a:p>
                      <a:endParaRPr lang="el-GR" sz="1000" dirty="0"/>
                    </a:p>
                  </a:txBody>
                  <a:tcPr>
                    <a:solidFill>
                      <a:schemeClr val="accent1"/>
                    </a:solidFill>
                  </a:tcPr>
                </a:tc>
                <a:tc>
                  <a:txBody>
                    <a:bodyPr/>
                    <a:lstStyle/>
                    <a:p>
                      <a:pPr algn="ctr"/>
                      <a:r>
                        <a:rPr lang="el-GR" sz="900" b="1" dirty="0" smtClean="0">
                          <a:solidFill>
                            <a:schemeClr val="bg1"/>
                          </a:solidFill>
                        </a:rPr>
                        <a:t>Σύνολο</a:t>
                      </a:r>
                      <a:endParaRPr lang="el-GR" sz="900" b="1"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ΝΔ</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ΣΥ.ΡΙΖ.Α.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ΠΑΣΟΚ</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ΑΝΕΛ*</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ΧΑ*</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ΔΗΜΑΡ</a:t>
                      </a:r>
                      <a:endParaRPr lang="el-GR" sz="900" b="0" dirty="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ΚΚΕ*</a:t>
                      </a: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Λοιπά</a:t>
                      </a:r>
                      <a:r>
                        <a:rPr lang="el-GR" sz="900" b="0" baseline="0" dirty="0" smtClean="0">
                          <a:solidFill>
                            <a:schemeClr val="bg1"/>
                          </a:solidFill>
                        </a:rPr>
                        <a:t> κόμματα*</a:t>
                      </a:r>
                      <a:endParaRPr lang="el-GR" sz="900" b="0" dirty="0" smtClean="0">
                        <a:solidFill>
                          <a:schemeClr val="bg1"/>
                        </a:solidFill>
                      </a:endParaRPr>
                    </a:p>
                  </a:txBody>
                  <a:tcPr anchor="ctr">
                    <a:solidFill>
                      <a:schemeClr val="accent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l-GR" sz="900" b="0" dirty="0" smtClean="0">
                          <a:solidFill>
                            <a:schemeClr val="bg1"/>
                          </a:solidFill>
                        </a:rPr>
                        <a:t>Άλλο**</a:t>
                      </a:r>
                    </a:p>
                  </a:txBody>
                  <a:tcPr anchor="ctr">
                    <a:solidFill>
                      <a:schemeClr val="accent2"/>
                    </a:solidFill>
                  </a:tcPr>
                </a:tc>
              </a:tr>
              <a:tr h="219942">
                <a:tc gridSpan="11">
                  <a:txBody>
                    <a:bodyPr/>
                    <a:lstStyle/>
                    <a:p>
                      <a:pPr algn="ctr"/>
                      <a:r>
                        <a:rPr lang="el-GR" sz="900" b="1" dirty="0" smtClean="0"/>
                        <a:t>Στην αστυνόμευση στην περιοχή</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c hMerge="1">
                  <a:txBody>
                    <a:bodyPr/>
                    <a:lstStyle/>
                    <a:p>
                      <a:endParaRPr lang="el-GR" sz="1000" dirty="0"/>
                    </a:p>
                  </a:txBody>
                  <a:tcPr>
                    <a:solidFill>
                      <a:schemeClr val="accent1"/>
                    </a:solidFill>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72</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67</a:t>
                      </a:r>
                    </a:p>
                  </a:txBody>
                  <a:tcPr marL="9525" marR="9525" marT="9525" marB="0" anchor="ctr"/>
                </a:tc>
                <a:tc>
                  <a:txBody>
                    <a:bodyPr/>
                    <a:lstStyle/>
                    <a:p>
                      <a:pPr algn="ctr" fontAlgn="ctr"/>
                      <a:r>
                        <a:rPr lang="el-GR" sz="900" b="1" i="0" u="none" strike="noStrike">
                          <a:solidFill>
                            <a:srgbClr val="000000"/>
                          </a:solidFill>
                          <a:effectLst/>
                          <a:latin typeface="Trebuchet MS"/>
                        </a:rPr>
                        <a:t>69</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19</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16</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13</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8</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11</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3</a:t>
                      </a:r>
                    </a:p>
                  </a:txBody>
                  <a:tcPr marL="9525" marR="9525" marT="9525" marB="0" anchor="ctr"/>
                </a:tc>
              </a:tr>
              <a:tr h="177331">
                <a:tc gridSpan="11">
                  <a:txBody>
                    <a:bodyPr/>
                    <a:lstStyle/>
                    <a:p>
                      <a:pPr algn="ctr"/>
                      <a:r>
                        <a:rPr lang="el-GR" sz="900" b="1" dirty="0" smtClean="0"/>
                        <a:t>Στην ύπαρξη θέσεων στάθμευσης</a:t>
                      </a:r>
                      <a:endParaRPr lang="el-GR" sz="900" b="1" dirty="0"/>
                    </a:p>
                  </a:txBody>
                  <a:tcPr>
                    <a:solidFill>
                      <a:schemeClr val="accent2">
                        <a:lumMod val="40000"/>
                        <a:lumOff val="60000"/>
                      </a:schemeClr>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70</a:t>
                      </a:r>
                    </a:p>
                  </a:txBody>
                  <a:tcPr marL="9525" marR="9525" marT="9525" marB="0" anchor="ctr"/>
                </a:tc>
                <a:tc>
                  <a:txBody>
                    <a:bodyPr/>
                    <a:lstStyle/>
                    <a:p>
                      <a:pPr algn="ctr" fontAlgn="ctr"/>
                      <a:r>
                        <a:rPr lang="el-GR" sz="900" b="1" i="0" u="none" strike="noStrike">
                          <a:solidFill>
                            <a:srgbClr val="000000"/>
                          </a:solidFill>
                          <a:effectLst/>
                          <a:latin typeface="Trebuchet MS"/>
                        </a:rPr>
                        <a:t>76</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64</a:t>
                      </a:r>
                    </a:p>
                  </a:txBody>
                  <a:tcPr marL="9525" marR="9525" marT="9525" marB="0" anchor="ctr"/>
                </a:tc>
                <a:tc>
                  <a:txBody>
                    <a:bodyPr/>
                    <a:lstStyle/>
                    <a:p>
                      <a:pPr algn="ctr" fontAlgn="ctr"/>
                      <a:r>
                        <a:rPr lang="el-GR" sz="900" b="1" i="0" u="none" strike="noStrike">
                          <a:solidFill>
                            <a:srgbClr val="000000"/>
                          </a:solidFill>
                          <a:effectLst/>
                          <a:latin typeface="Trebuchet MS"/>
                        </a:rPr>
                        <a:t>65</a:t>
                      </a:r>
                    </a:p>
                  </a:txBody>
                  <a:tcPr marL="9525" marR="9525" marT="9525" marB="0" anchor="ctr"/>
                </a:tc>
                <a:tc>
                  <a:txBody>
                    <a:bodyPr/>
                    <a:lstStyle/>
                    <a:p>
                      <a:pPr algn="ctr" fontAlgn="ctr"/>
                      <a:r>
                        <a:rPr lang="el-GR" sz="900" b="1" i="0" u="none" strike="noStrike">
                          <a:solidFill>
                            <a:srgbClr val="000000"/>
                          </a:solidFill>
                          <a:effectLst/>
                          <a:latin typeface="Trebuchet MS"/>
                        </a:rPr>
                        <a:t>85</a:t>
                      </a:r>
                    </a:p>
                  </a:txBody>
                  <a:tcPr marL="9525" marR="9525" marT="9525" marB="0" anchor="ct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61</a:t>
                      </a:r>
                    </a:p>
                  </a:txBody>
                  <a:tcPr marL="9525" marR="9525" marT="9525" marB="0" anchor="ctr"/>
                </a:tc>
                <a:tc>
                  <a:txBody>
                    <a:bodyPr/>
                    <a:lstStyle/>
                    <a:p>
                      <a:pPr algn="ctr" fontAlgn="ctr"/>
                      <a:r>
                        <a:rPr lang="el-GR" sz="900" b="1" i="0" u="none" strike="noStrike">
                          <a:solidFill>
                            <a:srgbClr val="000000"/>
                          </a:solidFill>
                          <a:effectLst/>
                          <a:latin typeface="Trebuchet MS"/>
                        </a:rPr>
                        <a:t>71</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a:solidFill>
                            <a:srgbClr val="000000"/>
                          </a:solidFill>
                          <a:effectLst/>
                          <a:latin typeface="Trebuchet MS"/>
                        </a:rPr>
                        <a:t>21</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29</a:t>
                      </a:r>
                    </a:p>
                  </a:txBody>
                  <a:tcPr marL="9525" marR="9525" marT="9525" marB="0" anchor="ctr"/>
                </a:tc>
                <a:tc>
                  <a:txBody>
                    <a:bodyPr/>
                    <a:lstStyle/>
                    <a:p>
                      <a:pPr algn="ctr" fontAlgn="ctr"/>
                      <a:r>
                        <a:rPr lang="el-GR" sz="900" b="1" i="0" u="none" strike="noStrike">
                          <a:solidFill>
                            <a:srgbClr val="000000"/>
                          </a:solidFill>
                          <a:effectLst/>
                          <a:latin typeface="Trebuchet MS"/>
                        </a:rPr>
                        <a:t>10</a:t>
                      </a:r>
                    </a:p>
                  </a:txBody>
                  <a:tcPr marL="9525" marR="9525" marT="9525" marB="0" anchor="ctr"/>
                </a:tc>
                <a:tc>
                  <a:txBody>
                    <a:bodyPr/>
                    <a:lstStyle/>
                    <a:p>
                      <a:pPr algn="ctr" fontAlgn="ctr"/>
                      <a:r>
                        <a:rPr lang="el-GR" sz="900" b="1" i="0" u="none" strike="noStrike">
                          <a:solidFill>
                            <a:srgbClr val="000000"/>
                          </a:solidFill>
                          <a:effectLst/>
                          <a:latin typeface="Trebuchet MS"/>
                        </a:rPr>
                        <a:t>15</a:t>
                      </a:r>
                    </a:p>
                  </a:txBody>
                  <a:tcPr marL="9525" marR="9525" marT="9525" marB="0" anchor="ctr"/>
                </a:tc>
                <a:tc>
                  <a:txBody>
                    <a:bodyPr/>
                    <a:lstStyle/>
                    <a:p>
                      <a:pPr algn="ctr" fontAlgn="ctr"/>
                      <a:r>
                        <a:rPr lang="el-GR" sz="900" b="1" i="0" u="none" strike="noStrike">
                          <a:solidFill>
                            <a:srgbClr val="000000"/>
                          </a:solidFill>
                          <a:effectLst/>
                          <a:latin typeface="Trebuchet MS"/>
                        </a:rPr>
                        <a:t>36</a:t>
                      </a:r>
                    </a:p>
                  </a:txBody>
                  <a:tcPr marL="9525" marR="9525" marT="9525" marB="0" anchor="ctr"/>
                </a:tc>
                <a:tc>
                  <a:txBody>
                    <a:bodyPr/>
                    <a:lstStyle/>
                    <a:p>
                      <a:pPr algn="ctr" fontAlgn="ctr"/>
                      <a:r>
                        <a:rPr lang="el-GR" sz="900" b="1" i="0" u="none" strike="noStrike">
                          <a:solidFill>
                            <a:srgbClr val="000000"/>
                          </a:solidFill>
                          <a:effectLst/>
                          <a:latin typeface="Trebuchet MS"/>
                        </a:rPr>
                        <a:t>20</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1</a:t>
                      </a:r>
                    </a:p>
                  </a:txBody>
                  <a:tcPr marL="9525" marR="9525" marT="9525" marB="0" anchor="ctr"/>
                </a:tc>
                <a:tc>
                  <a:txBody>
                    <a:bodyPr/>
                    <a:lstStyle/>
                    <a:p>
                      <a:pPr algn="ctr" fontAlgn="ctr"/>
                      <a:r>
                        <a:rPr lang="el-GR" sz="900" b="1" i="0" u="none" strike="noStrike" dirty="0">
                          <a:solidFill>
                            <a:srgbClr val="000000"/>
                          </a:solidFill>
                          <a:effectLst/>
                          <a:latin typeface="Trebuchet MS"/>
                        </a:rPr>
                        <a:t>7</a:t>
                      </a:r>
                    </a:p>
                  </a:txBody>
                  <a:tcPr marL="9525" marR="9525" marT="9525" marB="0" anchor="ctr"/>
                </a:tc>
              </a:tr>
              <a:tr h="234605">
                <a:tc gridSpan="11">
                  <a:txBody>
                    <a:bodyPr/>
                    <a:lstStyle/>
                    <a:p>
                      <a:pPr algn="ctr"/>
                      <a:r>
                        <a:rPr lang="el-GR" sz="900" b="1" dirty="0" smtClean="0"/>
                        <a:t>Στα συστήματα μέσων μαζικής μεταφοράς </a:t>
                      </a:r>
                      <a:endParaRPr lang="el-GR" sz="900" b="1" dirty="0"/>
                    </a:p>
                  </a:txBody>
                  <a:tcPr>
                    <a:solidFill>
                      <a:schemeClr val="accent2">
                        <a:lumMod val="40000"/>
                        <a:lumOff val="60000"/>
                      </a:schemeClr>
                    </a:solidFill>
                  </a:tcPr>
                </a:tc>
                <a:tc hMerge="1">
                  <a:txBody>
                    <a:bodyPr/>
                    <a:lstStyle/>
                    <a:p>
                      <a:endParaRPr lang="el-GR"/>
                    </a:p>
                  </a:txBody>
                  <a:tcPr>
                    <a:solidFill>
                      <a:schemeClr val="accent1"/>
                    </a:solidFill>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c hMerge="1">
                  <a:txBody>
                    <a:bodyPr/>
                    <a:lstStyle/>
                    <a:p>
                      <a:endParaRPr lang="el-GR" sz="1000" dirty="0"/>
                    </a:p>
                  </a:txBody>
                  <a:tcPr/>
                </a:tc>
              </a:tr>
              <a:tr h="219942">
                <a:tc>
                  <a:txBody>
                    <a:bodyPr/>
                    <a:lstStyle/>
                    <a:p>
                      <a:pPr algn="r"/>
                      <a:r>
                        <a:rPr lang="el-GR" sz="900" b="1" dirty="0" smtClean="0"/>
                        <a:t>Περισσότερες</a:t>
                      </a:r>
                      <a:endParaRPr lang="el-GR" sz="900" b="1" dirty="0"/>
                    </a:p>
                  </a:txBody>
                  <a:tcPr anchor="ctr"/>
                </a:tc>
                <a:tc>
                  <a:txBody>
                    <a:bodyPr/>
                    <a:lstStyle/>
                    <a:p>
                      <a:pPr algn="ctr" fontAlgn="ctr"/>
                      <a:r>
                        <a:rPr lang="el-GR" sz="900" b="1" i="0" u="none" strike="noStrike" dirty="0">
                          <a:solidFill>
                            <a:srgbClr val="000000"/>
                          </a:solidFill>
                          <a:effectLst/>
                          <a:latin typeface="Trebuchet MS"/>
                        </a:rPr>
                        <a:t>70</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68</a:t>
                      </a:r>
                    </a:p>
                  </a:txBody>
                  <a:tcPr marL="9525" marR="9525" marT="9525" marB="0" anchor="ctr"/>
                </a:tc>
                <a:tc>
                  <a:txBody>
                    <a:bodyPr/>
                    <a:lstStyle/>
                    <a:p>
                      <a:pPr algn="ctr" fontAlgn="ctr"/>
                      <a:r>
                        <a:rPr lang="el-GR" sz="900" b="1" i="0" u="none" strike="noStrike">
                          <a:solidFill>
                            <a:srgbClr val="000000"/>
                          </a:solidFill>
                          <a:effectLst/>
                          <a:latin typeface="Trebuchet MS"/>
                        </a:rPr>
                        <a:t>77</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72</a:t>
                      </a:r>
                    </a:p>
                  </a:txBody>
                  <a:tcPr marL="9525" marR="9525" marT="9525" marB="0" anchor="ctr"/>
                </a:tc>
                <a:tc>
                  <a:txBody>
                    <a:bodyPr/>
                    <a:lstStyle/>
                    <a:p>
                      <a:pPr algn="ctr" fontAlgn="ctr"/>
                      <a:r>
                        <a:rPr lang="el-GR" sz="900" b="1" i="0" u="none" strike="noStrike">
                          <a:solidFill>
                            <a:srgbClr val="000000"/>
                          </a:solidFill>
                          <a:effectLst/>
                          <a:latin typeface="Trebuchet MS"/>
                        </a:rPr>
                        <a:t>62</a:t>
                      </a:r>
                    </a:p>
                  </a:txBody>
                  <a:tcPr marL="9525" marR="9525" marT="9525" marB="0" anchor="ctr"/>
                </a:tc>
                <a:tc>
                  <a:txBody>
                    <a:bodyPr/>
                    <a:lstStyle/>
                    <a:p>
                      <a:pPr algn="ctr" fontAlgn="ctr"/>
                      <a:r>
                        <a:rPr lang="el-GR" sz="900" b="1" i="0" u="none" strike="noStrike">
                          <a:solidFill>
                            <a:srgbClr val="000000"/>
                          </a:solidFill>
                          <a:effectLst/>
                          <a:latin typeface="Trebuchet MS"/>
                        </a:rPr>
                        <a:t>79</a:t>
                      </a:r>
                    </a:p>
                  </a:txBody>
                  <a:tcPr marL="9525" marR="9525" marT="9525" marB="0" anchor="ctr"/>
                </a:tc>
                <a:tc>
                  <a:txBody>
                    <a:bodyPr/>
                    <a:lstStyle/>
                    <a:p>
                      <a:pPr algn="ctr" fontAlgn="ctr"/>
                      <a:r>
                        <a:rPr lang="el-GR" sz="900" b="1" i="0" u="none" strike="noStrike">
                          <a:solidFill>
                            <a:srgbClr val="000000"/>
                          </a:solidFill>
                          <a:effectLst/>
                          <a:latin typeface="Trebuchet MS"/>
                        </a:rPr>
                        <a:t>68</a:t>
                      </a:r>
                    </a:p>
                  </a:txBody>
                  <a:tcPr marL="9525" marR="9525" marT="9525" marB="0" anchor="ctr"/>
                </a:tc>
                <a:tc>
                  <a:txBody>
                    <a:bodyPr/>
                    <a:lstStyle/>
                    <a:p>
                      <a:pPr algn="ctr" fontAlgn="ctr"/>
                      <a:r>
                        <a:rPr lang="el-GR" sz="900" b="1" i="0" u="none" strike="noStrike">
                          <a:solidFill>
                            <a:srgbClr val="000000"/>
                          </a:solidFill>
                          <a:effectLst/>
                          <a:latin typeface="Trebuchet MS"/>
                        </a:rPr>
                        <a:t>69</a:t>
                      </a:r>
                    </a:p>
                  </a:txBody>
                  <a:tcPr marL="9525" marR="9525" marT="9525" marB="0" anchor="ctr"/>
                </a:tc>
                <a:tc>
                  <a:txBody>
                    <a:bodyPr/>
                    <a:lstStyle/>
                    <a:p>
                      <a:pPr algn="ctr" fontAlgn="ctr"/>
                      <a:r>
                        <a:rPr lang="el-GR" sz="900" b="1" i="0" u="none" strike="noStrike">
                          <a:solidFill>
                            <a:srgbClr val="000000"/>
                          </a:solidFill>
                          <a:effectLst/>
                          <a:latin typeface="Trebuchet MS"/>
                        </a:rPr>
                        <a:t>65</a:t>
                      </a:r>
                    </a:p>
                  </a:txBody>
                  <a:tcPr marL="9525" marR="9525" marT="9525" marB="0" anchor="ctr"/>
                </a:tc>
              </a:tr>
              <a:tr h="219942">
                <a:tc>
                  <a:txBody>
                    <a:bodyPr/>
                    <a:lstStyle/>
                    <a:p>
                      <a:pPr algn="r"/>
                      <a:r>
                        <a:rPr lang="el-GR" sz="900" b="1" dirty="0" smtClean="0"/>
                        <a:t>Όσες έχει σήμερα</a:t>
                      </a:r>
                      <a:endParaRPr lang="el-GR" sz="900" b="1" dirty="0"/>
                    </a:p>
                  </a:txBody>
                  <a:tcPr anchor="ctr"/>
                </a:tc>
                <a:tc>
                  <a:txBody>
                    <a:bodyPr/>
                    <a:lstStyle/>
                    <a:p>
                      <a:pPr algn="ctr" fontAlgn="ctr"/>
                      <a:r>
                        <a:rPr lang="el-GR" sz="900" b="1" i="0" u="none" strike="noStrike" dirty="0" smtClean="0">
                          <a:solidFill>
                            <a:srgbClr val="000000"/>
                          </a:solidFill>
                          <a:effectLst/>
                          <a:latin typeface="Trebuchet MS"/>
                        </a:rPr>
                        <a:t>20</a:t>
                      </a:r>
                      <a:endParaRPr lang="el-GR" sz="900" b="1" i="0" u="none" strike="noStrike" dirty="0">
                        <a:solidFill>
                          <a:srgbClr val="000000"/>
                        </a:solidFill>
                        <a:effectLst/>
                        <a:latin typeface="Trebuchet MS"/>
                      </a:endParaRP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20</a:t>
                      </a:r>
                    </a:p>
                  </a:txBody>
                  <a:tcPr marL="9525" marR="9525" marT="9525" marB="0" anchor="ctr"/>
                </a:tc>
                <a:tc>
                  <a:txBody>
                    <a:bodyPr/>
                    <a:lstStyle/>
                    <a:p>
                      <a:pPr algn="ctr" fontAlgn="ctr"/>
                      <a:r>
                        <a:rPr lang="el-GR" sz="900" b="1" i="0" u="none" strike="noStrike">
                          <a:solidFill>
                            <a:srgbClr val="000000"/>
                          </a:solidFill>
                          <a:effectLst/>
                          <a:latin typeface="Trebuchet MS"/>
                        </a:rPr>
                        <a:t>17</a:t>
                      </a:r>
                    </a:p>
                  </a:txBody>
                  <a:tcPr marL="9525" marR="9525" marT="9525" marB="0" anchor="ctr"/>
                </a:tc>
                <a:tc>
                  <a:txBody>
                    <a:bodyPr/>
                    <a:lstStyle/>
                    <a:p>
                      <a:pPr algn="ctr" fontAlgn="ctr"/>
                      <a:r>
                        <a:rPr lang="el-GR" sz="900" b="1" i="0" u="none" strike="noStrike">
                          <a:solidFill>
                            <a:srgbClr val="000000"/>
                          </a:solidFill>
                          <a:effectLst/>
                          <a:latin typeface="Trebuchet MS"/>
                        </a:rPr>
                        <a:t>22</a:t>
                      </a:r>
                    </a:p>
                  </a:txBody>
                  <a:tcPr marL="9525" marR="9525" marT="9525" marB="0" anchor="ctr"/>
                </a:tc>
                <a:tc>
                  <a:txBody>
                    <a:bodyPr/>
                    <a:lstStyle/>
                    <a:p>
                      <a:pPr algn="ctr" fontAlgn="ctr"/>
                      <a:r>
                        <a:rPr lang="el-GR" sz="900" b="1" i="0" u="none" strike="noStrike">
                          <a:solidFill>
                            <a:srgbClr val="000000"/>
                          </a:solidFill>
                          <a:effectLst/>
                          <a:latin typeface="Trebuchet MS"/>
                        </a:rPr>
                        <a:t>18</a:t>
                      </a:r>
                    </a:p>
                  </a:txBody>
                  <a:tcPr marL="9525" marR="9525" marT="9525" marB="0" anchor="ctr"/>
                </a:tc>
                <a:tc>
                  <a:txBody>
                    <a:bodyPr/>
                    <a:lstStyle/>
                    <a:p>
                      <a:pPr algn="ctr" fontAlgn="ctr"/>
                      <a:r>
                        <a:rPr lang="el-GR" sz="900" b="1" i="0" u="none" strike="noStrike">
                          <a:solidFill>
                            <a:srgbClr val="000000"/>
                          </a:solidFill>
                          <a:effectLst/>
                          <a:latin typeface="Trebuchet MS"/>
                        </a:rPr>
                        <a:t>33</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12</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25</a:t>
                      </a:r>
                    </a:p>
                  </a:txBody>
                  <a:tcPr marL="9525" marR="9525" marT="9525" marB="0" anchor="ctr"/>
                </a:tc>
              </a:tr>
              <a:tr h="219942">
                <a:tc>
                  <a:txBody>
                    <a:bodyPr/>
                    <a:lstStyle/>
                    <a:p>
                      <a:pPr algn="r"/>
                      <a:r>
                        <a:rPr lang="el-GR" sz="900" b="1" dirty="0" smtClean="0"/>
                        <a:t>Λιγότερες</a:t>
                      </a:r>
                      <a:endParaRPr lang="el-GR" sz="900" b="1" dirty="0"/>
                    </a:p>
                  </a:txBody>
                  <a:tcPr anchor="ctr"/>
                </a:tc>
                <a:tc>
                  <a:txBody>
                    <a:bodyPr/>
                    <a:lstStyle/>
                    <a:p>
                      <a:pPr algn="ctr" fontAlgn="ctr"/>
                      <a:r>
                        <a:rPr lang="el-GR" sz="900" b="1" i="0" u="none" strike="noStrike">
                          <a:solidFill>
                            <a:srgbClr val="000000"/>
                          </a:solidFill>
                          <a:effectLst/>
                          <a:latin typeface="Trebuchet MS"/>
                        </a:rPr>
                        <a:t>6</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7</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19</a:t>
                      </a:r>
                    </a:p>
                  </a:txBody>
                  <a:tcPr marL="9525" marR="9525" marT="9525" marB="0" anchor="ctr"/>
                </a:tc>
                <a:tc>
                  <a:txBody>
                    <a:bodyPr/>
                    <a:lstStyle/>
                    <a:p>
                      <a:pPr algn="ctr" fontAlgn="ctr"/>
                      <a:r>
                        <a:rPr lang="el-GR" sz="900" b="1" i="0" u="none" strike="noStrike">
                          <a:solidFill>
                            <a:srgbClr val="000000"/>
                          </a:solidFill>
                          <a:effectLst/>
                          <a:latin typeface="Trebuchet MS"/>
                        </a:rPr>
                        <a:t>14</a:t>
                      </a:r>
                    </a:p>
                  </a:txBody>
                  <a:tcPr marL="9525" marR="9525" marT="9525" marB="0" anchor="ctr"/>
                </a:tc>
                <a:tc>
                  <a:txBody>
                    <a:bodyPr/>
                    <a:lstStyle/>
                    <a:p>
                      <a:pPr algn="ctr" fontAlgn="ctr"/>
                      <a:r>
                        <a:rPr lang="el-GR" sz="900" b="1" i="0" u="none" strike="noStrike">
                          <a:solidFill>
                            <a:srgbClr val="000000"/>
                          </a:solidFill>
                          <a:effectLst/>
                          <a:latin typeface="Trebuchet MS"/>
                        </a:rPr>
                        <a:t>5</a:t>
                      </a:r>
                    </a:p>
                  </a:txBody>
                  <a:tcPr marL="9525" marR="9525" marT="9525" marB="0" anchor="ctr"/>
                </a:tc>
              </a:tr>
              <a:tr h="219942">
                <a:tc>
                  <a:txBody>
                    <a:bodyPr/>
                    <a:lstStyle/>
                    <a:p>
                      <a:pPr algn="r"/>
                      <a:r>
                        <a:rPr lang="el-GR" sz="900" b="1" dirty="0" smtClean="0"/>
                        <a:t>ΔΓ/ΔΑ</a:t>
                      </a:r>
                      <a:endParaRPr lang="el-GR" sz="900" b="1" dirty="0"/>
                    </a:p>
                  </a:txBody>
                  <a:tcPr anchor="ctr"/>
                </a:tc>
                <a:tc>
                  <a:txBody>
                    <a:bodyPr/>
                    <a:lstStyle/>
                    <a:p>
                      <a:pPr algn="ctr" fontAlgn="ctr"/>
                      <a:r>
                        <a:rPr lang="el-GR" sz="900" b="1" i="0" u="none" strike="noStrike">
                          <a:solidFill>
                            <a:srgbClr val="000000"/>
                          </a:solidFill>
                          <a:effectLst/>
                          <a:latin typeface="Trebuchet MS"/>
                        </a:rPr>
                        <a:t>4</a:t>
                      </a:r>
                    </a:p>
                  </a:txBody>
                  <a:tcPr marL="9525" marR="9525" marT="9525" marB="0" anchor="ctr">
                    <a:solidFill>
                      <a:schemeClr val="accent2">
                        <a:lumMod val="40000"/>
                        <a:lumOff val="60000"/>
                      </a:schemeClr>
                    </a:solidFill>
                  </a:tcPr>
                </a:tc>
                <a:tc>
                  <a:txBody>
                    <a:bodyPr/>
                    <a:lstStyle/>
                    <a:p>
                      <a:pPr algn="ctr" fontAlgn="ctr"/>
                      <a:r>
                        <a:rPr lang="el-GR" sz="900" b="1" i="0" u="none" strike="noStrike">
                          <a:solidFill>
                            <a:srgbClr val="000000"/>
                          </a:solidFill>
                          <a:effectLst/>
                          <a:latin typeface="Trebuchet MS"/>
                        </a:rPr>
                        <a:t>5</a:t>
                      </a:r>
                    </a:p>
                  </a:txBody>
                  <a:tcPr marL="9525" marR="9525" marT="9525" marB="0" anchor="ctr"/>
                </a:tc>
                <a:tc>
                  <a:txBody>
                    <a:bodyPr/>
                    <a:lstStyle/>
                    <a:p>
                      <a:pPr algn="ctr" fontAlgn="ctr"/>
                      <a:r>
                        <a:rPr lang="el-GR" sz="900" b="1" i="0" u="none" strike="noStrike">
                          <a:solidFill>
                            <a:srgbClr val="000000"/>
                          </a:solidFill>
                          <a:effectLst/>
                          <a:latin typeface="Trebuchet MS"/>
                        </a:rPr>
                        <a:t>2</a:t>
                      </a:r>
                    </a:p>
                  </a:txBody>
                  <a:tcPr marL="9525" marR="9525" marT="9525" marB="0" anchor="ctr"/>
                </a:tc>
                <a:tc>
                  <a:txBody>
                    <a:bodyPr/>
                    <a:lstStyle/>
                    <a:p>
                      <a:pPr algn="ctr" fontAlgn="ctr"/>
                      <a:r>
                        <a:rPr lang="el-GR" sz="900" b="1" i="0" u="none" strike="noStrike">
                          <a:solidFill>
                            <a:srgbClr val="000000"/>
                          </a:solidFill>
                          <a:effectLst/>
                          <a:latin typeface="Trebuchet MS"/>
                        </a:rPr>
                        <a:t>4</a:t>
                      </a:r>
                    </a:p>
                  </a:txBody>
                  <a:tcPr marL="9525" marR="9525" marT="9525" marB="0" anchor="ctr"/>
                </a:tc>
                <a:tc>
                  <a:txBody>
                    <a:bodyPr/>
                    <a:lstStyle/>
                    <a:p>
                      <a:pPr algn="ctr" fontAlgn="ctr"/>
                      <a:r>
                        <a:rPr lang="el-GR" sz="900" b="1" i="0" u="none" strike="noStrike">
                          <a:solidFill>
                            <a:srgbClr val="000000"/>
                          </a:solidFill>
                          <a:effectLst/>
                          <a:latin typeface="Trebuchet MS"/>
                        </a:rPr>
                        <a:t>6</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dirty="0">
                          <a:solidFill>
                            <a:srgbClr val="000000"/>
                          </a:solidFill>
                          <a:effectLst/>
                          <a:latin typeface="Trebuchet MS"/>
                        </a:rPr>
                        <a:t>4</a:t>
                      </a:r>
                    </a:p>
                  </a:txBody>
                  <a:tcPr marL="9525" marR="9525" marT="9525" marB="0" anchor="ctr"/>
                </a:tc>
                <a:tc>
                  <a:txBody>
                    <a:bodyPr/>
                    <a:lstStyle/>
                    <a:p>
                      <a:pPr algn="ctr" fontAlgn="ctr"/>
                      <a:r>
                        <a:rPr lang="el-GR" sz="900" b="1" i="0" u="none" strike="noStrike" dirty="0" smtClean="0">
                          <a:solidFill>
                            <a:srgbClr val="000000"/>
                          </a:solidFill>
                          <a:effectLst/>
                          <a:latin typeface="Trebuchet MS"/>
                        </a:rPr>
                        <a:t>*</a:t>
                      </a:r>
                      <a:endParaRPr lang="el-GR" sz="900" b="1" i="0" u="none" strike="noStrike" dirty="0">
                        <a:solidFill>
                          <a:srgbClr val="000000"/>
                        </a:solidFill>
                        <a:effectLst/>
                        <a:latin typeface="Trebuchet MS"/>
                      </a:endParaRPr>
                    </a:p>
                  </a:txBody>
                  <a:tcPr marL="9525" marR="9525" marT="9525" marB="0" anchor="ctr"/>
                </a:tc>
                <a:tc>
                  <a:txBody>
                    <a:bodyPr/>
                    <a:lstStyle/>
                    <a:p>
                      <a:pPr algn="ctr" fontAlgn="ctr"/>
                      <a:r>
                        <a:rPr lang="el-GR" sz="900" b="1" i="0" u="none" strike="noStrike">
                          <a:solidFill>
                            <a:srgbClr val="000000"/>
                          </a:solidFill>
                          <a:effectLst/>
                          <a:latin typeface="Trebuchet MS"/>
                        </a:rPr>
                        <a:t>3</a:t>
                      </a:r>
                    </a:p>
                  </a:txBody>
                  <a:tcPr marL="9525" marR="9525" marT="9525" marB="0" anchor="ctr"/>
                </a:tc>
                <a:tc>
                  <a:txBody>
                    <a:bodyPr/>
                    <a:lstStyle/>
                    <a:p>
                      <a:pPr algn="ctr" fontAlgn="ctr"/>
                      <a:r>
                        <a:rPr lang="el-GR" sz="900" b="1" i="0" u="none" strike="noStrike" dirty="0">
                          <a:solidFill>
                            <a:srgbClr val="000000"/>
                          </a:solidFill>
                          <a:effectLst/>
                          <a:latin typeface="Trebuchet MS"/>
                        </a:rPr>
                        <a:t>5</a:t>
                      </a:r>
                    </a:p>
                  </a:txBody>
                  <a:tcPr marL="9525" marR="9525" marT="9525" marB="0" anchor="ctr"/>
                </a:tc>
              </a:tr>
            </a:tbl>
          </a:graphicData>
        </a:graphic>
      </p:graphicFrame>
      <p:sp>
        <p:nvSpPr>
          <p:cNvPr id="3" name="Title 2"/>
          <p:cNvSpPr>
            <a:spLocks noGrp="1"/>
          </p:cNvSpPr>
          <p:nvPr>
            <p:ph type="title"/>
          </p:nvPr>
        </p:nvSpPr>
        <p:spPr>
          <a:xfrm>
            <a:off x="3635375" y="116632"/>
            <a:ext cx="5327650" cy="1009650"/>
          </a:xfrm>
        </p:spPr>
        <p:txBody>
          <a:bodyPr/>
          <a:lstStyle/>
          <a:p>
            <a:r>
              <a:rPr lang="el-GR" sz="1800" dirty="0"/>
              <a:t>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a:t>
            </a:r>
            <a:r>
              <a:rPr lang="el-GR" sz="1800" dirty="0" smtClean="0"/>
              <a:t>’ (3)</a:t>
            </a:r>
            <a:endParaRPr lang="el-GR" sz="1800" dirty="0"/>
          </a:p>
        </p:txBody>
      </p:sp>
      <p:sp>
        <p:nvSpPr>
          <p:cNvPr id="7" name="TextBox 6"/>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latin typeface="Trebuchet MS" pitchFamily="34" charset="0"/>
              </a:rPr>
              <a:t>*  Βάση μικρότερη των 60 ατόμων</a:t>
            </a:r>
          </a:p>
          <a:p>
            <a:r>
              <a:rPr lang="el-GR" sz="1200" dirty="0" smtClean="0">
                <a:solidFill>
                  <a:prstClr val="white"/>
                </a:solidFill>
                <a:latin typeface="Trebuchet MS" pitchFamily="34" charset="0"/>
              </a:rPr>
              <a:t>** Άκυρο/Λευκό/Δεν ψήφισαν/ΔΑ</a:t>
            </a:r>
            <a:endParaRPr lang="el-GR" sz="1200" dirty="0">
              <a:solidFill>
                <a:prstClr val="white"/>
              </a:solidFill>
              <a:latin typeface="Trebuchet MS" pitchFamily="34" charset="0"/>
            </a:endParaRPr>
          </a:p>
        </p:txBody>
      </p:sp>
    </p:spTree>
    <p:extLst>
      <p:ext uri="{BB962C8B-B14F-4D97-AF65-F5344CB8AC3E}">
        <p14:creationId xmlns:p14="http://schemas.microsoft.com/office/powerpoint/2010/main" xmlns="" val="16856674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title"/>
          </p:nvPr>
        </p:nvSpPr>
        <p:spPr>
          <a:xfrm>
            <a:off x="4139952" y="2924175"/>
            <a:ext cx="4536504" cy="1655763"/>
          </a:xfrm>
        </p:spPr>
        <p:txBody>
          <a:bodyPr/>
          <a:lstStyle/>
          <a:p>
            <a:pPr eaLnBrk="1" hangingPunct="1"/>
            <a:r>
              <a:rPr lang="en-US" sz="3200" dirty="0" smtClean="0"/>
              <a:t/>
            </a:r>
            <a:br>
              <a:rPr lang="en-US" sz="3200" dirty="0" smtClean="0"/>
            </a:br>
            <a:r>
              <a:rPr lang="el-GR" sz="3200" dirty="0" smtClean="0"/>
              <a:t>Θέματα Διαχείρισης των Πόρων στην Τοπική Αυτοδιοίκηση</a:t>
            </a:r>
          </a:p>
        </p:txBody>
      </p:sp>
    </p:spTree>
    <p:extLst>
      <p:ext uri="{BB962C8B-B14F-4D97-AF65-F5344CB8AC3E}">
        <p14:creationId xmlns:p14="http://schemas.microsoft.com/office/powerpoint/2010/main" xmlns="" val="290436771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47</a:t>
            </a:fld>
            <a:endParaRPr lang="en-US"/>
          </a:p>
        </p:txBody>
      </p:sp>
      <p:graphicFrame>
        <p:nvGraphicFramePr>
          <p:cNvPr id="10" name="Content Placeholder 10"/>
          <p:cNvGraphicFramePr>
            <a:graphicFrameLocks noGrp="1"/>
          </p:cNvGraphicFramePr>
          <p:nvPr>
            <p:ph sz="half" idx="1"/>
            <p:extLst>
              <p:ext uri="{D42A27DB-BD31-4B8C-83A1-F6EECF244321}">
                <p14:modId xmlns:p14="http://schemas.microsoft.com/office/powerpoint/2010/main" xmlns="" val="4113644860"/>
              </p:ext>
            </p:extLst>
          </p:nvPr>
        </p:nvGraphicFramePr>
        <p:xfrm>
          <a:off x="323528" y="2132856"/>
          <a:ext cx="3744416"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rPr>
              <a:t>*  Βάση μικρότερη των 60 ατόμων</a:t>
            </a:r>
          </a:p>
          <a:p>
            <a:r>
              <a:rPr lang="el-GR" sz="1200" dirty="0" smtClean="0">
                <a:solidFill>
                  <a:prstClr val="white"/>
                </a:solidFill>
              </a:rPr>
              <a:t>** Άκυρο/Λευκό/Δεν ψήφισαν/ΔΑ</a:t>
            </a:r>
            <a:endParaRPr lang="el-GR" sz="1200" dirty="0">
              <a:solidFill>
                <a:prstClr val="white"/>
              </a:solidFill>
            </a:endParaRPr>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
        <p:nvSpPr>
          <p:cNvPr id="3" name="Title 2"/>
          <p:cNvSpPr>
            <a:spLocks noGrp="1"/>
          </p:cNvSpPr>
          <p:nvPr>
            <p:ph type="title"/>
          </p:nvPr>
        </p:nvSpPr>
        <p:spPr>
          <a:xfrm>
            <a:off x="2699792" y="188913"/>
            <a:ext cx="6263233" cy="1009650"/>
          </a:xfrm>
        </p:spPr>
        <p:txBody>
          <a:bodyPr/>
          <a:lstStyle/>
          <a:p>
            <a:r>
              <a:rPr lang="el-GR" sz="1400" dirty="0" smtClean="0"/>
              <a:t>‘Ειδικότερα </a:t>
            </a:r>
            <a:r>
              <a:rPr lang="el-GR" sz="1400" dirty="0"/>
              <a:t>για τα δημοτικά τέλη και τους οικονομικούς πόρους στην Τοπική Αυτοδιοίκηση, οι Δήμαρχοι υποστηρίζουν ότι οι περικοπές που έχουν υποστεί είναι τόσο μεγάλες που σχεδόν αδυνατούν να προσφέρουν τις υπηρεσίες που προσέφεραν στους Δημότες μέχρι σήμερα. Εσείς προσωπικά συμφωνείτε ή διαφωνείτε με τη θέση τους αυτή</a:t>
            </a:r>
            <a:r>
              <a:rPr lang="el-GR" sz="1400" dirty="0" smtClean="0"/>
              <a:t>;’</a:t>
            </a:r>
            <a:endParaRPr lang="el-GR" sz="1400" dirty="0"/>
          </a:p>
        </p:txBody>
      </p:sp>
      <p:graphicFrame>
        <p:nvGraphicFramePr>
          <p:cNvPr id="9" name="Content Placeholder 12"/>
          <p:cNvGraphicFramePr>
            <a:graphicFrameLocks noGrp="1"/>
          </p:cNvGraphicFramePr>
          <p:nvPr>
            <p:ph sz="half" idx="2"/>
            <p:extLst>
              <p:ext uri="{D42A27DB-BD31-4B8C-83A1-F6EECF244321}">
                <p14:modId xmlns:p14="http://schemas.microsoft.com/office/powerpoint/2010/main" xmlns="" val="2687506651"/>
              </p:ext>
            </p:extLst>
          </p:nvPr>
        </p:nvGraphicFramePr>
        <p:xfrm>
          <a:off x="4139952" y="1555750"/>
          <a:ext cx="4680198" cy="482557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81762061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48</a:t>
            </a:fld>
            <a:endParaRPr lang="en-US"/>
          </a:p>
        </p:txBody>
      </p:sp>
      <p:graphicFrame>
        <p:nvGraphicFramePr>
          <p:cNvPr id="10" name="Content Placeholder 10"/>
          <p:cNvGraphicFramePr>
            <a:graphicFrameLocks noGrp="1"/>
          </p:cNvGraphicFramePr>
          <p:nvPr>
            <p:ph sz="half" idx="1"/>
            <p:extLst>
              <p:ext uri="{D42A27DB-BD31-4B8C-83A1-F6EECF244321}">
                <p14:modId xmlns:p14="http://schemas.microsoft.com/office/powerpoint/2010/main" xmlns="" val="1323237253"/>
              </p:ext>
            </p:extLst>
          </p:nvPr>
        </p:nvGraphicFramePr>
        <p:xfrm>
          <a:off x="323528" y="2132856"/>
          <a:ext cx="3744416"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graphicFrame>
        <p:nvGraphicFramePr>
          <p:cNvPr id="11" name="Content Placeholder 12"/>
          <p:cNvGraphicFramePr>
            <a:graphicFrameLocks noGrp="1"/>
          </p:cNvGraphicFramePr>
          <p:nvPr>
            <p:ph sz="half" idx="2"/>
            <p:extLst>
              <p:ext uri="{D42A27DB-BD31-4B8C-83A1-F6EECF244321}">
                <p14:modId xmlns:p14="http://schemas.microsoft.com/office/powerpoint/2010/main" xmlns="" val="3444574503"/>
              </p:ext>
            </p:extLst>
          </p:nvPr>
        </p:nvGraphicFramePr>
        <p:xfrm>
          <a:off x="4211960" y="1555751"/>
          <a:ext cx="4752528" cy="4681561"/>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2"/>
          <p:cNvSpPr>
            <a:spLocks noGrp="1"/>
          </p:cNvSpPr>
          <p:nvPr>
            <p:ph type="title"/>
          </p:nvPr>
        </p:nvSpPr>
        <p:spPr>
          <a:xfrm>
            <a:off x="2699792" y="116632"/>
            <a:ext cx="6263233" cy="1009650"/>
          </a:xfrm>
        </p:spPr>
        <p:txBody>
          <a:bodyPr/>
          <a:lstStyle/>
          <a:p>
            <a:r>
              <a:rPr lang="el-GR" sz="2000" dirty="0" smtClean="0"/>
              <a:t>‘Γνωρίζετε </a:t>
            </a:r>
            <a:r>
              <a:rPr lang="el-GR" sz="2000" dirty="0"/>
              <a:t>το ποσό που πληρώνει το νοικοκυριό σας κάθε δίμηνο για δημοτικά τέλη</a:t>
            </a:r>
            <a:r>
              <a:rPr lang="el-GR" sz="2000" dirty="0" smtClean="0"/>
              <a:t>;’</a:t>
            </a:r>
            <a:endParaRPr lang="el-GR" sz="2000" dirty="0"/>
          </a:p>
        </p:txBody>
      </p:sp>
    </p:spTree>
    <p:extLst>
      <p:ext uri="{BB962C8B-B14F-4D97-AF65-F5344CB8AC3E}">
        <p14:creationId xmlns:p14="http://schemas.microsoft.com/office/powerpoint/2010/main" xmlns="" val="261143197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49</a:t>
            </a:fld>
            <a:endParaRPr lang="en-US"/>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graphicFrame>
        <p:nvGraphicFramePr>
          <p:cNvPr id="11" name="Content Placeholder 12"/>
          <p:cNvGraphicFramePr>
            <a:graphicFrameLocks noGrp="1"/>
          </p:cNvGraphicFramePr>
          <p:nvPr>
            <p:ph sz="half" idx="2"/>
            <p:extLst>
              <p:ext uri="{D42A27DB-BD31-4B8C-83A1-F6EECF244321}">
                <p14:modId xmlns:p14="http://schemas.microsoft.com/office/powerpoint/2010/main" xmlns="" val="3928012874"/>
              </p:ext>
            </p:extLst>
          </p:nvPr>
        </p:nvGraphicFramePr>
        <p:xfrm>
          <a:off x="4211960" y="1555751"/>
          <a:ext cx="4752528" cy="4681561"/>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p:cNvSpPr>
            <a:spLocks noGrp="1"/>
          </p:cNvSpPr>
          <p:nvPr>
            <p:ph type="title"/>
          </p:nvPr>
        </p:nvSpPr>
        <p:spPr>
          <a:xfrm>
            <a:off x="2699792" y="116632"/>
            <a:ext cx="6263233" cy="1009650"/>
          </a:xfrm>
        </p:spPr>
        <p:txBody>
          <a:bodyPr/>
          <a:lstStyle/>
          <a:p>
            <a:r>
              <a:rPr lang="el-GR" sz="2200" dirty="0" smtClean="0"/>
              <a:t>‘Μπορείτε </a:t>
            </a:r>
            <a:r>
              <a:rPr lang="el-GR" sz="2200" dirty="0"/>
              <a:t>να μου πείτε το ποσό που πληρώνετε κάθε δίμηνο για δημοτικά τέλη</a:t>
            </a:r>
            <a:r>
              <a:rPr lang="el-GR" sz="2200" dirty="0" smtClean="0"/>
              <a:t>;’</a:t>
            </a:r>
            <a:br>
              <a:rPr lang="el-GR" sz="2200" dirty="0" smtClean="0"/>
            </a:br>
            <a:r>
              <a:rPr lang="el-GR" sz="1600" dirty="0" smtClean="0"/>
              <a:t>Βάση: 552 άτομα που γνωρίζουν το ποσό που πληρώνει το νοικοκυριό για δημοτικά τέλη </a:t>
            </a:r>
            <a:endParaRPr lang="el-GR" sz="1600" dirty="0"/>
          </a:p>
        </p:txBody>
      </p:sp>
      <p:graphicFrame>
        <p:nvGraphicFramePr>
          <p:cNvPr id="9" name="Content Placeholder 10"/>
          <p:cNvGraphicFramePr>
            <a:graphicFrameLocks noGrp="1"/>
          </p:cNvGraphicFramePr>
          <p:nvPr>
            <p:ph sz="half" idx="1"/>
            <p:extLst>
              <p:ext uri="{D42A27DB-BD31-4B8C-83A1-F6EECF244321}">
                <p14:modId xmlns:p14="http://schemas.microsoft.com/office/powerpoint/2010/main" xmlns="" val="3833354132"/>
              </p:ext>
            </p:extLst>
          </p:nvPr>
        </p:nvGraphicFramePr>
        <p:xfrm>
          <a:off x="377534" y="2060848"/>
          <a:ext cx="3539182" cy="39614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19735774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50</a:t>
            </a:fld>
            <a:endParaRPr lang="en-US"/>
          </a:p>
        </p:txBody>
      </p:sp>
      <p:graphicFrame>
        <p:nvGraphicFramePr>
          <p:cNvPr id="10" name="Content Placeholder 10"/>
          <p:cNvGraphicFramePr>
            <a:graphicFrameLocks noGrp="1"/>
          </p:cNvGraphicFramePr>
          <p:nvPr>
            <p:ph sz="half" idx="1"/>
            <p:extLst>
              <p:ext uri="{D42A27DB-BD31-4B8C-83A1-F6EECF244321}">
                <p14:modId xmlns:p14="http://schemas.microsoft.com/office/powerpoint/2010/main" xmlns="" val="3268987540"/>
              </p:ext>
            </p:extLst>
          </p:nvPr>
        </p:nvGraphicFramePr>
        <p:xfrm>
          <a:off x="323528" y="2132856"/>
          <a:ext cx="3744416"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5496" y="6381328"/>
            <a:ext cx="2520280" cy="46166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rPr>
              <a:t>*  Βάση μικρότερη των 60 ατόμων</a:t>
            </a:r>
          </a:p>
          <a:p>
            <a:r>
              <a:rPr lang="el-GR" sz="1200" dirty="0" smtClean="0">
                <a:solidFill>
                  <a:prstClr val="white"/>
                </a:solidFill>
              </a:rPr>
              <a:t>** Άκυρο/Λευκό/Δεν ψήφισαν/ΔΑ</a:t>
            </a:r>
            <a:endParaRPr lang="el-GR" sz="1200" dirty="0">
              <a:solidFill>
                <a:prstClr val="white"/>
              </a:solidFill>
            </a:endParaRPr>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
        <p:nvSpPr>
          <p:cNvPr id="3" name="Title 2"/>
          <p:cNvSpPr>
            <a:spLocks noGrp="1"/>
          </p:cNvSpPr>
          <p:nvPr>
            <p:ph type="title"/>
          </p:nvPr>
        </p:nvSpPr>
        <p:spPr>
          <a:xfrm>
            <a:off x="2699792" y="116632"/>
            <a:ext cx="6263233" cy="1009650"/>
          </a:xfrm>
        </p:spPr>
        <p:txBody>
          <a:bodyPr/>
          <a:lstStyle/>
          <a:p>
            <a:r>
              <a:rPr lang="el-GR" sz="2000" dirty="0" smtClean="0"/>
              <a:t>‘Οι </a:t>
            </a:r>
            <a:r>
              <a:rPr lang="el-GR" sz="2000" dirty="0"/>
              <a:t>παρεχόμενες δημοτικές υπηρεσίες και υποδομές έχουν καλή ή κακή σχέση τιμής-ποιότητας αναφορικά με το πόσα πληρώνει το δικό σας νοικοκυριό σε δημοτικά τέλη</a:t>
            </a:r>
            <a:r>
              <a:rPr lang="el-GR" sz="2000" dirty="0" smtClean="0"/>
              <a:t>;’</a:t>
            </a:r>
            <a:endParaRPr lang="el-GR" sz="2000" dirty="0"/>
          </a:p>
        </p:txBody>
      </p:sp>
      <p:graphicFrame>
        <p:nvGraphicFramePr>
          <p:cNvPr id="9" name="Content Placeholder 12"/>
          <p:cNvGraphicFramePr>
            <a:graphicFrameLocks noGrp="1"/>
          </p:cNvGraphicFramePr>
          <p:nvPr>
            <p:ph sz="half" idx="2"/>
            <p:extLst>
              <p:ext uri="{D42A27DB-BD31-4B8C-83A1-F6EECF244321}">
                <p14:modId xmlns:p14="http://schemas.microsoft.com/office/powerpoint/2010/main" xmlns="" val="1848543599"/>
              </p:ext>
            </p:extLst>
          </p:nvPr>
        </p:nvGraphicFramePr>
        <p:xfrm>
          <a:off x="4139952" y="1410205"/>
          <a:ext cx="4824536" cy="500041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20404916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51</a:t>
            </a:fld>
            <a:endParaRPr lang="en-US"/>
          </a:p>
        </p:txBody>
      </p:sp>
      <p:graphicFrame>
        <p:nvGraphicFramePr>
          <p:cNvPr id="10" name="Content Placeholder 10"/>
          <p:cNvGraphicFramePr>
            <a:graphicFrameLocks noGrp="1"/>
          </p:cNvGraphicFramePr>
          <p:nvPr>
            <p:ph sz="half" idx="1"/>
            <p:extLst>
              <p:ext uri="{D42A27DB-BD31-4B8C-83A1-F6EECF244321}">
                <p14:modId xmlns:p14="http://schemas.microsoft.com/office/powerpoint/2010/main" xmlns="" val="2881600313"/>
              </p:ext>
            </p:extLst>
          </p:nvPr>
        </p:nvGraphicFramePr>
        <p:xfrm>
          <a:off x="323528" y="2132856"/>
          <a:ext cx="3744416" cy="3672408"/>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35496" y="6464369"/>
            <a:ext cx="2520280" cy="27699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r>
              <a:rPr lang="el-GR" sz="1200" dirty="0" smtClean="0">
                <a:solidFill>
                  <a:prstClr val="white"/>
                </a:solidFill>
              </a:rPr>
              <a:t>*  Βάση μικρότερη των 60 ατόμων</a:t>
            </a:r>
          </a:p>
        </p:txBody>
      </p:sp>
      <p:sp>
        <p:nvSpPr>
          <p:cNvPr id="7" name="TextBox 6"/>
          <p:cNvSpPr txBox="1"/>
          <p:nvPr/>
        </p:nvSpPr>
        <p:spPr>
          <a:xfrm>
            <a:off x="71500" y="1403484"/>
            <a:ext cx="612068"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prstClr val="white"/>
                </a:solidFill>
              </a:rPr>
              <a:t>%</a:t>
            </a:r>
            <a:endParaRPr lang="el-GR" sz="1600" b="1" dirty="0">
              <a:solidFill>
                <a:prstClr val="white"/>
              </a:solidFill>
            </a:endParaRPr>
          </a:p>
        </p:txBody>
      </p:sp>
      <p:sp>
        <p:nvSpPr>
          <p:cNvPr id="3" name="Title 2"/>
          <p:cNvSpPr>
            <a:spLocks noGrp="1"/>
          </p:cNvSpPr>
          <p:nvPr>
            <p:ph type="title"/>
          </p:nvPr>
        </p:nvSpPr>
        <p:spPr>
          <a:xfrm>
            <a:off x="2699792" y="116632"/>
            <a:ext cx="6263233" cy="1009650"/>
          </a:xfrm>
        </p:spPr>
        <p:txBody>
          <a:bodyPr/>
          <a:lstStyle/>
          <a:p>
            <a:r>
              <a:rPr lang="el-GR" sz="2000" dirty="0" smtClean="0"/>
              <a:t>‘Οι </a:t>
            </a:r>
            <a:r>
              <a:rPr lang="el-GR" sz="2000" dirty="0"/>
              <a:t>δημοτικές υπηρεσίες και οι Δήμαρχοι φροντίζουν ή όχι να σας ενημερώνουν για θέματα τοπικού ενδιαφέροντος</a:t>
            </a:r>
            <a:r>
              <a:rPr lang="el-GR" sz="2000" dirty="0" smtClean="0"/>
              <a:t>;’</a:t>
            </a:r>
            <a:endParaRPr lang="el-GR" sz="2000" dirty="0"/>
          </a:p>
        </p:txBody>
      </p:sp>
      <p:graphicFrame>
        <p:nvGraphicFramePr>
          <p:cNvPr id="9" name="Content Placeholder 12"/>
          <p:cNvGraphicFramePr>
            <a:graphicFrameLocks noGrp="1"/>
          </p:cNvGraphicFramePr>
          <p:nvPr>
            <p:ph sz="half" idx="2"/>
            <p:extLst>
              <p:ext uri="{D42A27DB-BD31-4B8C-83A1-F6EECF244321}">
                <p14:modId xmlns:p14="http://schemas.microsoft.com/office/powerpoint/2010/main" xmlns="" val="2021107654"/>
              </p:ext>
            </p:extLst>
          </p:nvPr>
        </p:nvGraphicFramePr>
        <p:xfrm>
          <a:off x="4355976" y="1572760"/>
          <a:ext cx="4608512" cy="480856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30404695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title"/>
          </p:nvPr>
        </p:nvSpPr>
        <p:spPr>
          <a:xfrm>
            <a:off x="3851920" y="2924175"/>
            <a:ext cx="4608512" cy="1655763"/>
          </a:xfrm>
        </p:spPr>
        <p:txBody>
          <a:bodyPr/>
          <a:lstStyle/>
          <a:p>
            <a:pPr eaLnBrk="1" hangingPunct="1"/>
            <a:r>
              <a:rPr lang="en-US" sz="3200" dirty="0" smtClean="0"/>
              <a:t/>
            </a:r>
            <a:br>
              <a:rPr lang="en-US" sz="3200" dirty="0" smtClean="0"/>
            </a:br>
            <a:r>
              <a:rPr lang="el-GR" sz="3200" dirty="0" err="1" smtClean="0"/>
              <a:t>Κοινωνικοδημογραφικό</a:t>
            </a:r>
            <a:r>
              <a:rPr lang="el-GR" sz="3200" dirty="0" smtClean="0"/>
              <a:t> Προφίλ Ερωτώμενων</a:t>
            </a:r>
          </a:p>
        </p:txBody>
      </p:sp>
    </p:spTree>
    <p:extLst>
      <p:ext uri="{BB962C8B-B14F-4D97-AF65-F5344CB8AC3E}">
        <p14:creationId xmlns:p14="http://schemas.microsoft.com/office/powerpoint/2010/main" xmlns="" val="117286646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2200" dirty="0" err="1" smtClean="0"/>
              <a:t>Κοινωνικοδημογραφικό</a:t>
            </a:r>
            <a:r>
              <a:rPr lang="el-GR" sz="2200" dirty="0" smtClean="0"/>
              <a:t> προφίλ ερωτώμενων (1)</a:t>
            </a:r>
            <a:endParaRPr lang="el-GR" sz="2200" dirty="0"/>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xmlns="" val="2240051292"/>
              </p:ext>
            </p:extLst>
          </p:nvPr>
        </p:nvGraphicFramePr>
        <p:xfrm>
          <a:off x="395536" y="1607314"/>
          <a:ext cx="4043363" cy="23447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7"/>
          <p:cNvGraphicFramePr>
            <a:graphicFrameLocks noGrp="1"/>
          </p:cNvGraphicFramePr>
          <p:nvPr>
            <p:ph sz="half" idx="2"/>
            <p:extLst>
              <p:ext uri="{D42A27DB-BD31-4B8C-83A1-F6EECF244321}">
                <p14:modId xmlns:p14="http://schemas.microsoft.com/office/powerpoint/2010/main" xmlns="" val="1043710921"/>
              </p:ext>
            </p:extLst>
          </p:nvPr>
        </p:nvGraphicFramePr>
        <p:xfrm>
          <a:off x="4644008" y="1607314"/>
          <a:ext cx="4100513" cy="234473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ontent Placeholder 7"/>
          <p:cNvGraphicFramePr>
            <a:graphicFrameLocks/>
          </p:cNvGraphicFramePr>
          <p:nvPr>
            <p:extLst>
              <p:ext uri="{D42A27DB-BD31-4B8C-83A1-F6EECF244321}">
                <p14:modId xmlns:p14="http://schemas.microsoft.com/office/powerpoint/2010/main" xmlns="" val="4032214550"/>
              </p:ext>
            </p:extLst>
          </p:nvPr>
        </p:nvGraphicFramePr>
        <p:xfrm>
          <a:off x="395536" y="4077072"/>
          <a:ext cx="4043363" cy="234473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5" name="Content Placeholder 7"/>
          <p:cNvGraphicFramePr>
            <a:graphicFrameLocks/>
          </p:cNvGraphicFramePr>
          <p:nvPr>
            <p:extLst>
              <p:ext uri="{D42A27DB-BD31-4B8C-83A1-F6EECF244321}">
                <p14:modId xmlns:p14="http://schemas.microsoft.com/office/powerpoint/2010/main" xmlns="" val="1065868051"/>
              </p:ext>
            </p:extLst>
          </p:nvPr>
        </p:nvGraphicFramePr>
        <p:xfrm>
          <a:off x="4644008" y="4077072"/>
          <a:ext cx="4100513" cy="2344738"/>
        </p:xfrm>
        <a:graphic>
          <a:graphicData uri="http://schemas.openxmlformats.org/drawingml/2006/chart">
            <c:chart xmlns:c="http://schemas.openxmlformats.org/drawingml/2006/chart" xmlns:r="http://schemas.openxmlformats.org/officeDocument/2006/relationships" r:id="rId6"/>
          </a:graphicData>
        </a:graphic>
      </p:graphicFrame>
      <p:sp>
        <p:nvSpPr>
          <p:cNvPr id="2" name="Slide Number Placeholder 1"/>
          <p:cNvSpPr>
            <a:spLocks noGrp="1"/>
          </p:cNvSpPr>
          <p:nvPr>
            <p:ph type="sldNum" sz="quarter" idx="4"/>
          </p:nvPr>
        </p:nvSpPr>
        <p:spPr>
          <a:xfrm>
            <a:off x="8316416" y="6436568"/>
            <a:ext cx="791072" cy="304800"/>
          </a:xfrm>
        </p:spPr>
        <p:txBody>
          <a:bodyPr/>
          <a:lstStyle/>
          <a:p>
            <a:fld id="{6F2F16D7-CA32-4F81-8526-3805C5351F1A}" type="slidenum">
              <a:rPr lang="en-US" smtClean="0"/>
              <a:pPr/>
              <a:t>53</a:t>
            </a:fld>
            <a:endParaRPr lang="en-US" dirty="0"/>
          </a:p>
        </p:txBody>
      </p:sp>
      <p:sp>
        <p:nvSpPr>
          <p:cNvPr id="11" name="TextBox 10"/>
          <p:cNvSpPr txBox="1"/>
          <p:nvPr/>
        </p:nvSpPr>
        <p:spPr>
          <a:xfrm>
            <a:off x="35496" y="1268760"/>
            <a:ext cx="504056"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spTree>
    <p:extLst>
      <p:ext uri="{BB962C8B-B14F-4D97-AF65-F5344CB8AC3E}">
        <p14:creationId xmlns:p14="http://schemas.microsoft.com/office/powerpoint/2010/main" xmlns="" val="38921974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sz="2200" dirty="0" err="1" smtClean="0"/>
              <a:t>Κοινωνικοδημογραφικό</a:t>
            </a:r>
            <a:r>
              <a:rPr lang="el-GR" sz="2200" dirty="0" smtClean="0"/>
              <a:t> προφίλ ερωτώμενων (2)</a:t>
            </a:r>
            <a:endParaRPr lang="el-GR" sz="2200" dirty="0"/>
          </a:p>
        </p:txBody>
      </p:sp>
      <p:graphicFrame>
        <p:nvGraphicFramePr>
          <p:cNvPr id="8" name="Content Placeholder 7"/>
          <p:cNvGraphicFramePr>
            <a:graphicFrameLocks noGrp="1"/>
          </p:cNvGraphicFramePr>
          <p:nvPr>
            <p:ph sz="half" idx="1"/>
            <p:extLst>
              <p:ext uri="{D42A27DB-BD31-4B8C-83A1-F6EECF244321}">
                <p14:modId xmlns:p14="http://schemas.microsoft.com/office/powerpoint/2010/main" xmlns="" val="804186616"/>
              </p:ext>
            </p:extLst>
          </p:nvPr>
        </p:nvGraphicFramePr>
        <p:xfrm>
          <a:off x="467544" y="1607314"/>
          <a:ext cx="4043363" cy="23447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ontent Placeholder 7"/>
          <p:cNvGraphicFramePr>
            <a:graphicFrameLocks noGrp="1"/>
          </p:cNvGraphicFramePr>
          <p:nvPr>
            <p:ph sz="half" idx="2"/>
            <p:extLst>
              <p:ext uri="{D42A27DB-BD31-4B8C-83A1-F6EECF244321}">
                <p14:modId xmlns:p14="http://schemas.microsoft.com/office/powerpoint/2010/main" xmlns="" val="1590779875"/>
              </p:ext>
            </p:extLst>
          </p:nvPr>
        </p:nvGraphicFramePr>
        <p:xfrm>
          <a:off x="4644008" y="1607314"/>
          <a:ext cx="4100513" cy="2344738"/>
        </p:xfrm>
        <a:graphic>
          <a:graphicData uri="http://schemas.openxmlformats.org/drawingml/2006/chart">
            <c:chart xmlns:c="http://schemas.openxmlformats.org/drawingml/2006/chart" xmlns:r="http://schemas.openxmlformats.org/officeDocument/2006/relationships" r:id="rId4"/>
          </a:graphicData>
        </a:graphic>
      </p:graphicFrame>
      <p:sp>
        <p:nvSpPr>
          <p:cNvPr id="2" name="Slide Number Placeholder 1"/>
          <p:cNvSpPr>
            <a:spLocks noGrp="1"/>
          </p:cNvSpPr>
          <p:nvPr>
            <p:ph type="sldNum" sz="quarter" idx="4"/>
          </p:nvPr>
        </p:nvSpPr>
        <p:spPr>
          <a:xfrm>
            <a:off x="8316416" y="6436568"/>
            <a:ext cx="791072" cy="304800"/>
          </a:xfrm>
        </p:spPr>
        <p:txBody>
          <a:bodyPr/>
          <a:lstStyle/>
          <a:p>
            <a:fld id="{6F2F16D7-CA32-4F81-8526-3805C5351F1A}" type="slidenum">
              <a:rPr lang="en-US" smtClean="0"/>
              <a:pPr/>
              <a:t>54</a:t>
            </a:fld>
            <a:endParaRPr lang="en-US" dirty="0"/>
          </a:p>
        </p:txBody>
      </p:sp>
      <p:sp>
        <p:nvSpPr>
          <p:cNvPr id="7" name="TextBox 6"/>
          <p:cNvSpPr txBox="1"/>
          <p:nvPr/>
        </p:nvSpPr>
        <p:spPr>
          <a:xfrm>
            <a:off x="35496" y="1268760"/>
            <a:ext cx="504056" cy="33855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1600" b="1" dirty="0" smtClean="0">
                <a:solidFill>
                  <a:schemeClr val="bg1"/>
                </a:solidFill>
              </a:rPr>
              <a:t>%</a:t>
            </a:r>
            <a:endParaRPr lang="el-GR" sz="1600" b="1" dirty="0">
              <a:solidFill>
                <a:schemeClr val="bg1"/>
              </a:solidFill>
            </a:endParaRPr>
          </a:p>
        </p:txBody>
      </p:sp>
      <p:graphicFrame>
        <p:nvGraphicFramePr>
          <p:cNvPr id="9" name="Content Placeholder 7"/>
          <p:cNvGraphicFramePr>
            <a:graphicFrameLocks/>
          </p:cNvGraphicFramePr>
          <p:nvPr>
            <p:extLst>
              <p:ext uri="{D42A27DB-BD31-4B8C-83A1-F6EECF244321}">
                <p14:modId xmlns:p14="http://schemas.microsoft.com/office/powerpoint/2010/main" xmlns="" val="2782225541"/>
              </p:ext>
            </p:extLst>
          </p:nvPr>
        </p:nvGraphicFramePr>
        <p:xfrm>
          <a:off x="2483768" y="4005064"/>
          <a:ext cx="4104456" cy="230425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xmlns="" val="419574019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7"/>
          <p:cNvSpPr>
            <a:spLocks noGrp="1" noChangeArrowheads="1"/>
          </p:cNvSpPr>
          <p:nvPr>
            <p:ph type="title"/>
          </p:nvPr>
        </p:nvSpPr>
        <p:spPr>
          <a:xfrm>
            <a:off x="3851920" y="2924175"/>
            <a:ext cx="4608512" cy="1655763"/>
          </a:xfrm>
        </p:spPr>
        <p:txBody>
          <a:bodyPr/>
          <a:lstStyle/>
          <a:p>
            <a:pPr eaLnBrk="1" hangingPunct="1"/>
            <a:r>
              <a:rPr lang="el-GR" sz="3200" dirty="0" smtClean="0"/>
              <a:t>Σχόλια και Παρατηρήσεις</a:t>
            </a:r>
          </a:p>
        </p:txBody>
      </p:sp>
    </p:spTree>
    <p:extLst>
      <p:ext uri="{BB962C8B-B14F-4D97-AF65-F5344CB8AC3E}">
        <p14:creationId xmlns:p14="http://schemas.microsoft.com/office/powerpoint/2010/main" xmlns="" val="329518017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lstStyle/>
          <a:p>
            <a:r>
              <a:rPr lang="el-GR" dirty="0" smtClean="0"/>
              <a:t>Σχόλια &amp; Παρατηρήσεις (1)</a:t>
            </a:r>
          </a:p>
        </p:txBody>
      </p:sp>
      <p:sp>
        <p:nvSpPr>
          <p:cNvPr id="5" name="Content Placeholder 2"/>
          <p:cNvSpPr>
            <a:spLocks noGrp="1"/>
          </p:cNvSpPr>
          <p:nvPr>
            <p:ph type="body" idx="1"/>
          </p:nvPr>
        </p:nvSpPr>
        <p:spPr/>
        <p:txBody>
          <a:bodyPr>
            <a:noAutofit/>
          </a:bodyPr>
          <a:lstStyle/>
          <a:p>
            <a:pPr algn="just">
              <a:lnSpc>
                <a:spcPct val="120000"/>
              </a:lnSpc>
              <a:buClr>
                <a:srgbClr val="FF3399"/>
              </a:buClr>
              <a:buFont typeface="Wingdings" pitchFamily="2" charset="2"/>
              <a:buChar char="q"/>
              <a:tabLst>
                <a:tab pos="3403600" algn="l"/>
              </a:tabLst>
            </a:pPr>
            <a:r>
              <a:rPr lang="el-GR" sz="1500" dirty="0" smtClean="0"/>
              <a:t>Τα διαθέσιμα στοιχεία δείχνουν ότι στην περίοδο που διανύουμε, υπάρχει εμφανής βελτίωση του κλίματος, μετά από μεγάλο χρονικό διάστημα</a:t>
            </a:r>
            <a:r>
              <a:rPr lang="en-GB" sz="1500" dirty="0" smtClean="0"/>
              <a:t> </a:t>
            </a:r>
            <a:r>
              <a:rPr lang="el-GR" sz="1500" dirty="0" smtClean="0"/>
              <a:t>διαρκούς επιδείνωσης. Το ποσοστό όσων θεωρούν ότι η χώρα κινείται σε σωστή κατεύθυνση (</a:t>
            </a:r>
            <a:r>
              <a:rPr lang="el-GR" sz="1500" b="1" dirty="0" smtClean="0"/>
              <a:t>34%</a:t>
            </a:r>
            <a:r>
              <a:rPr lang="el-GR" sz="1500" dirty="0" smtClean="0"/>
              <a:t>)</a:t>
            </a:r>
            <a:r>
              <a:rPr lang="en-GB" sz="1500" dirty="0" smtClean="0"/>
              <a:t>,</a:t>
            </a:r>
            <a:r>
              <a:rPr lang="el-GR" sz="1500" dirty="0" smtClean="0"/>
              <a:t> είναι το υψηλότερο των τελευταίων δύο χρόνων τουλάχιστον. </a:t>
            </a:r>
          </a:p>
          <a:p>
            <a:pPr algn="just">
              <a:lnSpc>
                <a:spcPct val="120000"/>
              </a:lnSpc>
              <a:buClr>
                <a:srgbClr val="FF3399"/>
              </a:buClr>
              <a:buFont typeface="Wingdings" pitchFamily="2" charset="2"/>
              <a:buChar char="q"/>
              <a:tabLst>
                <a:tab pos="3403600" algn="l"/>
              </a:tabLst>
            </a:pPr>
            <a:r>
              <a:rPr lang="el-GR" sz="1500" dirty="0" smtClean="0"/>
              <a:t>Παράλληλα, αρχίζει κάπως να αναπτερώνεται και η αισιοδοξία για το μέλλον, που σε όλο το προηγούμενο χρονικό διάστημα σημείωνε μονοψήφια ποσοστά ενώ τώρα καταγράφεται στο </a:t>
            </a:r>
            <a:r>
              <a:rPr lang="el-GR" sz="1500" b="1" dirty="0" smtClean="0"/>
              <a:t>20%</a:t>
            </a:r>
            <a:r>
              <a:rPr lang="el-GR" sz="1500" dirty="0" smtClean="0"/>
              <a:t>. </a:t>
            </a:r>
          </a:p>
          <a:p>
            <a:pPr algn="just">
              <a:lnSpc>
                <a:spcPct val="120000"/>
              </a:lnSpc>
              <a:buClr>
                <a:srgbClr val="FF3399"/>
              </a:buClr>
              <a:buFont typeface="Wingdings" pitchFamily="2" charset="2"/>
              <a:buChar char="q"/>
              <a:tabLst>
                <a:tab pos="3403600" algn="l"/>
              </a:tabLst>
            </a:pPr>
            <a:r>
              <a:rPr lang="el-GR" sz="1500" dirty="0" smtClean="0"/>
              <a:t>Εξάλλου, ενδεικτική είναι και η άνοδος της κοινωνικής εμπιστοσύνης (</a:t>
            </a:r>
            <a:r>
              <a:rPr lang="en-GB" sz="1500" dirty="0" smtClean="0"/>
              <a:t>social trust) </a:t>
            </a:r>
            <a:r>
              <a:rPr lang="el-GR" sz="1500" dirty="0" smtClean="0"/>
              <a:t>η οποία σημειώνει μέση τιμή </a:t>
            </a:r>
            <a:r>
              <a:rPr lang="el-GR" sz="1500" b="1" dirty="0" smtClean="0"/>
              <a:t>5.4</a:t>
            </a:r>
            <a:r>
              <a:rPr lang="el-GR" sz="1500" dirty="0" smtClean="0"/>
              <a:t> στην κλίμακα </a:t>
            </a:r>
            <a:r>
              <a:rPr lang="el-GR" sz="1500" b="1" dirty="0" smtClean="0"/>
              <a:t>0-10</a:t>
            </a:r>
            <a:r>
              <a:rPr lang="el-GR" sz="1500" dirty="0" smtClean="0"/>
              <a:t>, τιμή η οποία επίσης είναι η υψηλότερη που έχει καταγραφεί τα τελευταία δύο χρόνια.</a:t>
            </a:r>
          </a:p>
          <a:p>
            <a:pPr algn="just">
              <a:lnSpc>
                <a:spcPct val="120000"/>
              </a:lnSpc>
              <a:buClr>
                <a:srgbClr val="FF3399"/>
              </a:buClr>
              <a:buFont typeface="Wingdings" pitchFamily="2" charset="2"/>
              <a:buChar char="q"/>
              <a:tabLst>
                <a:tab pos="3403600" algn="l"/>
              </a:tabLst>
            </a:pPr>
            <a:r>
              <a:rPr lang="el-GR" sz="1500" dirty="0" smtClean="0"/>
              <a:t>Ωστόσο, οι θετικές αυτές εξελίξεις, δεν αποκλείεται να είναι συγκυριακές και σε μία επόμενη φάση να επανέλθουμε σε </a:t>
            </a:r>
            <a:r>
              <a:rPr lang="el-GR" sz="1500" dirty="0"/>
              <a:t>κ</a:t>
            </a:r>
            <a:r>
              <a:rPr lang="el-GR" sz="1500" dirty="0" smtClean="0"/>
              <a:t>αθοδική πορεία.</a:t>
            </a:r>
          </a:p>
          <a:p>
            <a:pPr algn="just">
              <a:lnSpc>
                <a:spcPct val="120000"/>
              </a:lnSpc>
              <a:buClr>
                <a:srgbClr val="FF3399"/>
              </a:buClr>
              <a:buFont typeface="Wingdings" pitchFamily="2" charset="2"/>
              <a:buChar char="q"/>
              <a:tabLst>
                <a:tab pos="3403600" algn="l"/>
              </a:tabLst>
            </a:pPr>
            <a:r>
              <a:rPr lang="el-GR" sz="1500" dirty="0" smtClean="0"/>
              <a:t>Απαραίτητη προϋπόθεση για μία σταθερά ανοδική πορεία, ειδικά σε συνθήκες κρίσης όπως η σημερινή, είναι η ενίσχυση της πολιτικής εμπιστοσύνης (δηλαδή της εμπιστοσύνης προς το πολιτικό σύστημα και γενικότερα τους δημοκρατικούς αντιπροσωπευτικούς θεσμούς).</a:t>
            </a:r>
            <a:endParaRPr lang="el-GR" sz="1500" dirty="0"/>
          </a:p>
          <a:p>
            <a:pPr marL="0" indent="0" algn="ctr">
              <a:buNone/>
              <a:tabLst>
                <a:tab pos="3403600" algn="l"/>
              </a:tabLst>
            </a:pPr>
            <a:endParaRPr lang="en-GB" sz="1500" dirty="0">
              <a:solidFill>
                <a:srgbClr val="A50021"/>
              </a:solidFill>
            </a:endParaRPr>
          </a:p>
          <a:p>
            <a:endParaRPr lang="el-GR" sz="1500" dirty="0">
              <a:solidFill>
                <a:srgbClr val="A50021"/>
              </a:solidFill>
            </a:endParaRPr>
          </a:p>
        </p:txBody>
      </p:sp>
      <p:sp>
        <p:nvSpPr>
          <p:cNvPr id="7"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56</a:t>
            </a:fld>
            <a:endParaRPr lang="en-US" dirty="0"/>
          </a:p>
        </p:txBody>
      </p:sp>
    </p:spTree>
    <p:extLst>
      <p:ext uri="{BB962C8B-B14F-4D97-AF65-F5344CB8AC3E}">
        <p14:creationId xmlns:p14="http://schemas.microsoft.com/office/powerpoint/2010/main" xmlns="" val="417064285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lstStyle/>
          <a:p>
            <a:r>
              <a:rPr lang="el-GR" dirty="0" smtClean="0"/>
              <a:t>Σχόλια &amp; Παρατηρήσεις (2)</a:t>
            </a:r>
          </a:p>
        </p:txBody>
      </p:sp>
      <p:sp>
        <p:nvSpPr>
          <p:cNvPr id="5" name="Content Placeholder 2"/>
          <p:cNvSpPr>
            <a:spLocks noGrp="1"/>
          </p:cNvSpPr>
          <p:nvPr>
            <p:ph type="body" idx="1"/>
          </p:nvPr>
        </p:nvSpPr>
        <p:spPr>
          <a:xfrm>
            <a:off x="323528" y="1412776"/>
            <a:ext cx="8496944" cy="4896544"/>
          </a:xfrm>
        </p:spPr>
        <p:txBody>
          <a:bodyPr>
            <a:noAutofit/>
          </a:bodyPr>
          <a:lstStyle/>
          <a:p>
            <a:pPr algn="just">
              <a:lnSpc>
                <a:spcPct val="120000"/>
              </a:lnSpc>
              <a:buClr>
                <a:srgbClr val="FF3399"/>
              </a:buClr>
              <a:buFont typeface="Wingdings" pitchFamily="2" charset="2"/>
              <a:buChar char="q"/>
              <a:tabLst>
                <a:tab pos="3403600" algn="l"/>
              </a:tabLst>
            </a:pPr>
            <a:r>
              <a:rPr lang="el-GR" sz="1500" dirty="0" smtClean="0"/>
              <a:t>Η πρωτοβάθμια τοπική αυτοδιοίκηση (οι Δήμοι της χώρας) βρίσκονται στην </a:t>
            </a:r>
            <a:r>
              <a:rPr lang="el-GR" sz="1500" b="1" dirty="0" smtClean="0"/>
              <a:t>πρώτη</a:t>
            </a:r>
            <a:r>
              <a:rPr lang="el-GR" sz="1500" dirty="0" smtClean="0"/>
              <a:t> θέση των αντιπροσωπευτικών πολιτικών θεσμών που διερευνήθηκαν, τόσο ως προς την αντιλαμβανόμενη </a:t>
            </a:r>
            <a:r>
              <a:rPr lang="el-GR" sz="1500" b="1" dirty="0" smtClean="0"/>
              <a:t>σημασία</a:t>
            </a:r>
            <a:r>
              <a:rPr lang="el-GR" sz="1500" dirty="0" smtClean="0"/>
              <a:t> που έχουν για τους πολίτες, όσο και ως προς την αντιλαμβανόμενη </a:t>
            </a:r>
            <a:r>
              <a:rPr lang="el-GR" sz="1500" b="1" dirty="0" smtClean="0"/>
              <a:t>προσφορά</a:t>
            </a:r>
            <a:r>
              <a:rPr lang="el-GR" sz="1500" dirty="0" smtClean="0"/>
              <a:t> τους στο κοινωνικό σύνολο.</a:t>
            </a:r>
          </a:p>
          <a:p>
            <a:pPr algn="just">
              <a:lnSpc>
                <a:spcPct val="120000"/>
              </a:lnSpc>
              <a:buClr>
                <a:srgbClr val="FF3399"/>
              </a:buClr>
              <a:buFont typeface="Wingdings" pitchFamily="2" charset="2"/>
              <a:buChar char="q"/>
              <a:tabLst>
                <a:tab pos="3403600" algn="l"/>
              </a:tabLst>
            </a:pPr>
            <a:r>
              <a:rPr lang="el-GR" sz="1500" dirty="0" smtClean="0"/>
              <a:t>Επομένως μία στρατηγική ανάκαμψης της εμπιστοσύνης της κοινωνίας προς το πολιτικό σύστημα πρέπει να συνυπολογίζει τις δυνατότητες της Τοπικής Αυτοδιοίκησης και να διερευνήσει την πιθανότητα ενίσχυσης των αρμοδιοτήτων της, ώστε να φέρει «πιο κοντά» στους πολίτες τις υπηρεσίες που προσφέρει το κράτος. Η παρατήρηση αυτή επιβεβαιώνεται και από τη διερεύνηση δώδεκα θεματικών περιοχών και τη σχέση τους με την τοπική αυτοδιοίκηση. Και για τις δώδεκα οι πολίτες θα ήθελαν η τοπική αυτοδιοίκηση να αναλάβει περισσότερες αρμοδιότητες και κυρίως σε θέματα κοινωνικής πολιτικής (</a:t>
            </a:r>
            <a:r>
              <a:rPr lang="el-GR" sz="1500" b="1" dirty="0" smtClean="0"/>
              <a:t>88%</a:t>
            </a:r>
            <a:r>
              <a:rPr lang="el-GR" sz="1500" dirty="0" smtClean="0"/>
              <a:t>). </a:t>
            </a:r>
            <a:endParaRPr lang="en-GB" sz="1500" dirty="0" smtClean="0"/>
          </a:p>
          <a:p>
            <a:pPr algn="just">
              <a:lnSpc>
                <a:spcPct val="120000"/>
              </a:lnSpc>
              <a:buClr>
                <a:srgbClr val="FF3399"/>
              </a:buClr>
              <a:buFont typeface="Wingdings" pitchFamily="2" charset="2"/>
              <a:buChar char="q"/>
              <a:tabLst>
                <a:tab pos="3403600" algn="l"/>
              </a:tabLst>
            </a:pPr>
            <a:r>
              <a:rPr lang="el-GR" sz="1500" dirty="0" smtClean="0"/>
              <a:t>Η πορεία ανάκαμψης της πολιτικής εμπιστοσύνης δεν θα είναι ούτε εύκολη, ούτε ευθύγραμμη. Η καχυποψία, αν όχι η απαξίωση, είναι διάχυτη. Σε ένα σημαντικό τμήμα της κοινωνίας (το οποίο πάντως δεν είναι η απόλυτη πλειοψηφία) υπάρχει η αντίληψη ότι η Διαφθορά συνεχίζει να αυξάνεται (</a:t>
            </a:r>
            <a:r>
              <a:rPr lang="el-GR" sz="1500" b="1" dirty="0" smtClean="0"/>
              <a:t>41%</a:t>
            </a:r>
            <a:r>
              <a:rPr lang="el-GR" sz="1500" dirty="0" smtClean="0"/>
              <a:t>) ωστόσο και στον τομέα αυτό, η πρωτοβάθμια τοπική αυτοδιοίκηση φαίνεται να διαθέτει πολύ μεγαλύτερη κοινωνική εμπιστοσύνη αφού το ποσοστό όσων θεωρούν ότι στο χώρο της αυξάνεται η διαφθορά περιορίζεται μόλις στο </a:t>
            </a:r>
            <a:r>
              <a:rPr lang="el-GR" sz="1500" b="1" dirty="0" smtClean="0"/>
              <a:t>24%</a:t>
            </a:r>
            <a:r>
              <a:rPr lang="el-GR" sz="1500" dirty="0" smtClean="0"/>
              <a:t>. </a:t>
            </a:r>
            <a:endParaRPr lang="el-GR" sz="1500" dirty="0"/>
          </a:p>
          <a:p>
            <a:pPr marL="0" indent="0" algn="ctr">
              <a:buNone/>
              <a:tabLst>
                <a:tab pos="3403600" algn="l"/>
              </a:tabLst>
            </a:pPr>
            <a:endParaRPr lang="en-GB" sz="1500" dirty="0">
              <a:solidFill>
                <a:srgbClr val="A50021"/>
              </a:solidFill>
            </a:endParaRPr>
          </a:p>
          <a:p>
            <a:endParaRPr lang="el-GR" sz="1500" dirty="0">
              <a:solidFill>
                <a:srgbClr val="A50021"/>
              </a:solidFill>
            </a:endParaRPr>
          </a:p>
        </p:txBody>
      </p:sp>
      <p:sp>
        <p:nvSpPr>
          <p:cNvPr id="7"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57</a:t>
            </a:fld>
            <a:endParaRPr lang="en-US" dirty="0"/>
          </a:p>
        </p:txBody>
      </p:sp>
    </p:spTree>
    <p:extLst>
      <p:ext uri="{BB962C8B-B14F-4D97-AF65-F5344CB8AC3E}">
        <p14:creationId xmlns:p14="http://schemas.microsoft.com/office/powerpoint/2010/main" xmlns="" val="96306296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lstStyle/>
          <a:p>
            <a:r>
              <a:rPr lang="el-GR" dirty="0" smtClean="0"/>
              <a:t>Σχόλια &amp; Παρατηρήσεις (3)</a:t>
            </a:r>
          </a:p>
        </p:txBody>
      </p:sp>
      <p:sp>
        <p:nvSpPr>
          <p:cNvPr id="5" name="Content Placeholder 2"/>
          <p:cNvSpPr>
            <a:spLocks noGrp="1"/>
          </p:cNvSpPr>
          <p:nvPr>
            <p:ph type="body" idx="1"/>
          </p:nvPr>
        </p:nvSpPr>
        <p:spPr/>
        <p:txBody>
          <a:bodyPr>
            <a:noAutofit/>
          </a:bodyPr>
          <a:lstStyle/>
          <a:p>
            <a:pPr algn="just">
              <a:lnSpc>
                <a:spcPct val="120000"/>
              </a:lnSpc>
              <a:buClr>
                <a:srgbClr val="FF3399"/>
              </a:buClr>
              <a:buFont typeface="Wingdings" pitchFamily="2" charset="2"/>
              <a:buChar char="q"/>
              <a:tabLst>
                <a:tab pos="3403600" algn="l"/>
              </a:tabLst>
            </a:pPr>
            <a:r>
              <a:rPr lang="el-GR" sz="1500" dirty="0" smtClean="0"/>
              <a:t>Βέβαια, η πρώτη θέση που δίνουν οι πολίτες στην αξιολόγηση και τη σημασία της πρωτοβάθμιας τοπικής αυτοδιοίκησης μεταξύ των δημοκρατικών αντιπροσωπευτικών θεσμών, δεν σημαίνει ότι δεν υπάρχουν πολλά για να βελτιώσει. </a:t>
            </a:r>
          </a:p>
          <a:p>
            <a:pPr algn="just">
              <a:lnSpc>
                <a:spcPct val="120000"/>
              </a:lnSpc>
              <a:buClr>
                <a:srgbClr val="FF3399"/>
              </a:buClr>
              <a:buFont typeface="Wingdings" pitchFamily="2" charset="2"/>
              <a:buChar char="q"/>
              <a:tabLst>
                <a:tab pos="3403600" algn="l"/>
              </a:tabLst>
            </a:pPr>
            <a:r>
              <a:rPr lang="el-GR" sz="1500" dirty="0" smtClean="0"/>
              <a:t>Η βελτίωση της ποιότητας των υπηρεσιών που παρέχει, είναι απολύτως αναγκαία. Σχεδόν δύο στους τρεις πολίτες θεωρούν ότι η σχέση τιμής-ποιότητας των υπηρεσιών που λαμβάνουν σε τοπικό επίπεδο, δεν είναι καλή. Μπορεί να κυριαρχεί η αίσθηση ότι τα προβλήματα ξεκινούν κυρίως από αδυναμίες της κεντρικής διακυβέρνησης, ωστόσο οι </a:t>
            </a:r>
            <a:r>
              <a:rPr lang="el-GR" sz="1500" dirty="0"/>
              <a:t>α</a:t>
            </a:r>
            <a:r>
              <a:rPr lang="el-GR" sz="1500" dirty="0" smtClean="0"/>
              <a:t>παιτήσεις βελτίωσης των υπηρεσιών δεν εξαντλούνται εκεί. Η απαίτηση για καλύτερη διαχείριση του Δημόσιου χρήματος αφορά σε όλες τις βαθμίδες διοίκησης.</a:t>
            </a:r>
          </a:p>
          <a:p>
            <a:pPr algn="just">
              <a:lnSpc>
                <a:spcPct val="120000"/>
              </a:lnSpc>
              <a:buClr>
                <a:srgbClr val="FF3399"/>
              </a:buClr>
              <a:buFont typeface="Wingdings" pitchFamily="2" charset="2"/>
              <a:buChar char="q"/>
              <a:tabLst>
                <a:tab pos="3403600" algn="l"/>
              </a:tabLst>
            </a:pPr>
            <a:r>
              <a:rPr lang="el-GR" sz="1500" dirty="0" smtClean="0"/>
              <a:t>Αποτελεσματικότερη διαχείριση, περισσότερη ενημέρωση και διαφάνεια, ενίσχυση των αρμοδιοτήτων, αυτό πρέπει να είναι το τρίπτυχο και η στόχευση της τοπικής αυτοδιοίκησης για τα επόμενα χρόνια, έτσι τουλάχιστον όπως προκύπτει από τα ερευνητικά δεδομένα.</a:t>
            </a:r>
            <a:endParaRPr lang="el-GR" sz="1500" dirty="0"/>
          </a:p>
          <a:p>
            <a:pPr marL="0" indent="0" algn="ctr">
              <a:buNone/>
              <a:tabLst>
                <a:tab pos="3403600" algn="l"/>
              </a:tabLst>
            </a:pPr>
            <a:endParaRPr lang="en-GB" sz="1500" dirty="0">
              <a:solidFill>
                <a:srgbClr val="A50021"/>
              </a:solidFill>
            </a:endParaRPr>
          </a:p>
          <a:p>
            <a:endParaRPr lang="el-GR" sz="1500" dirty="0">
              <a:solidFill>
                <a:srgbClr val="A50021"/>
              </a:solidFill>
            </a:endParaRPr>
          </a:p>
        </p:txBody>
      </p:sp>
      <p:sp>
        <p:nvSpPr>
          <p:cNvPr id="7" name="Slide Number Placeholder 3"/>
          <p:cNvSpPr>
            <a:spLocks noGrp="1"/>
          </p:cNvSpPr>
          <p:nvPr>
            <p:ph type="sldNum" sz="quarter" idx="4"/>
          </p:nvPr>
        </p:nvSpPr>
        <p:spPr>
          <a:xfrm>
            <a:off x="8316416" y="6436568"/>
            <a:ext cx="791072" cy="304800"/>
          </a:xfrm>
        </p:spPr>
        <p:txBody>
          <a:bodyPr/>
          <a:lstStyle/>
          <a:p>
            <a:fld id="{2EA067E8-9A2A-461C-8F09-B0F123AF27FC}" type="slidenum">
              <a:rPr lang="en-US" smtClean="0"/>
              <a:pPr/>
              <a:t>58</a:t>
            </a:fld>
            <a:endParaRPr lang="en-US" dirty="0"/>
          </a:p>
        </p:txBody>
      </p:sp>
    </p:spTree>
    <p:extLst>
      <p:ext uri="{BB962C8B-B14F-4D97-AF65-F5344CB8AC3E}">
        <p14:creationId xmlns:p14="http://schemas.microsoft.com/office/powerpoint/2010/main" xmlns="" val="314887823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4499992" y="2996431"/>
            <a:ext cx="4644007" cy="936625"/>
          </a:xfrm>
          <a:noFill/>
          <a:extLst>
            <a:ext uri="{909E8E84-426E-40DD-AFC4-6F175D3DCCD1}">
              <a14:hiddenFill xmlns:a14="http://schemas.microsoft.com/office/drawing/2010/main" xmlns="">
                <a:solidFill>
                  <a:schemeClr val="bg1"/>
                </a:solidFill>
              </a14:hiddenFill>
            </a:ext>
          </a:extLst>
        </p:spPr>
        <p:txBody>
          <a:bodyPr/>
          <a:lstStyle/>
          <a:p>
            <a:pPr algn="ctr" eaLnBrk="1" hangingPunct="1"/>
            <a:r>
              <a:rPr lang="el-GR" sz="2800" dirty="0"/>
              <a:t>Έρευνα Κοινής Γνώμης για </a:t>
            </a:r>
            <a:r>
              <a:rPr lang="el-GR" sz="2800" dirty="0" smtClean="0"/>
              <a:t>την Εικόνα της Τοπικής Αυτοδιοίκησης</a:t>
            </a:r>
          </a:p>
        </p:txBody>
      </p:sp>
      <p:sp>
        <p:nvSpPr>
          <p:cNvPr id="2051" name="Rectangle 3"/>
          <p:cNvSpPr>
            <a:spLocks noGrp="1" noChangeArrowheads="1"/>
          </p:cNvSpPr>
          <p:nvPr>
            <p:ph type="subTitle" idx="1"/>
          </p:nvPr>
        </p:nvSpPr>
        <p:spPr>
          <a:xfrm>
            <a:off x="5724128" y="4221336"/>
            <a:ext cx="2447925" cy="431800"/>
          </a:xfrm>
          <a:extLst>
            <a:ext uri="{909E8E84-426E-40DD-AFC4-6F175D3DCCD1}">
              <a14:hiddenFill xmlns:a14="http://schemas.microsoft.com/office/drawing/2010/main" xmlns="">
                <a:solidFill>
                  <a:schemeClr val="bg1"/>
                </a:solidFill>
              </a14:hiddenFill>
            </a:ext>
          </a:extLst>
        </p:spPr>
        <p:txBody>
          <a:bodyPr/>
          <a:lstStyle/>
          <a:p>
            <a:pPr eaLnBrk="1" hangingPunct="1"/>
            <a:r>
              <a:rPr lang="el-GR" sz="1400" dirty="0" smtClean="0">
                <a:solidFill>
                  <a:srgbClr val="FF3399"/>
                </a:solidFill>
                <a:effectLst>
                  <a:outerShdw blurRad="38100" dist="38100" dir="2700000" algn="tl">
                    <a:srgbClr val="C0C0C0"/>
                  </a:outerShdw>
                </a:effectLst>
              </a:rPr>
              <a:t>Μάιος 2013</a:t>
            </a:r>
            <a:endParaRPr lang="el-GR" sz="1400" dirty="0">
              <a:solidFill>
                <a:srgbClr val="FF3399"/>
              </a:solidFill>
              <a:effectLst>
                <a:outerShdw blurRad="38100" dist="38100" dir="2700000" algn="tl">
                  <a:srgbClr val="C0C0C0"/>
                </a:outerShdw>
              </a:effectLst>
            </a:endParaRP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64088" y="4897338"/>
            <a:ext cx="3124200" cy="11239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645865655"/>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Custom 2\1">
      <a:dk1>
        <a:sysClr val="windowText" lastClr="000000"/>
      </a:dk1>
      <a:lt1>
        <a:sysClr val="window" lastClr="FFFFFF"/>
      </a:lt1>
      <a:dk2>
        <a:srgbClr val="666666"/>
      </a:dk2>
      <a:lt2>
        <a:srgbClr val="D2D2D2"/>
      </a:lt2>
      <a:accent1>
        <a:srgbClr val="D60093"/>
      </a:accent1>
      <a:accent2>
        <a:srgbClr val="004992"/>
      </a:accent2>
      <a:accent3>
        <a:srgbClr val="A3A3A3"/>
      </a:accent3>
      <a:accent4>
        <a:srgbClr val="68007F"/>
      </a:accent4>
      <a:accent5>
        <a:srgbClr val="005BD3"/>
      </a:accent5>
      <a:accent6>
        <a:srgbClr val="00349E"/>
      </a:accent6>
      <a:hlink>
        <a:srgbClr val="17BBFD"/>
      </a:hlink>
      <a:folHlink>
        <a:srgbClr val="FF79C2"/>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Custom 2\1">
      <a:dk1>
        <a:sysClr val="windowText" lastClr="000000"/>
      </a:dk1>
      <a:lt1>
        <a:sysClr val="window" lastClr="FFFFFF"/>
      </a:lt1>
      <a:dk2>
        <a:srgbClr val="666666"/>
      </a:dk2>
      <a:lt2>
        <a:srgbClr val="D2D2D2"/>
      </a:lt2>
      <a:accent1>
        <a:srgbClr val="D60093"/>
      </a:accent1>
      <a:accent2>
        <a:srgbClr val="004992"/>
      </a:accent2>
      <a:accent3>
        <a:srgbClr val="A3A3A3"/>
      </a:accent3>
      <a:accent4>
        <a:srgbClr val="68007F"/>
      </a:accent4>
      <a:accent5>
        <a:srgbClr val="005BD3"/>
      </a:accent5>
      <a:accent6>
        <a:srgbClr val="00349E"/>
      </a:accent6>
      <a:hlink>
        <a:srgbClr val="17BBFD"/>
      </a:hlink>
      <a:folHlink>
        <a:srgbClr val="FF79C2"/>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Default Design">
  <a:themeElements>
    <a:clrScheme name="Custom 2\1">
      <a:dk1>
        <a:sysClr val="windowText" lastClr="000000"/>
      </a:dk1>
      <a:lt1>
        <a:sysClr val="window" lastClr="FFFFFF"/>
      </a:lt1>
      <a:dk2>
        <a:srgbClr val="666666"/>
      </a:dk2>
      <a:lt2>
        <a:srgbClr val="D2D2D2"/>
      </a:lt2>
      <a:accent1>
        <a:srgbClr val="D60093"/>
      </a:accent1>
      <a:accent2>
        <a:srgbClr val="004992"/>
      </a:accent2>
      <a:accent3>
        <a:srgbClr val="A3A3A3"/>
      </a:accent3>
      <a:accent4>
        <a:srgbClr val="68007F"/>
      </a:accent4>
      <a:accent5>
        <a:srgbClr val="005BD3"/>
      </a:accent5>
      <a:accent6>
        <a:srgbClr val="00349E"/>
      </a:accent6>
      <a:hlink>
        <a:srgbClr val="17BBFD"/>
      </a:hlink>
      <a:folHlink>
        <a:srgbClr val="FF79C2"/>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Default Design">
  <a:themeElements>
    <a:clrScheme name="Custom 2\1">
      <a:dk1>
        <a:sysClr val="windowText" lastClr="000000"/>
      </a:dk1>
      <a:lt1>
        <a:sysClr val="window" lastClr="FFFFFF"/>
      </a:lt1>
      <a:dk2>
        <a:srgbClr val="666666"/>
      </a:dk2>
      <a:lt2>
        <a:srgbClr val="D2D2D2"/>
      </a:lt2>
      <a:accent1>
        <a:srgbClr val="D60093"/>
      </a:accent1>
      <a:accent2>
        <a:srgbClr val="004992"/>
      </a:accent2>
      <a:accent3>
        <a:srgbClr val="A3A3A3"/>
      </a:accent3>
      <a:accent4>
        <a:srgbClr val="68007F"/>
      </a:accent4>
      <a:accent5>
        <a:srgbClr val="005BD3"/>
      </a:accent5>
      <a:accent6>
        <a:srgbClr val="00349E"/>
      </a:accent6>
      <a:hlink>
        <a:srgbClr val="17BBFD"/>
      </a:hlink>
      <a:folHlink>
        <a:srgbClr val="FF79C2"/>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Verdan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4_Default Design">
  <a:themeElements>
    <a:clrScheme name="Custom 2\1">
      <a:dk1>
        <a:sysClr val="windowText" lastClr="000000"/>
      </a:dk1>
      <a:lt1>
        <a:sysClr val="window" lastClr="FFFFFF"/>
      </a:lt1>
      <a:dk2>
        <a:srgbClr val="666666"/>
      </a:dk2>
      <a:lt2>
        <a:srgbClr val="D2D2D2"/>
      </a:lt2>
      <a:accent1>
        <a:srgbClr val="D60093"/>
      </a:accent1>
      <a:accent2>
        <a:srgbClr val="004992"/>
      </a:accent2>
      <a:accent3>
        <a:srgbClr val="A3A3A3"/>
      </a:accent3>
      <a:accent4>
        <a:srgbClr val="68007F"/>
      </a:accent4>
      <a:accent5>
        <a:srgbClr val="005BD3"/>
      </a:accent5>
      <a:accent6>
        <a:srgbClr val="00349E"/>
      </a:accent6>
      <a:hlink>
        <a:srgbClr val="17BBFD"/>
      </a:hlink>
      <a:folHlink>
        <a:srgbClr val="FF79C2"/>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2397</TotalTime>
  <Words>5786</Words>
  <Application>Microsoft Office PowerPoint</Application>
  <PresentationFormat>Προβολή στην οθόνη (4:3)</PresentationFormat>
  <Paragraphs>3250</Paragraphs>
  <Slides>59</Slides>
  <Notes>59</Notes>
  <HiddenSlides>0</HiddenSlides>
  <MMClips>0</MMClips>
  <ScaleCrop>false</ScaleCrop>
  <HeadingPairs>
    <vt:vector size="4" baseType="variant">
      <vt:variant>
        <vt:lpstr>Θέμα</vt:lpstr>
      </vt:variant>
      <vt:variant>
        <vt:i4>8</vt:i4>
      </vt:variant>
      <vt:variant>
        <vt:lpstr>Τίτλοι διαφανειών</vt:lpstr>
      </vt:variant>
      <vt:variant>
        <vt:i4>59</vt:i4>
      </vt:variant>
    </vt:vector>
  </HeadingPairs>
  <TitlesOfParts>
    <vt:vector size="67" baseType="lpstr">
      <vt:lpstr>Default Design</vt:lpstr>
      <vt:lpstr>Custom Design</vt:lpstr>
      <vt:lpstr>1_Default Design</vt:lpstr>
      <vt:lpstr>2_Default Design</vt:lpstr>
      <vt:lpstr>1_Custom Design</vt:lpstr>
      <vt:lpstr>3_Default Design</vt:lpstr>
      <vt:lpstr>2_Custom Design</vt:lpstr>
      <vt:lpstr>4_Default Design</vt:lpstr>
      <vt:lpstr>Έρευνα Κοινής Γνώμης  για την Εικόνα της  Τοπικής Αυτοδιοίκησης</vt:lpstr>
      <vt:lpstr>Η ταυτότητα της έρευνας</vt:lpstr>
      <vt:lpstr>Περιεχόμενα</vt:lpstr>
      <vt:lpstr> Το Γενικό Κλίμα </vt:lpstr>
      <vt:lpstr>‘Κατά τη γνώμη σας η χώρα μας αυτή την περίοδο κινείται προς τη σωστή  ή προς τη λάθος κατεύθυνση;’</vt:lpstr>
      <vt:lpstr>‘Και πώς νομίζετε ότι θα είναι τα πράγματα μέσα στον επόμενο χρόνο; Καλύτερα, ίδια ή χειρότερα;’</vt:lpstr>
      <vt:lpstr> ‘Γενικά μιλώντας, θα λέγατε ότι μπορείτε να εμπιστευτείτε τους ανθρώπους ή ότι όσο και αν προσέξετε θα βρεθεί κάποιος να σας κοροϊδέψει; Εκφράστε την άποψή σας σε μια κλίμακα όπου 0 σημαίνει καμία εμπιστοσύνη στους ανθρώπους και 10 απόλυτη εμπιστοσύνη στους ανθρώπους’</vt:lpstr>
      <vt:lpstr>Κοινωνική Εμπιστοσύνη Διαχρονικά Στοιχεία-Μέσες Τιμές</vt:lpstr>
      <vt:lpstr>Κοινωνική Εμπιστοσύνη Δημογραφική Ανάλυση</vt:lpstr>
      <vt:lpstr> Σημασία &amp; Κοινωνική Προσφορά  Θεσμών  </vt:lpstr>
      <vt:lpstr>‘Πόσο σημαντικοί για τη ζωή σας είναι οι Δήμοι; Βαθμολογήστε σε μία κλίμακα από το 0 έως το 10, όπου 0 σημαίνει καμία σημασία και 10 σημαίνει απόλυτη σημασία.’</vt:lpstr>
      <vt:lpstr>Σημασία Δήμων Δημογραφική Ανάλυση</vt:lpstr>
      <vt:lpstr>‘Πόσο σημαντικοί για τη ζωή σας είναι οι παρακάτω θεσμοί και υπηρεσίες; Βαθμολογήστε σε μία κλίμακα από το 0 έως το 10, όπου 0 σημαίνει καμία σημασία και 10 σημαίνει απόλυτη σημασία.’</vt:lpstr>
      <vt:lpstr>‘Και πόσο νομίζετε ότι προσφέρουν (υπηρεσίες ή βοήθεια) αυτή την περίοδο της κρίσης στους πολίτες οι Δήμοι, σε μια κλίμακα από το 0 έως το 10, όπου 0 σημαίνει καμία προσφορά και 10 σημαίνει απόλυτη προσφορά;’</vt:lpstr>
      <vt:lpstr>Προσφορά Δήμων Δημογραφική Ανάλυση</vt:lpstr>
      <vt:lpstr>‘Και πόσο νομίζετε ότι προσφέρει (υπηρεσίες ή βοήθεια) αυτή την περίοδο της κρίσης στους πολίτες, κάθε ένας από τους αυτούς τους θεσμούς και τις υπηρεσίες σε μια κλίμακα από το 0 έως το 10, όπου 0 σημαίνει καμία προσφορά και 10 σημαίνει απόλυτη προσφορά;’</vt:lpstr>
      <vt:lpstr> Αντιλήψεις για τη Διαφθορά</vt:lpstr>
      <vt:lpstr>‘Ένα θέμα που απασχόλησε και απασχολεί την Ελληνική κοινωνία είναι η διαφθορά. Κατά τη γνώμη σας σήμερα η διαφθορά στη χώρα μας είναι περισσότερη, ίδια ή λιγότερη συγκριτικά με την εποχή πριν από την κρίση;’</vt:lpstr>
      <vt:lpstr>‘Ειδικότερα θα ήθελα να μου πείτε αν τα τελευταία χρόνια η διαφθορά στους Δήμους αυξάνεται, παραμένει ίδια ή μειώνεται’ </vt:lpstr>
      <vt:lpstr>Αντίληψη για τη διαφθορά στους Δήμους Δημογραφική Ανάλυση</vt:lpstr>
      <vt:lpstr> Θέματα Τοπικού Ενδιαφέροντος</vt:lpstr>
      <vt:lpstr>‘Ποιο πιστεύετε ότι είναι το μεγαλύτερο πρόβλημα της περιοχής σας; Και ποιο άλλο;’ (έως 2 αυθόρμητες αναφορές)</vt:lpstr>
      <vt:lpstr>‘Ποιο πιστεύετε ότι είναι το μεγαλύτερο πρόβλημα της περιοχής σας; Και ποιο άλλο;’(2) (έως δυο αυθόρμητες αναφορές)</vt:lpstr>
      <vt:lpstr>‘Ποιο πιστεύετε ότι είναι το μεγαλύτερο πρόβλημα της περιοχής σας; Και ποιο άλλο;’(3) (έως δυο αυθόρμητες αναφορές)</vt:lpstr>
      <vt:lpstr>‘Και που οφείλονται κυρίως κατά τη γνώμη σας, τα προβλήματα αυτά;’ Βάση: 1.112 άτομα που ανέφεραν κάποιο πρόβλημα </vt:lpstr>
      <vt:lpstr>‘Από όλα τα επίπεδα των εκλεγμένων εκπροσώπων ποιοι νοιώθετε να είναι πιο κοντά σας και να σας εκπροσωπούν περισσότερο;’ </vt:lpstr>
      <vt:lpstr>‘Από όλα τα επίπεδα των εκλεγμένων εκπροσώπων ποιοι νοιώθετε να είναι πιο κοντά σας και να σας εκπροσωπούν περισσότερο;’ (2) </vt:lpstr>
      <vt:lpstr>‘Παίρνοντας υπόψη όλες τις πλευρές και με την εμπειρία που έχετε, νομίζετε ότι οι αλλαγές που έφερε στην τοπική αυτοδιοίκηση το πρόγραμμα «Καλλικράτης» ήταν θετικές, αδιάφορες ή αρνητικές για τον τόπο σας;’ </vt:lpstr>
      <vt:lpstr>‘Από όλα τα επίπεδα των εκλεγμένων εκπροσώπων ποιοι νοιώθετε να είναι πιο κοντά σας και να σας εκπροσωπούν περισσότερο;’ (3) </vt:lpstr>
      <vt:lpstr>‘Στην περιοχή στην οποία ζείτε,  είστε ικανοποιημένος/η  ή δυσαρεστημένος/η από…’ </vt:lpstr>
      <vt:lpstr>‘Στην περιοχή στην οποία ζείτε,  είστε ικανοποιημένος/η  ή δυσαρεστημένος/η από…’ (2)</vt:lpstr>
      <vt:lpstr>‘Στην περιοχή στην οποία ζείτε,  είστε ικανοποιημένος/η  ή δυσαρεστημένος/η από…’ (2)</vt:lpstr>
      <vt:lpstr>‘Στην περιοχή στην οποία ζείτε,  είστε ικανοποιημένος/η  ή δυσαρεστημένος/η από…’ (2)</vt:lpstr>
      <vt:lpstr>‘Στην περιοχή στην οποία ζείτε,  είστε ικανοποιημένος/η  ή δυσαρεστημένος/η από…’ (2)</vt:lpstr>
      <vt:lpstr>‘Στην περιοχή στην οποία ζείτε,  είστε ικανοποιημένος/η  ή δυσαρεστημένος/η από…’ (2)</vt:lpstr>
      <vt:lpstr>‘Στην περιοχή στην οποία ζείτε,  είστε ικανοποιημένος/η  ή δυσαρεστημένος/η από…’ (2)</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(2)</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(2)</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(2)</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(2)</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(3)</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(3)</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(3)</vt:lpstr>
      <vt:lpstr>Θα ήθελα τώρα να μου πείτε για κάθε έναν από τους παρακάτω τομείς αν θα έπρεπε η τοπική αυτοδιοίκηση να έχει περισσότερες, όσες έχει σήμερα ή λιγότερες αρμοδιότητες’ (3)</vt:lpstr>
      <vt:lpstr> Θέματα Διαχείρισης των Πόρων στην Τοπική Αυτοδιοίκηση</vt:lpstr>
      <vt:lpstr>‘Ειδικότερα για τα δημοτικά τέλη και τους οικονομικούς πόρους στην Τοπική Αυτοδιοίκηση, οι Δήμαρχοι υποστηρίζουν ότι οι περικοπές που έχουν υποστεί είναι τόσο μεγάλες που σχεδόν αδυνατούν να προσφέρουν τις υπηρεσίες που προσέφεραν στους Δημότες μέχρι σήμερα. Εσείς προσωπικά συμφωνείτε ή διαφωνείτε με τη θέση τους αυτή;’</vt:lpstr>
      <vt:lpstr>‘Γνωρίζετε το ποσό που πληρώνει το νοικοκυριό σας κάθε δίμηνο για δημοτικά τέλη;’</vt:lpstr>
      <vt:lpstr>‘Μπορείτε να μου πείτε το ποσό που πληρώνετε κάθε δίμηνο για δημοτικά τέλη;’ Βάση: 552 άτομα που γνωρίζουν το ποσό που πληρώνει το νοικοκυριό για δημοτικά τέλη </vt:lpstr>
      <vt:lpstr>‘Οι παρεχόμενες δημοτικές υπηρεσίες και υποδομές έχουν καλή ή κακή σχέση τιμής-ποιότητας αναφορικά με το πόσα πληρώνει το δικό σας νοικοκυριό σε δημοτικά τέλη;’</vt:lpstr>
      <vt:lpstr>‘Οι δημοτικές υπηρεσίες και οι Δήμαρχοι φροντίζουν ή όχι να σας ενημερώνουν για θέματα τοπικού ενδιαφέροντος;’</vt:lpstr>
      <vt:lpstr> Κοινωνικοδημογραφικό Προφίλ Ερωτώμενων</vt:lpstr>
      <vt:lpstr>Κοινωνικοδημογραφικό προφίλ ερωτώμενων (1)</vt:lpstr>
      <vt:lpstr>Κοινωνικοδημογραφικό προφίλ ερωτώμενων (2)</vt:lpstr>
      <vt:lpstr>Σχόλια και Παρατηρήσεις</vt:lpstr>
      <vt:lpstr>Σχόλια &amp; Παρατηρήσεις (1)</vt:lpstr>
      <vt:lpstr>Σχόλια &amp; Παρατηρήσεις (2)</vt:lpstr>
      <vt:lpstr>Σχόλια &amp; Παρατηρήσεις (3)</vt:lpstr>
      <vt:lpstr>Έρευνα Κοινής Γνώμης για την Εικόνα της Τοπικής Αυτοδιοίκησης</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eleni</dc:creator>
  <cp:lastModifiedBy>grtypou4</cp:lastModifiedBy>
  <cp:revision>286</cp:revision>
  <cp:lastPrinted>2013-05-23T08:53:44Z</cp:lastPrinted>
  <dcterms:created xsi:type="dcterms:W3CDTF">2008-03-12T10:43:32Z</dcterms:created>
  <dcterms:modified xsi:type="dcterms:W3CDTF">2013-07-08T12:12:42Z</dcterms:modified>
</cp:coreProperties>
</file>