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charts/chart7.xml" ContentType="application/vnd.openxmlformats-officedocument.drawingml.char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Default Extension="xlsx" ContentType="application/vnd.openxmlformats-officedocument.spreadsheetml.sheet"/>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diagrams/colors12.xml" ContentType="application/vnd.openxmlformats-officedocument.drawingml.diagramColors+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charts/chart6.xml" ContentType="application/vnd.openxmlformats-officedocument.drawingml.chart+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data3.xml" ContentType="application/vnd.openxmlformats-officedocument.drawingml.diagramData+xml"/>
  <Override PartName="/ppt/charts/chart4.xml" ContentType="application/vnd.openxmlformats-officedocument.drawingml.chart+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charts/chart5.xml" ContentType="application/vnd.openxmlformats-officedocument.drawingml.char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6"/>
  </p:notesMasterIdLst>
  <p:handoutMasterIdLst>
    <p:handoutMasterId r:id="rId37"/>
  </p:handoutMasterIdLst>
  <p:sldIdLst>
    <p:sldId id="256" r:id="rId2"/>
    <p:sldId id="257" r:id="rId3"/>
    <p:sldId id="286" r:id="rId4"/>
    <p:sldId id="258" r:id="rId5"/>
    <p:sldId id="259" r:id="rId6"/>
    <p:sldId id="280" r:id="rId7"/>
    <p:sldId id="288" r:id="rId8"/>
    <p:sldId id="261" r:id="rId9"/>
    <p:sldId id="262" r:id="rId10"/>
    <p:sldId id="263" r:id="rId11"/>
    <p:sldId id="264" r:id="rId12"/>
    <p:sldId id="282" r:id="rId13"/>
    <p:sldId id="281" r:id="rId14"/>
    <p:sldId id="289" r:id="rId15"/>
    <p:sldId id="265" r:id="rId16"/>
    <p:sldId id="266" r:id="rId17"/>
    <p:sldId id="267" r:id="rId18"/>
    <p:sldId id="283" r:id="rId19"/>
    <p:sldId id="290" r:id="rId20"/>
    <p:sldId id="285" r:id="rId21"/>
    <p:sldId id="268" r:id="rId22"/>
    <p:sldId id="269" r:id="rId23"/>
    <p:sldId id="270" r:id="rId24"/>
    <p:sldId id="271" r:id="rId25"/>
    <p:sldId id="272" r:id="rId26"/>
    <p:sldId id="284" r:id="rId27"/>
    <p:sldId id="291" r:id="rId28"/>
    <p:sldId id="273" r:id="rId29"/>
    <p:sldId id="274" r:id="rId30"/>
    <p:sldId id="275" r:id="rId31"/>
    <p:sldId id="276" r:id="rId32"/>
    <p:sldId id="277" r:id="rId33"/>
    <p:sldId id="278" r:id="rId34"/>
    <p:sldId id="279" r:id="rId35"/>
  </p:sldIdLst>
  <p:sldSz cx="9144000" cy="6858000" type="screen4x3"/>
  <p:notesSz cx="6797675" cy="9928225"/>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15"/>
    <a:srgbClr val="00FFFF"/>
    <a:srgbClr val="FF0000"/>
    <a:srgbClr val="0000FF"/>
    <a:srgbClr val="CCFF66"/>
  </p:clrMru>
</p:presentationPr>
</file>

<file path=ppt/tableStyles.xml><?xml version="1.0" encoding="utf-8"?>
<a:tblStyleLst xmlns:a="http://schemas.openxmlformats.org/drawingml/2006/main" def="{5C22544A-7EE6-4342-B048-85BDC9FD1C3A}">
  <a:tblStyle styleId="{775DCB02-9BB8-47FD-8907-85C794F793BA}" styleName="Στυλ με θέμα 1 - Έμφαση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32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914;&#961;&#945;&#963;&#943;&#948;&#945;&#962;\Desktop\revenu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914;&#961;&#945;&#963;&#943;&#948;&#945;&#962;\Desktop\expenditure.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a_&#922;&#913;&#932;&#917;&#929;&#921;&#925;&#913;\&#922;&#917;&#916;&#922;&#917;\sinedria%20kedke\2014\epimorfotika_2014\eisigisis\rallis\&#949;&#953;&#963;&#951;&#947;&#951;&#963;&#95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a_&#922;&#913;&#932;&#917;&#929;&#921;&#925;&#913;\&#922;&#917;&#916;&#922;&#917;\sinedria%20kedke\2014\epimorfotika_2014\eisigisis\rallis\&#949;&#953;&#963;&#951;&#947;&#951;&#963;&#951;.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__________Microsoft_Office_Excel1.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_____________Microsoft_Office_Excel2.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_____________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view3D>
      <c:rAngAx val="1"/>
    </c:view3D>
    <c:plotArea>
      <c:layout>
        <c:manualLayout>
          <c:layoutTarget val="inner"/>
          <c:xMode val="edge"/>
          <c:yMode val="edge"/>
          <c:x val="4.3985470852182677E-2"/>
          <c:y val="2.5292035824667419E-2"/>
          <c:w val="0.93931907014923044"/>
          <c:h val="0.9161696223846616"/>
        </c:manualLayout>
      </c:layout>
      <c:bar3DChart>
        <c:barDir val="col"/>
        <c:grouping val="clustered"/>
        <c:ser>
          <c:idx val="0"/>
          <c:order val="0"/>
          <c:tx>
            <c:strRef>
              <c:f>Sheet0!$C$60</c:f>
              <c:strCache>
                <c:ptCount val="1"/>
                <c:pt idx="0">
                  <c:v>ΕΕ</c:v>
                </c:pt>
              </c:strCache>
            </c:strRef>
          </c:tx>
          <c:spPr>
            <a:solidFill>
              <a:schemeClr val="accent4">
                <a:lumMod val="75000"/>
              </a:schemeClr>
            </a:solidFill>
            <a:scene3d>
              <a:camera prst="orthographicFront"/>
              <a:lightRig rig="threePt" dir="t"/>
            </a:scene3d>
            <a:sp3d>
              <a:bevelT/>
              <a:bevelB/>
            </a:sp3d>
          </c:spPr>
          <c:dLbls>
            <c:dLbl>
              <c:idx val="0"/>
              <c:layout>
                <c:manualLayout>
                  <c:x val="5.830389828127453E-3"/>
                  <c:y val="9.9207726919231243E-2"/>
                </c:manualLayout>
              </c:layout>
              <c:showVal val="1"/>
            </c:dLbl>
            <c:dLbl>
              <c:idx val="1"/>
              <c:layout>
                <c:manualLayout>
                  <c:x val="0"/>
                  <c:y val="0.11243542384179542"/>
                </c:manualLayout>
              </c:layout>
              <c:showVal val="1"/>
            </c:dLbl>
            <c:dLbl>
              <c:idx val="2"/>
              <c:layout>
                <c:manualLayout>
                  <c:x val="7.1713343326151454E-5"/>
                  <c:y val="0.13490151226583288"/>
                </c:manualLayout>
              </c:layout>
              <c:showVal val="1"/>
            </c:dLbl>
            <c:dLbl>
              <c:idx val="3"/>
              <c:layout>
                <c:manualLayout>
                  <c:x val="2.9151949140636744E-3"/>
                  <c:y val="0.15652774691700935"/>
                </c:manualLayout>
              </c:layout>
              <c:showVal val="1"/>
            </c:dLbl>
            <c:dLbl>
              <c:idx val="4"/>
              <c:layout>
                <c:manualLayout>
                  <c:x val="-2.9151949140637278E-3"/>
                  <c:y val="0.14330004999444509"/>
                </c:manualLayout>
              </c:layout>
              <c:showVal val="1"/>
            </c:dLbl>
            <c:dLbl>
              <c:idx val="5"/>
              <c:layout>
                <c:manualLayout>
                  <c:x val="5.830389828127453E-3"/>
                  <c:y val="0.14991389845572731"/>
                </c:manualLayout>
              </c:layout>
              <c:showVal val="1"/>
            </c:dLbl>
            <c:dLbl>
              <c:idx val="6"/>
              <c:layout>
                <c:manualLayout>
                  <c:x val="7.287987285159319E-3"/>
                  <c:y val="0.13668620153316299"/>
                </c:manualLayout>
              </c:layout>
              <c:showVal val="1"/>
            </c:dLbl>
            <c:txPr>
              <a:bodyPr/>
              <a:lstStyle/>
              <a:p>
                <a:pPr>
                  <a:defRPr sz="1400" b="1">
                    <a:solidFill>
                      <a:schemeClr val="bg1"/>
                    </a:solidFill>
                  </a:defRPr>
                </a:pPr>
                <a:endParaRPr lang="el-GR"/>
              </a:p>
            </c:txPr>
            <c:showVal val="1"/>
          </c:dLbls>
          <c:cat>
            <c:strRef>
              <c:f>Sheet0!$D$59:$J$59</c:f>
              <c:strCache>
                <c:ptCount val="7"/>
                <c:pt idx="0">
                  <c:v>2007</c:v>
                </c:pt>
                <c:pt idx="1">
                  <c:v>2008</c:v>
                </c:pt>
                <c:pt idx="2">
                  <c:v>2009</c:v>
                </c:pt>
                <c:pt idx="3">
                  <c:v>2010</c:v>
                </c:pt>
                <c:pt idx="4">
                  <c:v>2011</c:v>
                </c:pt>
                <c:pt idx="5">
                  <c:v>2012</c:v>
                </c:pt>
                <c:pt idx="6">
                  <c:v>2013</c:v>
                </c:pt>
              </c:strCache>
            </c:strRef>
          </c:cat>
          <c:val>
            <c:numRef>
              <c:f>Sheet0!$D$60:$J$60</c:f>
              <c:numCache>
                <c:formatCode>General</c:formatCode>
                <c:ptCount val="7"/>
                <c:pt idx="0">
                  <c:v>11.2</c:v>
                </c:pt>
                <c:pt idx="1">
                  <c:v>11.4</c:v>
                </c:pt>
                <c:pt idx="2">
                  <c:v>12.1</c:v>
                </c:pt>
                <c:pt idx="3">
                  <c:v>11.9</c:v>
                </c:pt>
                <c:pt idx="4">
                  <c:v>11.7</c:v>
                </c:pt>
                <c:pt idx="5">
                  <c:v>11.8</c:v>
                </c:pt>
                <c:pt idx="6">
                  <c:v>11.6</c:v>
                </c:pt>
              </c:numCache>
            </c:numRef>
          </c:val>
        </c:ser>
        <c:ser>
          <c:idx val="1"/>
          <c:order val="1"/>
          <c:tx>
            <c:strRef>
              <c:f>Sheet0!$C$61</c:f>
              <c:strCache>
                <c:ptCount val="1"/>
                <c:pt idx="0">
                  <c:v>Ελλάδα</c:v>
                </c:pt>
              </c:strCache>
            </c:strRef>
          </c:tx>
          <c:spPr>
            <a:solidFill>
              <a:srgbClr val="0000FF"/>
            </a:solidFill>
            <a:scene3d>
              <a:camera prst="orthographicFront"/>
              <a:lightRig rig="threePt" dir="t"/>
            </a:scene3d>
            <a:sp3d>
              <a:bevelT/>
              <a:bevelB/>
            </a:sp3d>
          </c:spPr>
          <c:dLbls>
            <c:dLbl>
              <c:idx val="0"/>
              <c:layout>
                <c:manualLayout>
                  <c:x val="1.4575974570318639E-3"/>
                  <c:y val="8.3775413842906404E-2"/>
                </c:manualLayout>
              </c:layout>
              <c:showVal val="1"/>
            </c:dLbl>
            <c:dLbl>
              <c:idx val="1"/>
              <c:layout>
                <c:manualLayout>
                  <c:x val="4.3727923710955904E-3"/>
                  <c:y val="8.3775413842906404E-2"/>
                </c:manualLayout>
              </c:layout>
              <c:showVal val="1"/>
            </c:dLbl>
            <c:dLbl>
              <c:idx val="2"/>
              <c:layout>
                <c:manualLayout>
                  <c:x val="5.830389828127453E-3"/>
                  <c:y val="0.10141234307299189"/>
                </c:manualLayout>
              </c:layout>
              <c:showVal val="1"/>
            </c:dLbl>
            <c:dLbl>
              <c:idx val="3"/>
              <c:layout>
                <c:manualLayout>
                  <c:x val="0"/>
                  <c:y val="9.0389262304188464E-2"/>
                </c:manualLayout>
              </c:layout>
              <c:showVal val="1"/>
            </c:dLbl>
            <c:dLbl>
              <c:idx val="4"/>
              <c:layout>
                <c:manualLayout>
                  <c:x val="1.4575974570318639E-3"/>
                  <c:y val="0.1146400399955561"/>
                </c:manualLayout>
              </c:layout>
              <c:showVal val="1"/>
            </c:dLbl>
            <c:dLbl>
              <c:idx val="5"/>
              <c:layout>
                <c:manualLayout>
                  <c:x val="2.9151949140637278E-3"/>
                  <c:y val="0.12125388845683817"/>
                </c:manualLayout>
              </c:layout>
              <c:showVal val="1"/>
            </c:dLbl>
            <c:dLbl>
              <c:idx val="6"/>
              <c:layout>
                <c:manualLayout>
                  <c:x val="4.3727923710955904E-3"/>
                  <c:y val="0.10802619153427404"/>
                </c:manualLayout>
              </c:layout>
              <c:showVal val="1"/>
            </c:dLbl>
            <c:txPr>
              <a:bodyPr/>
              <a:lstStyle/>
              <a:p>
                <a:pPr>
                  <a:defRPr sz="1400" b="1"/>
                </a:pPr>
                <a:endParaRPr lang="el-GR"/>
              </a:p>
            </c:txPr>
            <c:showVal val="1"/>
          </c:dLbls>
          <c:cat>
            <c:strRef>
              <c:f>Sheet0!$D$59:$J$59</c:f>
              <c:strCache>
                <c:ptCount val="7"/>
                <c:pt idx="0">
                  <c:v>2007</c:v>
                </c:pt>
                <c:pt idx="1">
                  <c:v>2008</c:v>
                </c:pt>
                <c:pt idx="2">
                  <c:v>2009</c:v>
                </c:pt>
                <c:pt idx="3">
                  <c:v>2010</c:v>
                </c:pt>
                <c:pt idx="4">
                  <c:v>2011</c:v>
                </c:pt>
                <c:pt idx="5">
                  <c:v>2012</c:v>
                </c:pt>
                <c:pt idx="6">
                  <c:v>2013</c:v>
                </c:pt>
              </c:strCache>
            </c:strRef>
          </c:cat>
          <c:val>
            <c:numRef>
              <c:f>Sheet0!$D$61:$J$61</c:f>
              <c:numCache>
                <c:formatCode>General</c:formatCode>
                <c:ptCount val="7"/>
                <c:pt idx="0">
                  <c:v>2.6</c:v>
                </c:pt>
                <c:pt idx="1">
                  <c:v>2.8</c:v>
                </c:pt>
                <c:pt idx="2">
                  <c:v>3.3</c:v>
                </c:pt>
                <c:pt idx="3">
                  <c:v>2.7</c:v>
                </c:pt>
                <c:pt idx="4">
                  <c:v>3.3</c:v>
                </c:pt>
                <c:pt idx="5">
                  <c:v>3.6</c:v>
                </c:pt>
                <c:pt idx="6">
                  <c:v>3.8</c:v>
                </c:pt>
              </c:numCache>
            </c:numRef>
          </c:val>
        </c:ser>
        <c:gapWidth val="21"/>
        <c:gapDepth val="0"/>
        <c:shape val="box"/>
        <c:axId val="51210880"/>
        <c:axId val="51241344"/>
        <c:axId val="0"/>
      </c:bar3DChart>
      <c:catAx>
        <c:axId val="51210880"/>
        <c:scaling>
          <c:orientation val="minMax"/>
        </c:scaling>
        <c:axPos val="b"/>
        <c:tickLblPos val="nextTo"/>
        <c:crossAx val="51241344"/>
        <c:crosses val="autoZero"/>
        <c:auto val="1"/>
        <c:lblAlgn val="ctr"/>
        <c:lblOffset val="100"/>
      </c:catAx>
      <c:valAx>
        <c:axId val="51241344"/>
        <c:scaling>
          <c:orientation val="minMax"/>
        </c:scaling>
        <c:axPos val="l"/>
        <c:majorGridlines/>
        <c:numFmt formatCode="General" sourceLinked="1"/>
        <c:tickLblPos val="nextTo"/>
        <c:crossAx val="51210880"/>
        <c:crosses val="autoZero"/>
        <c:crossBetween val="between"/>
      </c:valAx>
    </c:plotArea>
    <c:legend>
      <c:legendPos val="r"/>
      <c:layout>
        <c:manualLayout>
          <c:xMode val="edge"/>
          <c:yMode val="edge"/>
          <c:x val="0.83461764721952614"/>
          <c:y val="5.0128131680147993E-2"/>
          <c:w val="0.12893046319004051"/>
          <c:h val="8.4991945339406863E-2"/>
        </c:manualLayout>
      </c:layout>
      <c:txPr>
        <a:bodyPr/>
        <a:lstStyle/>
        <a:p>
          <a:pPr>
            <a:defRPr sz="1400" b="1"/>
          </a:pPr>
          <a:endParaRPr lang="el-GR"/>
        </a:p>
      </c:txPr>
    </c:legend>
    <c:plotVisOnly val="1"/>
  </c:chart>
  <c:spPr>
    <a:scene3d>
      <a:camera prst="orthographicFront"/>
      <a:lightRig rig="threePt" dir="t"/>
    </a:scene3d>
    <a:sp3d>
      <a:bevelB/>
    </a:sp3d>
  </c:spPr>
  <c:txPr>
    <a:bodyPr/>
    <a:lstStyle/>
    <a:p>
      <a:pPr>
        <a:defRPr sz="1200">
          <a:latin typeface="Arial" pitchFamily="34" charset="0"/>
          <a:cs typeface="Arial" pitchFamily="34" charset="0"/>
        </a:defRPr>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l-GR"/>
  <c:chart>
    <c:view3D>
      <c:rAngAx val="1"/>
    </c:view3D>
    <c:plotArea>
      <c:layout>
        <c:manualLayout>
          <c:layoutTarget val="inner"/>
          <c:xMode val="edge"/>
          <c:yMode val="edge"/>
          <c:x val="4.3624934205853283E-2"/>
          <c:y val="2.6913320172402496E-2"/>
          <c:w val="0.94887054899182433"/>
          <c:h val="0.9107958802298326"/>
        </c:manualLayout>
      </c:layout>
      <c:bar3DChart>
        <c:barDir val="col"/>
        <c:grouping val="clustered"/>
        <c:ser>
          <c:idx val="0"/>
          <c:order val="0"/>
          <c:tx>
            <c:strRef>
              <c:f>Sheet0!$F$59</c:f>
              <c:strCache>
                <c:ptCount val="1"/>
                <c:pt idx="0">
                  <c:v>ΕΕ</c:v>
                </c:pt>
              </c:strCache>
            </c:strRef>
          </c:tx>
          <c:spPr>
            <a:solidFill>
              <a:srgbClr val="FADA7A">
                <a:lumMod val="75000"/>
              </a:srgbClr>
            </a:solidFill>
            <a:scene3d>
              <a:camera prst="orthographicFront"/>
              <a:lightRig rig="threePt" dir="t"/>
            </a:scene3d>
            <a:sp3d>
              <a:bevelT/>
              <a:bevelB/>
            </a:sp3d>
          </c:spPr>
          <c:dLbls>
            <c:dLbl>
              <c:idx val="0"/>
              <c:layout>
                <c:manualLayout>
                  <c:x val="0"/>
                  <c:y val="0.13792983115836147"/>
                </c:manualLayout>
              </c:layout>
              <c:showVal val="1"/>
            </c:dLbl>
            <c:dLbl>
              <c:idx val="1"/>
              <c:layout>
                <c:manualLayout>
                  <c:x val="1.0119549558245806E-2"/>
                  <c:y val="0.14471326547762517"/>
                </c:manualLayout>
              </c:layout>
              <c:showVal val="1"/>
            </c:dLbl>
            <c:dLbl>
              <c:idx val="2"/>
              <c:layout>
                <c:manualLayout>
                  <c:x val="-1.4456499368922587E-3"/>
                  <c:y val="0.16732471320850373"/>
                </c:manualLayout>
              </c:layout>
              <c:showVal val="1"/>
            </c:dLbl>
            <c:dLbl>
              <c:idx val="3"/>
              <c:layout>
                <c:manualLayout>
                  <c:x val="0"/>
                  <c:y val="0.15601898934306463"/>
                </c:manualLayout>
              </c:layout>
              <c:showVal val="1"/>
            </c:dLbl>
            <c:dLbl>
              <c:idx val="4"/>
              <c:layout>
                <c:manualLayout>
                  <c:x val="1.4456499368922587E-3"/>
                  <c:y val="0.13114639683909776"/>
                </c:manualLayout>
              </c:layout>
              <c:showVal val="1"/>
            </c:dLbl>
            <c:dLbl>
              <c:idx val="5"/>
              <c:layout>
                <c:manualLayout>
                  <c:x val="2.8912998737845156E-3"/>
                  <c:y val="9.9762844289054964E-2"/>
                </c:manualLayout>
              </c:layout>
              <c:showVal val="1"/>
            </c:dLbl>
            <c:dLbl>
              <c:idx val="6"/>
              <c:layout>
                <c:manualLayout>
                  <c:x val="7.2282496844614042E-3"/>
                  <c:y val="9.2706935696603571E-2"/>
                </c:manualLayout>
              </c:layout>
              <c:showVal val="1"/>
            </c:dLbl>
            <c:txPr>
              <a:bodyPr/>
              <a:lstStyle/>
              <a:p>
                <a:pPr>
                  <a:defRPr sz="1400" b="1">
                    <a:solidFill>
                      <a:schemeClr val="bg1"/>
                    </a:solidFill>
                  </a:defRPr>
                </a:pPr>
                <a:endParaRPr lang="el-GR"/>
              </a:p>
            </c:txPr>
            <c:showVal val="1"/>
          </c:dLbls>
          <c:cat>
            <c:strRef>
              <c:f>Sheet0!$G$58:$M$58</c:f>
              <c:strCache>
                <c:ptCount val="7"/>
                <c:pt idx="0">
                  <c:v>2007</c:v>
                </c:pt>
                <c:pt idx="1">
                  <c:v>2008</c:v>
                </c:pt>
                <c:pt idx="2">
                  <c:v>2009</c:v>
                </c:pt>
                <c:pt idx="3">
                  <c:v>2010</c:v>
                </c:pt>
                <c:pt idx="4">
                  <c:v>2011</c:v>
                </c:pt>
                <c:pt idx="5">
                  <c:v>2012</c:v>
                </c:pt>
                <c:pt idx="6">
                  <c:v>2013</c:v>
                </c:pt>
              </c:strCache>
            </c:strRef>
          </c:cat>
          <c:val>
            <c:numRef>
              <c:f>Sheet0!$G$59:$M$59</c:f>
              <c:numCache>
                <c:formatCode>General</c:formatCode>
                <c:ptCount val="7"/>
                <c:pt idx="0">
                  <c:v>11.3</c:v>
                </c:pt>
                <c:pt idx="1">
                  <c:v>11.6</c:v>
                </c:pt>
                <c:pt idx="2">
                  <c:v>12.4</c:v>
                </c:pt>
                <c:pt idx="3">
                  <c:v>12.2</c:v>
                </c:pt>
                <c:pt idx="4">
                  <c:v>11.8</c:v>
                </c:pt>
                <c:pt idx="5">
                  <c:v>11.8</c:v>
                </c:pt>
                <c:pt idx="6">
                  <c:v>11.6</c:v>
                </c:pt>
              </c:numCache>
            </c:numRef>
          </c:val>
        </c:ser>
        <c:ser>
          <c:idx val="1"/>
          <c:order val="1"/>
          <c:tx>
            <c:strRef>
              <c:f>Sheet0!$F$60</c:f>
              <c:strCache>
                <c:ptCount val="1"/>
                <c:pt idx="0">
                  <c:v>Ελλάδα</c:v>
                </c:pt>
              </c:strCache>
            </c:strRef>
          </c:tx>
          <c:spPr>
            <a:solidFill>
              <a:srgbClr val="0000FF"/>
            </a:solidFill>
            <a:scene3d>
              <a:camera prst="orthographicFront"/>
              <a:lightRig rig="threePt" dir="t"/>
            </a:scene3d>
            <a:sp3d>
              <a:bevelT/>
              <a:bevelB/>
            </a:sp3d>
          </c:spPr>
          <c:dLbls>
            <c:dLbl>
              <c:idx val="0"/>
              <c:layout>
                <c:manualLayout>
                  <c:x val="0"/>
                  <c:y val="8.5923501377339867E-2"/>
                </c:manualLayout>
              </c:layout>
              <c:showVal val="1"/>
            </c:dLbl>
            <c:dLbl>
              <c:idx val="1"/>
              <c:layout>
                <c:manualLayout>
                  <c:x val="-2.6503276008252085E-17"/>
                  <c:y val="8.5923501377339867E-2"/>
                </c:manualLayout>
              </c:layout>
              <c:showVal val="1"/>
            </c:dLbl>
            <c:dLbl>
              <c:idx val="2"/>
              <c:layout>
                <c:manualLayout>
                  <c:x val="1.4456499368922587E-3"/>
                  <c:y val="9.7229225242779327E-2"/>
                </c:manualLayout>
              </c:layout>
              <c:showVal val="1"/>
            </c:dLbl>
            <c:dLbl>
              <c:idx val="3"/>
              <c:layout>
                <c:manualLayout>
                  <c:x val="1.4456499368922587E-3"/>
                  <c:y val="8.5923501377339867E-2"/>
                </c:manualLayout>
              </c:layout>
              <c:showVal val="1"/>
            </c:dLbl>
            <c:dLbl>
              <c:idx val="4"/>
              <c:layout>
                <c:manualLayout>
                  <c:x val="2.8912998737845156E-3"/>
                  <c:y val="8.5923501377339867E-2"/>
                </c:manualLayout>
              </c:layout>
              <c:showVal val="1"/>
            </c:dLbl>
            <c:dLbl>
              <c:idx val="5"/>
              <c:layout>
                <c:manualLayout>
                  <c:x val="2.8912998737845156E-3"/>
                  <c:y val="9.0445790923515609E-2"/>
                </c:manualLayout>
              </c:layout>
              <c:showVal val="1"/>
            </c:dLbl>
            <c:dLbl>
              <c:idx val="6"/>
              <c:layout>
                <c:manualLayout>
                  <c:x val="4.3369498106767771E-3"/>
                  <c:y val="9.0445790923515609E-2"/>
                </c:manualLayout>
              </c:layout>
              <c:showVal val="1"/>
            </c:dLbl>
            <c:txPr>
              <a:bodyPr/>
              <a:lstStyle/>
              <a:p>
                <a:pPr>
                  <a:defRPr sz="1400" b="1"/>
                </a:pPr>
                <a:endParaRPr lang="el-GR"/>
              </a:p>
            </c:txPr>
            <c:showVal val="1"/>
          </c:dLbls>
          <c:cat>
            <c:strRef>
              <c:f>Sheet0!$G$58:$M$58</c:f>
              <c:strCache>
                <c:ptCount val="7"/>
                <c:pt idx="0">
                  <c:v>2007</c:v>
                </c:pt>
                <c:pt idx="1">
                  <c:v>2008</c:v>
                </c:pt>
                <c:pt idx="2">
                  <c:v>2009</c:v>
                </c:pt>
                <c:pt idx="3">
                  <c:v>2010</c:v>
                </c:pt>
                <c:pt idx="4">
                  <c:v>2011</c:v>
                </c:pt>
                <c:pt idx="5">
                  <c:v>2012</c:v>
                </c:pt>
                <c:pt idx="6">
                  <c:v>2013</c:v>
                </c:pt>
              </c:strCache>
            </c:strRef>
          </c:cat>
          <c:val>
            <c:numRef>
              <c:f>Sheet0!$G$60:$M$60</c:f>
              <c:numCache>
                <c:formatCode>General</c:formatCode>
                <c:ptCount val="7"/>
                <c:pt idx="0">
                  <c:v>2.7</c:v>
                </c:pt>
                <c:pt idx="1">
                  <c:v>2.9</c:v>
                </c:pt>
                <c:pt idx="2">
                  <c:v>3.3</c:v>
                </c:pt>
                <c:pt idx="3">
                  <c:v>2.9</c:v>
                </c:pt>
                <c:pt idx="4">
                  <c:v>3.1</c:v>
                </c:pt>
                <c:pt idx="5">
                  <c:v>3.2</c:v>
                </c:pt>
                <c:pt idx="6">
                  <c:v>3.4</c:v>
                </c:pt>
              </c:numCache>
            </c:numRef>
          </c:val>
        </c:ser>
        <c:gapWidth val="19"/>
        <c:gapDepth val="103"/>
        <c:shape val="box"/>
        <c:axId val="57674752"/>
        <c:axId val="69168512"/>
        <c:axId val="0"/>
      </c:bar3DChart>
      <c:catAx>
        <c:axId val="57674752"/>
        <c:scaling>
          <c:orientation val="minMax"/>
        </c:scaling>
        <c:axPos val="b"/>
        <c:tickLblPos val="nextTo"/>
        <c:crossAx val="69168512"/>
        <c:crosses val="autoZero"/>
        <c:auto val="1"/>
        <c:lblAlgn val="ctr"/>
        <c:lblOffset val="100"/>
      </c:catAx>
      <c:valAx>
        <c:axId val="69168512"/>
        <c:scaling>
          <c:orientation val="minMax"/>
        </c:scaling>
        <c:axPos val="l"/>
        <c:majorGridlines/>
        <c:numFmt formatCode="General" sourceLinked="1"/>
        <c:tickLblPos val="nextTo"/>
        <c:crossAx val="57674752"/>
        <c:crosses val="autoZero"/>
        <c:crossBetween val="between"/>
      </c:valAx>
    </c:plotArea>
    <c:legend>
      <c:legendPos val="r"/>
      <c:layout>
        <c:manualLayout>
          <c:xMode val="edge"/>
          <c:yMode val="edge"/>
          <c:x val="0.8345394455260895"/>
          <c:y val="5.1669472622700052E-2"/>
          <c:w val="0.11919975649335869"/>
          <c:h val="8.7171225989135112E-2"/>
        </c:manualLayout>
      </c:layout>
      <c:txPr>
        <a:bodyPr/>
        <a:lstStyle/>
        <a:p>
          <a:pPr>
            <a:defRPr sz="1400"/>
          </a:pPr>
          <a:endParaRPr lang="el-GR"/>
        </a:p>
      </c:txPr>
    </c:legend>
    <c:plotVisOnly val="1"/>
  </c:chart>
  <c:txPr>
    <a:bodyPr/>
    <a:lstStyle/>
    <a:p>
      <a:pPr>
        <a:defRPr sz="1200">
          <a:latin typeface="Arial" pitchFamily="34" charset="0"/>
          <a:cs typeface="Arial" pitchFamily="34" charset="0"/>
        </a:defRPr>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l-GR"/>
  <c:chart>
    <c:autoTitleDeleted val="1"/>
    <c:view3D>
      <c:hPercent val="100"/>
      <c:depthPercent val="100"/>
      <c:perspective val="30"/>
    </c:view3D>
    <c:floor>
      <c:spPr>
        <a:noFill/>
        <a:ln w="3175">
          <a:solidFill>
            <a:srgbClr val="000000"/>
          </a:solidFill>
          <a:prstDash val="solid"/>
        </a:ln>
      </c:spPr>
    </c:floor>
    <c:sideWall>
      <c:spPr>
        <a:noFill/>
        <a:ln w="12700">
          <a:solidFill>
            <a:srgbClr val="808080"/>
          </a:solidFill>
          <a:prstDash val="solid"/>
        </a:ln>
      </c:spPr>
    </c:sideWall>
    <c:backWall>
      <c:spPr>
        <a:noFill/>
        <a:ln w="12700">
          <a:solidFill>
            <a:srgbClr val="808080"/>
          </a:solidFill>
          <a:prstDash val="solid"/>
        </a:ln>
      </c:spPr>
    </c:backWall>
    <c:plotArea>
      <c:layout>
        <c:manualLayout>
          <c:layoutTarget val="inner"/>
          <c:xMode val="edge"/>
          <c:yMode val="edge"/>
          <c:x val="0.13438364458104096"/>
          <c:y val="6.760637706921456E-2"/>
          <c:w val="0.8534191793198368"/>
          <c:h val="0.84738880865089128"/>
        </c:manualLayout>
      </c:layout>
      <c:line3DChart>
        <c:grouping val="standard"/>
        <c:ser>
          <c:idx val="0"/>
          <c:order val="0"/>
          <c:tx>
            <c:strRef>
              <c:f>Φύλλο1!$B$41</c:f>
              <c:strCache>
                <c:ptCount val="1"/>
                <c:pt idx="0">
                  <c:v>Έσοδα από επιχορηγήσεις ΚΑΠ Δήμων </c:v>
                </c:pt>
              </c:strCache>
            </c:strRef>
          </c:tx>
          <c:spPr>
            <a:solidFill>
              <a:schemeClr val="accent4">
                <a:lumMod val="75000"/>
              </a:schemeClr>
            </a:solidFill>
            <a:ln w="12700">
              <a:solidFill>
                <a:srgbClr val="000000"/>
              </a:solidFill>
              <a:prstDash val="solid"/>
            </a:ln>
            <a:scene3d>
              <a:camera prst="orthographicFront"/>
              <a:lightRig rig="threePt" dir="t"/>
            </a:scene3d>
            <a:sp3d prstMaterial="plastic">
              <a:contourClr>
                <a:srgbClr val="000000"/>
              </a:contourClr>
            </a:sp3d>
          </c:spPr>
          <c:cat>
            <c:strRef>
              <c:f>Φύλλο1!$C$40:$H$40</c:f>
              <c:strCache>
                <c:ptCount val="6"/>
                <c:pt idx="0">
                  <c:v>2009</c:v>
                </c:pt>
                <c:pt idx="1">
                  <c:v>2010</c:v>
                </c:pt>
                <c:pt idx="2">
                  <c:v>2011</c:v>
                </c:pt>
                <c:pt idx="3">
                  <c:v>2012</c:v>
                </c:pt>
                <c:pt idx="4">
                  <c:v>2013</c:v>
                </c:pt>
                <c:pt idx="5">
                  <c:v>2014</c:v>
                </c:pt>
              </c:strCache>
            </c:strRef>
          </c:cat>
          <c:val>
            <c:numRef>
              <c:f>Φύλλο1!$C$41:$H$41</c:f>
              <c:numCache>
                <c:formatCode>#,##0</c:formatCode>
                <c:ptCount val="6"/>
                <c:pt idx="0">
                  <c:v>2845000000</c:v>
                </c:pt>
                <c:pt idx="1">
                  <c:v>2012000000</c:v>
                </c:pt>
                <c:pt idx="2">
                  <c:v>2033001171.3833332</c:v>
                </c:pt>
                <c:pt idx="3">
                  <c:v>1326879227.7733335</c:v>
                </c:pt>
                <c:pt idx="4">
                  <c:v>1349916395.0133333</c:v>
                </c:pt>
                <c:pt idx="5">
                  <c:v>1152285790.3533335</c:v>
                </c:pt>
              </c:numCache>
            </c:numRef>
          </c:val>
        </c:ser>
        <c:gapDepth val="17"/>
        <c:axId val="57728384"/>
        <c:axId val="57730176"/>
        <c:axId val="49727680"/>
      </c:line3DChart>
      <c:catAx>
        <c:axId val="57728384"/>
        <c:scaling>
          <c:orientation val="minMax"/>
        </c:scaling>
        <c:axPos val="b"/>
        <c:numFmt formatCode="General" sourceLinked="1"/>
        <c:tickLblPos val="low"/>
        <c:spPr>
          <a:ln w="3175">
            <a:solidFill>
              <a:srgbClr val="000000"/>
            </a:solidFill>
            <a:prstDash val="solid"/>
          </a:ln>
        </c:spPr>
        <c:txPr>
          <a:bodyPr rot="0" vert="horz"/>
          <a:lstStyle/>
          <a:p>
            <a:pPr>
              <a:defRPr sz="1000" b="0" i="0" u="none" strike="noStrike" baseline="0">
                <a:solidFill>
                  <a:schemeClr val="tx1"/>
                </a:solidFill>
                <a:latin typeface="Arial"/>
                <a:ea typeface="Arial"/>
                <a:cs typeface="Arial"/>
              </a:defRPr>
            </a:pPr>
            <a:endParaRPr lang="el-GR"/>
          </a:p>
        </c:txPr>
        <c:crossAx val="57730176"/>
        <c:crosses val="autoZero"/>
        <c:auto val="1"/>
        <c:lblAlgn val="ctr"/>
        <c:lblOffset val="100"/>
        <c:tickLblSkip val="1"/>
        <c:tickMarkSkip val="1"/>
        <c:noMultiLvlLbl val="1"/>
      </c:catAx>
      <c:valAx>
        <c:axId val="57730176"/>
        <c:scaling>
          <c:orientation val="minMax"/>
        </c:scaling>
        <c:axPos val="l"/>
        <c:majorGridlines>
          <c:spPr>
            <a:ln w="3175">
              <a:solidFill>
                <a:srgbClr val="000000"/>
              </a:solidFill>
              <a:prstDash val="solid"/>
            </a:ln>
          </c:spPr>
        </c:majorGridlines>
        <c:numFmt formatCode="#,##0" sourceLinked="1"/>
        <c:tickLblPos val="nextTo"/>
        <c:spPr>
          <a:ln w="3175">
            <a:solidFill>
              <a:srgbClr val="000000"/>
            </a:solidFill>
            <a:prstDash val="solid"/>
          </a:ln>
        </c:spPr>
        <c:txPr>
          <a:bodyPr rot="0" vert="horz"/>
          <a:lstStyle/>
          <a:p>
            <a:pPr>
              <a:defRPr sz="1000" b="0" i="0" u="none" strike="noStrike" baseline="0">
                <a:solidFill>
                  <a:schemeClr val="tx1"/>
                </a:solidFill>
                <a:latin typeface="Arial"/>
                <a:ea typeface="Arial"/>
                <a:cs typeface="Arial"/>
              </a:defRPr>
            </a:pPr>
            <a:endParaRPr lang="el-GR"/>
          </a:p>
        </c:txPr>
        <c:crossAx val="57728384"/>
        <c:crosses val="autoZero"/>
        <c:crossBetween val="between"/>
      </c:valAx>
      <c:serAx>
        <c:axId val="49727680"/>
        <c:scaling>
          <c:orientation val="minMax"/>
        </c:scaling>
        <c:delete val="1"/>
        <c:axPos val="b"/>
        <c:tickLblPos val="none"/>
        <c:crossAx val="57730176"/>
        <c:crosses val="autoZero"/>
      </c:serAx>
    </c:plotArea>
    <c:plotVisOnly val="1"/>
    <c:dispBlanksAs val="gap"/>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hPercent val="100"/>
      <c:depthPercent val="100"/>
      <c:perspective val="30"/>
    </c:view3D>
    <c:floor>
      <c:spPr>
        <a:noFill/>
        <a:ln w="3175">
          <a:solidFill>
            <a:srgbClr val="000000"/>
          </a:solidFill>
          <a:prstDash val="solid"/>
        </a:ln>
      </c:spPr>
    </c:floor>
    <c:sideWall>
      <c:spPr>
        <a:noFill/>
        <a:ln w="12700">
          <a:solidFill>
            <a:srgbClr val="808080"/>
          </a:solidFill>
          <a:prstDash val="solid"/>
        </a:ln>
      </c:spPr>
    </c:sideWall>
    <c:backWall>
      <c:spPr>
        <a:noFill/>
        <a:ln w="12700">
          <a:solidFill>
            <a:srgbClr val="808080"/>
          </a:solidFill>
          <a:prstDash val="solid"/>
        </a:ln>
      </c:spPr>
    </c:backWall>
    <c:plotArea>
      <c:layout>
        <c:manualLayout>
          <c:layoutTarget val="inner"/>
          <c:xMode val="edge"/>
          <c:yMode val="edge"/>
          <c:x val="8.5330776605944389E-2"/>
          <c:y val="6.2636024772176377E-2"/>
          <c:w val="0.9108341323106427"/>
          <c:h val="0.87628422340537726"/>
        </c:manualLayout>
      </c:layout>
      <c:line3DChart>
        <c:grouping val="standard"/>
        <c:ser>
          <c:idx val="0"/>
          <c:order val="0"/>
          <c:tx>
            <c:strRef>
              <c:f>Φύλλο1!$C$14</c:f>
              <c:strCache>
                <c:ptCount val="1"/>
                <c:pt idx="0">
                  <c:v>ΣΑΤΑ</c:v>
                </c:pt>
              </c:strCache>
            </c:strRef>
          </c:tx>
          <c:spPr>
            <a:solidFill>
              <a:srgbClr val="FF0000"/>
            </a:solidFill>
            <a:ln w="12700">
              <a:solidFill>
                <a:srgbClr val="000000"/>
              </a:solidFill>
              <a:prstDash val="solid"/>
            </a:ln>
          </c:spPr>
          <c:cat>
            <c:numRef>
              <c:f>Φύλλο1!$B$15:$B$20</c:f>
              <c:numCache>
                <c:formatCode>General</c:formatCode>
                <c:ptCount val="6"/>
                <c:pt idx="0">
                  <c:v>2009</c:v>
                </c:pt>
                <c:pt idx="1">
                  <c:v>2010</c:v>
                </c:pt>
                <c:pt idx="2">
                  <c:v>2011</c:v>
                </c:pt>
                <c:pt idx="3">
                  <c:v>2012</c:v>
                </c:pt>
                <c:pt idx="4">
                  <c:v>2013</c:v>
                </c:pt>
                <c:pt idx="5">
                  <c:v>2014</c:v>
                </c:pt>
              </c:numCache>
            </c:numRef>
          </c:cat>
          <c:val>
            <c:numRef>
              <c:f>Φύλλο1!$C$15:$C$20</c:f>
              <c:numCache>
                <c:formatCode>#,##0</c:formatCode>
                <c:ptCount val="6"/>
                <c:pt idx="0">
                  <c:v>1107500000</c:v>
                </c:pt>
                <c:pt idx="1">
                  <c:v>800000000</c:v>
                </c:pt>
                <c:pt idx="2">
                  <c:v>540305100</c:v>
                </c:pt>
                <c:pt idx="3">
                  <c:v>367500000</c:v>
                </c:pt>
                <c:pt idx="4">
                  <c:v>290000000</c:v>
                </c:pt>
                <c:pt idx="5">
                  <c:v>180000000</c:v>
                </c:pt>
              </c:numCache>
            </c:numRef>
          </c:val>
        </c:ser>
        <c:gapDepth val="29"/>
        <c:axId val="49772032"/>
        <c:axId val="49773568"/>
        <c:axId val="57708992"/>
      </c:line3DChart>
      <c:catAx>
        <c:axId val="49772032"/>
        <c:scaling>
          <c:orientation val="minMax"/>
        </c:scaling>
        <c:axPos val="b"/>
        <c:numFmt formatCode="General" sourceLinked="1"/>
        <c:tickLblPos val="low"/>
        <c:spPr>
          <a:ln w="3175">
            <a:solidFill>
              <a:srgbClr val="000000"/>
            </a:solidFill>
            <a:prstDash val="solid"/>
          </a:ln>
        </c:spPr>
        <c:txPr>
          <a:bodyPr rot="0" vert="horz"/>
          <a:lstStyle/>
          <a:p>
            <a:pPr>
              <a:defRPr sz="1000" b="0" i="0" u="none" strike="noStrike" baseline="0">
                <a:solidFill>
                  <a:schemeClr val="tx1"/>
                </a:solidFill>
                <a:latin typeface="Arial"/>
                <a:ea typeface="Arial"/>
                <a:cs typeface="Arial"/>
              </a:defRPr>
            </a:pPr>
            <a:endParaRPr lang="el-GR"/>
          </a:p>
        </c:txPr>
        <c:crossAx val="49773568"/>
        <c:crosses val="autoZero"/>
        <c:auto val="1"/>
        <c:lblAlgn val="ctr"/>
        <c:lblOffset val="100"/>
        <c:tickLblSkip val="1"/>
        <c:tickMarkSkip val="1"/>
        <c:noMultiLvlLbl val="1"/>
      </c:catAx>
      <c:valAx>
        <c:axId val="49773568"/>
        <c:scaling>
          <c:orientation val="minMax"/>
        </c:scaling>
        <c:axPos val="l"/>
        <c:majorGridlines>
          <c:spPr>
            <a:ln w="3175">
              <a:solidFill>
                <a:srgbClr val="000000"/>
              </a:solidFill>
              <a:prstDash val="solid"/>
            </a:ln>
          </c:spPr>
        </c:majorGridlines>
        <c:numFmt formatCode="#,##0" sourceLinked="1"/>
        <c:tickLblPos val="nextTo"/>
        <c:spPr>
          <a:ln w="3175">
            <a:solidFill>
              <a:srgbClr val="000000"/>
            </a:solidFill>
            <a:prstDash val="solid"/>
          </a:ln>
        </c:spPr>
        <c:txPr>
          <a:bodyPr rot="0" vert="horz"/>
          <a:lstStyle/>
          <a:p>
            <a:pPr>
              <a:defRPr sz="1000" b="0" i="0" u="none" strike="noStrike" baseline="0">
                <a:solidFill>
                  <a:schemeClr val="tx1"/>
                </a:solidFill>
                <a:latin typeface="Arial"/>
                <a:ea typeface="Arial"/>
                <a:cs typeface="Arial"/>
              </a:defRPr>
            </a:pPr>
            <a:endParaRPr lang="el-GR"/>
          </a:p>
        </c:txPr>
        <c:crossAx val="49772032"/>
        <c:crosses val="autoZero"/>
        <c:crossBetween val="between"/>
      </c:valAx>
      <c:serAx>
        <c:axId val="57708992"/>
        <c:scaling>
          <c:orientation val="minMax"/>
        </c:scaling>
        <c:delete val="1"/>
        <c:axPos val="b"/>
        <c:tickLblPos val="none"/>
        <c:crossAx val="49773568"/>
        <c:crosses val="autoZero"/>
      </c:serAx>
      <c:spPr>
        <a:noFill/>
        <a:ln w="25400">
          <a:noFill/>
        </a:ln>
      </c:spPr>
    </c:plotArea>
    <c:plotVisOnly val="1"/>
    <c:dispBlanksAs val="gap"/>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hPercent val="40"/>
      <c:depthPercent val="100"/>
      <c:rAngAx val="1"/>
    </c:view3D>
    <c:floor>
      <c:spPr>
        <a:noFill/>
        <a:ln w="3175">
          <a:solidFill>
            <a:srgbClr val="000000"/>
          </a:solidFill>
          <a:prstDash val="solid"/>
        </a:ln>
      </c:spPr>
    </c:floor>
    <c:sideWall>
      <c:spPr>
        <a:noFill/>
        <a:ln w="12700">
          <a:solidFill>
            <a:srgbClr val="808080"/>
          </a:solidFill>
          <a:prstDash val="solid"/>
        </a:ln>
      </c:spPr>
    </c:sideWall>
    <c:backWall>
      <c:spPr>
        <a:noFill/>
        <a:ln w="12700">
          <a:solidFill>
            <a:srgbClr val="808080"/>
          </a:solidFill>
          <a:prstDash val="solid"/>
        </a:ln>
      </c:spPr>
    </c:backWall>
    <c:plotArea>
      <c:layout>
        <c:manualLayout>
          <c:layoutTarget val="inner"/>
          <c:xMode val="edge"/>
          <c:yMode val="edge"/>
          <c:x val="5.944055944055944E-2"/>
          <c:y val="4.1991679287096774E-2"/>
          <c:w val="0.94055944055944063"/>
          <c:h val="0.88046503604862614"/>
        </c:manualLayout>
      </c:layout>
      <c:bar3DChart>
        <c:barDir val="col"/>
        <c:grouping val="clustered"/>
        <c:ser>
          <c:idx val="0"/>
          <c:order val="0"/>
          <c:spPr>
            <a:solidFill>
              <a:srgbClr val="9999FF"/>
            </a:solidFill>
            <a:ln w="17178">
              <a:solidFill>
                <a:srgbClr val="000000"/>
              </a:solidFill>
              <a:prstDash val="solid"/>
            </a:ln>
            <a:scene3d>
              <a:camera prst="orthographicFront"/>
              <a:lightRig rig="threePt" dir="t"/>
            </a:scene3d>
            <a:sp3d>
              <a:bevelT/>
              <a:bevelB/>
              <a:contourClr>
                <a:srgbClr val="000000"/>
              </a:contourClr>
            </a:sp3d>
          </c:spPr>
          <c:dPt>
            <c:idx val="0"/>
            <c:spPr>
              <a:solidFill>
                <a:srgbClr val="00B0F0"/>
              </a:solidFill>
              <a:ln w="17178">
                <a:solidFill>
                  <a:srgbClr val="000000"/>
                </a:solidFill>
                <a:prstDash val="solid"/>
              </a:ln>
              <a:scene3d>
                <a:camera prst="orthographicFront"/>
                <a:lightRig rig="threePt" dir="t"/>
              </a:scene3d>
              <a:sp3d>
                <a:bevelT/>
                <a:bevelB/>
                <a:contourClr>
                  <a:srgbClr val="000000"/>
                </a:contourClr>
              </a:sp3d>
            </c:spPr>
          </c:dPt>
          <c:dPt>
            <c:idx val="1"/>
            <c:spPr>
              <a:solidFill>
                <a:srgbClr val="FF0000"/>
              </a:solidFill>
              <a:ln w="17178">
                <a:solidFill>
                  <a:srgbClr val="000000"/>
                </a:solidFill>
                <a:prstDash val="solid"/>
              </a:ln>
              <a:scene3d>
                <a:camera prst="orthographicFront"/>
                <a:lightRig rig="threePt" dir="t"/>
              </a:scene3d>
              <a:sp3d>
                <a:bevelT/>
                <a:bevelB/>
                <a:contourClr>
                  <a:srgbClr val="000000"/>
                </a:contourClr>
              </a:sp3d>
            </c:spPr>
          </c:dPt>
          <c:cat>
            <c:strRef>
              <c:f>Φύλλο1!$B$65:$B$66</c:f>
              <c:strCache>
                <c:ptCount val="2"/>
                <c:pt idx="0">
                  <c:v>Επιχορηγήσεις </c:v>
                </c:pt>
                <c:pt idx="1">
                  <c:v>Μισθοδοσία</c:v>
                </c:pt>
              </c:strCache>
            </c:strRef>
          </c:cat>
          <c:val>
            <c:numRef>
              <c:f>Φύλλο1!$C$65:$C$66</c:f>
              <c:numCache>
                <c:formatCode>#,##0</c:formatCode>
                <c:ptCount val="2"/>
                <c:pt idx="0">
                  <c:v>1152</c:v>
                </c:pt>
                <c:pt idx="1">
                  <c:v>1546</c:v>
                </c:pt>
              </c:numCache>
            </c:numRef>
          </c:val>
        </c:ser>
        <c:gapWidth val="119"/>
        <c:gapDepth val="74"/>
        <c:shape val="box"/>
        <c:axId val="91547136"/>
        <c:axId val="91548672"/>
        <c:axId val="0"/>
      </c:bar3DChart>
      <c:catAx>
        <c:axId val="91547136"/>
        <c:scaling>
          <c:orientation val="minMax"/>
        </c:scaling>
        <c:axPos val="b"/>
        <c:numFmt formatCode="General" sourceLinked="1"/>
        <c:tickLblPos val="low"/>
        <c:spPr>
          <a:ln w="4294">
            <a:solidFill>
              <a:srgbClr val="000000"/>
            </a:solidFill>
            <a:prstDash val="solid"/>
          </a:ln>
        </c:spPr>
        <c:txPr>
          <a:bodyPr rot="0" vert="horz"/>
          <a:lstStyle/>
          <a:p>
            <a:pPr>
              <a:defRPr sz="1200" b="1" i="0" u="none" strike="noStrike" baseline="0">
                <a:solidFill>
                  <a:schemeClr val="tx1"/>
                </a:solidFill>
                <a:latin typeface="Arial"/>
                <a:ea typeface="Arial"/>
                <a:cs typeface="Arial"/>
              </a:defRPr>
            </a:pPr>
            <a:endParaRPr lang="el-GR"/>
          </a:p>
        </c:txPr>
        <c:crossAx val="91548672"/>
        <c:crosses val="autoZero"/>
        <c:auto val="1"/>
        <c:lblAlgn val="ctr"/>
        <c:lblOffset val="100"/>
        <c:tickLblSkip val="1"/>
        <c:tickMarkSkip val="1"/>
      </c:catAx>
      <c:valAx>
        <c:axId val="91548672"/>
        <c:scaling>
          <c:orientation val="minMax"/>
        </c:scaling>
        <c:axPos val="l"/>
        <c:majorGridlines>
          <c:spPr>
            <a:ln w="4294">
              <a:solidFill>
                <a:srgbClr val="000000"/>
              </a:solidFill>
              <a:prstDash val="solid"/>
            </a:ln>
          </c:spPr>
        </c:majorGridlines>
        <c:numFmt formatCode="#,##0" sourceLinked="1"/>
        <c:tickLblPos val="nextTo"/>
        <c:spPr>
          <a:ln w="4294">
            <a:solidFill>
              <a:srgbClr val="000000"/>
            </a:solidFill>
            <a:prstDash val="solid"/>
          </a:ln>
        </c:spPr>
        <c:txPr>
          <a:bodyPr rot="0" vert="horz"/>
          <a:lstStyle/>
          <a:p>
            <a:pPr>
              <a:defRPr sz="1150" b="0" i="0" u="none" strike="noStrike" baseline="0">
                <a:solidFill>
                  <a:schemeClr val="tx1"/>
                </a:solidFill>
                <a:latin typeface="Arial"/>
                <a:ea typeface="Arial"/>
                <a:cs typeface="Arial"/>
              </a:defRPr>
            </a:pPr>
            <a:endParaRPr lang="el-GR"/>
          </a:p>
        </c:txPr>
        <c:crossAx val="91547136"/>
        <c:crosses val="autoZero"/>
        <c:crossBetween val="between"/>
      </c:valAx>
      <c:spPr>
        <a:noFill/>
        <a:ln w="34355">
          <a:noFill/>
        </a:ln>
      </c:spPr>
    </c:plotArea>
    <c:plotVisOnly val="1"/>
    <c:dispBlanksAs val="gap"/>
  </c:chart>
  <c:spPr>
    <a:noFill/>
    <a:ln w="4294">
      <a:noFill/>
      <a:prstDash val="solid"/>
    </a:ln>
    <a:scene3d>
      <a:camera prst="orthographicFront"/>
      <a:lightRig rig="threePt" dir="t"/>
    </a:scene3d>
    <a:sp3d>
      <a:bevelB/>
    </a:sp3d>
  </c:spPr>
  <c:txPr>
    <a:bodyPr/>
    <a:lstStyle/>
    <a:p>
      <a:pPr>
        <a:defRPr sz="1420" b="0" i="0" u="none" strike="noStrike" baseline="0">
          <a:solidFill>
            <a:srgbClr val="000000"/>
          </a:solidFill>
          <a:latin typeface="Arial"/>
          <a:ea typeface="Arial"/>
          <a:cs typeface="Arial"/>
        </a:defRPr>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hPercent val="38"/>
      <c:depthPercent val="100"/>
      <c:rAngAx val="1"/>
    </c:view3D>
    <c:floor>
      <c:spPr>
        <a:noFill/>
        <a:ln w="3175">
          <a:solidFill>
            <a:srgbClr val="000000"/>
          </a:solidFill>
          <a:prstDash val="solid"/>
        </a:ln>
      </c:spPr>
    </c:floor>
    <c:sideWall>
      <c:spPr>
        <a:noFill/>
        <a:ln w="12700">
          <a:solidFill>
            <a:srgbClr val="808080"/>
          </a:solidFill>
          <a:prstDash val="solid"/>
        </a:ln>
      </c:spPr>
    </c:sideWall>
    <c:backWall>
      <c:spPr>
        <a:noFill/>
        <a:ln w="12700">
          <a:solidFill>
            <a:srgbClr val="808080"/>
          </a:solidFill>
          <a:prstDash val="solid"/>
        </a:ln>
      </c:spPr>
    </c:backWall>
    <c:plotArea>
      <c:layout>
        <c:manualLayout>
          <c:layoutTarget val="inner"/>
          <c:xMode val="edge"/>
          <c:yMode val="edge"/>
          <c:x val="7.7619385640520719E-2"/>
          <c:y val="2.6588926016767381E-2"/>
          <c:w val="0.9179163756683415"/>
          <c:h val="0.91833297012582649"/>
        </c:manualLayout>
      </c:layout>
      <c:bar3DChart>
        <c:barDir val="col"/>
        <c:grouping val="clustered"/>
        <c:ser>
          <c:idx val="0"/>
          <c:order val="0"/>
          <c:tx>
            <c:strRef>
              <c:f>Φύλλο2!$A$2</c:f>
              <c:strCache>
                <c:ptCount val="1"/>
                <c:pt idx="0">
                  <c:v>Ελλειμα κεντρικής κυβέρνησης κατά ESA95</c:v>
                </c:pt>
              </c:strCache>
            </c:strRef>
          </c:tx>
          <c:spPr>
            <a:solidFill>
              <a:srgbClr val="FF0000"/>
            </a:solidFill>
            <a:ln w="16645">
              <a:solidFill>
                <a:srgbClr val="000000"/>
              </a:solidFill>
              <a:prstDash val="solid"/>
            </a:ln>
            <a:scene3d>
              <a:camera prst="orthographicFront"/>
              <a:lightRig rig="threePt" dir="t"/>
            </a:scene3d>
            <a:sp3d>
              <a:bevelT/>
              <a:bevelB/>
              <a:contourClr>
                <a:srgbClr val="000000"/>
              </a:contourClr>
            </a:sp3d>
          </c:spPr>
          <c:cat>
            <c:numRef>
              <c:f>Φύλλο2!$B$1:$H$1</c:f>
              <c:numCache>
                <c:formatCode>General</c:formatCode>
                <c:ptCount val="7"/>
                <c:pt idx="0">
                  <c:v>2012</c:v>
                </c:pt>
                <c:pt idx="1">
                  <c:v>2013</c:v>
                </c:pt>
                <c:pt idx="2">
                  <c:v>2014</c:v>
                </c:pt>
                <c:pt idx="3">
                  <c:v>2015</c:v>
                </c:pt>
                <c:pt idx="4">
                  <c:v>2016</c:v>
                </c:pt>
                <c:pt idx="5">
                  <c:v>2017</c:v>
                </c:pt>
                <c:pt idx="6">
                  <c:v>2018</c:v>
                </c:pt>
              </c:numCache>
            </c:numRef>
          </c:cat>
          <c:val>
            <c:numRef>
              <c:f>Φύλλο2!$B$2:$H$2</c:f>
              <c:numCache>
                <c:formatCode>#,##0</c:formatCode>
                <c:ptCount val="7"/>
                <c:pt idx="0">
                  <c:v>-10151</c:v>
                </c:pt>
                <c:pt idx="1">
                  <c:v>-9543</c:v>
                </c:pt>
                <c:pt idx="2">
                  <c:v>-2552</c:v>
                </c:pt>
                <c:pt idx="3">
                  <c:v>-2289</c:v>
                </c:pt>
                <c:pt idx="4">
                  <c:v>-1569</c:v>
                </c:pt>
                <c:pt idx="5">
                  <c:v>-638</c:v>
                </c:pt>
                <c:pt idx="6">
                  <c:v>615</c:v>
                </c:pt>
              </c:numCache>
            </c:numRef>
          </c:val>
        </c:ser>
        <c:ser>
          <c:idx val="1"/>
          <c:order val="1"/>
          <c:tx>
            <c:strRef>
              <c:f>Φύλλο2!$A$3</c:f>
              <c:strCache>
                <c:ptCount val="1"/>
                <c:pt idx="0">
                  <c:v>Ισοζύγιο OTA</c:v>
                </c:pt>
              </c:strCache>
            </c:strRef>
          </c:tx>
          <c:spPr>
            <a:solidFill>
              <a:srgbClr val="00FFFF"/>
            </a:solidFill>
            <a:ln w="16645">
              <a:solidFill>
                <a:srgbClr val="000000"/>
              </a:solidFill>
              <a:prstDash val="solid"/>
            </a:ln>
            <a:scene3d>
              <a:camera prst="orthographicFront"/>
              <a:lightRig rig="threePt" dir="t"/>
            </a:scene3d>
            <a:sp3d>
              <a:bevelT/>
              <a:bevelB/>
              <a:contourClr>
                <a:srgbClr val="000000"/>
              </a:contourClr>
            </a:sp3d>
          </c:spPr>
          <c:cat>
            <c:numRef>
              <c:f>Φύλλο2!$B$1:$H$1</c:f>
              <c:numCache>
                <c:formatCode>General</c:formatCode>
                <c:ptCount val="7"/>
                <c:pt idx="0">
                  <c:v>2012</c:v>
                </c:pt>
                <c:pt idx="1">
                  <c:v>2013</c:v>
                </c:pt>
                <c:pt idx="2">
                  <c:v>2014</c:v>
                </c:pt>
                <c:pt idx="3">
                  <c:v>2015</c:v>
                </c:pt>
                <c:pt idx="4">
                  <c:v>2016</c:v>
                </c:pt>
                <c:pt idx="5">
                  <c:v>2017</c:v>
                </c:pt>
                <c:pt idx="6">
                  <c:v>2018</c:v>
                </c:pt>
              </c:numCache>
            </c:numRef>
          </c:cat>
          <c:val>
            <c:numRef>
              <c:f>Φύλλο2!$B$3:$H$3</c:f>
              <c:numCache>
                <c:formatCode>#,##0</c:formatCode>
                <c:ptCount val="7"/>
                <c:pt idx="0">
                  <c:v>518</c:v>
                </c:pt>
                <c:pt idx="1">
                  <c:v>154</c:v>
                </c:pt>
                <c:pt idx="2">
                  <c:v>383</c:v>
                </c:pt>
                <c:pt idx="3">
                  <c:v>851</c:v>
                </c:pt>
                <c:pt idx="4">
                  <c:v>923</c:v>
                </c:pt>
                <c:pt idx="5">
                  <c:v>944</c:v>
                </c:pt>
                <c:pt idx="6">
                  <c:v>1054</c:v>
                </c:pt>
              </c:numCache>
            </c:numRef>
          </c:val>
        </c:ser>
        <c:gapWidth val="16"/>
        <c:gapDepth val="35"/>
        <c:shape val="box"/>
        <c:axId val="94077312"/>
        <c:axId val="94079616"/>
        <c:axId val="0"/>
      </c:bar3DChart>
      <c:catAx>
        <c:axId val="94077312"/>
        <c:scaling>
          <c:orientation val="minMax"/>
        </c:scaling>
        <c:axPos val="b"/>
        <c:numFmt formatCode="General" sourceLinked="1"/>
        <c:tickLblPos val="low"/>
        <c:spPr>
          <a:ln w="4161">
            <a:solidFill>
              <a:srgbClr val="000000"/>
            </a:solidFill>
            <a:prstDash val="solid"/>
          </a:ln>
        </c:spPr>
        <c:txPr>
          <a:bodyPr rot="0" vert="horz"/>
          <a:lstStyle/>
          <a:p>
            <a:pPr>
              <a:defRPr sz="1000" b="0" i="0" u="none" strike="noStrike" baseline="0">
                <a:solidFill>
                  <a:schemeClr val="tx1"/>
                </a:solidFill>
                <a:latin typeface="Arial"/>
                <a:ea typeface="Arial"/>
                <a:cs typeface="Arial"/>
              </a:defRPr>
            </a:pPr>
            <a:endParaRPr lang="el-GR"/>
          </a:p>
        </c:txPr>
        <c:crossAx val="94079616"/>
        <c:crosses val="autoZero"/>
        <c:auto val="1"/>
        <c:lblAlgn val="ctr"/>
        <c:lblOffset val="100"/>
        <c:tickLblSkip val="1"/>
        <c:tickMarkSkip val="1"/>
      </c:catAx>
      <c:valAx>
        <c:axId val="94079616"/>
        <c:scaling>
          <c:orientation val="minMax"/>
        </c:scaling>
        <c:axPos val="l"/>
        <c:majorGridlines>
          <c:spPr>
            <a:ln w="4161">
              <a:solidFill>
                <a:srgbClr val="000000"/>
              </a:solidFill>
              <a:prstDash val="solid"/>
            </a:ln>
          </c:spPr>
        </c:majorGridlines>
        <c:numFmt formatCode="#,##0" sourceLinked="1"/>
        <c:tickLblPos val="nextTo"/>
        <c:spPr>
          <a:ln w="4161">
            <a:solidFill>
              <a:srgbClr val="000000"/>
            </a:solidFill>
            <a:prstDash val="solid"/>
          </a:ln>
        </c:spPr>
        <c:txPr>
          <a:bodyPr rot="0" vert="horz"/>
          <a:lstStyle/>
          <a:p>
            <a:pPr>
              <a:defRPr sz="1050" b="0" i="0" u="none" strike="noStrike" baseline="0">
                <a:solidFill>
                  <a:schemeClr val="tx1"/>
                </a:solidFill>
                <a:latin typeface="Arial"/>
                <a:ea typeface="Arial"/>
                <a:cs typeface="Arial"/>
              </a:defRPr>
            </a:pPr>
            <a:endParaRPr lang="el-GR"/>
          </a:p>
        </c:txPr>
        <c:crossAx val="94077312"/>
        <c:crosses val="autoZero"/>
        <c:crossBetween val="between"/>
      </c:valAx>
      <c:spPr>
        <a:noFill/>
        <a:ln w="33290">
          <a:noFill/>
        </a:ln>
      </c:spPr>
    </c:plotArea>
    <c:legend>
      <c:legendPos val="r"/>
      <c:layout>
        <c:manualLayout>
          <c:xMode val="edge"/>
          <c:yMode val="edge"/>
          <c:x val="0.70187318960878375"/>
          <c:y val="4.0115378918011931E-2"/>
          <c:w val="0.25974537169549933"/>
          <c:h val="0.16602126117041141"/>
        </c:manualLayout>
      </c:layout>
      <c:spPr>
        <a:noFill/>
        <a:ln w="4161">
          <a:solidFill>
            <a:srgbClr val="000000"/>
          </a:solidFill>
          <a:prstDash val="solid"/>
        </a:ln>
      </c:spPr>
      <c:txPr>
        <a:bodyPr/>
        <a:lstStyle/>
        <a:p>
          <a:pPr>
            <a:defRPr sz="1300" b="1" i="0" u="none" strike="noStrike" baseline="0">
              <a:solidFill>
                <a:schemeClr val="tx1"/>
              </a:solidFill>
              <a:latin typeface="Arial"/>
              <a:ea typeface="Arial"/>
              <a:cs typeface="Arial"/>
            </a:defRPr>
          </a:pPr>
          <a:endParaRPr lang="el-GR"/>
        </a:p>
      </c:txPr>
    </c:legend>
    <c:plotVisOnly val="1"/>
    <c:dispBlanksAs val="gap"/>
  </c:chart>
  <c:spPr>
    <a:noFill/>
    <a:ln w="4161">
      <a:noFill/>
      <a:prstDash val="solid"/>
    </a:ln>
  </c:spPr>
  <c:txPr>
    <a:bodyPr/>
    <a:lstStyle/>
    <a:p>
      <a:pPr>
        <a:defRPr sz="1245" b="0" i="0" u="none" strike="noStrike" baseline="0">
          <a:solidFill>
            <a:srgbClr val="000000"/>
          </a:solidFill>
          <a:latin typeface="Arial"/>
          <a:ea typeface="Arial"/>
          <a:cs typeface="Arial"/>
        </a:defRPr>
      </a:pPr>
      <a:endParaRPr lang="el-G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hPercent val="100"/>
      <c:depthPercent val="100"/>
      <c:perspective val="30"/>
    </c:view3D>
    <c:floor>
      <c:spPr>
        <a:noFill/>
        <a:ln w="3175">
          <a:solidFill>
            <a:srgbClr val="000000"/>
          </a:solidFill>
          <a:prstDash val="solid"/>
        </a:ln>
      </c:spPr>
    </c:floor>
    <c:sideWall>
      <c:spPr>
        <a:noFill/>
        <a:ln w="12700">
          <a:solidFill>
            <a:srgbClr val="808080"/>
          </a:solidFill>
          <a:prstDash val="solid"/>
        </a:ln>
      </c:spPr>
    </c:sideWall>
    <c:backWall>
      <c:spPr>
        <a:noFill/>
        <a:ln w="12700">
          <a:solidFill>
            <a:srgbClr val="808080"/>
          </a:solidFill>
          <a:prstDash val="solid"/>
        </a:ln>
      </c:spPr>
    </c:backWall>
    <c:plotArea>
      <c:layout>
        <c:manualLayout>
          <c:layoutTarget val="inner"/>
          <c:xMode val="edge"/>
          <c:yMode val="edge"/>
          <c:x val="9.4876660341556202E-2"/>
          <c:y val="5.4918422806822728E-2"/>
          <c:w val="0.90512333965844405"/>
          <c:h val="0.86952326934434188"/>
        </c:manualLayout>
      </c:layout>
      <c:line3DChart>
        <c:grouping val="standard"/>
        <c:ser>
          <c:idx val="0"/>
          <c:order val="0"/>
          <c:tx>
            <c:strRef>
              <c:f>Φύλλο1!$B$91</c:f>
              <c:strCache>
                <c:ptCount val="1"/>
                <c:pt idx="0">
                  <c:v>Υπόλοιπο ληξ.υποχρ.</c:v>
                </c:pt>
              </c:strCache>
            </c:strRef>
          </c:tx>
          <c:spPr>
            <a:solidFill>
              <a:srgbClr val="FF8A15"/>
            </a:solidFill>
            <a:ln w="19842">
              <a:solidFill>
                <a:srgbClr val="000000"/>
              </a:solidFill>
              <a:prstDash val="solid"/>
            </a:ln>
            <a:scene3d>
              <a:camera prst="orthographicFront"/>
              <a:lightRig rig="threePt" dir="t"/>
            </a:scene3d>
            <a:sp3d prstMaterial="matte">
              <a:contourClr>
                <a:srgbClr val="000000"/>
              </a:contourClr>
            </a:sp3d>
          </c:spPr>
          <c:cat>
            <c:strRef>
              <c:f>Φύλλο1!$C$89:$F$90</c:f>
              <c:strCache>
                <c:ptCount val="4"/>
                <c:pt idx="0">
                  <c:v>2.011</c:v>
                </c:pt>
                <c:pt idx="1">
                  <c:v>2012</c:v>
                </c:pt>
                <c:pt idx="2">
                  <c:v>2013</c:v>
                </c:pt>
                <c:pt idx="3">
                  <c:v>Απρ-14</c:v>
                </c:pt>
              </c:strCache>
            </c:strRef>
          </c:cat>
          <c:val>
            <c:numRef>
              <c:f>Φύλλο1!$C$91:$F$91</c:f>
              <c:numCache>
                <c:formatCode>#,##0.0</c:formatCode>
                <c:ptCount val="4"/>
                <c:pt idx="0">
                  <c:v>1191.4360000000001</c:v>
                </c:pt>
                <c:pt idx="1">
                  <c:v>1176</c:v>
                </c:pt>
                <c:pt idx="2">
                  <c:v>427.57499999999999</c:v>
                </c:pt>
                <c:pt idx="3">
                  <c:v>427.86</c:v>
                </c:pt>
              </c:numCache>
            </c:numRef>
          </c:val>
        </c:ser>
        <c:gapDepth val="88"/>
        <c:axId val="94993024"/>
        <c:axId val="94830976"/>
        <c:axId val="94343168"/>
      </c:line3DChart>
      <c:catAx>
        <c:axId val="94993024"/>
        <c:scaling>
          <c:orientation val="minMax"/>
        </c:scaling>
        <c:axPos val="b"/>
        <c:numFmt formatCode="General" sourceLinked="1"/>
        <c:tickLblPos val="low"/>
        <c:spPr>
          <a:ln w="4960">
            <a:solidFill>
              <a:srgbClr val="000000"/>
            </a:solidFill>
            <a:prstDash val="solid"/>
          </a:ln>
        </c:spPr>
        <c:txPr>
          <a:bodyPr rot="0" vert="horz"/>
          <a:lstStyle/>
          <a:p>
            <a:pPr>
              <a:defRPr sz="1100" b="0" i="0" u="none" strike="noStrike" baseline="0">
                <a:solidFill>
                  <a:schemeClr val="tx1"/>
                </a:solidFill>
                <a:latin typeface="Arial"/>
                <a:ea typeface="Arial"/>
                <a:cs typeface="Arial"/>
              </a:defRPr>
            </a:pPr>
            <a:endParaRPr lang="el-GR"/>
          </a:p>
        </c:txPr>
        <c:crossAx val="94830976"/>
        <c:crosses val="autoZero"/>
        <c:auto val="1"/>
        <c:lblAlgn val="ctr"/>
        <c:lblOffset val="100"/>
        <c:tickLblSkip val="1"/>
        <c:tickMarkSkip val="1"/>
        <c:noMultiLvlLbl val="1"/>
      </c:catAx>
      <c:valAx>
        <c:axId val="94830976"/>
        <c:scaling>
          <c:orientation val="minMax"/>
        </c:scaling>
        <c:axPos val="l"/>
        <c:majorGridlines>
          <c:spPr>
            <a:ln w="4960">
              <a:solidFill>
                <a:srgbClr val="000000"/>
              </a:solidFill>
              <a:prstDash val="solid"/>
            </a:ln>
          </c:spPr>
        </c:majorGridlines>
        <c:numFmt formatCode="#,##0.0" sourceLinked="1"/>
        <c:tickLblPos val="nextTo"/>
        <c:spPr>
          <a:ln w="4960">
            <a:solidFill>
              <a:srgbClr val="000000"/>
            </a:solidFill>
            <a:prstDash val="solid"/>
          </a:ln>
        </c:spPr>
        <c:txPr>
          <a:bodyPr rot="0" vert="horz"/>
          <a:lstStyle/>
          <a:p>
            <a:pPr>
              <a:defRPr sz="1100" b="0" i="0" u="none" strike="noStrike" baseline="0">
                <a:solidFill>
                  <a:schemeClr val="tx1"/>
                </a:solidFill>
                <a:latin typeface="Arial"/>
                <a:ea typeface="Arial"/>
                <a:cs typeface="Arial"/>
              </a:defRPr>
            </a:pPr>
            <a:endParaRPr lang="el-GR"/>
          </a:p>
        </c:txPr>
        <c:crossAx val="94993024"/>
        <c:crosses val="autoZero"/>
        <c:crossBetween val="between"/>
      </c:valAx>
      <c:serAx>
        <c:axId val="94343168"/>
        <c:scaling>
          <c:orientation val="minMax"/>
        </c:scaling>
        <c:delete val="1"/>
        <c:axPos val="b"/>
        <c:tickLblPos val="none"/>
        <c:crossAx val="94830976"/>
        <c:crosses val="autoZero"/>
      </c:serAx>
      <c:spPr>
        <a:noFill/>
        <a:ln w="39684">
          <a:noFill/>
        </a:ln>
      </c:spPr>
    </c:plotArea>
    <c:plotVisOnly val="1"/>
    <c:dispBlanksAs val="gap"/>
  </c:chart>
  <c:spPr>
    <a:noFill/>
    <a:ln w="4960">
      <a:noFill/>
      <a:prstDash val="solid"/>
    </a:ln>
  </c:spPr>
  <c:txPr>
    <a:bodyPr/>
    <a:lstStyle/>
    <a:p>
      <a:pPr>
        <a:defRPr sz="1484" b="0" i="0" u="none" strike="noStrike" baseline="0">
          <a:solidFill>
            <a:srgbClr val="000000"/>
          </a:solidFill>
          <a:latin typeface="Arial"/>
          <a:ea typeface="Arial"/>
          <a:cs typeface="Arial"/>
        </a:defRPr>
      </a:pPr>
      <a:endParaRPr lang="el-GR"/>
    </a:p>
  </c:txPr>
  <c:externalData r:id="rId1"/>
</c:chartSpace>
</file>

<file path=ppt/diagrams/_rels/data13.xml.rels><?xml version="1.0" encoding="UTF-8" standalone="yes"?>
<Relationships xmlns="http://schemas.openxmlformats.org/package/2006/relationships"><Relationship Id="rId1" Type="http://schemas.openxmlformats.org/officeDocument/2006/relationships/image" Target="../media/image16.jpeg"/></Relationships>
</file>

<file path=ppt/diagrams/_rels/data4.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9BCD57-DADB-42FB-BCF4-07D0E1BBC597}" type="doc">
      <dgm:prSet loTypeId="urn:microsoft.com/office/officeart/2005/8/layout/target3" loCatId="list" qsTypeId="urn:microsoft.com/office/officeart/2005/8/quickstyle/3d2" qsCatId="3D" csTypeId="urn:microsoft.com/office/officeart/2005/8/colors/colorful1" csCatId="colorful" phldr="1"/>
      <dgm:spPr/>
      <dgm:t>
        <a:bodyPr/>
        <a:lstStyle/>
        <a:p>
          <a:endParaRPr lang="el-GR"/>
        </a:p>
      </dgm:t>
    </dgm:pt>
    <dgm:pt modelId="{645B0018-4436-4BCF-AC0F-C2D3C3B751C4}">
      <dgm:prSet custT="1"/>
      <dgm:spPr/>
      <dgm:t>
        <a:bodyPr/>
        <a:lstStyle/>
        <a:p>
          <a:pPr rtl="0"/>
          <a:r>
            <a:rPr lang="en-US" sz="2200" dirty="0" smtClean="0">
              <a:latin typeface="Arial" pitchFamily="34" charset="0"/>
              <a:cs typeface="Arial" pitchFamily="34" charset="0"/>
            </a:rPr>
            <a:t>1. </a:t>
          </a:r>
          <a:r>
            <a:rPr lang="el-GR" sz="2200" dirty="0" smtClean="0">
              <a:latin typeface="Arial" pitchFamily="34" charset="0"/>
              <a:cs typeface="Arial" pitchFamily="34" charset="0"/>
            </a:rPr>
            <a:t>Η Ελληνική ΤΑ στο διεθνές &amp; Ευρωπαϊκό της περιβάλλον.</a:t>
          </a:r>
          <a:endParaRPr lang="el-GR" sz="2200" dirty="0">
            <a:latin typeface="Arial" pitchFamily="34" charset="0"/>
            <a:cs typeface="Arial" pitchFamily="34" charset="0"/>
          </a:endParaRPr>
        </a:p>
      </dgm:t>
    </dgm:pt>
    <dgm:pt modelId="{A8F76CE2-7DA6-4089-96A8-4AD0A7537778}" type="parTrans" cxnId="{216205E4-5531-4FFA-815A-DD240F38BC4F}">
      <dgm:prSet/>
      <dgm:spPr/>
      <dgm:t>
        <a:bodyPr/>
        <a:lstStyle/>
        <a:p>
          <a:endParaRPr lang="el-GR" sz="2200">
            <a:latin typeface="Arial" pitchFamily="34" charset="0"/>
            <a:cs typeface="Arial" pitchFamily="34" charset="0"/>
          </a:endParaRPr>
        </a:p>
      </dgm:t>
    </dgm:pt>
    <dgm:pt modelId="{6F1D5405-0FD2-48B8-B9D8-98EFFDC71F0B}" type="sibTrans" cxnId="{216205E4-5531-4FFA-815A-DD240F38BC4F}">
      <dgm:prSet/>
      <dgm:spPr/>
      <dgm:t>
        <a:bodyPr/>
        <a:lstStyle/>
        <a:p>
          <a:endParaRPr lang="el-GR" sz="2200">
            <a:latin typeface="Arial" pitchFamily="34" charset="0"/>
            <a:cs typeface="Arial" pitchFamily="34" charset="0"/>
          </a:endParaRPr>
        </a:p>
      </dgm:t>
    </dgm:pt>
    <dgm:pt modelId="{7550D1A9-C576-4D02-BDAF-A23AB4B0F8F9}">
      <dgm:prSet custT="1"/>
      <dgm:spPr/>
      <dgm:t>
        <a:bodyPr/>
        <a:lstStyle/>
        <a:p>
          <a:pPr rtl="0"/>
          <a:r>
            <a:rPr lang="en-US" sz="2200" dirty="0" smtClean="0">
              <a:latin typeface="Arial" pitchFamily="34" charset="0"/>
              <a:cs typeface="Arial" pitchFamily="34" charset="0"/>
            </a:rPr>
            <a:t>2. </a:t>
          </a:r>
          <a:r>
            <a:rPr lang="el-GR" sz="2200" dirty="0" smtClean="0">
              <a:latin typeface="Arial" pitchFamily="34" charset="0"/>
              <a:cs typeface="Arial" pitchFamily="34" charset="0"/>
            </a:rPr>
            <a:t>Οι κρατικές επιχορηγήσεις στους δήμους &amp; η εξέλιξη τους</a:t>
          </a:r>
          <a:r>
            <a:rPr lang="en-US" sz="2200" dirty="0" smtClean="0">
              <a:latin typeface="Arial" pitchFamily="34" charset="0"/>
              <a:cs typeface="Arial" pitchFamily="34" charset="0"/>
            </a:rPr>
            <a:t>.</a:t>
          </a:r>
          <a:endParaRPr lang="el-GR" sz="2200" dirty="0">
            <a:latin typeface="Arial" pitchFamily="34" charset="0"/>
            <a:cs typeface="Arial" pitchFamily="34" charset="0"/>
          </a:endParaRPr>
        </a:p>
      </dgm:t>
    </dgm:pt>
    <dgm:pt modelId="{3CBF06E2-FA7D-45E1-9CFB-E7ED21EFE52B}" type="parTrans" cxnId="{14E1E77F-529C-4957-BEDB-28715C1807C7}">
      <dgm:prSet/>
      <dgm:spPr/>
      <dgm:t>
        <a:bodyPr/>
        <a:lstStyle/>
        <a:p>
          <a:endParaRPr lang="el-GR" sz="2200">
            <a:latin typeface="Arial" pitchFamily="34" charset="0"/>
            <a:cs typeface="Arial" pitchFamily="34" charset="0"/>
          </a:endParaRPr>
        </a:p>
      </dgm:t>
    </dgm:pt>
    <dgm:pt modelId="{0B8E1701-2D10-4770-9134-6AB762E9AD9E}" type="sibTrans" cxnId="{14E1E77F-529C-4957-BEDB-28715C1807C7}">
      <dgm:prSet/>
      <dgm:spPr/>
      <dgm:t>
        <a:bodyPr/>
        <a:lstStyle/>
        <a:p>
          <a:endParaRPr lang="el-GR" sz="2200">
            <a:latin typeface="Arial" pitchFamily="34" charset="0"/>
            <a:cs typeface="Arial" pitchFamily="34" charset="0"/>
          </a:endParaRPr>
        </a:p>
      </dgm:t>
    </dgm:pt>
    <dgm:pt modelId="{9D03CA0D-F7AA-451E-8B92-4E7CD2CB93E0}">
      <dgm:prSet custT="1"/>
      <dgm:spPr/>
      <dgm:t>
        <a:bodyPr/>
        <a:lstStyle/>
        <a:p>
          <a:pPr rtl="0"/>
          <a:r>
            <a:rPr lang="en-US" sz="2200" dirty="0" smtClean="0">
              <a:latin typeface="Arial" pitchFamily="34" charset="0"/>
              <a:cs typeface="Arial" pitchFamily="34" charset="0"/>
            </a:rPr>
            <a:t>3. </a:t>
          </a:r>
          <a:r>
            <a:rPr lang="el-GR" sz="2200" dirty="0" smtClean="0">
              <a:latin typeface="Arial" pitchFamily="34" charset="0"/>
              <a:cs typeface="Arial" pitchFamily="34" charset="0"/>
            </a:rPr>
            <a:t>Είναι οι δήμοι το μαύρο πρόβατο των δημόσιων οικονομικών της χώρας;</a:t>
          </a:r>
          <a:endParaRPr lang="el-GR" sz="2200" dirty="0">
            <a:latin typeface="Arial" pitchFamily="34" charset="0"/>
            <a:cs typeface="Arial" pitchFamily="34" charset="0"/>
          </a:endParaRPr>
        </a:p>
      </dgm:t>
    </dgm:pt>
    <dgm:pt modelId="{13522650-0223-4B00-AF64-4877820C7A79}" type="parTrans" cxnId="{26BBB960-091B-4E26-BACE-E8B1E93F213A}">
      <dgm:prSet/>
      <dgm:spPr/>
      <dgm:t>
        <a:bodyPr/>
        <a:lstStyle/>
        <a:p>
          <a:endParaRPr lang="el-GR" sz="2200">
            <a:latin typeface="Arial" pitchFamily="34" charset="0"/>
            <a:cs typeface="Arial" pitchFamily="34" charset="0"/>
          </a:endParaRPr>
        </a:p>
      </dgm:t>
    </dgm:pt>
    <dgm:pt modelId="{3857E604-3C36-4912-B8D2-DD1E8EED3E4C}" type="sibTrans" cxnId="{26BBB960-091B-4E26-BACE-E8B1E93F213A}">
      <dgm:prSet/>
      <dgm:spPr/>
      <dgm:t>
        <a:bodyPr/>
        <a:lstStyle/>
        <a:p>
          <a:endParaRPr lang="el-GR" sz="2200">
            <a:latin typeface="Arial" pitchFamily="34" charset="0"/>
            <a:cs typeface="Arial" pitchFamily="34" charset="0"/>
          </a:endParaRPr>
        </a:p>
      </dgm:t>
    </dgm:pt>
    <dgm:pt modelId="{9617DBA7-F56A-4DAD-A174-6613E912F303}">
      <dgm:prSet custT="1"/>
      <dgm:spPr/>
      <dgm:t>
        <a:bodyPr/>
        <a:lstStyle/>
        <a:p>
          <a:pPr rtl="0"/>
          <a:r>
            <a:rPr lang="en-US" sz="2200" dirty="0" smtClean="0">
              <a:latin typeface="Arial" pitchFamily="34" charset="0"/>
              <a:cs typeface="Arial" pitchFamily="34" charset="0"/>
            </a:rPr>
            <a:t>4. </a:t>
          </a:r>
          <a:r>
            <a:rPr lang="el-GR" sz="2200" dirty="0" smtClean="0">
              <a:latin typeface="Arial" pitchFamily="34" charset="0"/>
              <a:cs typeface="Arial" pitchFamily="34" charset="0"/>
            </a:rPr>
            <a:t>Ποια είναι η αναμενόμενη πορεία των οικονομικών της ΤΑ για τα επόμενα χρόνια;</a:t>
          </a:r>
          <a:endParaRPr lang="el-GR" sz="2200" dirty="0">
            <a:latin typeface="Arial" pitchFamily="34" charset="0"/>
            <a:cs typeface="Arial" pitchFamily="34" charset="0"/>
          </a:endParaRPr>
        </a:p>
      </dgm:t>
    </dgm:pt>
    <dgm:pt modelId="{DCF4E0BA-BB72-4A63-8DDC-BAC9E8894A0C}" type="parTrans" cxnId="{9442927C-4065-4185-9FA9-0BAFFE2EC090}">
      <dgm:prSet/>
      <dgm:spPr/>
      <dgm:t>
        <a:bodyPr/>
        <a:lstStyle/>
        <a:p>
          <a:endParaRPr lang="el-GR" sz="2200">
            <a:latin typeface="Arial" pitchFamily="34" charset="0"/>
            <a:cs typeface="Arial" pitchFamily="34" charset="0"/>
          </a:endParaRPr>
        </a:p>
      </dgm:t>
    </dgm:pt>
    <dgm:pt modelId="{646E3593-3C78-43E6-A96F-E51D7B0DF013}" type="sibTrans" cxnId="{9442927C-4065-4185-9FA9-0BAFFE2EC090}">
      <dgm:prSet/>
      <dgm:spPr/>
      <dgm:t>
        <a:bodyPr/>
        <a:lstStyle/>
        <a:p>
          <a:endParaRPr lang="el-GR" sz="2200">
            <a:latin typeface="Arial" pitchFamily="34" charset="0"/>
            <a:cs typeface="Arial" pitchFamily="34" charset="0"/>
          </a:endParaRPr>
        </a:p>
      </dgm:t>
    </dgm:pt>
    <dgm:pt modelId="{846B1CF7-38E1-4110-AC50-A66930D8016A}">
      <dgm:prSet custT="1"/>
      <dgm:spPr/>
      <dgm:t>
        <a:bodyPr/>
        <a:lstStyle/>
        <a:p>
          <a:pPr rtl="0"/>
          <a:r>
            <a:rPr lang="en-US" sz="2200" dirty="0" smtClean="0">
              <a:latin typeface="Arial" pitchFamily="34" charset="0"/>
              <a:cs typeface="Arial" pitchFamily="34" charset="0"/>
            </a:rPr>
            <a:t>5. </a:t>
          </a:r>
          <a:r>
            <a:rPr lang="el-GR" sz="2200" dirty="0" smtClean="0">
              <a:latin typeface="Arial" pitchFamily="34" charset="0"/>
              <a:cs typeface="Arial" pitchFamily="34" charset="0"/>
            </a:rPr>
            <a:t>Τι πρέπει να γίνει;</a:t>
          </a:r>
          <a:endParaRPr lang="el-GR" sz="2200" dirty="0">
            <a:latin typeface="Arial" pitchFamily="34" charset="0"/>
            <a:cs typeface="Arial" pitchFamily="34" charset="0"/>
          </a:endParaRPr>
        </a:p>
      </dgm:t>
    </dgm:pt>
    <dgm:pt modelId="{0493968C-DA55-469C-A528-54667B89554C}" type="parTrans" cxnId="{4C9939CA-F4D5-4B1C-AD9B-4AC5C21BCC93}">
      <dgm:prSet/>
      <dgm:spPr/>
      <dgm:t>
        <a:bodyPr/>
        <a:lstStyle/>
        <a:p>
          <a:endParaRPr lang="el-GR" sz="2200">
            <a:latin typeface="Arial" pitchFamily="34" charset="0"/>
            <a:cs typeface="Arial" pitchFamily="34" charset="0"/>
          </a:endParaRPr>
        </a:p>
      </dgm:t>
    </dgm:pt>
    <dgm:pt modelId="{CB7A4093-0FA0-421A-B721-671AA23AD0FF}" type="sibTrans" cxnId="{4C9939CA-F4D5-4B1C-AD9B-4AC5C21BCC93}">
      <dgm:prSet/>
      <dgm:spPr/>
      <dgm:t>
        <a:bodyPr/>
        <a:lstStyle/>
        <a:p>
          <a:endParaRPr lang="el-GR" sz="2200">
            <a:latin typeface="Arial" pitchFamily="34" charset="0"/>
            <a:cs typeface="Arial" pitchFamily="34" charset="0"/>
          </a:endParaRPr>
        </a:p>
      </dgm:t>
    </dgm:pt>
    <dgm:pt modelId="{39B0B298-7286-4DE2-87F5-8C49FE4E9AF3}" type="pres">
      <dgm:prSet presAssocID="{099BCD57-DADB-42FB-BCF4-07D0E1BBC597}" presName="Name0" presStyleCnt="0">
        <dgm:presLayoutVars>
          <dgm:chMax val="7"/>
          <dgm:dir/>
          <dgm:animLvl val="lvl"/>
          <dgm:resizeHandles val="exact"/>
        </dgm:presLayoutVars>
      </dgm:prSet>
      <dgm:spPr/>
      <dgm:t>
        <a:bodyPr/>
        <a:lstStyle/>
        <a:p>
          <a:endParaRPr lang="el-GR"/>
        </a:p>
      </dgm:t>
    </dgm:pt>
    <dgm:pt modelId="{E52869B5-8647-4BA8-B3B1-89BA25D9BF0A}" type="pres">
      <dgm:prSet presAssocID="{645B0018-4436-4BCF-AC0F-C2D3C3B751C4}" presName="circle1" presStyleLbl="node1" presStyleIdx="0" presStyleCnt="5"/>
      <dgm:spPr/>
    </dgm:pt>
    <dgm:pt modelId="{F747A44A-5051-400A-8E1F-158BC34E033F}" type="pres">
      <dgm:prSet presAssocID="{645B0018-4436-4BCF-AC0F-C2D3C3B751C4}" presName="space" presStyleCnt="0"/>
      <dgm:spPr/>
    </dgm:pt>
    <dgm:pt modelId="{2639386A-B0B7-44D4-952B-0CE3332A4915}" type="pres">
      <dgm:prSet presAssocID="{645B0018-4436-4BCF-AC0F-C2D3C3B751C4}" presName="rect1" presStyleLbl="alignAcc1" presStyleIdx="0" presStyleCnt="5"/>
      <dgm:spPr/>
      <dgm:t>
        <a:bodyPr/>
        <a:lstStyle/>
        <a:p>
          <a:endParaRPr lang="el-GR"/>
        </a:p>
      </dgm:t>
    </dgm:pt>
    <dgm:pt modelId="{E9BEC84C-FD67-4B34-886B-E33F5D007DDA}" type="pres">
      <dgm:prSet presAssocID="{7550D1A9-C576-4D02-BDAF-A23AB4B0F8F9}" presName="vertSpace2" presStyleLbl="node1" presStyleIdx="0" presStyleCnt="5"/>
      <dgm:spPr/>
    </dgm:pt>
    <dgm:pt modelId="{5783E450-6465-434A-9CCA-2F5AD664DEDD}" type="pres">
      <dgm:prSet presAssocID="{7550D1A9-C576-4D02-BDAF-A23AB4B0F8F9}" presName="circle2" presStyleLbl="node1" presStyleIdx="1" presStyleCnt="5"/>
      <dgm:spPr/>
    </dgm:pt>
    <dgm:pt modelId="{1334E3D8-2337-4158-B887-168F6847B55A}" type="pres">
      <dgm:prSet presAssocID="{7550D1A9-C576-4D02-BDAF-A23AB4B0F8F9}" presName="rect2" presStyleLbl="alignAcc1" presStyleIdx="1" presStyleCnt="5"/>
      <dgm:spPr/>
      <dgm:t>
        <a:bodyPr/>
        <a:lstStyle/>
        <a:p>
          <a:endParaRPr lang="el-GR"/>
        </a:p>
      </dgm:t>
    </dgm:pt>
    <dgm:pt modelId="{E9E082DD-74E6-414D-ACEB-618A73ADEFDA}" type="pres">
      <dgm:prSet presAssocID="{9D03CA0D-F7AA-451E-8B92-4E7CD2CB93E0}" presName="vertSpace3" presStyleLbl="node1" presStyleIdx="1" presStyleCnt="5"/>
      <dgm:spPr/>
    </dgm:pt>
    <dgm:pt modelId="{2394E36F-7BEE-4094-873E-A0BC21E012D7}" type="pres">
      <dgm:prSet presAssocID="{9D03CA0D-F7AA-451E-8B92-4E7CD2CB93E0}" presName="circle3" presStyleLbl="node1" presStyleIdx="2" presStyleCnt="5"/>
      <dgm:spPr/>
    </dgm:pt>
    <dgm:pt modelId="{8493EEE7-294C-40A1-8EED-7ED7F1913162}" type="pres">
      <dgm:prSet presAssocID="{9D03CA0D-F7AA-451E-8B92-4E7CD2CB93E0}" presName="rect3" presStyleLbl="alignAcc1" presStyleIdx="2" presStyleCnt="5"/>
      <dgm:spPr/>
      <dgm:t>
        <a:bodyPr/>
        <a:lstStyle/>
        <a:p>
          <a:endParaRPr lang="el-GR"/>
        </a:p>
      </dgm:t>
    </dgm:pt>
    <dgm:pt modelId="{DFB8A4D4-AF0C-4A4D-ADA6-A4B92FE33DC9}" type="pres">
      <dgm:prSet presAssocID="{9617DBA7-F56A-4DAD-A174-6613E912F303}" presName="vertSpace4" presStyleLbl="node1" presStyleIdx="2" presStyleCnt="5"/>
      <dgm:spPr/>
    </dgm:pt>
    <dgm:pt modelId="{9E9929D4-9CB3-4A77-A1EB-71289E66199B}" type="pres">
      <dgm:prSet presAssocID="{9617DBA7-F56A-4DAD-A174-6613E912F303}" presName="circle4" presStyleLbl="node1" presStyleIdx="3" presStyleCnt="5"/>
      <dgm:spPr/>
    </dgm:pt>
    <dgm:pt modelId="{BED71DB8-4FF8-4EC0-A83C-5714B7D5FF14}" type="pres">
      <dgm:prSet presAssocID="{9617DBA7-F56A-4DAD-A174-6613E912F303}" presName="rect4" presStyleLbl="alignAcc1" presStyleIdx="3" presStyleCnt="5"/>
      <dgm:spPr/>
      <dgm:t>
        <a:bodyPr/>
        <a:lstStyle/>
        <a:p>
          <a:endParaRPr lang="el-GR"/>
        </a:p>
      </dgm:t>
    </dgm:pt>
    <dgm:pt modelId="{0C6FA56D-4D37-4FE6-9533-7A461456D877}" type="pres">
      <dgm:prSet presAssocID="{846B1CF7-38E1-4110-AC50-A66930D8016A}" presName="vertSpace5" presStyleLbl="node1" presStyleIdx="3" presStyleCnt="5"/>
      <dgm:spPr/>
    </dgm:pt>
    <dgm:pt modelId="{8B2FF881-4635-4AB8-8A17-8C855825F58D}" type="pres">
      <dgm:prSet presAssocID="{846B1CF7-38E1-4110-AC50-A66930D8016A}" presName="circle5" presStyleLbl="node1" presStyleIdx="4" presStyleCnt="5"/>
      <dgm:spPr/>
    </dgm:pt>
    <dgm:pt modelId="{7F05F677-3934-45A1-9EAB-64AC8C7B8496}" type="pres">
      <dgm:prSet presAssocID="{846B1CF7-38E1-4110-AC50-A66930D8016A}" presName="rect5" presStyleLbl="alignAcc1" presStyleIdx="4" presStyleCnt="5"/>
      <dgm:spPr/>
      <dgm:t>
        <a:bodyPr/>
        <a:lstStyle/>
        <a:p>
          <a:endParaRPr lang="el-GR"/>
        </a:p>
      </dgm:t>
    </dgm:pt>
    <dgm:pt modelId="{4DE87D66-F9C7-4166-8447-CB847C2E7855}" type="pres">
      <dgm:prSet presAssocID="{645B0018-4436-4BCF-AC0F-C2D3C3B751C4}" presName="rect1ParTxNoCh" presStyleLbl="alignAcc1" presStyleIdx="4" presStyleCnt="5">
        <dgm:presLayoutVars>
          <dgm:chMax val="1"/>
          <dgm:bulletEnabled val="1"/>
        </dgm:presLayoutVars>
      </dgm:prSet>
      <dgm:spPr/>
      <dgm:t>
        <a:bodyPr/>
        <a:lstStyle/>
        <a:p>
          <a:endParaRPr lang="el-GR"/>
        </a:p>
      </dgm:t>
    </dgm:pt>
    <dgm:pt modelId="{BB883A20-FE12-403C-BD7A-2CCB6E7F5DFD}" type="pres">
      <dgm:prSet presAssocID="{7550D1A9-C576-4D02-BDAF-A23AB4B0F8F9}" presName="rect2ParTxNoCh" presStyleLbl="alignAcc1" presStyleIdx="4" presStyleCnt="5">
        <dgm:presLayoutVars>
          <dgm:chMax val="1"/>
          <dgm:bulletEnabled val="1"/>
        </dgm:presLayoutVars>
      </dgm:prSet>
      <dgm:spPr/>
      <dgm:t>
        <a:bodyPr/>
        <a:lstStyle/>
        <a:p>
          <a:endParaRPr lang="el-GR"/>
        </a:p>
      </dgm:t>
    </dgm:pt>
    <dgm:pt modelId="{2349FBB6-94A6-4238-852E-50857C3FE011}" type="pres">
      <dgm:prSet presAssocID="{9D03CA0D-F7AA-451E-8B92-4E7CD2CB93E0}" presName="rect3ParTxNoCh" presStyleLbl="alignAcc1" presStyleIdx="4" presStyleCnt="5">
        <dgm:presLayoutVars>
          <dgm:chMax val="1"/>
          <dgm:bulletEnabled val="1"/>
        </dgm:presLayoutVars>
      </dgm:prSet>
      <dgm:spPr/>
      <dgm:t>
        <a:bodyPr/>
        <a:lstStyle/>
        <a:p>
          <a:endParaRPr lang="el-GR"/>
        </a:p>
      </dgm:t>
    </dgm:pt>
    <dgm:pt modelId="{C36625A7-8345-4BDC-9143-2844E77D132D}" type="pres">
      <dgm:prSet presAssocID="{9617DBA7-F56A-4DAD-A174-6613E912F303}" presName="rect4ParTxNoCh" presStyleLbl="alignAcc1" presStyleIdx="4" presStyleCnt="5">
        <dgm:presLayoutVars>
          <dgm:chMax val="1"/>
          <dgm:bulletEnabled val="1"/>
        </dgm:presLayoutVars>
      </dgm:prSet>
      <dgm:spPr/>
      <dgm:t>
        <a:bodyPr/>
        <a:lstStyle/>
        <a:p>
          <a:endParaRPr lang="el-GR"/>
        </a:p>
      </dgm:t>
    </dgm:pt>
    <dgm:pt modelId="{81A50812-B0CE-4654-B4EA-E8141038C087}" type="pres">
      <dgm:prSet presAssocID="{846B1CF7-38E1-4110-AC50-A66930D8016A}" presName="rect5ParTxNoCh" presStyleLbl="alignAcc1" presStyleIdx="4" presStyleCnt="5">
        <dgm:presLayoutVars>
          <dgm:chMax val="1"/>
          <dgm:bulletEnabled val="1"/>
        </dgm:presLayoutVars>
      </dgm:prSet>
      <dgm:spPr/>
      <dgm:t>
        <a:bodyPr/>
        <a:lstStyle/>
        <a:p>
          <a:endParaRPr lang="el-GR"/>
        </a:p>
      </dgm:t>
    </dgm:pt>
  </dgm:ptLst>
  <dgm:cxnLst>
    <dgm:cxn modelId="{4FFB8234-121B-43B6-956F-2230FF69E8CA}" type="presOf" srcId="{846B1CF7-38E1-4110-AC50-A66930D8016A}" destId="{7F05F677-3934-45A1-9EAB-64AC8C7B8496}" srcOrd="0" destOrd="0" presId="urn:microsoft.com/office/officeart/2005/8/layout/target3"/>
    <dgm:cxn modelId="{14E1E77F-529C-4957-BEDB-28715C1807C7}" srcId="{099BCD57-DADB-42FB-BCF4-07D0E1BBC597}" destId="{7550D1A9-C576-4D02-BDAF-A23AB4B0F8F9}" srcOrd="1" destOrd="0" parTransId="{3CBF06E2-FA7D-45E1-9CFB-E7ED21EFE52B}" sibTransId="{0B8E1701-2D10-4770-9134-6AB762E9AD9E}"/>
    <dgm:cxn modelId="{ECCD1BDC-3F3C-4C71-A579-C8AFA5BDB323}" type="presOf" srcId="{9D03CA0D-F7AA-451E-8B92-4E7CD2CB93E0}" destId="{8493EEE7-294C-40A1-8EED-7ED7F1913162}" srcOrd="0" destOrd="0" presId="urn:microsoft.com/office/officeart/2005/8/layout/target3"/>
    <dgm:cxn modelId="{052AF7E0-65F4-4A75-8DCB-5120F70EC4A8}" type="presOf" srcId="{846B1CF7-38E1-4110-AC50-A66930D8016A}" destId="{81A50812-B0CE-4654-B4EA-E8141038C087}" srcOrd="1" destOrd="0" presId="urn:microsoft.com/office/officeart/2005/8/layout/target3"/>
    <dgm:cxn modelId="{09D79D78-CF51-41AA-AEC5-CEBD8609FDB3}" type="presOf" srcId="{7550D1A9-C576-4D02-BDAF-A23AB4B0F8F9}" destId="{1334E3D8-2337-4158-B887-168F6847B55A}" srcOrd="0" destOrd="0" presId="urn:microsoft.com/office/officeart/2005/8/layout/target3"/>
    <dgm:cxn modelId="{51536DE1-9541-4AF6-8A14-2317901CD479}" type="presOf" srcId="{9617DBA7-F56A-4DAD-A174-6613E912F303}" destId="{C36625A7-8345-4BDC-9143-2844E77D132D}" srcOrd="1" destOrd="0" presId="urn:microsoft.com/office/officeart/2005/8/layout/target3"/>
    <dgm:cxn modelId="{778E663F-5BF6-4F50-BB8F-E476C87F0E17}" type="presOf" srcId="{645B0018-4436-4BCF-AC0F-C2D3C3B751C4}" destId="{2639386A-B0B7-44D4-952B-0CE3332A4915}" srcOrd="0" destOrd="0" presId="urn:microsoft.com/office/officeart/2005/8/layout/target3"/>
    <dgm:cxn modelId="{9442927C-4065-4185-9FA9-0BAFFE2EC090}" srcId="{099BCD57-DADB-42FB-BCF4-07D0E1BBC597}" destId="{9617DBA7-F56A-4DAD-A174-6613E912F303}" srcOrd="3" destOrd="0" parTransId="{DCF4E0BA-BB72-4A63-8DDC-BAC9E8894A0C}" sibTransId="{646E3593-3C78-43E6-A96F-E51D7B0DF013}"/>
    <dgm:cxn modelId="{280E5D26-2E4A-4DF7-8AF3-49D51DD9C397}" type="presOf" srcId="{099BCD57-DADB-42FB-BCF4-07D0E1BBC597}" destId="{39B0B298-7286-4DE2-87F5-8C49FE4E9AF3}" srcOrd="0" destOrd="0" presId="urn:microsoft.com/office/officeart/2005/8/layout/target3"/>
    <dgm:cxn modelId="{26BBB960-091B-4E26-BACE-E8B1E93F213A}" srcId="{099BCD57-DADB-42FB-BCF4-07D0E1BBC597}" destId="{9D03CA0D-F7AA-451E-8B92-4E7CD2CB93E0}" srcOrd="2" destOrd="0" parTransId="{13522650-0223-4B00-AF64-4877820C7A79}" sibTransId="{3857E604-3C36-4912-B8D2-DD1E8EED3E4C}"/>
    <dgm:cxn modelId="{5CF9A95A-B7FB-453B-9533-C45640DAC083}" type="presOf" srcId="{645B0018-4436-4BCF-AC0F-C2D3C3B751C4}" destId="{4DE87D66-F9C7-4166-8447-CB847C2E7855}" srcOrd="1" destOrd="0" presId="urn:microsoft.com/office/officeart/2005/8/layout/target3"/>
    <dgm:cxn modelId="{4C9939CA-F4D5-4B1C-AD9B-4AC5C21BCC93}" srcId="{099BCD57-DADB-42FB-BCF4-07D0E1BBC597}" destId="{846B1CF7-38E1-4110-AC50-A66930D8016A}" srcOrd="4" destOrd="0" parTransId="{0493968C-DA55-469C-A528-54667B89554C}" sibTransId="{CB7A4093-0FA0-421A-B721-671AA23AD0FF}"/>
    <dgm:cxn modelId="{216205E4-5531-4FFA-815A-DD240F38BC4F}" srcId="{099BCD57-DADB-42FB-BCF4-07D0E1BBC597}" destId="{645B0018-4436-4BCF-AC0F-C2D3C3B751C4}" srcOrd="0" destOrd="0" parTransId="{A8F76CE2-7DA6-4089-96A8-4AD0A7537778}" sibTransId="{6F1D5405-0FD2-48B8-B9D8-98EFFDC71F0B}"/>
    <dgm:cxn modelId="{5F67EA8A-F63E-421A-A40B-DE33A7F42CEE}" type="presOf" srcId="{7550D1A9-C576-4D02-BDAF-A23AB4B0F8F9}" destId="{BB883A20-FE12-403C-BD7A-2CCB6E7F5DFD}" srcOrd="1" destOrd="0" presId="urn:microsoft.com/office/officeart/2005/8/layout/target3"/>
    <dgm:cxn modelId="{97C62CAE-BEDB-47B8-B19C-3A65B31A35CC}" type="presOf" srcId="{9D03CA0D-F7AA-451E-8B92-4E7CD2CB93E0}" destId="{2349FBB6-94A6-4238-852E-50857C3FE011}" srcOrd="1" destOrd="0" presId="urn:microsoft.com/office/officeart/2005/8/layout/target3"/>
    <dgm:cxn modelId="{45B2EDCD-31B9-4036-9B0F-9BA5C99C4308}" type="presOf" srcId="{9617DBA7-F56A-4DAD-A174-6613E912F303}" destId="{BED71DB8-4FF8-4EC0-A83C-5714B7D5FF14}" srcOrd="0" destOrd="0" presId="urn:microsoft.com/office/officeart/2005/8/layout/target3"/>
    <dgm:cxn modelId="{9827EF01-AFBF-4B91-B863-3CD37B331D81}" type="presParOf" srcId="{39B0B298-7286-4DE2-87F5-8C49FE4E9AF3}" destId="{E52869B5-8647-4BA8-B3B1-89BA25D9BF0A}" srcOrd="0" destOrd="0" presId="urn:microsoft.com/office/officeart/2005/8/layout/target3"/>
    <dgm:cxn modelId="{E78CD197-4641-4F6B-915E-D6EADA2990B2}" type="presParOf" srcId="{39B0B298-7286-4DE2-87F5-8C49FE4E9AF3}" destId="{F747A44A-5051-400A-8E1F-158BC34E033F}" srcOrd="1" destOrd="0" presId="urn:microsoft.com/office/officeart/2005/8/layout/target3"/>
    <dgm:cxn modelId="{364538CC-E4A1-4599-89FE-B9380C65001C}" type="presParOf" srcId="{39B0B298-7286-4DE2-87F5-8C49FE4E9AF3}" destId="{2639386A-B0B7-44D4-952B-0CE3332A4915}" srcOrd="2" destOrd="0" presId="urn:microsoft.com/office/officeart/2005/8/layout/target3"/>
    <dgm:cxn modelId="{FCB90E11-A050-41A6-8FEC-518811649FDE}" type="presParOf" srcId="{39B0B298-7286-4DE2-87F5-8C49FE4E9AF3}" destId="{E9BEC84C-FD67-4B34-886B-E33F5D007DDA}" srcOrd="3" destOrd="0" presId="urn:microsoft.com/office/officeart/2005/8/layout/target3"/>
    <dgm:cxn modelId="{AE9C6447-E874-45B1-BF67-9B8BF2564930}" type="presParOf" srcId="{39B0B298-7286-4DE2-87F5-8C49FE4E9AF3}" destId="{5783E450-6465-434A-9CCA-2F5AD664DEDD}" srcOrd="4" destOrd="0" presId="urn:microsoft.com/office/officeart/2005/8/layout/target3"/>
    <dgm:cxn modelId="{355D5956-3FA4-40D0-98F5-44BF0224E3C8}" type="presParOf" srcId="{39B0B298-7286-4DE2-87F5-8C49FE4E9AF3}" destId="{1334E3D8-2337-4158-B887-168F6847B55A}" srcOrd="5" destOrd="0" presId="urn:microsoft.com/office/officeart/2005/8/layout/target3"/>
    <dgm:cxn modelId="{A57D978A-CEB7-4601-B695-9424FC2B0D4F}" type="presParOf" srcId="{39B0B298-7286-4DE2-87F5-8C49FE4E9AF3}" destId="{E9E082DD-74E6-414D-ACEB-618A73ADEFDA}" srcOrd="6" destOrd="0" presId="urn:microsoft.com/office/officeart/2005/8/layout/target3"/>
    <dgm:cxn modelId="{A1F2A2AB-7DF8-43DC-A5D1-34E00C026B1D}" type="presParOf" srcId="{39B0B298-7286-4DE2-87F5-8C49FE4E9AF3}" destId="{2394E36F-7BEE-4094-873E-A0BC21E012D7}" srcOrd="7" destOrd="0" presId="urn:microsoft.com/office/officeart/2005/8/layout/target3"/>
    <dgm:cxn modelId="{F3A24E18-BDFB-473E-86EB-8C0709A91C81}" type="presParOf" srcId="{39B0B298-7286-4DE2-87F5-8C49FE4E9AF3}" destId="{8493EEE7-294C-40A1-8EED-7ED7F1913162}" srcOrd="8" destOrd="0" presId="urn:microsoft.com/office/officeart/2005/8/layout/target3"/>
    <dgm:cxn modelId="{F09EC5AF-8723-4085-92FA-FE1757038D7A}" type="presParOf" srcId="{39B0B298-7286-4DE2-87F5-8C49FE4E9AF3}" destId="{DFB8A4D4-AF0C-4A4D-ADA6-A4B92FE33DC9}" srcOrd="9" destOrd="0" presId="urn:microsoft.com/office/officeart/2005/8/layout/target3"/>
    <dgm:cxn modelId="{D001E142-1B44-4FEC-84E6-1FE11044B00F}" type="presParOf" srcId="{39B0B298-7286-4DE2-87F5-8C49FE4E9AF3}" destId="{9E9929D4-9CB3-4A77-A1EB-71289E66199B}" srcOrd="10" destOrd="0" presId="urn:microsoft.com/office/officeart/2005/8/layout/target3"/>
    <dgm:cxn modelId="{41308EC3-7132-423A-B69D-10340CAB0063}" type="presParOf" srcId="{39B0B298-7286-4DE2-87F5-8C49FE4E9AF3}" destId="{BED71DB8-4FF8-4EC0-A83C-5714B7D5FF14}" srcOrd="11" destOrd="0" presId="urn:microsoft.com/office/officeart/2005/8/layout/target3"/>
    <dgm:cxn modelId="{1C3DF201-2ACE-416E-BDE0-861788A30F23}" type="presParOf" srcId="{39B0B298-7286-4DE2-87F5-8C49FE4E9AF3}" destId="{0C6FA56D-4D37-4FE6-9533-7A461456D877}" srcOrd="12" destOrd="0" presId="urn:microsoft.com/office/officeart/2005/8/layout/target3"/>
    <dgm:cxn modelId="{81D8EAF7-6F6A-47B5-B92F-C99DFA2E46DD}" type="presParOf" srcId="{39B0B298-7286-4DE2-87F5-8C49FE4E9AF3}" destId="{8B2FF881-4635-4AB8-8A17-8C855825F58D}" srcOrd="13" destOrd="0" presId="urn:microsoft.com/office/officeart/2005/8/layout/target3"/>
    <dgm:cxn modelId="{03302BE0-2B0F-4BD7-92E9-0FAEB1BEA508}" type="presParOf" srcId="{39B0B298-7286-4DE2-87F5-8C49FE4E9AF3}" destId="{7F05F677-3934-45A1-9EAB-64AC8C7B8496}" srcOrd="14" destOrd="0" presId="urn:microsoft.com/office/officeart/2005/8/layout/target3"/>
    <dgm:cxn modelId="{28409CCF-B01C-4759-8B08-FAF76BCC7BF4}" type="presParOf" srcId="{39B0B298-7286-4DE2-87F5-8C49FE4E9AF3}" destId="{4DE87D66-F9C7-4166-8447-CB847C2E7855}" srcOrd="15" destOrd="0" presId="urn:microsoft.com/office/officeart/2005/8/layout/target3"/>
    <dgm:cxn modelId="{AB2EA416-8EC5-4916-9C37-9C50CFE32D2B}" type="presParOf" srcId="{39B0B298-7286-4DE2-87F5-8C49FE4E9AF3}" destId="{BB883A20-FE12-403C-BD7A-2CCB6E7F5DFD}" srcOrd="16" destOrd="0" presId="urn:microsoft.com/office/officeart/2005/8/layout/target3"/>
    <dgm:cxn modelId="{6CB3D39E-B5FF-4A6B-AC87-09F85B34C688}" type="presParOf" srcId="{39B0B298-7286-4DE2-87F5-8C49FE4E9AF3}" destId="{2349FBB6-94A6-4238-852E-50857C3FE011}" srcOrd="17" destOrd="0" presId="urn:microsoft.com/office/officeart/2005/8/layout/target3"/>
    <dgm:cxn modelId="{F183DD8D-1313-463C-A79C-BD3BE30B7EF3}" type="presParOf" srcId="{39B0B298-7286-4DE2-87F5-8C49FE4E9AF3}" destId="{C36625A7-8345-4BDC-9143-2844E77D132D}" srcOrd="18" destOrd="0" presId="urn:microsoft.com/office/officeart/2005/8/layout/target3"/>
    <dgm:cxn modelId="{97EF5161-E28D-4B97-BB9E-C94D858CD03B}" type="presParOf" srcId="{39B0B298-7286-4DE2-87F5-8C49FE4E9AF3}" destId="{81A50812-B0CE-4654-B4EA-E8141038C087}" srcOrd="19"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677461-C4F4-49A3-80A7-EB35190DFE6F}" type="doc">
      <dgm:prSet loTypeId="urn:microsoft.com/office/officeart/2005/8/layout/pyramid2" loCatId="pyramid" qsTypeId="urn:microsoft.com/office/officeart/2005/8/quickstyle/3d3" qsCatId="3D" csTypeId="urn:microsoft.com/office/officeart/2005/8/colors/colorful3" csCatId="colorful" phldr="1"/>
      <dgm:spPr/>
      <dgm:t>
        <a:bodyPr/>
        <a:lstStyle/>
        <a:p>
          <a:endParaRPr lang="el-GR"/>
        </a:p>
      </dgm:t>
    </dgm:pt>
    <dgm:pt modelId="{F039CAA1-6979-4132-8ED3-F1C8CD1B57A3}">
      <dgm:prSet custT="1"/>
      <dgm:spPr/>
      <dgm:t>
        <a:bodyPr/>
        <a:lstStyle/>
        <a:p>
          <a:pPr rtl="0"/>
          <a:r>
            <a:rPr lang="el-GR" sz="2000" dirty="0" smtClean="0">
              <a:latin typeface="Arial" pitchFamily="34" charset="0"/>
              <a:cs typeface="Arial" pitchFamily="34" charset="0"/>
            </a:rPr>
            <a:t>Οι απαιτήσεις του νέου προγράμματος είναι πολύ </a:t>
          </a:r>
          <a:r>
            <a:rPr lang="el-GR" sz="2000" b="1" dirty="0" smtClean="0">
              <a:latin typeface="Arial" pitchFamily="34" charset="0"/>
              <a:cs typeface="Arial" pitchFamily="34" charset="0"/>
            </a:rPr>
            <a:t>μεγαλύτερες</a:t>
          </a:r>
          <a:r>
            <a:rPr lang="el-GR" sz="2000" dirty="0" smtClean="0">
              <a:latin typeface="Arial" pitchFamily="34" charset="0"/>
              <a:cs typeface="Arial" pitchFamily="34" charset="0"/>
            </a:rPr>
            <a:t>, από το τρέχον ΕΣΠΑ.</a:t>
          </a:r>
          <a:endParaRPr lang="el-GR" sz="2000" dirty="0">
            <a:latin typeface="Arial" pitchFamily="34" charset="0"/>
            <a:cs typeface="Arial" pitchFamily="34" charset="0"/>
          </a:endParaRPr>
        </a:p>
      </dgm:t>
    </dgm:pt>
    <dgm:pt modelId="{DC36FD2A-EA46-4DDF-BFD3-0AC57D34AB81}" type="parTrans" cxnId="{78C8D056-5F62-427E-8FC8-DBFE7F2A411B}">
      <dgm:prSet/>
      <dgm:spPr/>
      <dgm:t>
        <a:bodyPr/>
        <a:lstStyle/>
        <a:p>
          <a:endParaRPr lang="el-GR" sz="2000">
            <a:latin typeface="Arial" pitchFamily="34" charset="0"/>
            <a:cs typeface="Arial" pitchFamily="34" charset="0"/>
          </a:endParaRPr>
        </a:p>
      </dgm:t>
    </dgm:pt>
    <dgm:pt modelId="{4083A49D-F5D3-4D7B-84DC-8FFE03132756}" type="sibTrans" cxnId="{78C8D056-5F62-427E-8FC8-DBFE7F2A411B}">
      <dgm:prSet/>
      <dgm:spPr/>
      <dgm:t>
        <a:bodyPr/>
        <a:lstStyle/>
        <a:p>
          <a:endParaRPr lang="el-GR" sz="2000">
            <a:latin typeface="Arial" pitchFamily="34" charset="0"/>
            <a:cs typeface="Arial" pitchFamily="34" charset="0"/>
          </a:endParaRPr>
        </a:p>
      </dgm:t>
    </dgm:pt>
    <dgm:pt modelId="{A46DD483-B1D5-4E6E-AD32-F7FA47CC3ECE}">
      <dgm:prSet custT="1"/>
      <dgm:spPr/>
      <dgm:t>
        <a:bodyPr/>
        <a:lstStyle/>
        <a:p>
          <a:pPr rtl="0"/>
          <a:r>
            <a:rPr lang="el-GR" sz="2000" dirty="0" smtClean="0">
              <a:latin typeface="Arial" pitchFamily="34" charset="0"/>
              <a:cs typeface="Arial" pitchFamily="34" charset="0"/>
            </a:rPr>
            <a:t>Ο προϋπολογισμός του είναι </a:t>
          </a:r>
          <a:r>
            <a:rPr lang="el-GR" sz="2000" b="1" dirty="0" smtClean="0">
              <a:latin typeface="Arial" pitchFamily="34" charset="0"/>
              <a:cs typeface="Arial" pitchFamily="34" charset="0"/>
            </a:rPr>
            <a:t>μειωμένος</a:t>
          </a:r>
          <a:r>
            <a:rPr lang="el-GR" sz="2000" dirty="0" smtClean="0">
              <a:latin typeface="Arial" pitchFamily="34" charset="0"/>
              <a:cs typeface="Arial" pitchFamily="34" charset="0"/>
            </a:rPr>
            <a:t>. </a:t>
          </a:r>
          <a:endParaRPr lang="el-GR" sz="2000" dirty="0">
            <a:latin typeface="Arial" pitchFamily="34" charset="0"/>
            <a:cs typeface="Arial" pitchFamily="34" charset="0"/>
          </a:endParaRPr>
        </a:p>
      </dgm:t>
    </dgm:pt>
    <dgm:pt modelId="{8E0D7D97-985D-4E76-A4B8-21567D06F2DC}" type="parTrans" cxnId="{E727098B-49D8-4172-9FC4-F5ACF479AEFE}">
      <dgm:prSet/>
      <dgm:spPr/>
      <dgm:t>
        <a:bodyPr/>
        <a:lstStyle/>
        <a:p>
          <a:endParaRPr lang="el-GR" sz="2000">
            <a:latin typeface="Arial" pitchFamily="34" charset="0"/>
            <a:cs typeface="Arial" pitchFamily="34" charset="0"/>
          </a:endParaRPr>
        </a:p>
      </dgm:t>
    </dgm:pt>
    <dgm:pt modelId="{B866FBE0-5192-4C16-A2BF-4877CE2D2202}" type="sibTrans" cxnId="{E727098B-49D8-4172-9FC4-F5ACF479AEFE}">
      <dgm:prSet/>
      <dgm:spPr/>
      <dgm:t>
        <a:bodyPr/>
        <a:lstStyle/>
        <a:p>
          <a:endParaRPr lang="el-GR" sz="2000">
            <a:latin typeface="Arial" pitchFamily="34" charset="0"/>
            <a:cs typeface="Arial" pitchFamily="34" charset="0"/>
          </a:endParaRPr>
        </a:p>
      </dgm:t>
    </dgm:pt>
    <dgm:pt modelId="{6402A0F0-EF04-4C50-9BBD-01742914847B}">
      <dgm:prSet custT="1"/>
      <dgm:spPr/>
      <dgm:t>
        <a:bodyPr/>
        <a:lstStyle/>
        <a:p>
          <a:pPr rtl="0"/>
          <a:r>
            <a:rPr lang="el-GR" sz="2000" dirty="0" smtClean="0">
              <a:latin typeface="Arial" pitchFamily="34" charset="0"/>
              <a:cs typeface="Arial" pitchFamily="34" charset="0"/>
            </a:rPr>
            <a:t>Βασικό χαρακτηριστικό του, ακόμα &amp; στα χρηματοδοτικά εργαλεία που προορίζονται για δήμους, </a:t>
          </a:r>
          <a:r>
            <a:rPr lang="el-GR" sz="2000" b="1" dirty="0" smtClean="0">
              <a:latin typeface="Arial" pitchFamily="34" charset="0"/>
              <a:cs typeface="Arial" pitchFamily="34" charset="0"/>
            </a:rPr>
            <a:t>ο έντονος ανταγωνιστικός τους χαρακτήρας</a:t>
          </a:r>
          <a:r>
            <a:rPr lang="el-GR" sz="2000" dirty="0" smtClean="0">
              <a:latin typeface="Arial" pitchFamily="34" charset="0"/>
              <a:cs typeface="Arial" pitchFamily="34" charset="0"/>
            </a:rPr>
            <a:t>. </a:t>
          </a:r>
          <a:endParaRPr lang="el-GR" sz="2000" dirty="0">
            <a:latin typeface="Arial" pitchFamily="34" charset="0"/>
            <a:cs typeface="Arial" pitchFamily="34" charset="0"/>
          </a:endParaRPr>
        </a:p>
      </dgm:t>
    </dgm:pt>
    <dgm:pt modelId="{0D259983-9553-4D03-989E-EDB9A0B65147}" type="sibTrans" cxnId="{0F047C7D-777A-4993-B842-480E2DCBC496}">
      <dgm:prSet/>
      <dgm:spPr/>
      <dgm:t>
        <a:bodyPr/>
        <a:lstStyle/>
        <a:p>
          <a:endParaRPr lang="el-GR" sz="2000">
            <a:latin typeface="Arial" pitchFamily="34" charset="0"/>
            <a:cs typeface="Arial" pitchFamily="34" charset="0"/>
          </a:endParaRPr>
        </a:p>
      </dgm:t>
    </dgm:pt>
    <dgm:pt modelId="{8E633AE8-E0DF-4A2A-850C-F3B7831ADA9E}" type="parTrans" cxnId="{0F047C7D-777A-4993-B842-480E2DCBC496}">
      <dgm:prSet/>
      <dgm:spPr/>
      <dgm:t>
        <a:bodyPr/>
        <a:lstStyle/>
        <a:p>
          <a:endParaRPr lang="el-GR" sz="2000">
            <a:latin typeface="Arial" pitchFamily="34" charset="0"/>
            <a:cs typeface="Arial" pitchFamily="34" charset="0"/>
          </a:endParaRPr>
        </a:p>
      </dgm:t>
    </dgm:pt>
    <dgm:pt modelId="{FD32EE98-A799-4E30-ADF0-087EE06BF442}" type="pres">
      <dgm:prSet presAssocID="{C7677461-C4F4-49A3-80A7-EB35190DFE6F}" presName="compositeShape" presStyleCnt="0">
        <dgm:presLayoutVars>
          <dgm:dir/>
          <dgm:resizeHandles/>
        </dgm:presLayoutVars>
      </dgm:prSet>
      <dgm:spPr/>
      <dgm:t>
        <a:bodyPr/>
        <a:lstStyle/>
        <a:p>
          <a:endParaRPr lang="el-GR"/>
        </a:p>
      </dgm:t>
    </dgm:pt>
    <dgm:pt modelId="{7EA24438-2DCF-42C5-AD3A-CA81F0E33370}" type="pres">
      <dgm:prSet presAssocID="{C7677461-C4F4-49A3-80A7-EB35190DFE6F}" presName="pyramid" presStyleLbl="node1" presStyleIdx="0" presStyleCnt="1"/>
      <dgm:spPr/>
    </dgm:pt>
    <dgm:pt modelId="{31981052-2FB9-426D-B29B-857E149EE697}" type="pres">
      <dgm:prSet presAssocID="{C7677461-C4F4-49A3-80A7-EB35190DFE6F}" presName="theList" presStyleCnt="0"/>
      <dgm:spPr/>
    </dgm:pt>
    <dgm:pt modelId="{C5CC5A79-46DD-4E0C-AFF4-26C93EFA8F49}" type="pres">
      <dgm:prSet presAssocID="{F039CAA1-6979-4132-8ED3-F1C8CD1B57A3}" presName="aNode" presStyleLbl="fgAcc1" presStyleIdx="0" presStyleCnt="3">
        <dgm:presLayoutVars>
          <dgm:bulletEnabled val="1"/>
        </dgm:presLayoutVars>
      </dgm:prSet>
      <dgm:spPr/>
      <dgm:t>
        <a:bodyPr/>
        <a:lstStyle/>
        <a:p>
          <a:endParaRPr lang="el-GR"/>
        </a:p>
      </dgm:t>
    </dgm:pt>
    <dgm:pt modelId="{E1A8FDD2-F9BD-44BB-A795-A23615ACFF4D}" type="pres">
      <dgm:prSet presAssocID="{F039CAA1-6979-4132-8ED3-F1C8CD1B57A3}" presName="aSpace" presStyleCnt="0"/>
      <dgm:spPr/>
    </dgm:pt>
    <dgm:pt modelId="{8FBD5D55-E6E8-4096-A785-C3E5A0CD71F5}" type="pres">
      <dgm:prSet presAssocID="{A46DD483-B1D5-4E6E-AD32-F7FA47CC3ECE}" presName="aNode" presStyleLbl="fgAcc1" presStyleIdx="1" presStyleCnt="3">
        <dgm:presLayoutVars>
          <dgm:bulletEnabled val="1"/>
        </dgm:presLayoutVars>
      </dgm:prSet>
      <dgm:spPr/>
      <dgm:t>
        <a:bodyPr/>
        <a:lstStyle/>
        <a:p>
          <a:endParaRPr lang="el-GR"/>
        </a:p>
      </dgm:t>
    </dgm:pt>
    <dgm:pt modelId="{ED3C8C88-49AC-460B-A7DE-FD4765CFFC15}" type="pres">
      <dgm:prSet presAssocID="{A46DD483-B1D5-4E6E-AD32-F7FA47CC3ECE}" presName="aSpace" presStyleCnt="0"/>
      <dgm:spPr/>
    </dgm:pt>
    <dgm:pt modelId="{0C0DB648-D71E-4844-8CDB-046877278170}" type="pres">
      <dgm:prSet presAssocID="{6402A0F0-EF04-4C50-9BBD-01742914847B}" presName="aNode" presStyleLbl="fgAcc1" presStyleIdx="2" presStyleCnt="3" custScaleX="103106" custScaleY="117311">
        <dgm:presLayoutVars>
          <dgm:bulletEnabled val="1"/>
        </dgm:presLayoutVars>
      </dgm:prSet>
      <dgm:spPr/>
      <dgm:t>
        <a:bodyPr/>
        <a:lstStyle/>
        <a:p>
          <a:endParaRPr lang="el-GR"/>
        </a:p>
      </dgm:t>
    </dgm:pt>
    <dgm:pt modelId="{D0B3C8BF-5850-499E-8998-F6949711AFF0}" type="pres">
      <dgm:prSet presAssocID="{6402A0F0-EF04-4C50-9BBD-01742914847B}" presName="aSpace" presStyleCnt="0"/>
      <dgm:spPr/>
    </dgm:pt>
  </dgm:ptLst>
  <dgm:cxnLst>
    <dgm:cxn modelId="{78C8D056-5F62-427E-8FC8-DBFE7F2A411B}" srcId="{C7677461-C4F4-49A3-80A7-EB35190DFE6F}" destId="{F039CAA1-6979-4132-8ED3-F1C8CD1B57A3}" srcOrd="0" destOrd="0" parTransId="{DC36FD2A-EA46-4DDF-BFD3-0AC57D34AB81}" sibTransId="{4083A49D-F5D3-4D7B-84DC-8FFE03132756}"/>
    <dgm:cxn modelId="{939671AF-14F7-4A36-9BAA-78D087D75756}" type="presOf" srcId="{C7677461-C4F4-49A3-80A7-EB35190DFE6F}" destId="{FD32EE98-A799-4E30-ADF0-087EE06BF442}" srcOrd="0" destOrd="0" presId="urn:microsoft.com/office/officeart/2005/8/layout/pyramid2"/>
    <dgm:cxn modelId="{E727098B-49D8-4172-9FC4-F5ACF479AEFE}" srcId="{C7677461-C4F4-49A3-80A7-EB35190DFE6F}" destId="{A46DD483-B1D5-4E6E-AD32-F7FA47CC3ECE}" srcOrd="1" destOrd="0" parTransId="{8E0D7D97-985D-4E76-A4B8-21567D06F2DC}" sibTransId="{B866FBE0-5192-4C16-A2BF-4877CE2D2202}"/>
    <dgm:cxn modelId="{0F047C7D-777A-4993-B842-480E2DCBC496}" srcId="{C7677461-C4F4-49A3-80A7-EB35190DFE6F}" destId="{6402A0F0-EF04-4C50-9BBD-01742914847B}" srcOrd="2" destOrd="0" parTransId="{8E633AE8-E0DF-4A2A-850C-F3B7831ADA9E}" sibTransId="{0D259983-9553-4D03-989E-EDB9A0B65147}"/>
    <dgm:cxn modelId="{23A546A2-9E14-4B55-80C2-9A842B24E90E}" type="presOf" srcId="{6402A0F0-EF04-4C50-9BBD-01742914847B}" destId="{0C0DB648-D71E-4844-8CDB-046877278170}" srcOrd="0" destOrd="0" presId="urn:microsoft.com/office/officeart/2005/8/layout/pyramid2"/>
    <dgm:cxn modelId="{4E319722-0045-4FD8-A4B6-A3502F7BB8FC}" type="presOf" srcId="{A46DD483-B1D5-4E6E-AD32-F7FA47CC3ECE}" destId="{8FBD5D55-E6E8-4096-A785-C3E5A0CD71F5}" srcOrd="0" destOrd="0" presId="urn:microsoft.com/office/officeart/2005/8/layout/pyramid2"/>
    <dgm:cxn modelId="{1118ED27-7863-4723-8854-BEC301E3BCF3}" type="presOf" srcId="{F039CAA1-6979-4132-8ED3-F1C8CD1B57A3}" destId="{C5CC5A79-46DD-4E0C-AFF4-26C93EFA8F49}" srcOrd="0" destOrd="0" presId="urn:microsoft.com/office/officeart/2005/8/layout/pyramid2"/>
    <dgm:cxn modelId="{1B02C916-81C4-4074-B3BE-E82CF9049809}" type="presParOf" srcId="{FD32EE98-A799-4E30-ADF0-087EE06BF442}" destId="{7EA24438-2DCF-42C5-AD3A-CA81F0E33370}" srcOrd="0" destOrd="0" presId="urn:microsoft.com/office/officeart/2005/8/layout/pyramid2"/>
    <dgm:cxn modelId="{88EDADE9-8F2C-41CE-AB69-44078BCAA637}" type="presParOf" srcId="{FD32EE98-A799-4E30-ADF0-087EE06BF442}" destId="{31981052-2FB9-426D-B29B-857E149EE697}" srcOrd="1" destOrd="0" presId="urn:microsoft.com/office/officeart/2005/8/layout/pyramid2"/>
    <dgm:cxn modelId="{2D7F3B4D-E7C3-4086-8782-6DDFF5162767}" type="presParOf" srcId="{31981052-2FB9-426D-B29B-857E149EE697}" destId="{C5CC5A79-46DD-4E0C-AFF4-26C93EFA8F49}" srcOrd="0" destOrd="0" presId="urn:microsoft.com/office/officeart/2005/8/layout/pyramid2"/>
    <dgm:cxn modelId="{44D1C79C-A907-47F5-AE57-A7C8BFBBFFFE}" type="presParOf" srcId="{31981052-2FB9-426D-B29B-857E149EE697}" destId="{E1A8FDD2-F9BD-44BB-A795-A23615ACFF4D}" srcOrd="1" destOrd="0" presId="urn:microsoft.com/office/officeart/2005/8/layout/pyramid2"/>
    <dgm:cxn modelId="{FA3DFFA5-9D85-4853-AD66-564275DFB98E}" type="presParOf" srcId="{31981052-2FB9-426D-B29B-857E149EE697}" destId="{8FBD5D55-E6E8-4096-A785-C3E5A0CD71F5}" srcOrd="2" destOrd="0" presId="urn:microsoft.com/office/officeart/2005/8/layout/pyramid2"/>
    <dgm:cxn modelId="{8AA6B306-24AA-43BA-97AF-6C98A952FDF9}" type="presParOf" srcId="{31981052-2FB9-426D-B29B-857E149EE697}" destId="{ED3C8C88-49AC-460B-A7DE-FD4765CFFC15}" srcOrd="3" destOrd="0" presId="urn:microsoft.com/office/officeart/2005/8/layout/pyramid2"/>
    <dgm:cxn modelId="{B16A245A-D9D7-441F-A722-09A4072E44D2}" type="presParOf" srcId="{31981052-2FB9-426D-B29B-857E149EE697}" destId="{0C0DB648-D71E-4844-8CDB-046877278170}" srcOrd="4" destOrd="0" presId="urn:microsoft.com/office/officeart/2005/8/layout/pyramid2"/>
    <dgm:cxn modelId="{FEFF86ED-F4A8-4013-98CC-A926EB4E3D6A}" type="presParOf" srcId="{31981052-2FB9-426D-B29B-857E149EE697}" destId="{D0B3C8BF-5850-499E-8998-F6949711AFF0}"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BD42DA-72E3-4D1D-BFB2-C3CC4947540F}" type="doc">
      <dgm:prSet loTypeId="urn:microsoft.com/office/officeart/2005/8/layout/arrow2" loCatId="process" qsTypeId="urn:microsoft.com/office/officeart/2005/8/quickstyle/3d2" qsCatId="3D" csTypeId="urn:microsoft.com/office/officeart/2005/8/colors/colorful5" csCatId="colorful" phldr="1"/>
      <dgm:spPr/>
      <dgm:t>
        <a:bodyPr/>
        <a:lstStyle/>
        <a:p>
          <a:endParaRPr lang="el-GR"/>
        </a:p>
      </dgm:t>
    </dgm:pt>
    <dgm:pt modelId="{6B3F3141-88EE-4C62-B3E6-D66BC2F8AFAD}">
      <dgm:prSet custT="1"/>
      <dgm:spPr/>
      <dgm:t>
        <a:bodyPr/>
        <a:lstStyle/>
        <a:p>
          <a:pPr algn="ctr" rtl="0"/>
          <a:r>
            <a:rPr lang="el-GR" sz="2100" dirty="0" smtClean="0">
              <a:solidFill>
                <a:schemeClr val="accent4">
                  <a:lumMod val="75000"/>
                </a:schemeClr>
              </a:solidFill>
              <a:latin typeface="Arial" pitchFamily="34" charset="0"/>
              <a:cs typeface="Arial" pitchFamily="34" charset="0"/>
            </a:rPr>
            <a:t>Τα επόμενα χρόνια δεν αναμένεται να αλλάξει προς το καλύτερο η κατάσταση</a:t>
          </a:r>
          <a:endParaRPr lang="el-GR" sz="2100" dirty="0">
            <a:solidFill>
              <a:schemeClr val="accent4">
                <a:lumMod val="75000"/>
              </a:schemeClr>
            </a:solidFill>
            <a:latin typeface="Arial" pitchFamily="34" charset="0"/>
            <a:cs typeface="Arial" pitchFamily="34" charset="0"/>
          </a:endParaRPr>
        </a:p>
      </dgm:t>
    </dgm:pt>
    <dgm:pt modelId="{10309F6C-1ECF-4682-88FF-C08E396DDB82}" type="parTrans" cxnId="{AB9B3A16-218A-4FB8-9EBD-C1C9CB469751}">
      <dgm:prSet/>
      <dgm:spPr/>
      <dgm:t>
        <a:bodyPr/>
        <a:lstStyle/>
        <a:p>
          <a:endParaRPr lang="el-GR" sz="2000">
            <a:solidFill>
              <a:schemeClr val="accent4">
                <a:lumMod val="75000"/>
              </a:schemeClr>
            </a:solidFill>
            <a:latin typeface="Arial" pitchFamily="34" charset="0"/>
            <a:cs typeface="Arial" pitchFamily="34" charset="0"/>
          </a:endParaRPr>
        </a:p>
      </dgm:t>
    </dgm:pt>
    <dgm:pt modelId="{553805EE-7210-4DA2-9B70-228A1D016E10}" type="sibTrans" cxnId="{AB9B3A16-218A-4FB8-9EBD-C1C9CB469751}">
      <dgm:prSet/>
      <dgm:spPr/>
      <dgm:t>
        <a:bodyPr/>
        <a:lstStyle/>
        <a:p>
          <a:endParaRPr lang="el-GR" sz="2000">
            <a:solidFill>
              <a:schemeClr val="accent4">
                <a:lumMod val="75000"/>
              </a:schemeClr>
            </a:solidFill>
            <a:latin typeface="Arial" pitchFamily="34" charset="0"/>
            <a:cs typeface="Arial" pitchFamily="34" charset="0"/>
          </a:endParaRPr>
        </a:p>
      </dgm:t>
    </dgm:pt>
    <dgm:pt modelId="{3125EFBC-F62D-41E5-BB0F-C5790D24C108}">
      <dgm:prSet custT="1"/>
      <dgm:spPr/>
      <dgm:t>
        <a:bodyPr/>
        <a:lstStyle/>
        <a:p>
          <a:pPr algn="ctr" rtl="0"/>
          <a:r>
            <a:rPr lang="el-GR" sz="2100" u="none" dirty="0" smtClean="0">
              <a:solidFill>
                <a:schemeClr val="accent4">
                  <a:lumMod val="75000"/>
                </a:schemeClr>
              </a:solidFill>
              <a:latin typeface="Arial" pitchFamily="34" charset="0"/>
              <a:cs typeface="Arial" pitchFamily="34" charset="0"/>
            </a:rPr>
            <a:t>Ως βασική χρηματοδοτική πηγή για επενδύσεις αναδεικνύεται το νέο ΕΣΠΑ, το οποίο όμως έχει ιδιαίτερες διαχειριστικές, τεχνικές &amp; επιστημονικές απαιτήσεις </a:t>
          </a:r>
          <a:endParaRPr lang="el-GR" sz="2100" u="none" dirty="0">
            <a:solidFill>
              <a:schemeClr val="accent4">
                <a:lumMod val="75000"/>
              </a:schemeClr>
            </a:solidFill>
            <a:latin typeface="Arial" pitchFamily="34" charset="0"/>
            <a:cs typeface="Arial" pitchFamily="34" charset="0"/>
          </a:endParaRPr>
        </a:p>
      </dgm:t>
    </dgm:pt>
    <dgm:pt modelId="{7217BC7F-B475-4001-8BD5-80EE1DC8856E}" type="parTrans" cxnId="{D686BD95-573D-4F9D-978D-CFA43F4622DC}">
      <dgm:prSet/>
      <dgm:spPr/>
      <dgm:t>
        <a:bodyPr/>
        <a:lstStyle/>
        <a:p>
          <a:endParaRPr lang="el-GR" sz="2000">
            <a:solidFill>
              <a:schemeClr val="accent4">
                <a:lumMod val="75000"/>
              </a:schemeClr>
            </a:solidFill>
            <a:latin typeface="Arial" pitchFamily="34" charset="0"/>
            <a:cs typeface="Arial" pitchFamily="34" charset="0"/>
          </a:endParaRPr>
        </a:p>
      </dgm:t>
    </dgm:pt>
    <dgm:pt modelId="{89B20928-9719-460A-B60D-F90E50CC4D26}" type="sibTrans" cxnId="{D686BD95-573D-4F9D-978D-CFA43F4622DC}">
      <dgm:prSet/>
      <dgm:spPr/>
      <dgm:t>
        <a:bodyPr/>
        <a:lstStyle/>
        <a:p>
          <a:endParaRPr lang="el-GR" sz="2000">
            <a:solidFill>
              <a:schemeClr val="accent4">
                <a:lumMod val="75000"/>
              </a:schemeClr>
            </a:solidFill>
            <a:latin typeface="Arial" pitchFamily="34" charset="0"/>
            <a:cs typeface="Arial" pitchFamily="34" charset="0"/>
          </a:endParaRPr>
        </a:p>
      </dgm:t>
    </dgm:pt>
    <dgm:pt modelId="{4EDFFA56-45B5-41B2-BD84-6D83B7B003F4}" type="pres">
      <dgm:prSet presAssocID="{99BD42DA-72E3-4D1D-BFB2-C3CC4947540F}" presName="arrowDiagram" presStyleCnt="0">
        <dgm:presLayoutVars>
          <dgm:chMax val="5"/>
          <dgm:dir/>
          <dgm:resizeHandles val="exact"/>
        </dgm:presLayoutVars>
      </dgm:prSet>
      <dgm:spPr/>
      <dgm:t>
        <a:bodyPr/>
        <a:lstStyle/>
        <a:p>
          <a:endParaRPr lang="el-GR"/>
        </a:p>
      </dgm:t>
    </dgm:pt>
    <dgm:pt modelId="{C9B7BF7B-9499-4950-9CCC-6B279AD961C5}" type="pres">
      <dgm:prSet presAssocID="{99BD42DA-72E3-4D1D-BFB2-C3CC4947540F}" presName="arrow" presStyleLbl="bgShp" presStyleIdx="0" presStyleCnt="1" custLinFactNeighborX="3080" custLinFactNeighborY="-8832"/>
      <dgm:spPr/>
    </dgm:pt>
    <dgm:pt modelId="{994234C4-7BA5-481A-A6AB-A57E2BFF498E}" type="pres">
      <dgm:prSet presAssocID="{99BD42DA-72E3-4D1D-BFB2-C3CC4947540F}" presName="arrowDiagram2" presStyleCnt="0"/>
      <dgm:spPr/>
    </dgm:pt>
    <dgm:pt modelId="{AE2692C0-97B1-407C-801D-DB22A15BC44D}" type="pres">
      <dgm:prSet presAssocID="{6B3F3141-88EE-4C62-B3E6-D66BC2F8AFAD}" presName="bullet2a" presStyleLbl="node1" presStyleIdx="0" presStyleCnt="2"/>
      <dgm:spPr/>
    </dgm:pt>
    <dgm:pt modelId="{B5B8A6E5-D50A-4E4C-AC60-F1275211BA45}" type="pres">
      <dgm:prSet presAssocID="{6B3F3141-88EE-4C62-B3E6-D66BC2F8AFAD}" presName="textBox2a" presStyleLbl="revTx" presStyleIdx="0" presStyleCnt="2" custScaleY="65019" custLinFactNeighborX="-10831" custLinFactNeighborY="10596">
        <dgm:presLayoutVars>
          <dgm:bulletEnabled val="1"/>
        </dgm:presLayoutVars>
      </dgm:prSet>
      <dgm:spPr/>
      <dgm:t>
        <a:bodyPr/>
        <a:lstStyle/>
        <a:p>
          <a:endParaRPr lang="el-GR"/>
        </a:p>
      </dgm:t>
    </dgm:pt>
    <dgm:pt modelId="{E958CA2D-382D-48AD-B17E-CA9578C678D6}" type="pres">
      <dgm:prSet presAssocID="{3125EFBC-F62D-41E5-BB0F-C5790D24C108}" presName="bullet2b" presStyleLbl="node1" presStyleIdx="1" presStyleCnt="2"/>
      <dgm:spPr/>
    </dgm:pt>
    <dgm:pt modelId="{1C99DCFA-0838-4E38-8132-D88E59AC8A52}" type="pres">
      <dgm:prSet presAssocID="{3125EFBC-F62D-41E5-BB0F-C5790D24C108}" presName="textBox2b" presStyleLbl="revTx" presStyleIdx="1" presStyleCnt="2" custScaleX="143448" custScaleY="64253" custLinFactNeighborX="2154" custLinFactNeighborY="5971">
        <dgm:presLayoutVars>
          <dgm:bulletEnabled val="1"/>
        </dgm:presLayoutVars>
      </dgm:prSet>
      <dgm:spPr/>
      <dgm:t>
        <a:bodyPr/>
        <a:lstStyle/>
        <a:p>
          <a:endParaRPr lang="el-GR"/>
        </a:p>
      </dgm:t>
    </dgm:pt>
  </dgm:ptLst>
  <dgm:cxnLst>
    <dgm:cxn modelId="{EDDC2D5B-1CE8-40DB-BFD6-0EA4F229CBAE}" type="presOf" srcId="{99BD42DA-72E3-4D1D-BFB2-C3CC4947540F}" destId="{4EDFFA56-45B5-41B2-BD84-6D83B7B003F4}" srcOrd="0" destOrd="0" presId="urn:microsoft.com/office/officeart/2005/8/layout/arrow2"/>
    <dgm:cxn modelId="{AFD81E7C-0C60-4ADE-9CD7-D54FE49ABC84}" type="presOf" srcId="{3125EFBC-F62D-41E5-BB0F-C5790D24C108}" destId="{1C99DCFA-0838-4E38-8132-D88E59AC8A52}" srcOrd="0" destOrd="0" presId="urn:microsoft.com/office/officeart/2005/8/layout/arrow2"/>
    <dgm:cxn modelId="{2D0F0F73-3E64-430C-9D2E-7BD17F9C462B}" type="presOf" srcId="{6B3F3141-88EE-4C62-B3E6-D66BC2F8AFAD}" destId="{B5B8A6E5-D50A-4E4C-AC60-F1275211BA45}" srcOrd="0" destOrd="0" presId="urn:microsoft.com/office/officeart/2005/8/layout/arrow2"/>
    <dgm:cxn modelId="{D686BD95-573D-4F9D-978D-CFA43F4622DC}" srcId="{99BD42DA-72E3-4D1D-BFB2-C3CC4947540F}" destId="{3125EFBC-F62D-41E5-BB0F-C5790D24C108}" srcOrd="1" destOrd="0" parTransId="{7217BC7F-B475-4001-8BD5-80EE1DC8856E}" sibTransId="{89B20928-9719-460A-B60D-F90E50CC4D26}"/>
    <dgm:cxn modelId="{AB9B3A16-218A-4FB8-9EBD-C1C9CB469751}" srcId="{99BD42DA-72E3-4D1D-BFB2-C3CC4947540F}" destId="{6B3F3141-88EE-4C62-B3E6-D66BC2F8AFAD}" srcOrd="0" destOrd="0" parTransId="{10309F6C-1ECF-4682-88FF-C08E396DDB82}" sibTransId="{553805EE-7210-4DA2-9B70-228A1D016E10}"/>
    <dgm:cxn modelId="{F73BCED8-98B8-46FC-A341-36985800D954}" type="presParOf" srcId="{4EDFFA56-45B5-41B2-BD84-6D83B7B003F4}" destId="{C9B7BF7B-9499-4950-9CCC-6B279AD961C5}" srcOrd="0" destOrd="0" presId="urn:microsoft.com/office/officeart/2005/8/layout/arrow2"/>
    <dgm:cxn modelId="{7FE8E0E4-4359-4539-84CC-2F301CD35121}" type="presParOf" srcId="{4EDFFA56-45B5-41B2-BD84-6D83B7B003F4}" destId="{994234C4-7BA5-481A-A6AB-A57E2BFF498E}" srcOrd="1" destOrd="0" presId="urn:microsoft.com/office/officeart/2005/8/layout/arrow2"/>
    <dgm:cxn modelId="{B579BB08-D4AF-4226-B5A7-F28B952CEFF0}" type="presParOf" srcId="{994234C4-7BA5-481A-A6AB-A57E2BFF498E}" destId="{AE2692C0-97B1-407C-801D-DB22A15BC44D}" srcOrd="0" destOrd="0" presId="urn:microsoft.com/office/officeart/2005/8/layout/arrow2"/>
    <dgm:cxn modelId="{EFEB3D5A-0733-4842-BE53-163ED715B930}" type="presParOf" srcId="{994234C4-7BA5-481A-A6AB-A57E2BFF498E}" destId="{B5B8A6E5-D50A-4E4C-AC60-F1275211BA45}" srcOrd="1" destOrd="0" presId="urn:microsoft.com/office/officeart/2005/8/layout/arrow2"/>
    <dgm:cxn modelId="{26B235F1-8ADA-499A-B5B7-EA2495141A97}" type="presParOf" srcId="{994234C4-7BA5-481A-A6AB-A57E2BFF498E}" destId="{E958CA2D-382D-48AD-B17E-CA9578C678D6}" srcOrd="2" destOrd="0" presId="urn:microsoft.com/office/officeart/2005/8/layout/arrow2"/>
    <dgm:cxn modelId="{9FF567E1-3DEF-4C5F-A8A9-17223A32FA6E}" type="presParOf" srcId="{994234C4-7BA5-481A-A6AB-A57E2BFF498E}" destId="{1C99DCFA-0838-4E38-8132-D88E59AC8A52}" srcOrd="3"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47FDA3A-5342-4C55-B17C-085FE13FA8AE}" type="doc">
      <dgm:prSet loTypeId="urn:microsoft.com/office/officeart/2005/8/layout/default" loCatId="list" qsTypeId="urn:microsoft.com/office/officeart/2005/8/quickstyle/3d3" qsCatId="3D" csTypeId="urn:microsoft.com/office/officeart/2005/8/colors/colorful3" csCatId="colorful"/>
      <dgm:spPr/>
      <dgm:t>
        <a:bodyPr/>
        <a:lstStyle/>
        <a:p>
          <a:endParaRPr lang="el-GR"/>
        </a:p>
      </dgm:t>
    </dgm:pt>
    <dgm:pt modelId="{33B126A1-040C-425E-8F08-BB0049422FFA}">
      <dgm:prSet custT="1"/>
      <dgm:spPr/>
      <dgm:t>
        <a:bodyPr/>
        <a:lstStyle/>
        <a:p>
          <a:pPr rtl="0">
            <a:lnSpc>
              <a:spcPct val="130000"/>
            </a:lnSpc>
          </a:pPr>
          <a:r>
            <a:rPr lang="el-GR" sz="2800" dirty="0" smtClean="0">
              <a:solidFill>
                <a:schemeClr val="bg1"/>
              </a:solidFill>
              <a:latin typeface="Arial" pitchFamily="34" charset="0"/>
              <a:cs typeface="Arial" pitchFamily="34" charset="0"/>
            </a:rPr>
            <a:t>Το πρόβλημα της επόμενης δημοτικής περιόδου είναι ότι με λιγότερους πόρους (ανθρώπινους και χρηματοδοτικούς) θα πρέπει να καλυφθεί μεγαλύτερη ζήτηση δημοτικών υπηρεσιών (κυρίως κοινωνικών και αναπτυξιακών) </a:t>
          </a:r>
          <a:endParaRPr lang="el-GR" sz="2800" dirty="0">
            <a:solidFill>
              <a:schemeClr val="bg1"/>
            </a:solidFill>
            <a:latin typeface="Arial" pitchFamily="34" charset="0"/>
            <a:cs typeface="Arial" pitchFamily="34" charset="0"/>
          </a:endParaRPr>
        </a:p>
      </dgm:t>
    </dgm:pt>
    <dgm:pt modelId="{E923B1C9-A8F5-4F26-8EAB-2887096809FB}" type="parTrans" cxnId="{5B57D395-FCAA-4539-8712-93DD0FA005DB}">
      <dgm:prSet/>
      <dgm:spPr/>
      <dgm:t>
        <a:bodyPr/>
        <a:lstStyle/>
        <a:p>
          <a:pPr>
            <a:lnSpc>
              <a:spcPct val="130000"/>
            </a:lnSpc>
          </a:pPr>
          <a:endParaRPr lang="el-GR" sz="2800"/>
        </a:p>
      </dgm:t>
    </dgm:pt>
    <dgm:pt modelId="{40E8AA4B-AE96-4CCA-A286-1A3BF7119A12}" type="sibTrans" cxnId="{5B57D395-FCAA-4539-8712-93DD0FA005DB}">
      <dgm:prSet/>
      <dgm:spPr/>
      <dgm:t>
        <a:bodyPr/>
        <a:lstStyle/>
        <a:p>
          <a:pPr>
            <a:lnSpc>
              <a:spcPct val="130000"/>
            </a:lnSpc>
          </a:pPr>
          <a:endParaRPr lang="el-GR" sz="2800"/>
        </a:p>
      </dgm:t>
    </dgm:pt>
    <dgm:pt modelId="{DA5FA426-5231-40B6-827B-636B84A7D708}" type="pres">
      <dgm:prSet presAssocID="{B47FDA3A-5342-4C55-B17C-085FE13FA8AE}" presName="diagram" presStyleCnt="0">
        <dgm:presLayoutVars>
          <dgm:dir/>
          <dgm:resizeHandles val="exact"/>
        </dgm:presLayoutVars>
      </dgm:prSet>
      <dgm:spPr/>
      <dgm:t>
        <a:bodyPr/>
        <a:lstStyle/>
        <a:p>
          <a:endParaRPr lang="el-GR"/>
        </a:p>
      </dgm:t>
    </dgm:pt>
    <dgm:pt modelId="{49E14D50-CD08-4D41-82E3-10CB093B2E65}" type="pres">
      <dgm:prSet presAssocID="{33B126A1-040C-425E-8F08-BB0049422FFA}" presName="node" presStyleLbl="node1" presStyleIdx="0" presStyleCnt="1">
        <dgm:presLayoutVars>
          <dgm:bulletEnabled val="1"/>
        </dgm:presLayoutVars>
      </dgm:prSet>
      <dgm:spPr/>
      <dgm:t>
        <a:bodyPr/>
        <a:lstStyle/>
        <a:p>
          <a:endParaRPr lang="el-GR"/>
        </a:p>
      </dgm:t>
    </dgm:pt>
  </dgm:ptLst>
  <dgm:cxnLst>
    <dgm:cxn modelId="{AA912077-C336-452A-BEFC-086B8225078D}" type="presOf" srcId="{B47FDA3A-5342-4C55-B17C-085FE13FA8AE}" destId="{DA5FA426-5231-40B6-827B-636B84A7D708}" srcOrd="0" destOrd="0" presId="urn:microsoft.com/office/officeart/2005/8/layout/default"/>
    <dgm:cxn modelId="{5B57D395-FCAA-4539-8712-93DD0FA005DB}" srcId="{B47FDA3A-5342-4C55-B17C-085FE13FA8AE}" destId="{33B126A1-040C-425E-8F08-BB0049422FFA}" srcOrd="0" destOrd="0" parTransId="{E923B1C9-A8F5-4F26-8EAB-2887096809FB}" sibTransId="{40E8AA4B-AE96-4CCA-A286-1A3BF7119A12}"/>
    <dgm:cxn modelId="{F50CCFA2-0DBE-46F4-9E80-41D088D640BA}" type="presOf" srcId="{33B126A1-040C-425E-8F08-BB0049422FFA}" destId="{49E14D50-CD08-4D41-82E3-10CB093B2E65}" srcOrd="0" destOrd="0" presId="urn:microsoft.com/office/officeart/2005/8/layout/default"/>
    <dgm:cxn modelId="{3B946E89-74EB-41E5-AB3E-BD63647165E5}" type="presParOf" srcId="{DA5FA426-5231-40B6-827B-636B84A7D708}" destId="{49E14D50-CD08-4D41-82E3-10CB093B2E65}" srcOrd="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633145C-13C1-4CDB-9ECD-15BD8998C718}" type="doc">
      <dgm:prSet loTypeId="urn:microsoft.com/office/officeart/2005/8/layout/hProcess10" loCatId="process" qsTypeId="urn:microsoft.com/office/officeart/2005/8/quickstyle/3d2" qsCatId="3D" csTypeId="urn:microsoft.com/office/officeart/2005/8/colors/colorful1" csCatId="colorful" phldr="1"/>
      <dgm:spPr/>
      <dgm:t>
        <a:bodyPr/>
        <a:lstStyle/>
        <a:p>
          <a:endParaRPr lang="el-GR"/>
        </a:p>
      </dgm:t>
    </dgm:pt>
    <dgm:pt modelId="{D154A24A-10A5-4253-B6AA-947CDD4655AA}">
      <dgm:prSet custT="1"/>
      <dgm:spPr/>
      <dgm:t>
        <a:bodyPr/>
        <a:lstStyle/>
        <a:p>
          <a:pPr rtl="0"/>
          <a:r>
            <a:rPr lang="el-GR" sz="2800" dirty="0" smtClean="0">
              <a:solidFill>
                <a:schemeClr val="bg1"/>
              </a:solidFill>
              <a:latin typeface="Arial" pitchFamily="34" charset="0"/>
              <a:cs typeface="Arial" pitchFamily="34" charset="0"/>
            </a:rPr>
            <a:t>Οριζόντιες παρεμβάσεις σε κεντρικό επίπεδο από την ΚΕΔΕ</a:t>
          </a:r>
          <a:endParaRPr lang="el-GR" sz="2800" dirty="0">
            <a:solidFill>
              <a:schemeClr val="bg1"/>
            </a:solidFill>
            <a:latin typeface="Arial" pitchFamily="34" charset="0"/>
            <a:cs typeface="Arial" pitchFamily="34" charset="0"/>
          </a:endParaRPr>
        </a:p>
      </dgm:t>
    </dgm:pt>
    <dgm:pt modelId="{F2BC20F4-304A-4751-AB45-96DC44BCED56}" type="parTrans" cxnId="{B41AAFC5-A7FA-4B1A-85C3-50AB3E3DB5E8}">
      <dgm:prSet/>
      <dgm:spPr/>
      <dgm:t>
        <a:bodyPr/>
        <a:lstStyle/>
        <a:p>
          <a:endParaRPr lang="el-GR" sz="2800">
            <a:solidFill>
              <a:schemeClr val="bg1"/>
            </a:solidFill>
            <a:latin typeface="Arial" pitchFamily="34" charset="0"/>
            <a:cs typeface="Arial" pitchFamily="34" charset="0"/>
          </a:endParaRPr>
        </a:p>
      </dgm:t>
    </dgm:pt>
    <dgm:pt modelId="{D7CDE4DE-B18D-4E12-9AA6-3AC32DC73A74}" type="sibTrans" cxnId="{B41AAFC5-A7FA-4B1A-85C3-50AB3E3DB5E8}">
      <dgm:prSet custT="1">
        <dgm:style>
          <a:lnRef idx="1">
            <a:schemeClr val="accent4"/>
          </a:lnRef>
          <a:fillRef idx="2">
            <a:schemeClr val="accent4"/>
          </a:fillRef>
          <a:effectRef idx="1">
            <a:schemeClr val="accent4"/>
          </a:effectRef>
          <a:fontRef idx="minor">
            <a:schemeClr val="dk1"/>
          </a:fontRef>
        </dgm:style>
      </dgm:prSet>
      <dgm:spPr/>
      <dgm:t>
        <a:bodyPr/>
        <a:lstStyle/>
        <a:p>
          <a:endParaRPr lang="el-GR" sz="2800">
            <a:solidFill>
              <a:schemeClr val="bg1"/>
            </a:solidFill>
            <a:latin typeface="Arial" pitchFamily="34" charset="0"/>
            <a:cs typeface="Arial" pitchFamily="34" charset="0"/>
          </a:endParaRPr>
        </a:p>
      </dgm:t>
    </dgm:pt>
    <dgm:pt modelId="{2A27C6DE-D227-4662-8DE8-F7D38AAB126A}">
      <dgm:prSet custT="1"/>
      <dgm:spPr/>
      <dgm:t>
        <a:bodyPr/>
        <a:lstStyle/>
        <a:p>
          <a:pPr rtl="0"/>
          <a:r>
            <a:rPr lang="el-GR" sz="2800" dirty="0" smtClean="0">
              <a:solidFill>
                <a:schemeClr val="bg1"/>
              </a:solidFill>
              <a:latin typeface="Arial" pitchFamily="34" charset="0"/>
              <a:cs typeface="Arial" pitchFamily="34" charset="0"/>
            </a:rPr>
            <a:t>Διορθωτικές παρεμβάσεις σε κάθε δήμο χωριστά</a:t>
          </a:r>
          <a:endParaRPr lang="el-GR" sz="2800" dirty="0">
            <a:solidFill>
              <a:schemeClr val="bg1"/>
            </a:solidFill>
            <a:latin typeface="Arial" pitchFamily="34" charset="0"/>
            <a:cs typeface="Arial" pitchFamily="34" charset="0"/>
          </a:endParaRPr>
        </a:p>
      </dgm:t>
    </dgm:pt>
    <dgm:pt modelId="{6BC48328-79EB-408F-98DF-9286815A2F01}" type="parTrans" cxnId="{FA59946D-DCE0-43BF-BE59-76F3909A6011}">
      <dgm:prSet/>
      <dgm:spPr/>
      <dgm:t>
        <a:bodyPr/>
        <a:lstStyle/>
        <a:p>
          <a:endParaRPr lang="el-GR" sz="2800">
            <a:solidFill>
              <a:schemeClr val="bg1"/>
            </a:solidFill>
            <a:latin typeface="Arial" pitchFamily="34" charset="0"/>
            <a:cs typeface="Arial" pitchFamily="34" charset="0"/>
          </a:endParaRPr>
        </a:p>
      </dgm:t>
    </dgm:pt>
    <dgm:pt modelId="{C2CEB4F3-8F6A-407C-A6CD-253086FB63BF}" type="sibTrans" cxnId="{FA59946D-DCE0-43BF-BE59-76F3909A6011}">
      <dgm:prSet/>
      <dgm:spPr/>
      <dgm:t>
        <a:bodyPr/>
        <a:lstStyle/>
        <a:p>
          <a:endParaRPr lang="el-GR" sz="2800">
            <a:solidFill>
              <a:schemeClr val="bg1"/>
            </a:solidFill>
            <a:latin typeface="Arial" pitchFamily="34" charset="0"/>
            <a:cs typeface="Arial" pitchFamily="34" charset="0"/>
          </a:endParaRPr>
        </a:p>
      </dgm:t>
    </dgm:pt>
    <dgm:pt modelId="{77FD9438-68C2-4524-BE08-7E50E0412EA6}" type="pres">
      <dgm:prSet presAssocID="{A633145C-13C1-4CDB-9ECD-15BD8998C718}" presName="Name0" presStyleCnt="0">
        <dgm:presLayoutVars>
          <dgm:dir/>
          <dgm:resizeHandles val="exact"/>
        </dgm:presLayoutVars>
      </dgm:prSet>
      <dgm:spPr/>
      <dgm:t>
        <a:bodyPr/>
        <a:lstStyle/>
        <a:p>
          <a:endParaRPr lang="el-GR"/>
        </a:p>
      </dgm:t>
    </dgm:pt>
    <dgm:pt modelId="{E2411D2D-714B-49B3-8E5D-2B198976DD52}" type="pres">
      <dgm:prSet presAssocID="{D154A24A-10A5-4253-B6AA-947CDD4655AA}" presName="composite" presStyleCnt="0"/>
      <dgm:spPr/>
    </dgm:pt>
    <dgm:pt modelId="{F451342F-C7F8-47B7-BB25-0D8889FC5EB3}" type="pres">
      <dgm:prSet presAssocID="{D154A24A-10A5-4253-B6AA-947CDD4655AA}" presName="imagSh" presStyleLbl="bgImgPlace1" presStyleIdx="0" presStyleCnt="2" custLinFactNeighborY="-12368"/>
      <dgm:spPr>
        <a:blipFill rotWithShape="0">
          <a:blip xmlns:r="http://schemas.openxmlformats.org/officeDocument/2006/relationships" r:embed="rId1"/>
          <a:stretch>
            <a:fillRect/>
          </a:stretch>
        </a:blipFill>
      </dgm:spPr>
    </dgm:pt>
    <dgm:pt modelId="{0A5D787D-B1A2-4F87-A828-24B7B82CC53B}" type="pres">
      <dgm:prSet presAssocID="{D154A24A-10A5-4253-B6AA-947CDD4655AA}" presName="txNode" presStyleLbl="node1" presStyleIdx="0" presStyleCnt="2">
        <dgm:presLayoutVars>
          <dgm:bulletEnabled val="1"/>
        </dgm:presLayoutVars>
      </dgm:prSet>
      <dgm:spPr/>
      <dgm:t>
        <a:bodyPr/>
        <a:lstStyle/>
        <a:p>
          <a:endParaRPr lang="el-GR"/>
        </a:p>
      </dgm:t>
    </dgm:pt>
    <dgm:pt modelId="{3813A14A-B84D-4820-B9F8-5FE13677758C}" type="pres">
      <dgm:prSet presAssocID="{D7CDE4DE-B18D-4E12-9AA6-3AC32DC73A74}" presName="sibTrans" presStyleLbl="sibTrans2D1" presStyleIdx="0" presStyleCnt="1" custScaleX="162667" custScaleY="148599"/>
      <dgm:spPr>
        <a:prstGeom prst="mathPlus">
          <a:avLst/>
        </a:prstGeom>
      </dgm:spPr>
      <dgm:t>
        <a:bodyPr/>
        <a:lstStyle/>
        <a:p>
          <a:endParaRPr lang="el-GR"/>
        </a:p>
      </dgm:t>
    </dgm:pt>
    <dgm:pt modelId="{92051236-B60F-46CB-922A-D8B0AEDD6127}" type="pres">
      <dgm:prSet presAssocID="{D7CDE4DE-B18D-4E12-9AA6-3AC32DC73A74}" presName="connTx" presStyleLbl="sibTrans2D1" presStyleIdx="0" presStyleCnt="1"/>
      <dgm:spPr/>
      <dgm:t>
        <a:bodyPr/>
        <a:lstStyle/>
        <a:p>
          <a:endParaRPr lang="el-GR"/>
        </a:p>
      </dgm:t>
    </dgm:pt>
    <dgm:pt modelId="{71A3ECE5-C07F-42D3-B8EE-E61BB43E6ACB}" type="pres">
      <dgm:prSet presAssocID="{2A27C6DE-D227-4662-8DE8-F7D38AAB126A}" presName="composite" presStyleCnt="0"/>
      <dgm:spPr/>
    </dgm:pt>
    <dgm:pt modelId="{AA881EBD-C27A-4533-A6BF-CDA79A52A384}" type="pres">
      <dgm:prSet presAssocID="{2A27C6DE-D227-4662-8DE8-F7D38AAB126A}" presName="imagSh" presStyleLbl="bgImgPlace1" presStyleIdx="1" presStyleCnt="2" custLinFactNeighborY="-12368"/>
      <dgm:spPr>
        <a:blipFill rotWithShape="0">
          <a:blip xmlns:r="http://schemas.openxmlformats.org/officeDocument/2006/relationships" r:embed="rId1"/>
          <a:stretch>
            <a:fillRect/>
          </a:stretch>
        </a:blipFill>
      </dgm:spPr>
    </dgm:pt>
    <dgm:pt modelId="{ABFFE982-F90D-4703-A148-BC74961F7B2B}" type="pres">
      <dgm:prSet presAssocID="{2A27C6DE-D227-4662-8DE8-F7D38AAB126A}" presName="txNode" presStyleLbl="node1" presStyleIdx="1" presStyleCnt="2">
        <dgm:presLayoutVars>
          <dgm:bulletEnabled val="1"/>
        </dgm:presLayoutVars>
      </dgm:prSet>
      <dgm:spPr/>
      <dgm:t>
        <a:bodyPr/>
        <a:lstStyle/>
        <a:p>
          <a:endParaRPr lang="el-GR"/>
        </a:p>
      </dgm:t>
    </dgm:pt>
  </dgm:ptLst>
  <dgm:cxnLst>
    <dgm:cxn modelId="{91FE51B4-8A79-4430-995D-424831C184C7}" type="presOf" srcId="{A633145C-13C1-4CDB-9ECD-15BD8998C718}" destId="{77FD9438-68C2-4524-BE08-7E50E0412EA6}" srcOrd="0" destOrd="0" presId="urn:microsoft.com/office/officeart/2005/8/layout/hProcess10"/>
    <dgm:cxn modelId="{DA14C35B-D64C-469D-94D6-C4244F8B1591}" type="presOf" srcId="{D7CDE4DE-B18D-4E12-9AA6-3AC32DC73A74}" destId="{92051236-B60F-46CB-922A-D8B0AEDD6127}" srcOrd="1" destOrd="0" presId="urn:microsoft.com/office/officeart/2005/8/layout/hProcess10"/>
    <dgm:cxn modelId="{FA59946D-DCE0-43BF-BE59-76F3909A6011}" srcId="{A633145C-13C1-4CDB-9ECD-15BD8998C718}" destId="{2A27C6DE-D227-4662-8DE8-F7D38AAB126A}" srcOrd="1" destOrd="0" parTransId="{6BC48328-79EB-408F-98DF-9286815A2F01}" sibTransId="{C2CEB4F3-8F6A-407C-A6CD-253086FB63BF}"/>
    <dgm:cxn modelId="{A3EEA4CA-E8BC-4E54-80E7-54A60D8AE9CE}" type="presOf" srcId="{D7CDE4DE-B18D-4E12-9AA6-3AC32DC73A74}" destId="{3813A14A-B84D-4820-B9F8-5FE13677758C}" srcOrd="0" destOrd="0" presId="urn:microsoft.com/office/officeart/2005/8/layout/hProcess10"/>
    <dgm:cxn modelId="{0557B843-15EF-4811-9444-D9B1E6F973FD}" type="presOf" srcId="{D154A24A-10A5-4253-B6AA-947CDD4655AA}" destId="{0A5D787D-B1A2-4F87-A828-24B7B82CC53B}" srcOrd="0" destOrd="0" presId="urn:microsoft.com/office/officeart/2005/8/layout/hProcess10"/>
    <dgm:cxn modelId="{B41AAFC5-A7FA-4B1A-85C3-50AB3E3DB5E8}" srcId="{A633145C-13C1-4CDB-9ECD-15BD8998C718}" destId="{D154A24A-10A5-4253-B6AA-947CDD4655AA}" srcOrd="0" destOrd="0" parTransId="{F2BC20F4-304A-4751-AB45-96DC44BCED56}" sibTransId="{D7CDE4DE-B18D-4E12-9AA6-3AC32DC73A74}"/>
    <dgm:cxn modelId="{0721598D-2E7B-4841-9D93-AE9A490177C4}" type="presOf" srcId="{2A27C6DE-D227-4662-8DE8-F7D38AAB126A}" destId="{ABFFE982-F90D-4703-A148-BC74961F7B2B}" srcOrd="0" destOrd="0" presId="urn:microsoft.com/office/officeart/2005/8/layout/hProcess10"/>
    <dgm:cxn modelId="{F63ADF86-9607-4517-9F52-C56C3632C459}" type="presParOf" srcId="{77FD9438-68C2-4524-BE08-7E50E0412EA6}" destId="{E2411D2D-714B-49B3-8E5D-2B198976DD52}" srcOrd="0" destOrd="0" presId="urn:microsoft.com/office/officeart/2005/8/layout/hProcess10"/>
    <dgm:cxn modelId="{D9E36AEF-A5F0-47F5-BF8F-73E3389E57B0}" type="presParOf" srcId="{E2411D2D-714B-49B3-8E5D-2B198976DD52}" destId="{F451342F-C7F8-47B7-BB25-0D8889FC5EB3}" srcOrd="0" destOrd="0" presId="urn:microsoft.com/office/officeart/2005/8/layout/hProcess10"/>
    <dgm:cxn modelId="{02193424-A494-40DB-B609-6EC1AE257F4F}" type="presParOf" srcId="{E2411D2D-714B-49B3-8E5D-2B198976DD52}" destId="{0A5D787D-B1A2-4F87-A828-24B7B82CC53B}" srcOrd="1" destOrd="0" presId="urn:microsoft.com/office/officeart/2005/8/layout/hProcess10"/>
    <dgm:cxn modelId="{0458A008-9949-4C4A-BB96-41B7E9097EAC}" type="presParOf" srcId="{77FD9438-68C2-4524-BE08-7E50E0412EA6}" destId="{3813A14A-B84D-4820-B9F8-5FE13677758C}" srcOrd="1" destOrd="0" presId="urn:microsoft.com/office/officeart/2005/8/layout/hProcess10"/>
    <dgm:cxn modelId="{3BA84EEF-7712-4AB9-AFDC-6B69A63FB91C}" type="presParOf" srcId="{3813A14A-B84D-4820-B9F8-5FE13677758C}" destId="{92051236-B60F-46CB-922A-D8B0AEDD6127}" srcOrd="0" destOrd="0" presId="urn:microsoft.com/office/officeart/2005/8/layout/hProcess10"/>
    <dgm:cxn modelId="{CCB13EAE-0F24-4125-802F-C976B9CB90A3}" type="presParOf" srcId="{77FD9438-68C2-4524-BE08-7E50E0412EA6}" destId="{71A3ECE5-C07F-42D3-B8EE-E61BB43E6ACB}" srcOrd="2" destOrd="0" presId="urn:microsoft.com/office/officeart/2005/8/layout/hProcess10"/>
    <dgm:cxn modelId="{E00349AB-B9BA-498D-9C58-DAD2D723C404}" type="presParOf" srcId="{71A3ECE5-C07F-42D3-B8EE-E61BB43E6ACB}" destId="{AA881EBD-C27A-4533-A6BF-CDA79A52A384}" srcOrd="0" destOrd="0" presId="urn:microsoft.com/office/officeart/2005/8/layout/hProcess10"/>
    <dgm:cxn modelId="{C75CE648-19DD-43F7-981B-937E54A34997}" type="presParOf" srcId="{71A3ECE5-C07F-42D3-B8EE-E61BB43E6ACB}" destId="{ABFFE982-F90D-4703-A148-BC74961F7B2B}" srcOrd="1" destOrd="0" presId="urn:microsoft.com/office/officeart/2005/8/layout/hProcess10"/>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C5BD08-799B-4DB0-9084-CA3A4C7DB13F}" type="doc">
      <dgm:prSet loTypeId="urn:microsoft.com/office/officeart/2005/8/layout/bProcess4" loCatId="process" qsTypeId="urn:microsoft.com/office/officeart/2005/8/quickstyle/3d2" qsCatId="3D" csTypeId="urn:microsoft.com/office/officeart/2005/8/colors/colorful1" csCatId="colorful" phldr="1"/>
      <dgm:spPr/>
      <dgm:t>
        <a:bodyPr/>
        <a:lstStyle/>
        <a:p>
          <a:endParaRPr lang="el-GR"/>
        </a:p>
      </dgm:t>
    </dgm:pt>
    <dgm:pt modelId="{CF6AD486-13C7-4474-8297-EE1AECBA90B5}">
      <dgm:prSet custT="1"/>
      <dgm:spPr/>
      <dgm:t>
        <a:bodyPr/>
        <a:lstStyle/>
        <a:p>
          <a:pPr rtl="0"/>
          <a:r>
            <a:rPr lang="el-GR" sz="1600" b="0" dirty="0" smtClean="0">
              <a:solidFill>
                <a:schemeClr val="bg1"/>
              </a:solidFill>
              <a:latin typeface="Arial" pitchFamily="34" charset="0"/>
              <a:cs typeface="Arial" pitchFamily="34" charset="0"/>
            </a:rPr>
            <a:t>Απλούστευση &amp; προτυποποίηση διαδικασιών λειτουργίας Δήμων</a:t>
          </a:r>
          <a:endParaRPr lang="el-GR" sz="1600" b="0" dirty="0">
            <a:solidFill>
              <a:schemeClr val="bg1"/>
            </a:solidFill>
            <a:latin typeface="Arial" pitchFamily="34" charset="0"/>
            <a:cs typeface="Arial" pitchFamily="34" charset="0"/>
          </a:endParaRPr>
        </a:p>
      </dgm:t>
    </dgm:pt>
    <dgm:pt modelId="{D156C0CE-E0C8-4D38-AC20-2B84AA2D01D9}" type="parTrans" cxnId="{58DB0090-A250-4544-947D-297AE090B05E}">
      <dgm:prSet/>
      <dgm:spPr/>
      <dgm:t>
        <a:bodyPr/>
        <a:lstStyle/>
        <a:p>
          <a:endParaRPr lang="el-GR" sz="1600" b="0">
            <a:solidFill>
              <a:schemeClr val="bg1"/>
            </a:solidFill>
            <a:latin typeface="Arial" pitchFamily="34" charset="0"/>
            <a:cs typeface="Arial" pitchFamily="34" charset="0"/>
          </a:endParaRPr>
        </a:p>
      </dgm:t>
    </dgm:pt>
    <dgm:pt modelId="{8F575CB8-2076-4D21-AEB7-84233F969252}" type="sibTrans" cxnId="{58DB0090-A250-4544-947D-297AE090B05E}">
      <dgm:prSet/>
      <dgm:spPr/>
      <dgm:t>
        <a:bodyPr/>
        <a:lstStyle/>
        <a:p>
          <a:endParaRPr lang="el-GR" sz="1600" b="0">
            <a:solidFill>
              <a:schemeClr val="bg1"/>
            </a:solidFill>
            <a:latin typeface="Arial" pitchFamily="34" charset="0"/>
            <a:cs typeface="Arial" pitchFamily="34" charset="0"/>
          </a:endParaRPr>
        </a:p>
      </dgm:t>
    </dgm:pt>
    <dgm:pt modelId="{DFAC3221-1195-4CC3-9B08-598290A08B27}">
      <dgm:prSet custT="1"/>
      <dgm:spPr/>
      <dgm:t>
        <a:bodyPr/>
        <a:lstStyle/>
        <a:p>
          <a:pPr rtl="0"/>
          <a:r>
            <a:rPr lang="el-GR" sz="1600" b="0" dirty="0" smtClean="0">
              <a:solidFill>
                <a:schemeClr val="bg1"/>
              </a:solidFill>
              <a:latin typeface="Arial" pitchFamily="34" charset="0"/>
              <a:cs typeface="Arial" pitchFamily="34" charset="0"/>
            </a:rPr>
            <a:t>Σύνταξη προδιαγραφών αναγκαίων πληροφοριακών συστημάτων για την αυτοματοποίηση των διαδικασιών λειτουργίας</a:t>
          </a:r>
          <a:endParaRPr lang="el-GR" sz="1600" b="0" dirty="0">
            <a:solidFill>
              <a:schemeClr val="bg1"/>
            </a:solidFill>
            <a:latin typeface="Arial" pitchFamily="34" charset="0"/>
            <a:cs typeface="Arial" pitchFamily="34" charset="0"/>
          </a:endParaRPr>
        </a:p>
      </dgm:t>
    </dgm:pt>
    <dgm:pt modelId="{FE229048-A14C-4EE5-A21A-3888988128DB}" type="parTrans" cxnId="{8F583D58-8EC9-4FEA-8BB7-08C75AA7C949}">
      <dgm:prSet/>
      <dgm:spPr/>
      <dgm:t>
        <a:bodyPr/>
        <a:lstStyle/>
        <a:p>
          <a:endParaRPr lang="el-GR" sz="1600" b="0">
            <a:solidFill>
              <a:schemeClr val="bg1"/>
            </a:solidFill>
            <a:latin typeface="Arial" pitchFamily="34" charset="0"/>
            <a:cs typeface="Arial" pitchFamily="34" charset="0"/>
          </a:endParaRPr>
        </a:p>
      </dgm:t>
    </dgm:pt>
    <dgm:pt modelId="{95DA2D76-23F7-4236-BDEA-D2519199704E}" type="sibTrans" cxnId="{8F583D58-8EC9-4FEA-8BB7-08C75AA7C949}">
      <dgm:prSet/>
      <dgm:spPr/>
      <dgm:t>
        <a:bodyPr/>
        <a:lstStyle/>
        <a:p>
          <a:endParaRPr lang="el-GR" sz="1600" b="0">
            <a:solidFill>
              <a:schemeClr val="bg1"/>
            </a:solidFill>
            <a:latin typeface="Arial" pitchFamily="34" charset="0"/>
            <a:cs typeface="Arial" pitchFamily="34" charset="0"/>
          </a:endParaRPr>
        </a:p>
      </dgm:t>
    </dgm:pt>
    <dgm:pt modelId="{F11975BD-D083-4C0C-A89D-B8232BDBCA6A}">
      <dgm:prSet custT="1"/>
      <dgm:spPr/>
      <dgm:t>
        <a:bodyPr/>
        <a:lstStyle/>
        <a:p>
          <a:pPr rtl="0"/>
          <a:r>
            <a:rPr lang="el-GR" sz="1600" b="0" dirty="0" smtClean="0">
              <a:solidFill>
                <a:schemeClr val="bg1"/>
              </a:solidFill>
              <a:latin typeface="Arial" pitchFamily="34" charset="0"/>
              <a:cs typeface="Arial" pitchFamily="34" charset="0"/>
            </a:rPr>
            <a:t>Πιλοτικές Εφαρμογές / Σχέδιο Μετάβασης από το υπάρχον στο νέο μοντέλο λειτουργίας</a:t>
          </a:r>
          <a:endParaRPr lang="el-GR" sz="1600" b="0" dirty="0">
            <a:solidFill>
              <a:schemeClr val="bg1"/>
            </a:solidFill>
            <a:latin typeface="Arial" pitchFamily="34" charset="0"/>
            <a:cs typeface="Arial" pitchFamily="34" charset="0"/>
          </a:endParaRPr>
        </a:p>
      </dgm:t>
    </dgm:pt>
    <dgm:pt modelId="{3DB665A3-8080-44EE-ADFF-8E474DE93922}" type="parTrans" cxnId="{286149C9-2AEC-4774-B1B2-2243ACC0F5DF}">
      <dgm:prSet/>
      <dgm:spPr/>
      <dgm:t>
        <a:bodyPr/>
        <a:lstStyle/>
        <a:p>
          <a:endParaRPr lang="el-GR" sz="1600" b="0">
            <a:solidFill>
              <a:schemeClr val="bg1"/>
            </a:solidFill>
            <a:latin typeface="Arial" pitchFamily="34" charset="0"/>
            <a:cs typeface="Arial" pitchFamily="34" charset="0"/>
          </a:endParaRPr>
        </a:p>
      </dgm:t>
    </dgm:pt>
    <dgm:pt modelId="{4006FC54-7215-4E8F-99F4-4CE252E213E2}" type="sibTrans" cxnId="{286149C9-2AEC-4774-B1B2-2243ACC0F5DF}">
      <dgm:prSet/>
      <dgm:spPr/>
      <dgm:t>
        <a:bodyPr/>
        <a:lstStyle/>
        <a:p>
          <a:endParaRPr lang="el-GR" sz="1600" b="0">
            <a:solidFill>
              <a:schemeClr val="bg1"/>
            </a:solidFill>
            <a:latin typeface="Arial" pitchFamily="34" charset="0"/>
            <a:cs typeface="Arial" pitchFamily="34" charset="0"/>
          </a:endParaRPr>
        </a:p>
      </dgm:t>
    </dgm:pt>
    <dgm:pt modelId="{A8689B00-DB3B-4F0C-8B0D-8F2B53D41629}">
      <dgm:prSet custT="1"/>
      <dgm:spPr/>
      <dgm:t>
        <a:bodyPr/>
        <a:lstStyle/>
        <a:p>
          <a:pPr rtl="0"/>
          <a:r>
            <a:rPr lang="el-GR" sz="1600" b="0" dirty="0" smtClean="0">
              <a:solidFill>
                <a:schemeClr val="bg1"/>
              </a:solidFill>
              <a:latin typeface="Arial" pitchFamily="34" charset="0"/>
              <a:cs typeface="Arial" pitchFamily="34" charset="0"/>
            </a:rPr>
            <a:t>Η υποστήριξη ΟΤΑ μέσω εξειδικευμένων συμβούλων Οργάνωσης &amp; εταιριών Πληροφορικής </a:t>
          </a:r>
          <a:endParaRPr lang="el-GR" sz="1600" b="0" dirty="0">
            <a:solidFill>
              <a:schemeClr val="bg1"/>
            </a:solidFill>
            <a:latin typeface="Arial" pitchFamily="34" charset="0"/>
            <a:cs typeface="Arial" pitchFamily="34" charset="0"/>
          </a:endParaRPr>
        </a:p>
      </dgm:t>
    </dgm:pt>
    <dgm:pt modelId="{7C550365-653A-43E3-91EC-34E40957C336}" type="parTrans" cxnId="{FCEB5745-736D-47F0-B0B7-FF44AF7D6805}">
      <dgm:prSet/>
      <dgm:spPr/>
      <dgm:t>
        <a:bodyPr/>
        <a:lstStyle/>
        <a:p>
          <a:endParaRPr lang="el-GR" sz="1600" b="0">
            <a:solidFill>
              <a:schemeClr val="bg1"/>
            </a:solidFill>
            <a:latin typeface="Arial" pitchFamily="34" charset="0"/>
            <a:cs typeface="Arial" pitchFamily="34" charset="0"/>
          </a:endParaRPr>
        </a:p>
      </dgm:t>
    </dgm:pt>
    <dgm:pt modelId="{8BEDB901-6616-4683-83C1-384C28A78DD8}" type="sibTrans" cxnId="{FCEB5745-736D-47F0-B0B7-FF44AF7D6805}">
      <dgm:prSet/>
      <dgm:spPr/>
      <dgm:t>
        <a:bodyPr/>
        <a:lstStyle/>
        <a:p>
          <a:endParaRPr lang="el-GR" sz="1600" b="0">
            <a:solidFill>
              <a:schemeClr val="bg1"/>
            </a:solidFill>
            <a:latin typeface="Arial" pitchFamily="34" charset="0"/>
            <a:cs typeface="Arial" pitchFamily="34" charset="0"/>
          </a:endParaRPr>
        </a:p>
      </dgm:t>
    </dgm:pt>
    <dgm:pt modelId="{09D383DA-FF85-4F69-A059-6C40698CF434}">
      <dgm:prSet custT="1"/>
      <dgm:spPr/>
      <dgm:t>
        <a:bodyPr/>
        <a:lstStyle/>
        <a:p>
          <a:pPr rtl="0"/>
          <a:r>
            <a:rPr lang="el-GR" sz="1600" b="0" dirty="0" smtClean="0">
              <a:solidFill>
                <a:schemeClr val="bg1"/>
              </a:solidFill>
              <a:latin typeface="Arial" pitchFamily="34" charset="0"/>
              <a:cs typeface="Arial" pitchFamily="34" charset="0"/>
            </a:rPr>
            <a:t>Επιμόρφωση προσωπικού των ΟΤΑ στην εφαρμογή των νέων μοντέλων λειτουργίας</a:t>
          </a:r>
          <a:endParaRPr lang="el-GR" sz="1600" b="0" dirty="0">
            <a:solidFill>
              <a:schemeClr val="bg1"/>
            </a:solidFill>
            <a:latin typeface="Arial" pitchFamily="34" charset="0"/>
            <a:cs typeface="Arial" pitchFamily="34" charset="0"/>
          </a:endParaRPr>
        </a:p>
      </dgm:t>
    </dgm:pt>
    <dgm:pt modelId="{33E5725E-58CF-40AF-83C5-4BE0673A2CDA}" type="parTrans" cxnId="{BEF023B2-CA94-4700-93C5-6A0537D90A15}">
      <dgm:prSet/>
      <dgm:spPr/>
      <dgm:t>
        <a:bodyPr/>
        <a:lstStyle/>
        <a:p>
          <a:endParaRPr lang="el-GR" sz="1600" b="0">
            <a:solidFill>
              <a:schemeClr val="bg1"/>
            </a:solidFill>
            <a:latin typeface="Arial" pitchFamily="34" charset="0"/>
            <a:cs typeface="Arial" pitchFamily="34" charset="0"/>
          </a:endParaRPr>
        </a:p>
      </dgm:t>
    </dgm:pt>
    <dgm:pt modelId="{4572380C-B116-4DF2-9770-8CC25EA9B22D}" type="sibTrans" cxnId="{BEF023B2-CA94-4700-93C5-6A0537D90A15}">
      <dgm:prSet/>
      <dgm:spPr/>
      <dgm:t>
        <a:bodyPr/>
        <a:lstStyle/>
        <a:p>
          <a:endParaRPr lang="el-GR" sz="1600" b="0">
            <a:solidFill>
              <a:schemeClr val="bg1"/>
            </a:solidFill>
            <a:latin typeface="Arial" pitchFamily="34" charset="0"/>
            <a:cs typeface="Arial" pitchFamily="34" charset="0"/>
          </a:endParaRPr>
        </a:p>
      </dgm:t>
    </dgm:pt>
    <dgm:pt modelId="{20D36468-9DED-4DE4-B5B2-F3C65AA7891A}">
      <dgm:prSet custT="1"/>
      <dgm:spPr/>
      <dgm:t>
        <a:bodyPr/>
        <a:lstStyle/>
        <a:p>
          <a:pPr rtl="0"/>
          <a:r>
            <a:rPr lang="el-GR" sz="1600" b="0" dirty="0" smtClean="0">
              <a:solidFill>
                <a:schemeClr val="bg1"/>
              </a:solidFill>
              <a:latin typeface="Arial" pitchFamily="34" charset="0"/>
              <a:cs typeface="Arial" pitchFamily="34" charset="0"/>
            </a:rPr>
            <a:t>Δικτύωση / Υποστήριξη / Ενημέρωση / Ευαισθητοποίηση Ανθρώπινου δυναμικού Δήμων &amp; Περιφερειών (πολιτικού &amp; υπηρεσιακού προσωπικού)</a:t>
          </a:r>
          <a:endParaRPr lang="el-GR" sz="1600" b="0" dirty="0">
            <a:solidFill>
              <a:schemeClr val="bg1"/>
            </a:solidFill>
            <a:latin typeface="Arial" pitchFamily="34" charset="0"/>
            <a:cs typeface="Arial" pitchFamily="34" charset="0"/>
          </a:endParaRPr>
        </a:p>
      </dgm:t>
    </dgm:pt>
    <dgm:pt modelId="{C79C4CD5-8A3B-4485-812C-1251E46323DD}" type="parTrans" cxnId="{CEFC5AAE-3CF6-4F2F-BBEB-22518078087A}">
      <dgm:prSet/>
      <dgm:spPr/>
      <dgm:t>
        <a:bodyPr/>
        <a:lstStyle/>
        <a:p>
          <a:endParaRPr lang="el-GR" sz="1600" b="0">
            <a:solidFill>
              <a:schemeClr val="bg1"/>
            </a:solidFill>
            <a:latin typeface="Arial" pitchFamily="34" charset="0"/>
            <a:cs typeface="Arial" pitchFamily="34" charset="0"/>
          </a:endParaRPr>
        </a:p>
      </dgm:t>
    </dgm:pt>
    <dgm:pt modelId="{E7D5D3A0-0E3A-4CF6-85A3-BA4628BF5930}" type="sibTrans" cxnId="{CEFC5AAE-3CF6-4F2F-BBEB-22518078087A}">
      <dgm:prSet/>
      <dgm:spPr/>
      <dgm:t>
        <a:bodyPr/>
        <a:lstStyle/>
        <a:p>
          <a:endParaRPr lang="el-GR" sz="1600" b="0">
            <a:solidFill>
              <a:schemeClr val="bg1"/>
            </a:solidFill>
            <a:latin typeface="Arial" pitchFamily="34" charset="0"/>
            <a:cs typeface="Arial" pitchFamily="34" charset="0"/>
          </a:endParaRPr>
        </a:p>
      </dgm:t>
    </dgm:pt>
    <dgm:pt modelId="{D098A27E-D96B-4123-8341-CD07545F8C41}" type="pres">
      <dgm:prSet presAssocID="{F8C5BD08-799B-4DB0-9084-CA3A4C7DB13F}" presName="Name0" presStyleCnt="0">
        <dgm:presLayoutVars>
          <dgm:dir/>
          <dgm:resizeHandles/>
        </dgm:presLayoutVars>
      </dgm:prSet>
      <dgm:spPr/>
      <dgm:t>
        <a:bodyPr/>
        <a:lstStyle/>
        <a:p>
          <a:endParaRPr lang="el-GR"/>
        </a:p>
      </dgm:t>
    </dgm:pt>
    <dgm:pt modelId="{D46673D7-441D-418C-9921-00B2C43490EE}" type="pres">
      <dgm:prSet presAssocID="{CF6AD486-13C7-4474-8297-EE1AECBA90B5}" presName="compNode" presStyleCnt="0"/>
      <dgm:spPr/>
    </dgm:pt>
    <dgm:pt modelId="{93F3F2E9-CD61-4172-A386-69928D2E15B9}" type="pres">
      <dgm:prSet presAssocID="{CF6AD486-13C7-4474-8297-EE1AECBA90B5}" presName="dummyConnPt" presStyleCnt="0"/>
      <dgm:spPr/>
    </dgm:pt>
    <dgm:pt modelId="{50FA823B-FA4F-4661-98DD-93837D1A88A9}" type="pres">
      <dgm:prSet presAssocID="{CF6AD486-13C7-4474-8297-EE1AECBA90B5}" presName="node" presStyleLbl="node1" presStyleIdx="0" presStyleCnt="6">
        <dgm:presLayoutVars>
          <dgm:bulletEnabled val="1"/>
        </dgm:presLayoutVars>
      </dgm:prSet>
      <dgm:spPr/>
      <dgm:t>
        <a:bodyPr/>
        <a:lstStyle/>
        <a:p>
          <a:endParaRPr lang="el-GR"/>
        </a:p>
      </dgm:t>
    </dgm:pt>
    <dgm:pt modelId="{1025413C-5F89-4816-923F-89D038CF84F1}" type="pres">
      <dgm:prSet presAssocID="{8F575CB8-2076-4D21-AEB7-84233F969252}" presName="sibTrans" presStyleLbl="bgSibTrans2D1" presStyleIdx="0" presStyleCnt="5"/>
      <dgm:spPr/>
      <dgm:t>
        <a:bodyPr/>
        <a:lstStyle/>
        <a:p>
          <a:endParaRPr lang="el-GR"/>
        </a:p>
      </dgm:t>
    </dgm:pt>
    <dgm:pt modelId="{0C6C301D-FEDB-4C05-80D9-7884BB7151CF}" type="pres">
      <dgm:prSet presAssocID="{DFAC3221-1195-4CC3-9B08-598290A08B27}" presName="compNode" presStyleCnt="0"/>
      <dgm:spPr/>
    </dgm:pt>
    <dgm:pt modelId="{91D4C016-4E73-48B0-B910-155DF74430C2}" type="pres">
      <dgm:prSet presAssocID="{DFAC3221-1195-4CC3-9B08-598290A08B27}" presName="dummyConnPt" presStyleCnt="0"/>
      <dgm:spPr/>
    </dgm:pt>
    <dgm:pt modelId="{C00CC35B-6F94-4E92-AE7C-617FBDBC3AB2}" type="pres">
      <dgm:prSet presAssocID="{DFAC3221-1195-4CC3-9B08-598290A08B27}" presName="node" presStyleLbl="node1" presStyleIdx="1" presStyleCnt="6">
        <dgm:presLayoutVars>
          <dgm:bulletEnabled val="1"/>
        </dgm:presLayoutVars>
      </dgm:prSet>
      <dgm:spPr/>
      <dgm:t>
        <a:bodyPr/>
        <a:lstStyle/>
        <a:p>
          <a:endParaRPr lang="el-GR"/>
        </a:p>
      </dgm:t>
    </dgm:pt>
    <dgm:pt modelId="{E7D47947-2337-47C5-A165-AB1B3E83B233}" type="pres">
      <dgm:prSet presAssocID="{95DA2D76-23F7-4236-BDEA-D2519199704E}" presName="sibTrans" presStyleLbl="bgSibTrans2D1" presStyleIdx="1" presStyleCnt="5"/>
      <dgm:spPr/>
      <dgm:t>
        <a:bodyPr/>
        <a:lstStyle/>
        <a:p>
          <a:endParaRPr lang="el-GR"/>
        </a:p>
      </dgm:t>
    </dgm:pt>
    <dgm:pt modelId="{CB765944-E72D-4374-8923-4ED0500272AB}" type="pres">
      <dgm:prSet presAssocID="{F11975BD-D083-4C0C-A89D-B8232BDBCA6A}" presName="compNode" presStyleCnt="0"/>
      <dgm:spPr/>
    </dgm:pt>
    <dgm:pt modelId="{DC4BFA80-9D26-48D6-A299-F4138292EE5D}" type="pres">
      <dgm:prSet presAssocID="{F11975BD-D083-4C0C-A89D-B8232BDBCA6A}" presName="dummyConnPt" presStyleCnt="0"/>
      <dgm:spPr/>
    </dgm:pt>
    <dgm:pt modelId="{4B7F3736-25CE-4F8F-A337-68D0028E3C0D}" type="pres">
      <dgm:prSet presAssocID="{F11975BD-D083-4C0C-A89D-B8232BDBCA6A}" presName="node" presStyleLbl="node1" presStyleIdx="2" presStyleCnt="6">
        <dgm:presLayoutVars>
          <dgm:bulletEnabled val="1"/>
        </dgm:presLayoutVars>
      </dgm:prSet>
      <dgm:spPr/>
      <dgm:t>
        <a:bodyPr/>
        <a:lstStyle/>
        <a:p>
          <a:endParaRPr lang="el-GR"/>
        </a:p>
      </dgm:t>
    </dgm:pt>
    <dgm:pt modelId="{AEBAC563-35CF-451A-A7CF-A3F32E24888F}" type="pres">
      <dgm:prSet presAssocID="{4006FC54-7215-4E8F-99F4-4CE252E213E2}" presName="sibTrans" presStyleLbl="bgSibTrans2D1" presStyleIdx="2" presStyleCnt="5"/>
      <dgm:spPr/>
      <dgm:t>
        <a:bodyPr/>
        <a:lstStyle/>
        <a:p>
          <a:endParaRPr lang="el-GR"/>
        </a:p>
      </dgm:t>
    </dgm:pt>
    <dgm:pt modelId="{D11D5B51-11FB-4D1B-81BC-EE38043ED82B}" type="pres">
      <dgm:prSet presAssocID="{A8689B00-DB3B-4F0C-8B0D-8F2B53D41629}" presName="compNode" presStyleCnt="0"/>
      <dgm:spPr/>
    </dgm:pt>
    <dgm:pt modelId="{2A910B7E-5456-4142-A3FC-0A43D55E6DB0}" type="pres">
      <dgm:prSet presAssocID="{A8689B00-DB3B-4F0C-8B0D-8F2B53D41629}" presName="dummyConnPt" presStyleCnt="0"/>
      <dgm:spPr/>
    </dgm:pt>
    <dgm:pt modelId="{49F953E4-8BA8-470B-B2D2-5B9D90A0D8D6}" type="pres">
      <dgm:prSet presAssocID="{A8689B00-DB3B-4F0C-8B0D-8F2B53D41629}" presName="node" presStyleLbl="node1" presStyleIdx="3" presStyleCnt="6">
        <dgm:presLayoutVars>
          <dgm:bulletEnabled val="1"/>
        </dgm:presLayoutVars>
      </dgm:prSet>
      <dgm:spPr/>
      <dgm:t>
        <a:bodyPr/>
        <a:lstStyle/>
        <a:p>
          <a:endParaRPr lang="el-GR"/>
        </a:p>
      </dgm:t>
    </dgm:pt>
    <dgm:pt modelId="{E48E9317-99C9-43BF-8ED4-15C8D0461695}" type="pres">
      <dgm:prSet presAssocID="{8BEDB901-6616-4683-83C1-384C28A78DD8}" presName="sibTrans" presStyleLbl="bgSibTrans2D1" presStyleIdx="3" presStyleCnt="5"/>
      <dgm:spPr/>
      <dgm:t>
        <a:bodyPr/>
        <a:lstStyle/>
        <a:p>
          <a:endParaRPr lang="el-GR"/>
        </a:p>
      </dgm:t>
    </dgm:pt>
    <dgm:pt modelId="{1C904323-8E55-4346-9EEA-5D00869D844B}" type="pres">
      <dgm:prSet presAssocID="{09D383DA-FF85-4F69-A059-6C40698CF434}" presName="compNode" presStyleCnt="0"/>
      <dgm:spPr/>
    </dgm:pt>
    <dgm:pt modelId="{E48598D3-3A89-4C48-9884-7A4D9B0350CD}" type="pres">
      <dgm:prSet presAssocID="{09D383DA-FF85-4F69-A059-6C40698CF434}" presName="dummyConnPt" presStyleCnt="0"/>
      <dgm:spPr/>
    </dgm:pt>
    <dgm:pt modelId="{75B3B077-97CB-4965-9A0A-53C0748BFA71}" type="pres">
      <dgm:prSet presAssocID="{09D383DA-FF85-4F69-A059-6C40698CF434}" presName="node" presStyleLbl="node1" presStyleIdx="4" presStyleCnt="6">
        <dgm:presLayoutVars>
          <dgm:bulletEnabled val="1"/>
        </dgm:presLayoutVars>
      </dgm:prSet>
      <dgm:spPr/>
      <dgm:t>
        <a:bodyPr/>
        <a:lstStyle/>
        <a:p>
          <a:endParaRPr lang="el-GR"/>
        </a:p>
      </dgm:t>
    </dgm:pt>
    <dgm:pt modelId="{A084BF27-07E9-4C97-A851-1A08FDB66D8F}" type="pres">
      <dgm:prSet presAssocID="{4572380C-B116-4DF2-9770-8CC25EA9B22D}" presName="sibTrans" presStyleLbl="bgSibTrans2D1" presStyleIdx="4" presStyleCnt="5"/>
      <dgm:spPr/>
      <dgm:t>
        <a:bodyPr/>
        <a:lstStyle/>
        <a:p>
          <a:endParaRPr lang="el-GR"/>
        </a:p>
      </dgm:t>
    </dgm:pt>
    <dgm:pt modelId="{F9A6D08F-EB34-458A-BA56-45D6FFE67C4E}" type="pres">
      <dgm:prSet presAssocID="{20D36468-9DED-4DE4-B5B2-F3C65AA7891A}" presName="compNode" presStyleCnt="0"/>
      <dgm:spPr/>
    </dgm:pt>
    <dgm:pt modelId="{6B3B9F2F-7348-4633-9D52-99C6BC82B949}" type="pres">
      <dgm:prSet presAssocID="{20D36468-9DED-4DE4-B5B2-F3C65AA7891A}" presName="dummyConnPt" presStyleCnt="0"/>
      <dgm:spPr/>
    </dgm:pt>
    <dgm:pt modelId="{D01FCFA4-DDE3-4EB5-A967-3C08CB07C644}" type="pres">
      <dgm:prSet presAssocID="{20D36468-9DED-4DE4-B5B2-F3C65AA7891A}" presName="node" presStyleLbl="node1" presStyleIdx="5" presStyleCnt="6">
        <dgm:presLayoutVars>
          <dgm:bulletEnabled val="1"/>
        </dgm:presLayoutVars>
      </dgm:prSet>
      <dgm:spPr/>
      <dgm:t>
        <a:bodyPr/>
        <a:lstStyle/>
        <a:p>
          <a:endParaRPr lang="el-GR"/>
        </a:p>
      </dgm:t>
    </dgm:pt>
  </dgm:ptLst>
  <dgm:cxnLst>
    <dgm:cxn modelId="{58DB0090-A250-4544-947D-297AE090B05E}" srcId="{F8C5BD08-799B-4DB0-9084-CA3A4C7DB13F}" destId="{CF6AD486-13C7-4474-8297-EE1AECBA90B5}" srcOrd="0" destOrd="0" parTransId="{D156C0CE-E0C8-4D38-AC20-2B84AA2D01D9}" sibTransId="{8F575CB8-2076-4D21-AEB7-84233F969252}"/>
    <dgm:cxn modelId="{7984E38E-CAC3-4612-9EB4-182EA99C391F}" type="presOf" srcId="{A8689B00-DB3B-4F0C-8B0D-8F2B53D41629}" destId="{49F953E4-8BA8-470B-B2D2-5B9D90A0D8D6}" srcOrd="0" destOrd="0" presId="urn:microsoft.com/office/officeart/2005/8/layout/bProcess4"/>
    <dgm:cxn modelId="{1A14D3C2-6D9B-489E-A445-91B7F13B400B}" type="presOf" srcId="{95DA2D76-23F7-4236-BDEA-D2519199704E}" destId="{E7D47947-2337-47C5-A165-AB1B3E83B233}" srcOrd="0" destOrd="0" presId="urn:microsoft.com/office/officeart/2005/8/layout/bProcess4"/>
    <dgm:cxn modelId="{CEFC5AAE-3CF6-4F2F-BBEB-22518078087A}" srcId="{F8C5BD08-799B-4DB0-9084-CA3A4C7DB13F}" destId="{20D36468-9DED-4DE4-B5B2-F3C65AA7891A}" srcOrd="5" destOrd="0" parTransId="{C79C4CD5-8A3B-4485-812C-1251E46323DD}" sibTransId="{E7D5D3A0-0E3A-4CF6-85A3-BA4628BF5930}"/>
    <dgm:cxn modelId="{FE5CC570-700A-4808-806B-0E04526DBEDD}" type="presOf" srcId="{4572380C-B116-4DF2-9770-8CC25EA9B22D}" destId="{A084BF27-07E9-4C97-A851-1A08FDB66D8F}" srcOrd="0" destOrd="0" presId="urn:microsoft.com/office/officeart/2005/8/layout/bProcess4"/>
    <dgm:cxn modelId="{2A868144-89DE-474C-B4FB-86ABB8BA8D99}" type="presOf" srcId="{DFAC3221-1195-4CC3-9B08-598290A08B27}" destId="{C00CC35B-6F94-4E92-AE7C-617FBDBC3AB2}" srcOrd="0" destOrd="0" presId="urn:microsoft.com/office/officeart/2005/8/layout/bProcess4"/>
    <dgm:cxn modelId="{FD21BCD8-687D-4446-BD9E-857A8960DB4A}" type="presOf" srcId="{CF6AD486-13C7-4474-8297-EE1AECBA90B5}" destId="{50FA823B-FA4F-4661-98DD-93837D1A88A9}" srcOrd="0" destOrd="0" presId="urn:microsoft.com/office/officeart/2005/8/layout/bProcess4"/>
    <dgm:cxn modelId="{4FB4C096-9CFB-40A5-AF7A-960A5DAE2274}" type="presOf" srcId="{4006FC54-7215-4E8F-99F4-4CE252E213E2}" destId="{AEBAC563-35CF-451A-A7CF-A3F32E24888F}" srcOrd="0" destOrd="0" presId="urn:microsoft.com/office/officeart/2005/8/layout/bProcess4"/>
    <dgm:cxn modelId="{BEF023B2-CA94-4700-93C5-6A0537D90A15}" srcId="{F8C5BD08-799B-4DB0-9084-CA3A4C7DB13F}" destId="{09D383DA-FF85-4F69-A059-6C40698CF434}" srcOrd="4" destOrd="0" parTransId="{33E5725E-58CF-40AF-83C5-4BE0673A2CDA}" sibTransId="{4572380C-B116-4DF2-9770-8CC25EA9B22D}"/>
    <dgm:cxn modelId="{FCEB5745-736D-47F0-B0B7-FF44AF7D6805}" srcId="{F8C5BD08-799B-4DB0-9084-CA3A4C7DB13F}" destId="{A8689B00-DB3B-4F0C-8B0D-8F2B53D41629}" srcOrd="3" destOrd="0" parTransId="{7C550365-653A-43E3-91EC-34E40957C336}" sibTransId="{8BEDB901-6616-4683-83C1-384C28A78DD8}"/>
    <dgm:cxn modelId="{3ED4DA2A-6BBD-48C5-A435-C901ACD285CA}" type="presOf" srcId="{F8C5BD08-799B-4DB0-9084-CA3A4C7DB13F}" destId="{D098A27E-D96B-4123-8341-CD07545F8C41}" srcOrd="0" destOrd="0" presId="urn:microsoft.com/office/officeart/2005/8/layout/bProcess4"/>
    <dgm:cxn modelId="{8F583D58-8EC9-4FEA-8BB7-08C75AA7C949}" srcId="{F8C5BD08-799B-4DB0-9084-CA3A4C7DB13F}" destId="{DFAC3221-1195-4CC3-9B08-598290A08B27}" srcOrd="1" destOrd="0" parTransId="{FE229048-A14C-4EE5-A21A-3888988128DB}" sibTransId="{95DA2D76-23F7-4236-BDEA-D2519199704E}"/>
    <dgm:cxn modelId="{DEF0B138-8BF9-4C5A-A194-EDBDCED2044C}" type="presOf" srcId="{8F575CB8-2076-4D21-AEB7-84233F969252}" destId="{1025413C-5F89-4816-923F-89D038CF84F1}" srcOrd="0" destOrd="0" presId="urn:microsoft.com/office/officeart/2005/8/layout/bProcess4"/>
    <dgm:cxn modelId="{567E373B-D15F-4C3C-B68A-5635EA46E385}" type="presOf" srcId="{8BEDB901-6616-4683-83C1-384C28A78DD8}" destId="{E48E9317-99C9-43BF-8ED4-15C8D0461695}" srcOrd="0" destOrd="0" presId="urn:microsoft.com/office/officeart/2005/8/layout/bProcess4"/>
    <dgm:cxn modelId="{BC100ACB-E47B-43C7-993F-CF6D3D7A2812}" type="presOf" srcId="{20D36468-9DED-4DE4-B5B2-F3C65AA7891A}" destId="{D01FCFA4-DDE3-4EB5-A967-3C08CB07C644}" srcOrd="0" destOrd="0" presId="urn:microsoft.com/office/officeart/2005/8/layout/bProcess4"/>
    <dgm:cxn modelId="{21FE4425-71B2-4DF5-958D-F094520ABE61}" type="presOf" srcId="{09D383DA-FF85-4F69-A059-6C40698CF434}" destId="{75B3B077-97CB-4965-9A0A-53C0748BFA71}" srcOrd="0" destOrd="0" presId="urn:microsoft.com/office/officeart/2005/8/layout/bProcess4"/>
    <dgm:cxn modelId="{8C5F3C26-C4FA-44BD-894B-7B2BFAF03CFD}" type="presOf" srcId="{F11975BD-D083-4C0C-A89D-B8232BDBCA6A}" destId="{4B7F3736-25CE-4F8F-A337-68D0028E3C0D}" srcOrd="0" destOrd="0" presId="urn:microsoft.com/office/officeart/2005/8/layout/bProcess4"/>
    <dgm:cxn modelId="{286149C9-2AEC-4774-B1B2-2243ACC0F5DF}" srcId="{F8C5BD08-799B-4DB0-9084-CA3A4C7DB13F}" destId="{F11975BD-D083-4C0C-A89D-B8232BDBCA6A}" srcOrd="2" destOrd="0" parTransId="{3DB665A3-8080-44EE-ADFF-8E474DE93922}" sibTransId="{4006FC54-7215-4E8F-99F4-4CE252E213E2}"/>
    <dgm:cxn modelId="{D7EC8A93-85DA-4FB1-88E5-D377896BD83D}" type="presParOf" srcId="{D098A27E-D96B-4123-8341-CD07545F8C41}" destId="{D46673D7-441D-418C-9921-00B2C43490EE}" srcOrd="0" destOrd="0" presId="urn:microsoft.com/office/officeart/2005/8/layout/bProcess4"/>
    <dgm:cxn modelId="{940F8734-2BB8-40E1-B905-A85DE29B5A06}" type="presParOf" srcId="{D46673D7-441D-418C-9921-00B2C43490EE}" destId="{93F3F2E9-CD61-4172-A386-69928D2E15B9}" srcOrd="0" destOrd="0" presId="urn:microsoft.com/office/officeart/2005/8/layout/bProcess4"/>
    <dgm:cxn modelId="{9616822F-5EB1-44F6-AF99-792A56962FA8}" type="presParOf" srcId="{D46673D7-441D-418C-9921-00B2C43490EE}" destId="{50FA823B-FA4F-4661-98DD-93837D1A88A9}" srcOrd="1" destOrd="0" presId="urn:microsoft.com/office/officeart/2005/8/layout/bProcess4"/>
    <dgm:cxn modelId="{43D0F21E-F738-48E0-B00F-A3DD8784B983}" type="presParOf" srcId="{D098A27E-D96B-4123-8341-CD07545F8C41}" destId="{1025413C-5F89-4816-923F-89D038CF84F1}" srcOrd="1" destOrd="0" presId="urn:microsoft.com/office/officeart/2005/8/layout/bProcess4"/>
    <dgm:cxn modelId="{196C542D-A513-406A-9CB6-8420E070CC56}" type="presParOf" srcId="{D098A27E-D96B-4123-8341-CD07545F8C41}" destId="{0C6C301D-FEDB-4C05-80D9-7884BB7151CF}" srcOrd="2" destOrd="0" presId="urn:microsoft.com/office/officeart/2005/8/layout/bProcess4"/>
    <dgm:cxn modelId="{597AF8F1-8C7A-443E-9427-4D3C4E4213F4}" type="presParOf" srcId="{0C6C301D-FEDB-4C05-80D9-7884BB7151CF}" destId="{91D4C016-4E73-48B0-B910-155DF74430C2}" srcOrd="0" destOrd="0" presId="urn:microsoft.com/office/officeart/2005/8/layout/bProcess4"/>
    <dgm:cxn modelId="{9A9E49D6-41AA-4A64-B169-C53924C0AB2F}" type="presParOf" srcId="{0C6C301D-FEDB-4C05-80D9-7884BB7151CF}" destId="{C00CC35B-6F94-4E92-AE7C-617FBDBC3AB2}" srcOrd="1" destOrd="0" presId="urn:microsoft.com/office/officeart/2005/8/layout/bProcess4"/>
    <dgm:cxn modelId="{2E54A84D-0A99-48E7-97B2-A9ACD5B83FC6}" type="presParOf" srcId="{D098A27E-D96B-4123-8341-CD07545F8C41}" destId="{E7D47947-2337-47C5-A165-AB1B3E83B233}" srcOrd="3" destOrd="0" presId="urn:microsoft.com/office/officeart/2005/8/layout/bProcess4"/>
    <dgm:cxn modelId="{92F7B0C0-F80C-41CB-AB09-B6DFEF879B34}" type="presParOf" srcId="{D098A27E-D96B-4123-8341-CD07545F8C41}" destId="{CB765944-E72D-4374-8923-4ED0500272AB}" srcOrd="4" destOrd="0" presId="urn:microsoft.com/office/officeart/2005/8/layout/bProcess4"/>
    <dgm:cxn modelId="{7EFB6750-9708-4A83-B215-5CF46FFEC49E}" type="presParOf" srcId="{CB765944-E72D-4374-8923-4ED0500272AB}" destId="{DC4BFA80-9D26-48D6-A299-F4138292EE5D}" srcOrd="0" destOrd="0" presId="urn:microsoft.com/office/officeart/2005/8/layout/bProcess4"/>
    <dgm:cxn modelId="{1D68B41A-848E-4EA1-B572-E4885EE97C98}" type="presParOf" srcId="{CB765944-E72D-4374-8923-4ED0500272AB}" destId="{4B7F3736-25CE-4F8F-A337-68D0028E3C0D}" srcOrd="1" destOrd="0" presId="urn:microsoft.com/office/officeart/2005/8/layout/bProcess4"/>
    <dgm:cxn modelId="{91053732-D7F6-4B29-9733-494295B9EF12}" type="presParOf" srcId="{D098A27E-D96B-4123-8341-CD07545F8C41}" destId="{AEBAC563-35CF-451A-A7CF-A3F32E24888F}" srcOrd="5" destOrd="0" presId="urn:microsoft.com/office/officeart/2005/8/layout/bProcess4"/>
    <dgm:cxn modelId="{9666C360-98B8-4C12-8E61-09460C630FF8}" type="presParOf" srcId="{D098A27E-D96B-4123-8341-CD07545F8C41}" destId="{D11D5B51-11FB-4D1B-81BC-EE38043ED82B}" srcOrd="6" destOrd="0" presId="urn:microsoft.com/office/officeart/2005/8/layout/bProcess4"/>
    <dgm:cxn modelId="{02AAFE9B-2C95-45E6-A63C-BC10FCFBA7C4}" type="presParOf" srcId="{D11D5B51-11FB-4D1B-81BC-EE38043ED82B}" destId="{2A910B7E-5456-4142-A3FC-0A43D55E6DB0}" srcOrd="0" destOrd="0" presId="urn:microsoft.com/office/officeart/2005/8/layout/bProcess4"/>
    <dgm:cxn modelId="{4AC238ED-F7E8-4FB9-9A67-B0F2A6B226B5}" type="presParOf" srcId="{D11D5B51-11FB-4D1B-81BC-EE38043ED82B}" destId="{49F953E4-8BA8-470B-B2D2-5B9D90A0D8D6}" srcOrd="1" destOrd="0" presId="urn:microsoft.com/office/officeart/2005/8/layout/bProcess4"/>
    <dgm:cxn modelId="{D3ABA7D1-3FEC-49AA-8182-5CB06AB45D92}" type="presParOf" srcId="{D098A27E-D96B-4123-8341-CD07545F8C41}" destId="{E48E9317-99C9-43BF-8ED4-15C8D0461695}" srcOrd="7" destOrd="0" presId="urn:microsoft.com/office/officeart/2005/8/layout/bProcess4"/>
    <dgm:cxn modelId="{5C5F7986-8987-4203-B98E-3A163BF88D4E}" type="presParOf" srcId="{D098A27E-D96B-4123-8341-CD07545F8C41}" destId="{1C904323-8E55-4346-9EEA-5D00869D844B}" srcOrd="8" destOrd="0" presId="urn:microsoft.com/office/officeart/2005/8/layout/bProcess4"/>
    <dgm:cxn modelId="{EEB8355A-A39C-4D2E-9CE0-1ED9A498F7A1}" type="presParOf" srcId="{1C904323-8E55-4346-9EEA-5D00869D844B}" destId="{E48598D3-3A89-4C48-9884-7A4D9B0350CD}" srcOrd="0" destOrd="0" presId="urn:microsoft.com/office/officeart/2005/8/layout/bProcess4"/>
    <dgm:cxn modelId="{49A2E96E-751E-4772-AD9D-A86E9B2E2212}" type="presParOf" srcId="{1C904323-8E55-4346-9EEA-5D00869D844B}" destId="{75B3B077-97CB-4965-9A0A-53C0748BFA71}" srcOrd="1" destOrd="0" presId="urn:microsoft.com/office/officeart/2005/8/layout/bProcess4"/>
    <dgm:cxn modelId="{F2F664B3-37C5-4A35-8413-ADA4AA592482}" type="presParOf" srcId="{D098A27E-D96B-4123-8341-CD07545F8C41}" destId="{A084BF27-07E9-4C97-A851-1A08FDB66D8F}" srcOrd="9" destOrd="0" presId="urn:microsoft.com/office/officeart/2005/8/layout/bProcess4"/>
    <dgm:cxn modelId="{79690194-4796-4204-92EE-62AB0BF9564C}" type="presParOf" srcId="{D098A27E-D96B-4123-8341-CD07545F8C41}" destId="{F9A6D08F-EB34-458A-BA56-45D6FFE67C4E}" srcOrd="10" destOrd="0" presId="urn:microsoft.com/office/officeart/2005/8/layout/bProcess4"/>
    <dgm:cxn modelId="{AF100188-601E-4E06-9285-1F35E7293714}" type="presParOf" srcId="{F9A6D08F-EB34-458A-BA56-45D6FFE67C4E}" destId="{6B3B9F2F-7348-4633-9D52-99C6BC82B949}" srcOrd="0" destOrd="0" presId="urn:microsoft.com/office/officeart/2005/8/layout/bProcess4"/>
    <dgm:cxn modelId="{6EBF8AB2-6283-41D1-A1A4-7C0C07F0CABA}" type="presParOf" srcId="{F9A6D08F-EB34-458A-BA56-45D6FFE67C4E}" destId="{D01FCFA4-DDE3-4EB5-A967-3C08CB07C644}"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55C4BF1-9D9F-4BB8-AF35-FC9FFCA7A65A}" type="doc">
      <dgm:prSet loTypeId="urn:microsoft.com/office/officeart/2005/8/layout/matrix2" loCatId="matrix" qsTypeId="urn:microsoft.com/office/officeart/2005/8/quickstyle/3d1" qsCatId="3D" csTypeId="urn:microsoft.com/office/officeart/2005/8/colors/colorful2" csCatId="colorful" phldr="1"/>
      <dgm:spPr/>
      <dgm:t>
        <a:bodyPr/>
        <a:lstStyle/>
        <a:p>
          <a:endParaRPr lang="el-GR"/>
        </a:p>
      </dgm:t>
    </dgm:pt>
    <dgm:pt modelId="{A23EE6DF-94D7-4ECA-8B88-2EB825477A0B}">
      <dgm:prSet custT="1"/>
      <dgm:spPr/>
      <dgm:t>
        <a:bodyPr/>
        <a:lstStyle/>
        <a:p>
          <a:pPr rtl="0"/>
          <a:r>
            <a:rPr lang="el-GR" sz="1900" dirty="0" smtClean="0">
              <a:solidFill>
                <a:schemeClr val="bg1"/>
              </a:solidFill>
              <a:latin typeface="Arial" pitchFamily="34" charset="0"/>
              <a:cs typeface="Arial" pitchFamily="34" charset="0"/>
            </a:rPr>
            <a:t>Να αναζητηθούν &amp; αξιοποιηθούν συμπληρωματικές πηγές εσόδων (ακίνητη περιουσία, τοπικά συγκριτικά πλεονεκτήματα</a:t>
          </a:r>
          <a:r>
            <a:rPr lang="en-US" sz="1900" dirty="0" smtClean="0">
              <a:solidFill>
                <a:schemeClr val="bg1"/>
              </a:solidFill>
              <a:latin typeface="Arial" pitchFamily="34" charset="0"/>
              <a:cs typeface="Arial" pitchFamily="34" charset="0"/>
            </a:rPr>
            <a:t> </a:t>
          </a:r>
          <a:r>
            <a:rPr lang="el-GR" sz="1900" dirty="0" smtClean="0">
              <a:solidFill>
                <a:schemeClr val="bg1"/>
              </a:solidFill>
              <a:latin typeface="Arial" pitchFamily="34" charset="0"/>
              <a:cs typeface="Arial" pitchFamily="34" charset="0"/>
            </a:rPr>
            <a:t>κλπ)</a:t>
          </a:r>
          <a:endParaRPr lang="el-GR" sz="1900" dirty="0">
            <a:solidFill>
              <a:schemeClr val="bg1"/>
            </a:solidFill>
            <a:latin typeface="Arial" pitchFamily="34" charset="0"/>
            <a:cs typeface="Arial" pitchFamily="34" charset="0"/>
          </a:endParaRPr>
        </a:p>
      </dgm:t>
    </dgm:pt>
    <dgm:pt modelId="{6B478705-5BED-48EA-8C39-088D472389D3}" type="parTrans" cxnId="{403E18A2-2AEE-401D-8EB3-B5B05D5B8DD5}">
      <dgm:prSet/>
      <dgm:spPr/>
      <dgm:t>
        <a:bodyPr/>
        <a:lstStyle/>
        <a:p>
          <a:endParaRPr lang="el-GR" sz="1900">
            <a:solidFill>
              <a:schemeClr val="bg1"/>
            </a:solidFill>
            <a:latin typeface="Arial" pitchFamily="34" charset="0"/>
            <a:cs typeface="Arial" pitchFamily="34" charset="0"/>
          </a:endParaRPr>
        </a:p>
      </dgm:t>
    </dgm:pt>
    <dgm:pt modelId="{0C2ADB80-B7D3-476D-B5D9-456D2FF2C78B}" type="sibTrans" cxnId="{403E18A2-2AEE-401D-8EB3-B5B05D5B8DD5}">
      <dgm:prSet/>
      <dgm:spPr/>
      <dgm:t>
        <a:bodyPr/>
        <a:lstStyle/>
        <a:p>
          <a:endParaRPr lang="el-GR" sz="1900">
            <a:solidFill>
              <a:schemeClr val="bg1"/>
            </a:solidFill>
            <a:latin typeface="Arial" pitchFamily="34" charset="0"/>
            <a:cs typeface="Arial" pitchFamily="34" charset="0"/>
          </a:endParaRPr>
        </a:p>
      </dgm:t>
    </dgm:pt>
    <dgm:pt modelId="{DD198EFF-8EE7-4478-89E6-7CF9AF636ED2}">
      <dgm:prSet custT="1"/>
      <dgm:spPr/>
      <dgm:t>
        <a:bodyPr/>
        <a:lstStyle/>
        <a:p>
          <a:pPr rtl="0"/>
          <a:r>
            <a:rPr lang="el-GR" sz="1900" dirty="0" smtClean="0">
              <a:solidFill>
                <a:schemeClr val="bg1"/>
              </a:solidFill>
              <a:latin typeface="Arial" pitchFamily="34" charset="0"/>
              <a:cs typeface="Arial" pitchFamily="34" charset="0"/>
            </a:rPr>
            <a:t>Να εντοπιστούν εναλλακτικά χρηματοδοτικά μέσα (Ευρωπαϊκή Τράπεζα Επενδύσεων, Πράσινο Ταμείο</a:t>
          </a:r>
          <a:r>
            <a:rPr lang="en-US" sz="1900" dirty="0" smtClean="0">
              <a:solidFill>
                <a:schemeClr val="bg1"/>
              </a:solidFill>
              <a:latin typeface="Arial" pitchFamily="34" charset="0"/>
              <a:cs typeface="Arial" pitchFamily="34" charset="0"/>
            </a:rPr>
            <a:t> </a:t>
          </a:r>
          <a:r>
            <a:rPr lang="el-GR" sz="1900" dirty="0" smtClean="0">
              <a:solidFill>
                <a:schemeClr val="bg1"/>
              </a:solidFill>
              <a:latin typeface="Arial" pitchFamily="34" charset="0"/>
              <a:cs typeface="Arial" pitchFamily="34" charset="0"/>
            </a:rPr>
            <a:t>κλπ) </a:t>
          </a:r>
          <a:endParaRPr lang="el-GR" sz="1900" dirty="0">
            <a:solidFill>
              <a:schemeClr val="bg1"/>
            </a:solidFill>
            <a:latin typeface="Arial" pitchFamily="34" charset="0"/>
            <a:cs typeface="Arial" pitchFamily="34" charset="0"/>
          </a:endParaRPr>
        </a:p>
      </dgm:t>
    </dgm:pt>
    <dgm:pt modelId="{C485EA7F-3EDB-4DA1-B1EA-D88B69977592}" type="parTrans" cxnId="{E0E3DCF7-32FF-4C1B-8DC2-393450007492}">
      <dgm:prSet/>
      <dgm:spPr/>
      <dgm:t>
        <a:bodyPr/>
        <a:lstStyle/>
        <a:p>
          <a:endParaRPr lang="el-GR" sz="1900">
            <a:solidFill>
              <a:schemeClr val="bg1"/>
            </a:solidFill>
            <a:latin typeface="Arial" pitchFamily="34" charset="0"/>
            <a:cs typeface="Arial" pitchFamily="34" charset="0"/>
          </a:endParaRPr>
        </a:p>
      </dgm:t>
    </dgm:pt>
    <dgm:pt modelId="{C8AB58CD-6879-4E07-B01B-08667AF487A9}" type="sibTrans" cxnId="{E0E3DCF7-32FF-4C1B-8DC2-393450007492}">
      <dgm:prSet/>
      <dgm:spPr/>
      <dgm:t>
        <a:bodyPr/>
        <a:lstStyle/>
        <a:p>
          <a:endParaRPr lang="el-GR" sz="1900">
            <a:solidFill>
              <a:schemeClr val="bg1"/>
            </a:solidFill>
            <a:latin typeface="Arial" pitchFamily="34" charset="0"/>
            <a:cs typeface="Arial" pitchFamily="34" charset="0"/>
          </a:endParaRPr>
        </a:p>
      </dgm:t>
    </dgm:pt>
    <dgm:pt modelId="{92350739-3332-4DEE-AC2B-C6CAA366F274}">
      <dgm:prSet custT="1"/>
      <dgm:spPr/>
      <dgm:t>
        <a:bodyPr/>
        <a:lstStyle/>
        <a:p>
          <a:pPr rtl="0"/>
          <a:r>
            <a:rPr lang="el-GR" sz="1800" dirty="0" smtClean="0">
              <a:solidFill>
                <a:schemeClr val="bg1"/>
              </a:solidFill>
              <a:latin typeface="Arial" pitchFamily="34" charset="0"/>
              <a:cs typeface="Arial" pitchFamily="34" charset="0"/>
            </a:rPr>
            <a:t>Να διερευνηθούν δυνατότητες συμμετοχής σε κοινοτικές πρωτοβουλίες ή χρηματοδοτικά προγράμματα εκτός ΕΣΠΑ (Αγροτικής Ανάπτυξης </a:t>
          </a:r>
          <a:r>
            <a:rPr lang="en-US" sz="1800" dirty="0" smtClean="0">
              <a:solidFill>
                <a:schemeClr val="bg1"/>
              </a:solidFill>
              <a:latin typeface="Arial" pitchFamily="34" charset="0"/>
              <a:cs typeface="Arial" pitchFamily="34" charset="0"/>
            </a:rPr>
            <a:t>Erasmus, </a:t>
          </a:r>
          <a:r>
            <a:rPr lang="en-US" sz="1800" dirty="0" err="1" smtClean="0">
              <a:solidFill>
                <a:schemeClr val="bg1"/>
              </a:solidFill>
              <a:latin typeface="Arial" pitchFamily="34" charset="0"/>
              <a:cs typeface="Arial" pitchFamily="34" charset="0"/>
            </a:rPr>
            <a:t>Orizon</a:t>
          </a:r>
          <a:r>
            <a:rPr lang="en-US" sz="1800" dirty="0" smtClean="0">
              <a:solidFill>
                <a:schemeClr val="bg1"/>
              </a:solidFill>
              <a:latin typeface="Arial" pitchFamily="34" charset="0"/>
              <a:cs typeface="Arial" pitchFamily="34" charset="0"/>
            </a:rPr>
            <a:t>, </a:t>
          </a:r>
          <a:r>
            <a:rPr lang="en-US" sz="1800" dirty="0" err="1" smtClean="0">
              <a:solidFill>
                <a:schemeClr val="bg1"/>
              </a:solidFill>
              <a:latin typeface="Arial" pitchFamily="34" charset="0"/>
              <a:cs typeface="Arial" pitchFamily="34" charset="0"/>
            </a:rPr>
            <a:t>Interreg</a:t>
          </a:r>
          <a:r>
            <a:rPr lang="el-GR" sz="1800" dirty="0" smtClean="0">
              <a:solidFill>
                <a:schemeClr val="bg1"/>
              </a:solidFill>
              <a:latin typeface="Arial" pitchFamily="34" charset="0"/>
              <a:cs typeface="Arial" pitchFamily="34" charset="0"/>
            </a:rPr>
            <a:t>)</a:t>
          </a:r>
          <a:endParaRPr lang="el-GR" sz="1800" dirty="0">
            <a:solidFill>
              <a:schemeClr val="bg1"/>
            </a:solidFill>
            <a:latin typeface="Arial" pitchFamily="34" charset="0"/>
            <a:cs typeface="Arial" pitchFamily="34" charset="0"/>
          </a:endParaRPr>
        </a:p>
      </dgm:t>
    </dgm:pt>
    <dgm:pt modelId="{4167E1FE-C7E8-48AB-A3B6-19D4099C335F}" type="parTrans" cxnId="{CE4B8804-1EDB-4C39-A965-3C228F56B15E}">
      <dgm:prSet/>
      <dgm:spPr/>
      <dgm:t>
        <a:bodyPr/>
        <a:lstStyle/>
        <a:p>
          <a:endParaRPr lang="el-GR" sz="1900">
            <a:solidFill>
              <a:schemeClr val="bg1"/>
            </a:solidFill>
            <a:latin typeface="Arial" pitchFamily="34" charset="0"/>
            <a:cs typeface="Arial" pitchFamily="34" charset="0"/>
          </a:endParaRPr>
        </a:p>
      </dgm:t>
    </dgm:pt>
    <dgm:pt modelId="{5ECCE192-D11C-4115-AFE9-89C410CF44CD}" type="sibTrans" cxnId="{CE4B8804-1EDB-4C39-A965-3C228F56B15E}">
      <dgm:prSet/>
      <dgm:spPr/>
      <dgm:t>
        <a:bodyPr/>
        <a:lstStyle/>
        <a:p>
          <a:endParaRPr lang="el-GR" sz="1900">
            <a:solidFill>
              <a:schemeClr val="bg1"/>
            </a:solidFill>
            <a:latin typeface="Arial" pitchFamily="34" charset="0"/>
            <a:cs typeface="Arial" pitchFamily="34" charset="0"/>
          </a:endParaRPr>
        </a:p>
      </dgm:t>
    </dgm:pt>
    <dgm:pt modelId="{ED03580F-D334-47DD-AAB2-5B04B7860C77}">
      <dgm:prSet custT="1"/>
      <dgm:spPr/>
      <dgm:t>
        <a:bodyPr/>
        <a:lstStyle/>
        <a:p>
          <a:pPr rtl="0"/>
          <a:r>
            <a:rPr lang="el-GR" sz="1900" dirty="0" smtClean="0">
              <a:solidFill>
                <a:schemeClr val="bg1"/>
              </a:solidFill>
              <a:latin typeface="Arial" pitchFamily="34" charset="0"/>
              <a:cs typeface="Arial" pitchFamily="34" charset="0"/>
            </a:rPr>
            <a:t>Για την επιτυχία όλων αυτών απαραίτητη είναι η αξιοποίηση και αναδιάταξη υπηρεσιών και πόρων</a:t>
          </a:r>
          <a:endParaRPr lang="el-GR" sz="1900" dirty="0">
            <a:solidFill>
              <a:schemeClr val="bg1"/>
            </a:solidFill>
            <a:latin typeface="Arial" pitchFamily="34" charset="0"/>
            <a:cs typeface="Arial" pitchFamily="34" charset="0"/>
          </a:endParaRPr>
        </a:p>
      </dgm:t>
    </dgm:pt>
    <dgm:pt modelId="{D3A4E409-B6F6-480B-B28D-3552F451D8F6}" type="parTrans" cxnId="{4AFEA3C9-7E98-41A2-9861-7142196D2949}">
      <dgm:prSet/>
      <dgm:spPr/>
      <dgm:t>
        <a:bodyPr/>
        <a:lstStyle/>
        <a:p>
          <a:endParaRPr lang="el-GR" sz="1900">
            <a:solidFill>
              <a:schemeClr val="bg1"/>
            </a:solidFill>
            <a:latin typeface="Arial" pitchFamily="34" charset="0"/>
            <a:cs typeface="Arial" pitchFamily="34" charset="0"/>
          </a:endParaRPr>
        </a:p>
      </dgm:t>
    </dgm:pt>
    <dgm:pt modelId="{E7C3312F-5206-4828-B39E-893E58969B18}" type="sibTrans" cxnId="{4AFEA3C9-7E98-41A2-9861-7142196D2949}">
      <dgm:prSet/>
      <dgm:spPr/>
      <dgm:t>
        <a:bodyPr/>
        <a:lstStyle/>
        <a:p>
          <a:endParaRPr lang="el-GR" sz="1900">
            <a:solidFill>
              <a:schemeClr val="bg1"/>
            </a:solidFill>
            <a:latin typeface="Arial" pitchFamily="34" charset="0"/>
            <a:cs typeface="Arial" pitchFamily="34" charset="0"/>
          </a:endParaRPr>
        </a:p>
      </dgm:t>
    </dgm:pt>
    <dgm:pt modelId="{7A466EC2-439F-425B-81B2-D414989CD827}" type="pres">
      <dgm:prSet presAssocID="{A55C4BF1-9D9F-4BB8-AF35-FC9FFCA7A65A}" presName="matrix" presStyleCnt="0">
        <dgm:presLayoutVars>
          <dgm:chMax val="1"/>
          <dgm:dir/>
          <dgm:resizeHandles val="exact"/>
        </dgm:presLayoutVars>
      </dgm:prSet>
      <dgm:spPr/>
      <dgm:t>
        <a:bodyPr/>
        <a:lstStyle/>
        <a:p>
          <a:endParaRPr lang="el-GR"/>
        </a:p>
      </dgm:t>
    </dgm:pt>
    <dgm:pt modelId="{4035CEF1-E1B2-4791-9E6E-4EE8B382DBDF}" type="pres">
      <dgm:prSet presAssocID="{A55C4BF1-9D9F-4BB8-AF35-FC9FFCA7A65A}" presName="axisShape" presStyleLbl="bgShp" presStyleIdx="0" presStyleCnt="1"/>
      <dgm:spPr/>
    </dgm:pt>
    <dgm:pt modelId="{92663B83-C316-4A32-B398-99D528D599C8}" type="pres">
      <dgm:prSet presAssocID="{A55C4BF1-9D9F-4BB8-AF35-FC9FFCA7A65A}" presName="rect1" presStyleLbl="node1" presStyleIdx="0" presStyleCnt="4" custScaleX="108110">
        <dgm:presLayoutVars>
          <dgm:chMax val="0"/>
          <dgm:chPref val="0"/>
          <dgm:bulletEnabled val="1"/>
        </dgm:presLayoutVars>
      </dgm:prSet>
      <dgm:spPr/>
      <dgm:t>
        <a:bodyPr/>
        <a:lstStyle/>
        <a:p>
          <a:endParaRPr lang="el-GR"/>
        </a:p>
      </dgm:t>
    </dgm:pt>
    <dgm:pt modelId="{383660BB-BEEC-4028-AD12-0C0C7ED41BED}" type="pres">
      <dgm:prSet presAssocID="{A55C4BF1-9D9F-4BB8-AF35-FC9FFCA7A65A}" presName="rect2" presStyleLbl="node1" presStyleIdx="1" presStyleCnt="4" custScaleX="108110">
        <dgm:presLayoutVars>
          <dgm:chMax val="0"/>
          <dgm:chPref val="0"/>
          <dgm:bulletEnabled val="1"/>
        </dgm:presLayoutVars>
      </dgm:prSet>
      <dgm:spPr/>
      <dgm:t>
        <a:bodyPr/>
        <a:lstStyle/>
        <a:p>
          <a:endParaRPr lang="el-GR"/>
        </a:p>
      </dgm:t>
    </dgm:pt>
    <dgm:pt modelId="{537E0788-868C-4C4C-80EB-9539C5362071}" type="pres">
      <dgm:prSet presAssocID="{A55C4BF1-9D9F-4BB8-AF35-FC9FFCA7A65A}" presName="rect3" presStyleLbl="node1" presStyleIdx="2" presStyleCnt="4" custScaleX="108110">
        <dgm:presLayoutVars>
          <dgm:chMax val="0"/>
          <dgm:chPref val="0"/>
          <dgm:bulletEnabled val="1"/>
        </dgm:presLayoutVars>
      </dgm:prSet>
      <dgm:spPr/>
      <dgm:t>
        <a:bodyPr/>
        <a:lstStyle/>
        <a:p>
          <a:endParaRPr lang="el-GR"/>
        </a:p>
      </dgm:t>
    </dgm:pt>
    <dgm:pt modelId="{AAF2B577-1791-49FC-A2BC-328ED045DFB5}" type="pres">
      <dgm:prSet presAssocID="{A55C4BF1-9D9F-4BB8-AF35-FC9FFCA7A65A}" presName="rect4" presStyleLbl="node1" presStyleIdx="3" presStyleCnt="4" custScaleX="108110">
        <dgm:presLayoutVars>
          <dgm:chMax val="0"/>
          <dgm:chPref val="0"/>
          <dgm:bulletEnabled val="1"/>
        </dgm:presLayoutVars>
      </dgm:prSet>
      <dgm:spPr/>
      <dgm:t>
        <a:bodyPr/>
        <a:lstStyle/>
        <a:p>
          <a:endParaRPr lang="el-GR"/>
        </a:p>
      </dgm:t>
    </dgm:pt>
  </dgm:ptLst>
  <dgm:cxnLst>
    <dgm:cxn modelId="{EC77906A-CD3C-4AC2-8909-7565EF166E17}" type="presOf" srcId="{A23EE6DF-94D7-4ECA-8B88-2EB825477A0B}" destId="{92663B83-C316-4A32-B398-99D528D599C8}" srcOrd="0" destOrd="0" presId="urn:microsoft.com/office/officeart/2005/8/layout/matrix2"/>
    <dgm:cxn modelId="{CE4B8804-1EDB-4C39-A965-3C228F56B15E}" srcId="{A55C4BF1-9D9F-4BB8-AF35-FC9FFCA7A65A}" destId="{92350739-3332-4DEE-AC2B-C6CAA366F274}" srcOrd="2" destOrd="0" parTransId="{4167E1FE-C7E8-48AB-A3B6-19D4099C335F}" sibTransId="{5ECCE192-D11C-4115-AFE9-89C410CF44CD}"/>
    <dgm:cxn modelId="{E0E3DCF7-32FF-4C1B-8DC2-393450007492}" srcId="{A55C4BF1-9D9F-4BB8-AF35-FC9FFCA7A65A}" destId="{DD198EFF-8EE7-4478-89E6-7CF9AF636ED2}" srcOrd="1" destOrd="0" parTransId="{C485EA7F-3EDB-4DA1-B1EA-D88B69977592}" sibTransId="{C8AB58CD-6879-4E07-B01B-08667AF487A9}"/>
    <dgm:cxn modelId="{4AFEA3C9-7E98-41A2-9861-7142196D2949}" srcId="{A55C4BF1-9D9F-4BB8-AF35-FC9FFCA7A65A}" destId="{ED03580F-D334-47DD-AAB2-5B04B7860C77}" srcOrd="3" destOrd="0" parTransId="{D3A4E409-B6F6-480B-B28D-3552F451D8F6}" sibTransId="{E7C3312F-5206-4828-B39E-893E58969B18}"/>
    <dgm:cxn modelId="{E69B449C-C049-4A23-A82F-F2A988B54EDE}" type="presOf" srcId="{92350739-3332-4DEE-AC2B-C6CAA366F274}" destId="{537E0788-868C-4C4C-80EB-9539C5362071}" srcOrd="0" destOrd="0" presId="urn:microsoft.com/office/officeart/2005/8/layout/matrix2"/>
    <dgm:cxn modelId="{D8ED29C8-052F-49F9-A63D-651A2BB198D4}" type="presOf" srcId="{DD198EFF-8EE7-4478-89E6-7CF9AF636ED2}" destId="{383660BB-BEEC-4028-AD12-0C0C7ED41BED}" srcOrd="0" destOrd="0" presId="urn:microsoft.com/office/officeart/2005/8/layout/matrix2"/>
    <dgm:cxn modelId="{F504BF95-1F30-4781-9BC5-229EA3AAB09D}" type="presOf" srcId="{A55C4BF1-9D9F-4BB8-AF35-FC9FFCA7A65A}" destId="{7A466EC2-439F-425B-81B2-D414989CD827}" srcOrd="0" destOrd="0" presId="urn:microsoft.com/office/officeart/2005/8/layout/matrix2"/>
    <dgm:cxn modelId="{403E18A2-2AEE-401D-8EB3-B5B05D5B8DD5}" srcId="{A55C4BF1-9D9F-4BB8-AF35-FC9FFCA7A65A}" destId="{A23EE6DF-94D7-4ECA-8B88-2EB825477A0B}" srcOrd="0" destOrd="0" parTransId="{6B478705-5BED-48EA-8C39-088D472389D3}" sibTransId="{0C2ADB80-B7D3-476D-B5D9-456D2FF2C78B}"/>
    <dgm:cxn modelId="{1542655D-C8BF-40AB-B45A-523570133858}" type="presOf" srcId="{ED03580F-D334-47DD-AAB2-5B04B7860C77}" destId="{AAF2B577-1791-49FC-A2BC-328ED045DFB5}" srcOrd="0" destOrd="0" presId="urn:microsoft.com/office/officeart/2005/8/layout/matrix2"/>
    <dgm:cxn modelId="{EC716E0C-7C4B-4C2E-87E0-25D4F3D901EC}" type="presParOf" srcId="{7A466EC2-439F-425B-81B2-D414989CD827}" destId="{4035CEF1-E1B2-4791-9E6E-4EE8B382DBDF}" srcOrd="0" destOrd="0" presId="urn:microsoft.com/office/officeart/2005/8/layout/matrix2"/>
    <dgm:cxn modelId="{2DFDE18D-33AB-4EE6-844C-67591D6CD378}" type="presParOf" srcId="{7A466EC2-439F-425B-81B2-D414989CD827}" destId="{92663B83-C316-4A32-B398-99D528D599C8}" srcOrd="1" destOrd="0" presId="urn:microsoft.com/office/officeart/2005/8/layout/matrix2"/>
    <dgm:cxn modelId="{C047EBF7-1FD8-419F-813D-80F0031C23A5}" type="presParOf" srcId="{7A466EC2-439F-425B-81B2-D414989CD827}" destId="{383660BB-BEEC-4028-AD12-0C0C7ED41BED}" srcOrd="2" destOrd="0" presId="urn:microsoft.com/office/officeart/2005/8/layout/matrix2"/>
    <dgm:cxn modelId="{D721C066-6D40-4C6A-B395-A59E6925C9CE}" type="presParOf" srcId="{7A466EC2-439F-425B-81B2-D414989CD827}" destId="{537E0788-868C-4C4C-80EB-9539C5362071}" srcOrd="3" destOrd="0" presId="urn:microsoft.com/office/officeart/2005/8/layout/matrix2"/>
    <dgm:cxn modelId="{4D1A7DA4-BFC4-4FB6-BB66-B986BE9649F7}" type="presParOf" srcId="{7A466EC2-439F-425B-81B2-D414989CD827}" destId="{AAF2B577-1791-49FC-A2BC-328ED045DFB5}"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740373F-747C-4DDC-A8EF-942C0073C00C}" type="doc">
      <dgm:prSet loTypeId="urn:microsoft.com/office/officeart/2005/8/layout/arrow2" loCatId="process" qsTypeId="urn:microsoft.com/office/officeart/2005/8/quickstyle/3d2" qsCatId="3D" csTypeId="urn:microsoft.com/office/officeart/2005/8/colors/colorful5" csCatId="colorful" phldr="1"/>
      <dgm:spPr/>
      <dgm:t>
        <a:bodyPr/>
        <a:lstStyle/>
        <a:p>
          <a:endParaRPr lang="el-GR"/>
        </a:p>
      </dgm:t>
    </dgm:pt>
    <dgm:pt modelId="{1B62457D-DC44-442B-AB74-8195F4FB83D6}">
      <dgm:prSet/>
      <dgm:spPr/>
      <dgm:t>
        <a:bodyPr/>
        <a:lstStyle/>
        <a:p>
          <a:pPr algn="ctr" rtl="0"/>
          <a:r>
            <a:rPr lang="el-GR" b="0" dirty="0" smtClean="0">
              <a:solidFill>
                <a:schemeClr val="accent4">
                  <a:lumMod val="75000"/>
                </a:schemeClr>
              </a:solidFill>
              <a:latin typeface="Arial" pitchFamily="34" charset="0"/>
              <a:cs typeface="Arial" pitchFamily="34" charset="0"/>
            </a:rPr>
            <a:t>Οι δήμοι σήμερα περισσότερο από ποτέ θα πρέπει να επιδιώξουν το μεγαλύτερο δυνατό αποτέλεσμα με τη μικρότερη δυνατή δαπάνη</a:t>
          </a:r>
          <a:endParaRPr lang="el-GR" b="0" dirty="0">
            <a:solidFill>
              <a:schemeClr val="accent4">
                <a:lumMod val="75000"/>
              </a:schemeClr>
            </a:solidFill>
            <a:latin typeface="Arial" pitchFamily="34" charset="0"/>
            <a:cs typeface="Arial" pitchFamily="34" charset="0"/>
          </a:endParaRPr>
        </a:p>
      </dgm:t>
    </dgm:pt>
    <dgm:pt modelId="{78ADDCA3-9127-49F6-986F-5B826178F75D}" type="parTrans" cxnId="{01BA972E-1613-4B02-B863-06E0DA350C9E}">
      <dgm:prSet/>
      <dgm:spPr/>
      <dgm:t>
        <a:bodyPr/>
        <a:lstStyle/>
        <a:p>
          <a:endParaRPr lang="el-GR"/>
        </a:p>
      </dgm:t>
    </dgm:pt>
    <dgm:pt modelId="{BBD58E65-1329-4C69-9D30-B6D906957DD6}" type="sibTrans" cxnId="{01BA972E-1613-4B02-B863-06E0DA350C9E}">
      <dgm:prSet/>
      <dgm:spPr/>
      <dgm:t>
        <a:bodyPr/>
        <a:lstStyle/>
        <a:p>
          <a:endParaRPr lang="el-GR"/>
        </a:p>
      </dgm:t>
    </dgm:pt>
    <dgm:pt modelId="{A6DACC77-5D86-4985-A933-383826D1A63B}" type="pres">
      <dgm:prSet presAssocID="{C740373F-747C-4DDC-A8EF-942C0073C00C}" presName="arrowDiagram" presStyleCnt="0">
        <dgm:presLayoutVars>
          <dgm:chMax val="5"/>
          <dgm:dir/>
          <dgm:resizeHandles val="exact"/>
        </dgm:presLayoutVars>
      </dgm:prSet>
      <dgm:spPr/>
      <dgm:t>
        <a:bodyPr/>
        <a:lstStyle/>
        <a:p>
          <a:endParaRPr lang="el-GR"/>
        </a:p>
      </dgm:t>
    </dgm:pt>
    <dgm:pt modelId="{4121BA6F-982B-4703-B8CA-53BA682348A3}" type="pres">
      <dgm:prSet presAssocID="{C740373F-747C-4DDC-A8EF-942C0073C00C}" presName="arrow" presStyleLbl="bgShp" presStyleIdx="0" presStyleCnt="1"/>
      <dgm:spPr/>
    </dgm:pt>
    <dgm:pt modelId="{EFB8B371-037C-4997-AD16-7E184E91AE63}" type="pres">
      <dgm:prSet presAssocID="{C740373F-747C-4DDC-A8EF-942C0073C00C}" presName="arrowDiagram1" presStyleCnt="0">
        <dgm:presLayoutVars>
          <dgm:bulletEnabled val="1"/>
        </dgm:presLayoutVars>
      </dgm:prSet>
      <dgm:spPr/>
    </dgm:pt>
    <dgm:pt modelId="{B64D3D98-46B4-485F-B413-7437D70FCD7E}" type="pres">
      <dgm:prSet presAssocID="{1B62457D-DC44-442B-AB74-8195F4FB83D6}" presName="bullet1" presStyleLbl="node1" presStyleIdx="0" presStyleCnt="1"/>
      <dgm:spPr/>
    </dgm:pt>
    <dgm:pt modelId="{A29A4052-4D1A-46BF-870A-FE94B1F9E303}" type="pres">
      <dgm:prSet presAssocID="{1B62457D-DC44-442B-AB74-8195F4FB83D6}" presName="textBox1" presStyleLbl="revTx" presStyleIdx="0" presStyleCnt="1" custScaleX="150236" custScaleY="66375" custLinFactNeighborX="13603" custLinFactNeighborY="15501">
        <dgm:presLayoutVars>
          <dgm:bulletEnabled val="1"/>
        </dgm:presLayoutVars>
      </dgm:prSet>
      <dgm:spPr/>
      <dgm:t>
        <a:bodyPr/>
        <a:lstStyle/>
        <a:p>
          <a:endParaRPr lang="el-GR"/>
        </a:p>
      </dgm:t>
    </dgm:pt>
  </dgm:ptLst>
  <dgm:cxnLst>
    <dgm:cxn modelId="{8028C3A7-39FA-4953-90F6-CD0425DDCE90}" type="presOf" srcId="{C740373F-747C-4DDC-A8EF-942C0073C00C}" destId="{A6DACC77-5D86-4985-A933-383826D1A63B}" srcOrd="0" destOrd="0" presId="urn:microsoft.com/office/officeart/2005/8/layout/arrow2"/>
    <dgm:cxn modelId="{01BA972E-1613-4B02-B863-06E0DA350C9E}" srcId="{C740373F-747C-4DDC-A8EF-942C0073C00C}" destId="{1B62457D-DC44-442B-AB74-8195F4FB83D6}" srcOrd="0" destOrd="0" parTransId="{78ADDCA3-9127-49F6-986F-5B826178F75D}" sibTransId="{BBD58E65-1329-4C69-9D30-B6D906957DD6}"/>
    <dgm:cxn modelId="{EFDB27AD-F6CC-43E1-83BC-E6F7A115C2BE}" type="presOf" srcId="{1B62457D-DC44-442B-AB74-8195F4FB83D6}" destId="{A29A4052-4D1A-46BF-870A-FE94B1F9E303}" srcOrd="0" destOrd="0" presId="urn:microsoft.com/office/officeart/2005/8/layout/arrow2"/>
    <dgm:cxn modelId="{5C7B2979-94B5-4203-8FE0-3C00CC74C85F}" type="presParOf" srcId="{A6DACC77-5D86-4985-A933-383826D1A63B}" destId="{4121BA6F-982B-4703-B8CA-53BA682348A3}" srcOrd="0" destOrd="0" presId="urn:microsoft.com/office/officeart/2005/8/layout/arrow2"/>
    <dgm:cxn modelId="{71891520-7DED-4B63-8A26-4744D95B6ABD}" type="presParOf" srcId="{A6DACC77-5D86-4985-A933-383826D1A63B}" destId="{EFB8B371-037C-4997-AD16-7E184E91AE63}" srcOrd="1" destOrd="0" presId="urn:microsoft.com/office/officeart/2005/8/layout/arrow2"/>
    <dgm:cxn modelId="{BAB13782-93D2-45A5-B2A3-AC956CD72CF9}" type="presParOf" srcId="{EFB8B371-037C-4997-AD16-7E184E91AE63}" destId="{B64D3D98-46B4-485F-B413-7437D70FCD7E}" srcOrd="0" destOrd="0" presId="urn:microsoft.com/office/officeart/2005/8/layout/arrow2"/>
    <dgm:cxn modelId="{D73F0F47-35DC-4B52-9C0F-DD092D6445EA}" type="presParOf" srcId="{EFB8B371-037C-4997-AD16-7E184E91AE63}" destId="{A29A4052-4D1A-46BF-870A-FE94B1F9E303}" srcOrd="1"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A4DF9E6-AA26-4ACA-8C1B-C7F60CB102B2}" type="doc">
      <dgm:prSet loTypeId="urn:microsoft.com/office/officeart/2005/8/layout/matrix1" loCatId="matrix" qsTypeId="urn:microsoft.com/office/officeart/2005/8/quickstyle/3d1" qsCatId="3D" csTypeId="urn:microsoft.com/office/officeart/2005/8/colors/colorful2" csCatId="colorful" phldr="1"/>
      <dgm:spPr/>
      <dgm:t>
        <a:bodyPr/>
        <a:lstStyle/>
        <a:p>
          <a:endParaRPr lang="el-GR"/>
        </a:p>
      </dgm:t>
    </dgm:pt>
    <dgm:pt modelId="{2194D196-82D2-4C9A-877D-CB1D7FA87E3F}">
      <dgm:prSet/>
      <dgm:spPr/>
      <dgm:t>
        <a:bodyPr/>
        <a:lstStyle/>
        <a:p>
          <a:pPr rtl="0"/>
          <a:r>
            <a:rPr lang="el-GR" b="1" dirty="0" smtClean="0">
              <a:latin typeface="Arial" pitchFamily="34" charset="0"/>
              <a:cs typeface="Arial" pitchFamily="34" charset="0"/>
            </a:rPr>
            <a:t>Το πλεόνασμα της ΤΑ είναι κοινωνικό πλεόνασμα και δεν πρέπει να διοχετεύεται στη «μαύρη τρύπα» του χρέους </a:t>
          </a:r>
          <a:endParaRPr lang="el-GR" b="1" dirty="0">
            <a:latin typeface="Arial" pitchFamily="34" charset="0"/>
            <a:cs typeface="Arial" pitchFamily="34" charset="0"/>
          </a:endParaRPr>
        </a:p>
      </dgm:t>
    </dgm:pt>
    <dgm:pt modelId="{53831CE2-884D-4A1E-9BB5-2FB8EBEF5B43}" type="parTrans" cxnId="{A71BAB49-7FF7-4D17-ABCE-B5D40ECD3038}">
      <dgm:prSet/>
      <dgm:spPr/>
      <dgm:t>
        <a:bodyPr/>
        <a:lstStyle/>
        <a:p>
          <a:endParaRPr lang="el-GR"/>
        </a:p>
      </dgm:t>
    </dgm:pt>
    <dgm:pt modelId="{038B8E7E-3F64-4BF3-8463-536D83DBAC7F}" type="sibTrans" cxnId="{A71BAB49-7FF7-4D17-ABCE-B5D40ECD3038}">
      <dgm:prSet/>
      <dgm:spPr/>
      <dgm:t>
        <a:bodyPr/>
        <a:lstStyle/>
        <a:p>
          <a:endParaRPr lang="el-GR"/>
        </a:p>
      </dgm:t>
    </dgm:pt>
    <dgm:pt modelId="{D48E909B-24A4-4167-820E-F09ED02BF07D}" type="pres">
      <dgm:prSet presAssocID="{AA4DF9E6-AA26-4ACA-8C1B-C7F60CB102B2}" presName="diagram" presStyleCnt="0">
        <dgm:presLayoutVars>
          <dgm:chMax val="1"/>
          <dgm:dir/>
          <dgm:animLvl val="ctr"/>
          <dgm:resizeHandles val="exact"/>
        </dgm:presLayoutVars>
      </dgm:prSet>
      <dgm:spPr/>
      <dgm:t>
        <a:bodyPr/>
        <a:lstStyle/>
        <a:p>
          <a:endParaRPr lang="el-GR"/>
        </a:p>
      </dgm:t>
    </dgm:pt>
    <dgm:pt modelId="{307FF731-069D-4067-9712-E57066BED098}" type="pres">
      <dgm:prSet presAssocID="{AA4DF9E6-AA26-4ACA-8C1B-C7F60CB102B2}" presName="matrix" presStyleCnt="0"/>
      <dgm:spPr/>
      <dgm:t>
        <a:bodyPr/>
        <a:lstStyle/>
        <a:p>
          <a:endParaRPr lang="el-GR"/>
        </a:p>
      </dgm:t>
    </dgm:pt>
    <dgm:pt modelId="{91605E4F-066F-488E-A94B-B62CF21A10C0}" type="pres">
      <dgm:prSet presAssocID="{AA4DF9E6-AA26-4ACA-8C1B-C7F60CB102B2}" presName="tile1" presStyleLbl="node1" presStyleIdx="0" presStyleCnt="4"/>
      <dgm:spPr/>
      <dgm:t>
        <a:bodyPr/>
        <a:lstStyle/>
        <a:p>
          <a:endParaRPr lang="el-GR"/>
        </a:p>
      </dgm:t>
    </dgm:pt>
    <dgm:pt modelId="{DC0D3C6B-0B88-4455-9283-048973A814E7}" type="pres">
      <dgm:prSet presAssocID="{AA4DF9E6-AA26-4ACA-8C1B-C7F60CB102B2}" presName="tile1text" presStyleLbl="node1" presStyleIdx="0" presStyleCnt="4">
        <dgm:presLayoutVars>
          <dgm:chMax val="0"/>
          <dgm:chPref val="0"/>
          <dgm:bulletEnabled val="1"/>
        </dgm:presLayoutVars>
      </dgm:prSet>
      <dgm:spPr/>
      <dgm:t>
        <a:bodyPr/>
        <a:lstStyle/>
        <a:p>
          <a:endParaRPr lang="el-GR"/>
        </a:p>
      </dgm:t>
    </dgm:pt>
    <dgm:pt modelId="{5EFF050D-EC51-4731-80B8-19FF01668256}" type="pres">
      <dgm:prSet presAssocID="{AA4DF9E6-AA26-4ACA-8C1B-C7F60CB102B2}" presName="tile2" presStyleLbl="node1" presStyleIdx="1" presStyleCnt="4"/>
      <dgm:spPr/>
      <dgm:t>
        <a:bodyPr/>
        <a:lstStyle/>
        <a:p>
          <a:endParaRPr lang="el-GR"/>
        </a:p>
      </dgm:t>
    </dgm:pt>
    <dgm:pt modelId="{01F79B44-2B7D-4772-BDDE-908C6402A41C}" type="pres">
      <dgm:prSet presAssocID="{AA4DF9E6-AA26-4ACA-8C1B-C7F60CB102B2}" presName="tile2text" presStyleLbl="node1" presStyleIdx="1" presStyleCnt="4">
        <dgm:presLayoutVars>
          <dgm:chMax val="0"/>
          <dgm:chPref val="0"/>
          <dgm:bulletEnabled val="1"/>
        </dgm:presLayoutVars>
      </dgm:prSet>
      <dgm:spPr/>
      <dgm:t>
        <a:bodyPr/>
        <a:lstStyle/>
        <a:p>
          <a:endParaRPr lang="el-GR"/>
        </a:p>
      </dgm:t>
    </dgm:pt>
    <dgm:pt modelId="{253CF6E6-FFFE-43DC-93B3-C94932FC0F81}" type="pres">
      <dgm:prSet presAssocID="{AA4DF9E6-AA26-4ACA-8C1B-C7F60CB102B2}" presName="tile3" presStyleLbl="node1" presStyleIdx="2" presStyleCnt="4"/>
      <dgm:spPr/>
      <dgm:t>
        <a:bodyPr/>
        <a:lstStyle/>
        <a:p>
          <a:endParaRPr lang="el-GR"/>
        </a:p>
      </dgm:t>
    </dgm:pt>
    <dgm:pt modelId="{2AD43646-07D1-4BB6-895F-9BF65FC2126C}" type="pres">
      <dgm:prSet presAssocID="{AA4DF9E6-AA26-4ACA-8C1B-C7F60CB102B2}" presName="tile3text" presStyleLbl="node1" presStyleIdx="2" presStyleCnt="4">
        <dgm:presLayoutVars>
          <dgm:chMax val="0"/>
          <dgm:chPref val="0"/>
          <dgm:bulletEnabled val="1"/>
        </dgm:presLayoutVars>
      </dgm:prSet>
      <dgm:spPr/>
      <dgm:t>
        <a:bodyPr/>
        <a:lstStyle/>
        <a:p>
          <a:endParaRPr lang="el-GR"/>
        </a:p>
      </dgm:t>
    </dgm:pt>
    <dgm:pt modelId="{6AF9546A-1E88-47C4-A7DC-F6255EE98688}" type="pres">
      <dgm:prSet presAssocID="{AA4DF9E6-AA26-4ACA-8C1B-C7F60CB102B2}" presName="tile4" presStyleLbl="node1" presStyleIdx="3" presStyleCnt="4"/>
      <dgm:spPr/>
      <dgm:t>
        <a:bodyPr/>
        <a:lstStyle/>
        <a:p>
          <a:endParaRPr lang="el-GR"/>
        </a:p>
      </dgm:t>
    </dgm:pt>
    <dgm:pt modelId="{FBF6737F-8C44-4B6E-B695-078A6D290B68}" type="pres">
      <dgm:prSet presAssocID="{AA4DF9E6-AA26-4ACA-8C1B-C7F60CB102B2}" presName="tile4text" presStyleLbl="node1" presStyleIdx="3" presStyleCnt="4">
        <dgm:presLayoutVars>
          <dgm:chMax val="0"/>
          <dgm:chPref val="0"/>
          <dgm:bulletEnabled val="1"/>
        </dgm:presLayoutVars>
      </dgm:prSet>
      <dgm:spPr/>
      <dgm:t>
        <a:bodyPr/>
        <a:lstStyle/>
        <a:p>
          <a:endParaRPr lang="el-GR"/>
        </a:p>
      </dgm:t>
    </dgm:pt>
    <dgm:pt modelId="{EDAE9A72-3117-489D-9C87-1AC96E76D3CC}" type="pres">
      <dgm:prSet presAssocID="{AA4DF9E6-AA26-4ACA-8C1B-C7F60CB102B2}" presName="centerTile" presStyleLbl="fgShp" presStyleIdx="0" presStyleCnt="1" custScaleX="211111" custScaleY="330455" custLinFactNeighborX="8333" custLinFactNeighborY="-5796">
        <dgm:presLayoutVars>
          <dgm:chMax val="0"/>
          <dgm:chPref val="0"/>
        </dgm:presLayoutVars>
      </dgm:prSet>
      <dgm:spPr/>
      <dgm:t>
        <a:bodyPr/>
        <a:lstStyle/>
        <a:p>
          <a:endParaRPr lang="el-GR"/>
        </a:p>
      </dgm:t>
    </dgm:pt>
  </dgm:ptLst>
  <dgm:cxnLst>
    <dgm:cxn modelId="{A71BAB49-7FF7-4D17-ABCE-B5D40ECD3038}" srcId="{AA4DF9E6-AA26-4ACA-8C1B-C7F60CB102B2}" destId="{2194D196-82D2-4C9A-877D-CB1D7FA87E3F}" srcOrd="0" destOrd="0" parTransId="{53831CE2-884D-4A1E-9BB5-2FB8EBEF5B43}" sibTransId="{038B8E7E-3F64-4BF3-8463-536D83DBAC7F}"/>
    <dgm:cxn modelId="{0CE9F7CF-EA37-4677-90D9-996A71B41596}" type="presOf" srcId="{AA4DF9E6-AA26-4ACA-8C1B-C7F60CB102B2}" destId="{D48E909B-24A4-4167-820E-F09ED02BF07D}" srcOrd="0" destOrd="0" presId="urn:microsoft.com/office/officeart/2005/8/layout/matrix1"/>
    <dgm:cxn modelId="{440DF248-0B13-4811-811F-2176C38A1E9D}" type="presOf" srcId="{2194D196-82D2-4C9A-877D-CB1D7FA87E3F}" destId="{EDAE9A72-3117-489D-9C87-1AC96E76D3CC}" srcOrd="0" destOrd="0" presId="urn:microsoft.com/office/officeart/2005/8/layout/matrix1"/>
    <dgm:cxn modelId="{16AC93B9-7349-4534-92AC-B988EEECABD9}" type="presParOf" srcId="{D48E909B-24A4-4167-820E-F09ED02BF07D}" destId="{307FF731-069D-4067-9712-E57066BED098}" srcOrd="0" destOrd="0" presId="urn:microsoft.com/office/officeart/2005/8/layout/matrix1"/>
    <dgm:cxn modelId="{EB160854-942E-4E46-86D3-61A0EF03CB59}" type="presParOf" srcId="{307FF731-069D-4067-9712-E57066BED098}" destId="{91605E4F-066F-488E-A94B-B62CF21A10C0}" srcOrd="0" destOrd="0" presId="urn:microsoft.com/office/officeart/2005/8/layout/matrix1"/>
    <dgm:cxn modelId="{BE55BBA8-5D7C-4C47-869F-7D3C28D62F88}" type="presParOf" srcId="{307FF731-069D-4067-9712-E57066BED098}" destId="{DC0D3C6B-0B88-4455-9283-048973A814E7}" srcOrd="1" destOrd="0" presId="urn:microsoft.com/office/officeart/2005/8/layout/matrix1"/>
    <dgm:cxn modelId="{0AACA8CF-518F-4199-A4D7-360D730DA414}" type="presParOf" srcId="{307FF731-069D-4067-9712-E57066BED098}" destId="{5EFF050D-EC51-4731-80B8-19FF01668256}" srcOrd="2" destOrd="0" presId="urn:microsoft.com/office/officeart/2005/8/layout/matrix1"/>
    <dgm:cxn modelId="{A2904B21-2712-48B9-90B8-17DE6BA33D88}" type="presParOf" srcId="{307FF731-069D-4067-9712-E57066BED098}" destId="{01F79B44-2B7D-4772-BDDE-908C6402A41C}" srcOrd="3" destOrd="0" presId="urn:microsoft.com/office/officeart/2005/8/layout/matrix1"/>
    <dgm:cxn modelId="{76E834F9-2476-4F74-BE23-694AB0AF95F2}" type="presParOf" srcId="{307FF731-069D-4067-9712-E57066BED098}" destId="{253CF6E6-FFFE-43DC-93B3-C94932FC0F81}" srcOrd="4" destOrd="0" presId="urn:microsoft.com/office/officeart/2005/8/layout/matrix1"/>
    <dgm:cxn modelId="{F7581E1F-E24F-46F0-85FA-1D5C227CEE61}" type="presParOf" srcId="{307FF731-069D-4067-9712-E57066BED098}" destId="{2AD43646-07D1-4BB6-895F-9BF65FC2126C}" srcOrd="5" destOrd="0" presId="urn:microsoft.com/office/officeart/2005/8/layout/matrix1"/>
    <dgm:cxn modelId="{3121886A-5ECB-4058-8A92-63298B2FAFCC}" type="presParOf" srcId="{307FF731-069D-4067-9712-E57066BED098}" destId="{6AF9546A-1E88-47C4-A7DC-F6255EE98688}" srcOrd="6" destOrd="0" presId="urn:microsoft.com/office/officeart/2005/8/layout/matrix1"/>
    <dgm:cxn modelId="{70AA91B0-F932-40FF-A965-1BE4F3430B7B}" type="presParOf" srcId="{307FF731-069D-4067-9712-E57066BED098}" destId="{FBF6737F-8C44-4B6E-B695-078A6D290B68}" srcOrd="7" destOrd="0" presId="urn:microsoft.com/office/officeart/2005/8/layout/matrix1"/>
    <dgm:cxn modelId="{0BC18543-92AA-469E-A920-873B36477F86}" type="presParOf" srcId="{D48E909B-24A4-4167-820E-F09ED02BF07D}" destId="{EDAE9A72-3117-489D-9C87-1AC96E76D3CC}"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5547A4-BE99-4C63-82BF-24DC05E5D28C}" type="doc">
      <dgm:prSet loTypeId="urn:microsoft.com/office/officeart/2005/8/layout/arrow2" loCatId="process" qsTypeId="urn:microsoft.com/office/officeart/2005/8/quickstyle/3d2" qsCatId="3D" csTypeId="urn:microsoft.com/office/officeart/2005/8/colors/colorful5" csCatId="colorful" phldr="1"/>
      <dgm:spPr/>
      <dgm:t>
        <a:bodyPr/>
        <a:lstStyle/>
        <a:p>
          <a:endParaRPr lang="el-GR"/>
        </a:p>
      </dgm:t>
    </dgm:pt>
    <dgm:pt modelId="{7D3FCC4B-2368-4EBE-B477-06891F901E98}">
      <dgm:prSet custT="1"/>
      <dgm:spPr/>
      <dgm:t>
        <a:bodyPr/>
        <a:lstStyle/>
        <a:p>
          <a:pPr algn="ctr" rtl="0"/>
          <a:r>
            <a:rPr lang="el-GR" sz="2600" b="0" dirty="0" smtClean="0">
              <a:solidFill>
                <a:schemeClr val="accent4">
                  <a:lumMod val="75000"/>
                </a:schemeClr>
              </a:solidFill>
              <a:latin typeface="Arial" pitchFamily="34" charset="0"/>
              <a:cs typeface="Arial" pitchFamily="34" charset="0"/>
            </a:rPr>
            <a:t>Η Ελλάδα παραμένει από τα πιο συγκεντρωτικά κράτη της Ευρωπαϊκής Ένωσης </a:t>
          </a:r>
          <a:endParaRPr lang="el-GR" sz="2600" b="0" dirty="0">
            <a:solidFill>
              <a:schemeClr val="accent4">
                <a:lumMod val="75000"/>
              </a:schemeClr>
            </a:solidFill>
            <a:latin typeface="Arial" pitchFamily="34" charset="0"/>
            <a:cs typeface="Arial" pitchFamily="34" charset="0"/>
          </a:endParaRPr>
        </a:p>
      </dgm:t>
    </dgm:pt>
    <dgm:pt modelId="{9DE1AD5F-DCB0-47DB-B742-DF8623E17FA8}" type="parTrans" cxnId="{3A095A69-7160-43D0-890B-75B25C88EC70}">
      <dgm:prSet/>
      <dgm:spPr/>
      <dgm:t>
        <a:bodyPr/>
        <a:lstStyle/>
        <a:p>
          <a:endParaRPr lang="el-GR" sz="2400">
            <a:latin typeface="Arial" pitchFamily="34" charset="0"/>
            <a:cs typeface="Arial" pitchFamily="34" charset="0"/>
          </a:endParaRPr>
        </a:p>
      </dgm:t>
    </dgm:pt>
    <dgm:pt modelId="{FEE4C60A-5E8B-45DF-B7DF-D2C4B6B4312D}" type="sibTrans" cxnId="{3A095A69-7160-43D0-890B-75B25C88EC70}">
      <dgm:prSet/>
      <dgm:spPr/>
      <dgm:t>
        <a:bodyPr/>
        <a:lstStyle/>
        <a:p>
          <a:endParaRPr lang="el-GR" sz="2400">
            <a:latin typeface="Arial" pitchFamily="34" charset="0"/>
            <a:cs typeface="Arial" pitchFamily="34" charset="0"/>
          </a:endParaRPr>
        </a:p>
      </dgm:t>
    </dgm:pt>
    <dgm:pt modelId="{039FE08B-6B7F-42E2-B56A-9155198120F3}">
      <dgm:prSet custT="1"/>
      <dgm:spPr/>
      <dgm:t>
        <a:bodyPr/>
        <a:lstStyle/>
        <a:p>
          <a:pPr algn="ctr" rtl="0"/>
          <a:r>
            <a:rPr lang="en-US" sz="2600" b="0" dirty="0" smtClean="0">
              <a:solidFill>
                <a:schemeClr val="accent4">
                  <a:lumMod val="75000"/>
                </a:schemeClr>
              </a:solidFill>
              <a:latin typeface="Arial" pitchFamily="34" charset="0"/>
              <a:cs typeface="Arial" pitchFamily="34" charset="0"/>
            </a:rPr>
            <a:t>H </a:t>
          </a:r>
          <a:r>
            <a:rPr lang="el-GR" sz="2600" b="0" dirty="0" smtClean="0">
              <a:solidFill>
                <a:schemeClr val="accent4">
                  <a:lumMod val="75000"/>
                </a:schemeClr>
              </a:solidFill>
              <a:latin typeface="Arial" pitchFamily="34" charset="0"/>
              <a:cs typeface="Arial" pitchFamily="34" charset="0"/>
            </a:rPr>
            <a:t>απόσταση</a:t>
          </a:r>
          <a:r>
            <a:rPr lang="en-US" sz="2600" b="0" dirty="0" smtClean="0">
              <a:solidFill>
                <a:schemeClr val="accent4">
                  <a:lumMod val="75000"/>
                </a:schemeClr>
              </a:solidFill>
              <a:latin typeface="Arial" pitchFamily="34" charset="0"/>
              <a:cs typeface="Arial" pitchFamily="34" charset="0"/>
            </a:rPr>
            <a:t> </a:t>
          </a:r>
          <a:r>
            <a:rPr lang="el-GR" sz="2600" b="0" dirty="0" smtClean="0">
              <a:solidFill>
                <a:schemeClr val="accent4">
                  <a:lumMod val="75000"/>
                </a:schemeClr>
              </a:solidFill>
              <a:latin typeface="Arial" pitchFamily="34" charset="0"/>
              <a:cs typeface="Arial" pitchFamily="34" charset="0"/>
            </a:rPr>
            <a:t>που έχει να διανύσει η Ελληνική ΤΑ από το Ευρωπαϊκό «κεκτημένο» είναι μεγάλη</a:t>
          </a:r>
          <a:endParaRPr lang="el-GR" sz="2600" b="0" dirty="0">
            <a:solidFill>
              <a:schemeClr val="accent4">
                <a:lumMod val="75000"/>
              </a:schemeClr>
            </a:solidFill>
            <a:latin typeface="Arial" pitchFamily="34" charset="0"/>
            <a:cs typeface="Arial" pitchFamily="34" charset="0"/>
          </a:endParaRPr>
        </a:p>
      </dgm:t>
    </dgm:pt>
    <dgm:pt modelId="{918DF050-A84B-4C0B-AC1E-627134D1CB5A}" type="parTrans" cxnId="{23AA0254-1693-46A3-88B7-804A6CF78E31}">
      <dgm:prSet/>
      <dgm:spPr/>
      <dgm:t>
        <a:bodyPr/>
        <a:lstStyle/>
        <a:p>
          <a:endParaRPr lang="el-GR" sz="2400">
            <a:latin typeface="Arial" pitchFamily="34" charset="0"/>
            <a:cs typeface="Arial" pitchFamily="34" charset="0"/>
          </a:endParaRPr>
        </a:p>
      </dgm:t>
    </dgm:pt>
    <dgm:pt modelId="{D62FF0C0-3264-4EE5-8D70-CA6C32224F2A}" type="sibTrans" cxnId="{23AA0254-1693-46A3-88B7-804A6CF78E31}">
      <dgm:prSet/>
      <dgm:spPr/>
      <dgm:t>
        <a:bodyPr/>
        <a:lstStyle/>
        <a:p>
          <a:endParaRPr lang="el-GR" sz="2400">
            <a:latin typeface="Arial" pitchFamily="34" charset="0"/>
            <a:cs typeface="Arial" pitchFamily="34" charset="0"/>
          </a:endParaRPr>
        </a:p>
      </dgm:t>
    </dgm:pt>
    <dgm:pt modelId="{475EFB3A-7FA5-43A8-BCD7-F6C4B66EE0DE}" type="pres">
      <dgm:prSet presAssocID="{665547A4-BE99-4C63-82BF-24DC05E5D28C}" presName="arrowDiagram" presStyleCnt="0">
        <dgm:presLayoutVars>
          <dgm:chMax val="5"/>
          <dgm:dir/>
          <dgm:resizeHandles val="exact"/>
        </dgm:presLayoutVars>
      </dgm:prSet>
      <dgm:spPr/>
      <dgm:t>
        <a:bodyPr/>
        <a:lstStyle/>
        <a:p>
          <a:endParaRPr lang="el-GR"/>
        </a:p>
      </dgm:t>
    </dgm:pt>
    <dgm:pt modelId="{9F602A74-D3A1-46B8-B0FB-078B26850636}" type="pres">
      <dgm:prSet presAssocID="{665547A4-BE99-4C63-82BF-24DC05E5D28C}" presName="arrow" presStyleLbl="bgShp" presStyleIdx="0" presStyleCnt="1"/>
      <dgm:spPr/>
      <dgm:t>
        <a:bodyPr/>
        <a:lstStyle/>
        <a:p>
          <a:endParaRPr lang="el-GR"/>
        </a:p>
      </dgm:t>
    </dgm:pt>
    <dgm:pt modelId="{468580AB-3D4A-4BBA-BC22-0AE17F2F74E7}" type="pres">
      <dgm:prSet presAssocID="{665547A4-BE99-4C63-82BF-24DC05E5D28C}" presName="arrowDiagram2" presStyleCnt="0"/>
      <dgm:spPr/>
      <dgm:t>
        <a:bodyPr/>
        <a:lstStyle/>
        <a:p>
          <a:endParaRPr lang="el-GR"/>
        </a:p>
      </dgm:t>
    </dgm:pt>
    <dgm:pt modelId="{248FBC6F-0984-43A6-B3E3-DE04160475F5}" type="pres">
      <dgm:prSet presAssocID="{7D3FCC4B-2368-4EBE-B477-06891F901E98}" presName="bullet2a" presStyleLbl="node1" presStyleIdx="0" presStyleCnt="2"/>
      <dgm:spPr/>
      <dgm:t>
        <a:bodyPr/>
        <a:lstStyle/>
        <a:p>
          <a:endParaRPr lang="el-GR"/>
        </a:p>
      </dgm:t>
    </dgm:pt>
    <dgm:pt modelId="{380C53C4-DCDE-4351-A93D-5EAA12E568F2}" type="pres">
      <dgm:prSet presAssocID="{7D3FCC4B-2368-4EBE-B477-06891F901E98}" presName="textBox2a" presStyleLbl="revTx" presStyleIdx="0" presStyleCnt="2" custScaleX="105129" custScaleY="74696" custLinFactNeighborX="-13452" custLinFactNeighborY="486">
        <dgm:presLayoutVars>
          <dgm:bulletEnabled val="1"/>
        </dgm:presLayoutVars>
      </dgm:prSet>
      <dgm:spPr/>
      <dgm:t>
        <a:bodyPr/>
        <a:lstStyle/>
        <a:p>
          <a:endParaRPr lang="el-GR"/>
        </a:p>
      </dgm:t>
    </dgm:pt>
    <dgm:pt modelId="{F48BDAD4-EC66-4859-94CF-E90F3C05E4EB}" type="pres">
      <dgm:prSet presAssocID="{039FE08B-6B7F-42E2-B56A-9155198120F3}" presName="bullet2b" presStyleLbl="node1" presStyleIdx="1" presStyleCnt="2"/>
      <dgm:spPr/>
      <dgm:t>
        <a:bodyPr/>
        <a:lstStyle/>
        <a:p>
          <a:endParaRPr lang="el-GR"/>
        </a:p>
      </dgm:t>
    </dgm:pt>
    <dgm:pt modelId="{A3A67B88-27A4-4F7A-81F3-7FE85FA670AD}" type="pres">
      <dgm:prSet presAssocID="{039FE08B-6B7F-42E2-B56A-9155198120F3}" presName="textBox2b" presStyleLbl="revTx" presStyleIdx="1" presStyleCnt="2" custScaleX="130770" custScaleY="57100" custLinFactNeighborX="3983" custLinFactNeighborY="3794">
        <dgm:presLayoutVars>
          <dgm:bulletEnabled val="1"/>
        </dgm:presLayoutVars>
      </dgm:prSet>
      <dgm:spPr/>
      <dgm:t>
        <a:bodyPr/>
        <a:lstStyle/>
        <a:p>
          <a:endParaRPr lang="el-GR"/>
        </a:p>
      </dgm:t>
    </dgm:pt>
  </dgm:ptLst>
  <dgm:cxnLst>
    <dgm:cxn modelId="{A28DAD64-5263-43B5-9183-0276FE914D20}" type="presOf" srcId="{665547A4-BE99-4C63-82BF-24DC05E5D28C}" destId="{475EFB3A-7FA5-43A8-BCD7-F6C4B66EE0DE}" srcOrd="0" destOrd="0" presId="urn:microsoft.com/office/officeart/2005/8/layout/arrow2"/>
    <dgm:cxn modelId="{5F35001A-4668-4F28-B203-34E6A473CAE1}" type="presOf" srcId="{039FE08B-6B7F-42E2-B56A-9155198120F3}" destId="{A3A67B88-27A4-4F7A-81F3-7FE85FA670AD}" srcOrd="0" destOrd="0" presId="urn:microsoft.com/office/officeart/2005/8/layout/arrow2"/>
    <dgm:cxn modelId="{23AA0254-1693-46A3-88B7-804A6CF78E31}" srcId="{665547A4-BE99-4C63-82BF-24DC05E5D28C}" destId="{039FE08B-6B7F-42E2-B56A-9155198120F3}" srcOrd="1" destOrd="0" parTransId="{918DF050-A84B-4C0B-AC1E-627134D1CB5A}" sibTransId="{D62FF0C0-3264-4EE5-8D70-CA6C32224F2A}"/>
    <dgm:cxn modelId="{AF7C761B-C1E8-49B9-8C3E-B05D0CA06A02}" type="presOf" srcId="{7D3FCC4B-2368-4EBE-B477-06891F901E98}" destId="{380C53C4-DCDE-4351-A93D-5EAA12E568F2}" srcOrd="0" destOrd="0" presId="urn:microsoft.com/office/officeart/2005/8/layout/arrow2"/>
    <dgm:cxn modelId="{3A095A69-7160-43D0-890B-75B25C88EC70}" srcId="{665547A4-BE99-4C63-82BF-24DC05E5D28C}" destId="{7D3FCC4B-2368-4EBE-B477-06891F901E98}" srcOrd="0" destOrd="0" parTransId="{9DE1AD5F-DCB0-47DB-B742-DF8623E17FA8}" sibTransId="{FEE4C60A-5E8B-45DF-B7DF-D2C4B6B4312D}"/>
    <dgm:cxn modelId="{A0D1BA6C-F52A-4E5C-B2DD-7F798F6770CC}" type="presParOf" srcId="{475EFB3A-7FA5-43A8-BCD7-F6C4B66EE0DE}" destId="{9F602A74-D3A1-46B8-B0FB-078B26850636}" srcOrd="0" destOrd="0" presId="urn:microsoft.com/office/officeart/2005/8/layout/arrow2"/>
    <dgm:cxn modelId="{A28B7EB4-72BB-4754-B651-C425EEAA2496}" type="presParOf" srcId="{475EFB3A-7FA5-43A8-BCD7-F6C4B66EE0DE}" destId="{468580AB-3D4A-4BBA-BC22-0AE17F2F74E7}" srcOrd="1" destOrd="0" presId="urn:microsoft.com/office/officeart/2005/8/layout/arrow2"/>
    <dgm:cxn modelId="{856E0540-EF49-4EF1-83F0-7F3853D70671}" type="presParOf" srcId="{468580AB-3D4A-4BBA-BC22-0AE17F2F74E7}" destId="{248FBC6F-0984-43A6-B3E3-DE04160475F5}" srcOrd="0" destOrd="0" presId="urn:microsoft.com/office/officeart/2005/8/layout/arrow2"/>
    <dgm:cxn modelId="{132945BC-2DEC-4C8F-BAB7-97385AD5683C}" type="presParOf" srcId="{468580AB-3D4A-4BBA-BC22-0AE17F2F74E7}" destId="{380C53C4-DCDE-4351-A93D-5EAA12E568F2}" srcOrd="1" destOrd="0" presId="urn:microsoft.com/office/officeart/2005/8/layout/arrow2"/>
    <dgm:cxn modelId="{5769E128-D53F-4A67-8039-315906618D56}" type="presParOf" srcId="{468580AB-3D4A-4BBA-BC22-0AE17F2F74E7}" destId="{F48BDAD4-EC66-4859-94CF-E90F3C05E4EB}" srcOrd="2" destOrd="0" presId="urn:microsoft.com/office/officeart/2005/8/layout/arrow2"/>
    <dgm:cxn modelId="{C6A6479A-AF56-4D59-91A9-3670F5AC4EEB}" type="presParOf" srcId="{468580AB-3D4A-4BBA-BC22-0AE17F2F74E7}" destId="{A3A67B88-27A4-4F7A-81F3-7FE85FA670AD}" srcOrd="3"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AF06E5-0208-4975-B729-F7673739A91A}" type="doc">
      <dgm:prSet loTypeId="urn:microsoft.com/office/officeart/2005/8/layout/gear1" loCatId="relationship" qsTypeId="urn:microsoft.com/office/officeart/2005/8/quickstyle/3d2" qsCatId="3D" csTypeId="urn:microsoft.com/office/officeart/2005/8/colors/colorful1" csCatId="colorful" phldr="1"/>
      <dgm:spPr/>
      <dgm:t>
        <a:bodyPr/>
        <a:lstStyle/>
        <a:p>
          <a:endParaRPr lang="el-GR"/>
        </a:p>
      </dgm:t>
    </dgm:pt>
    <dgm:pt modelId="{BC19C009-A1A9-412F-89C9-A6289A1A206A}">
      <dgm:prSet custT="1"/>
      <dgm:spPr/>
      <dgm:t>
        <a:bodyPr/>
        <a:lstStyle/>
        <a:p>
          <a:pPr rtl="0"/>
          <a:r>
            <a:rPr lang="el-GR" sz="2000" smtClean="0">
              <a:solidFill>
                <a:schemeClr val="bg1"/>
              </a:solidFill>
              <a:latin typeface="Arial" pitchFamily="34" charset="0"/>
              <a:cs typeface="Arial" pitchFamily="34" charset="0"/>
            </a:rPr>
            <a:t>Το 21,3% των εσόδων από το Φόρο Εισοδήματος Φυσικών </a:t>
          </a:r>
          <a:r>
            <a:rPr lang="en-US" sz="2000" smtClean="0">
              <a:solidFill>
                <a:schemeClr val="bg1"/>
              </a:solidFill>
              <a:latin typeface="Arial" pitchFamily="34" charset="0"/>
              <a:cs typeface="Arial" pitchFamily="34" charset="0"/>
            </a:rPr>
            <a:t>&amp; </a:t>
          </a:r>
          <a:r>
            <a:rPr lang="el-GR" sz="2000" smtClean="0">
              <a:solidFill>
                <a:schemeClr val="bg1"/>
              </a:solidFill>
              <a:latin typeface="Arial" pitchFamily="34" charset="0"/>
              <a:cs typeface="Arial" pitchFamily="34" charset="0"/>
            </a:rPr>
            <a:t>Νομικών Προσώπων</a:t>
          </a:r>
          <a:endParaRPr lang="el-GR" sz="2000" dirty="0">
            <a:solidFill>
              <a:schemeClr val="bg1"/>
            </a:solidFill>
            <a:latin typeface="Arial" pitchFamily="34" charset="0"/>
            <a:cs typeface="Arial" pitchFamily="34" charset="0"/>
          </a:endParaRPr>
        </a:p>
      </dgm:t>
    </dgm:pt>
    <dgm:pt modelId="{9DDDF9B3-D69A-4742-8E0F-C613507C07FA}" type="parTrans" cxnId="{395594E6-A95C-4AAE-87EA-74E09DB5DF3E}">
      <dgm:prSet/>
      <dgm:spPr/>
      <dgm:t>
        <a:bodyPr/>
        <a:lstStyle/>
        <a:p>
          <a:endParaRPr lang="el-GR" sz="2000">
            <a:solidFill>
              <a:schemeClr val="bg1"/>
            </a:solidFill>
            <a:latin typeface="Arial" pitchFamily="34" charset="0"/>
            <a:cs typeface="Arial" pitchFamily="34" charset="0"/>
          </a:endParaRPr>
        </a:p>
      </dgm:t>
    </dgm:pt>
    <dgm:pt modelId="{0A0B1716-7855-4B85-BD2A-D3695D2C14D6}" type="sibTrans" cxnId="{395594E6-A95C-4AAE-87EA-74E09DB5DF3E}">
      <dgm:prSet/>
      <dgm:spPr/>
      <dgm:t>
        <a:bodyPr/>
        <a:lstStyle/>
        <a:p>
          <a:endParaRPr lang="el-GR" sz="2000">
            <a:solidFill>
              <a:schemeClr val="bg1"/>
            </a:solidFill>
            <a:latin typeface="Arial" pitchFamily="34" charset="0"/>
            <a:cs typeface="Arial" pitchFamily="34" charset="0"/>
          </a:endParaRPr>
        </a:p>
      </dgm:t>
    </dgm:pt>
    <dgm:pt modelId="{3BDFF897-C0B6-4F1F-9532-9BD8CAD3FAF2}">
      <dgm:prSet custT="1"/>
      <dgm:spPr/>
      <dgm:t>
        <a:bodyPr/>
        <a:lstStyle/>
        <a:p>
          <a:pPr rtl="0"/>
          <a:r>
            <a:rPr lang="el-GR" sz="2000" smtClean="0">
              <a:solidFill>
                <a:schemeClr val="bg1"/>
              </a:solidFill>
              <a:latin typeface="Arial" pitchFamily="34" charset="0"/>
              <a:cs typeface="Arial" pitchFamily="34" charset="0"/>
            </a:rPr>
            <a:t>Το 12% των εσόδων του ΦΠΑ</a:t>
          </a:r>
          <a:endParaRPr lang="el-GR" sz="2000" dirty="0">
            <a:solidFill>
              <a:schemeClr val="bg1"/>
            </a:solidFill>
            <a:latin typeface="Arial" pitchFamily="34" charset="0"/>
            <a:cs typeface="Arial" pitchFamily="34" charset="0"/>
          </a:endParaRPr>
        </a:p>
      </dgm:t>
    </dgm:pt>
    <dgm:pt modelId="{3A007CFF-F504-43D1-837E-2AB2412CFB65}" type="parTrans" cxnId="{4F38A9B0-F865-4408-9177-5147FF907517}">
      <dgm:prSet/>
      <dgm:spPr/>
      <dgm:t>
        <a:bodyPr/>
        <a:lstStyle/>
        <a:p>
          <a:endParaRPr lang="el-GR" sz="2000">
            <a:solidFill>
              <a:schemeClr val="bg1"/>
            </a:solidFill>
            <a:latin typeface="Arial" pitchFamily="34" charset="0"/>
            <a:cs typeface="Arial" pitchFamily="34" charset="0"/>
          </a:endParaRPr>
        </a:p>
      </dgm:t>
    </dgm:pt>
    <dgm:pt modelId="{38BA840D-F558-4C42-B11C-FA3B41F8F9AB}" type="sibTrans" cxnId="{4F38A9B0-F865-4408-9177-5147FF907517}">
      <dgm:prSet/>
      <dgm:spPr/>
      <dgm:t>
        <a:bodyPr/>
        <a:lstStyle/>
        <a:p>
          <a:endParaRPr lang="el-GR" sz="2000">
            <a:solidFill>
              <a:schemeClr val="bg1"/>
            </a:solidFill>
            <a:latin typeface="Arial" pitchFamily="34" charset="0"/>
            <a:cs typeface="Arial" pitchFamily="34" charset="0"/>
          </a:endParaRPr>
        </a:p>
      </dgm:t>
    </dgm:pt>
    <dgm:pt modelId="{84AF57D3-6DA3-4734-93DB-C5F7F1DDC810}">
      <dgm:prSet custT="1"/>
      <dgm:spPr/>
      <dgm:t>
        <a:bodyPr/>
        <a:lstStyle/>
        <a:p>
          <a:pPr rtl="0"/>
          <a:r>
            <a:rPr lang="el-GR" sz="2000" dirty="0" smtClean="0">
              <a:solidFill>
                <a:schemeClr val="bg1"/>
              </a:solidFill>
              <a:latin typeface="Arial" pitchFamily="34" charset="0"/>
              <a:cs typeface="Arial" pitchFamily="34" charset="0"/>
            </a:rPr>
            <a:t>Το 50% των εσόδων του Φόρου Ακίνητης Περιουσίας </a:t>
          </a:r>
          <a:endParaRPr lang="el-GR" sz="2000" dirty="0">
            <a:solidFill>
              <a:schemeClr val="bg1"/>
            </a:solidFill>
            <a:latin typeface="Arial" pitchFamily="34" charset="0"/>
            <a:cs typeface="Arial" pitchFamily="34" charset="0"/>
          </a:endParaRPr>
        </a:p>
      </dgm:t>
    </dgm:pt>
    <dgm:pt modelId="{A8FF7D54-DB0F-4397-8437-06F9A17CA10A}" type="parTrans" cxnId="{A12194CA-D794-4C8C-948B-B532D346B38D}">
      <dgm:prSet/>
      <dgm:spPr/>
      <dgm:t>
        <a:bodyPr/>
        <a:lstStyle/>
        <a:p>
          <a:endParaRPr lang="el-GR" sz="2000">
            <a:solidFill>
              <a:schemeClr val="bg1"/>
            </a:solidFill>
            <a:latin typeface="Arial" pitchFamily="34" charset="0"/>
            <a:cs typeface="Arial" pitchFamily="34" charset="0"/>
          </a:endParaRPr>
        </a:p>
      </dgm:t>
    </dgm:pt>
    <dgm:pt modelId="{7792EB9F-DE81-4961-94CB-ADB220605C61}" type="sibTrans" cxnId="{A12194CA-D794-4C8C-948B-B532D346B38D}">
      <dgm:prSet/>
      <dgm:spPr/>
      <dgm:t>
        <a:bodyPr/>
        <a:lstStyle/>
        <a:p>
          <a:endParaRPr lang="el-GR" sz="2000">
            <a:solidFill>
              <a:schemeClr val="bg1"/>
            </a:solidFill>
            <a:latin typeface="Arial" pitchFamily="34" charset="0"/>
            <a:cs typeface="Arial" pitchFamily="34" charset="0"/>
          </a:endParaRPr>
        </a:p>
      </dgm:t>
    </dgm:pt>
    <dgm:pt modelId="{AEDEBAF3-C5E6-4440-9D0B-1C74541709F2}" type="pres">
      <dgm:prSet presAssocID="{9BAF06E5-0208-4975-B729-F7673739A91A}" presName="composite" presStyleCnt="0">
        <dgm:presLayoutVars>
          <dgm:chMax val="3"/>
          <dgm:animLvl val="lvl"/>
          <dgm:resizeHandles val="exact"/>
        </dgm:presLayoutVars>
      </dgm:prSet>
      <dgm:spPr/>
      <dgm:t>
        <a:bodyPr/>
        <a:lstStyle/>
        <a:p>
          <a:endParaRPr lang="el-GR"/>
        </a:p>
      </dgm:t>
    </dgm:pt>
    <dgm:pt modelId="{065359D7-91E6-4050-A6FB-010213B66852}" type="pres">
      <dgm:prSet presAssocID="{BC19C009-A1A9-412F-89C9-A6289A1A206A}" presName="gear1" presStyleLbl="node1" presStyleIdx="0" presStyleCnt="3" custLinFactNeighborX="4813" custLinFactNeighborY="1289">
        <dgm:presLayoutVars>
          <dgm:chMax val="1"/>
          <dgm:bulletEnabled val="1"/>
        </dgm:presLayoutVars>
      </dgm:prSet>
      <dgm:spPr/>
      <dgm:t>
        <a:bodyPr/>
        <a:lstStyle/>
        <a:p>
          <a:endParaRPr lang="el-GR"/>
        </a:p>
      </dgm:t>
    </dgm:pt>
    <dgm:pt modelId="{55C0C75D-19E3-4612-8621-76535DFE5FA5}" type="pres">
      <dgm:prSet presAssocID="{BC19C009-A1A9-412F-89C9-A6289A1A206A}" presName="gear1srcNode" presStyleLbl="node1" presStyleIdx="0" presStyleCnt="3"/>
      <dgm:spPr/>
      <dgm:t>
        <a:bodyPr/>
        <a:lstStyle/>
        <a:p>
          <a:endParaRPr lang="el-GR"/>
        </a:p>
      </dgm:t>
    </dgm:pt>
    <dgm:pt modelId="{DCA3B645-190E-4273-848F-7F6B821DA9FD}" type="pres">
      <dgm:prSet presAssocID="{BC19C009-A1A9-412F-89C9-A6289A1A206A}" presName="gear1dstNode" presStyleLbl="node1" presStyleIdx="0" presStyleCnt="3"/>
      <dgm:spPr/>
      <dgm:t>
        <a:bodyPr/>
        <a:lstStyle/>
        <a:p>
          <a:endParaRPr lang="el-GR"/>
        </a:p>
      </dgm:t>
    </dgm:pt>
    <dgm:pt modelId="{E92918BA-C1DA-4BD4-A1E1-A97507CAB99D}" type="pres">
      <dgm:prSet presAssocID="{3BDFF897-C0B6-4F1F-9532-9BD8CAD3FAF2}" presName="gear2" presStyleLbl="node1" presStyleIdx="1" presStyleCnt="3" custScaleX="103235" custScaleY="110487" custLinFactNeighborX="-11765" custLinFactNeighborY="7546">
        <dgm:presLayoutVars>
          <dgm:chMax val="1"/>
          <dgm:bulletEnabled val="1"/>
        </dgm:presLayoutVars>
      </dgm:prSet>
      <dgm:spPr/>
      <dgm:t>
        <a:bodyPr/>
        <a:lstStyle/>
        <a:p>
          <a:endParaRPr lang="el-GR"/>
        </a:p>
      </dgm:t>
    </dgm:pt>
    <dgm:pt modelId="{9695497E-45C1-46F3-9DA4-284114A7AF6A}" type="pres">
      <dgm:prSet presAssocID="{3BDFF897-C0B6-4F1F-9532-9BD8CAD3FAF2}" presName="gear2srcNode" presStyleLbl="node1" presStyleIdx="1" presStyleCnt="3"/>
      <dgm:spPr/>
      <dgm:t>
        <a:bodyPr/>
        <a:lstStyle/>
        <a:p>
          <a:endParaRPr lang="el-GR"/>
        </a:p>
      </dgm:t>
    </dgm:pt>
    <dgm:pt modelId="{D2B2171A-FDA5-45E4-B6FE-A64A24CCBF2A}" type="pres">
      <dgm:prSet presAssocID="{3BDFF897-C0B6-4F1F-9532-9BD8CAD3FAF2}" presName="gear2dstNode" presStyleLbl="node1" presStyleIdx="1" presStyleCnt="3"/>
      <dgm:spPr/>
      <dgm:t>
        <a:bodyPr/>
        <a:lstStyle/>
        <a:p>
          <a:endParaRPr lang="el-GR"/>
        </a:p>
      </dgm:t>
    </dgm:pt>
    <dgm:pt modelId="{2D3CFF8E-0E17-48B4-BDBD-F2B7627D7F0E}" type="pres">
      <dgm:prSet presAssocID="{84AF57D3-6DA3-4734-93DB-C5F7F1DDC810}" presName="gear3" presStyleLbl="node1" presStyleIdx="2" presStyleCnt="3" custScaleX="118150" custScaleY="112216"/>
      <dgm:spPr/>
      <dgm:t>
        <a:bodyPr/>
        <a:lstStyle/>
        <a:p>
          <a:endParaRPr lang="el-GR"/>
        </a:p>
      </dgm:t>
    </dgm:pt>
    <dgm:pt modelId="{6C6E6B11-48DC-4E98-A01D-3E2A1A4C9A7C}" type="pres">
      <dgm:prSet presAssocID="{84AF57D3-6DA3-4734-93DB-C5F7F1DDC810}" presName="gear3tx" presStyleLbl="node1" presStyleIdx="2" presStyleCnt="3">
        <dgm:presLayoutVars>
          <dgm:chMax val="1"/>
          <dgm:bulletEnabled val="1"/>
        </dgm:presLayoutVars>
      </dgm:prSet>
      <dgm:spPr/>
      <dgm:t>
        <a:bodyPr/>
        <a:lstStyle/>
        <a:p>
          <a:endParaRPr lang="el-GR"/>
        </a:p>
      </dgm:t>
    </dgm:pt>
    <dgm:pt modelId="{54421890-6F30-465E-AF1B-4F672316F504}" type="pres">
      <dgm:prSet presAssocID="{84AF57D3-6DA3-4734-93DB-C5F7F1DDC810}" presName="gear3srcNode" presStyleLbl="node1" presStyleIdx="2" presStyleCnt="3"/>
      <dgm:spPr/>
      <dgm:t>
        <a:bodyPr/>
        <a:lstStyle/>
        <a:p>
          <a:endParaRPr lang="el-GR"/>
        </a:p>
      </dgm:t>
    </dgm:pt>
    <dgm:pt modelId="{C0EADCBF-674A-4448-8D97-06A9DE1557AD}" type="pres">
      <dgm:prSet presAssocID="{84AF57D3-6DA3-4734-93DB-C5F7F1DDC810}" presName="gear3dstNode" presStyleLbl="node1" presStyleIdx="2" presStyleCnt="3"/>
      <dgm:spPr/>
      <dgm:t>
        <a:bodyPr/>
        <a:lstStyle/>
        <a:p>
          <a:endParaRPr lang="el-GR"/>
        </a:p>
      </dgm:t>
    </dgm:pt>
    <dgm:pt modelId="{88C95208-306A-46FA-947E-84066C078916}" type="pres">
      <dgm:prSet presAssocID="{0A0B1716-7855-4B85-BD2A-D3695D2C14D6}" presName="connector1" presStyleLbl="sibTrans2D1" presStyleIdx="0" presStyleCnt="3"/>
      <dgm:spPr/>
      <dgm:t>
        <a:bodyPr/>
        <a:lstStyle/>
        <a:p>
          <a:endParaRPr lang="el-GR"/>
        </a:p>
      </dgm:t>
    </dgm:pt>
    <dgm:pt modelId="{92233764-ED09-42E3-8FCC-FA5173979A5C}" type="pres">
      <dgm:prSet presAssocID="{38BA840D-F558-4C42-B11C-FA3B41F8F9AB}" presName="connector2" presStyleLbl="sibTrans2D1" presStyleIdx="1" presStyleCnt="3" custLinFactNeighborX="-10416" custLinFactNeighborY="5567"/>
      <dgm:spPr/>
      <dgm:t>
        <a:bodyPr/>
        <a:lstStyle/>
        <a:p>
          <a:endParaRPr lang="el-GR"/>
        </a:p>
      </dgm:t>
    </dgm:pt>
    <dgm:pt modelId="{302F2FEF-2967-4357-AEBE-75BE90500FA3}" type="pres">
      <dgm:prSet presAssocID="{7792EB9F-DE81-4961-94CB-ADB220605C61}" presName="connector3" presStyleLbl="sibTrans2D1" presStyleIdx="2" presStyleCnt="3" custAng="172631" custLinFactNeighborX="-3714" custLinFactNeighborY="-431"/>
      <dgm:spPr/>
      <dgm:t>
        <a:bodyPr/>
        <a:lstStyle/>
        <a:p>
          <a:endParaRPr lang="el-GR"/>
        </a:p>
      </dgm:t>
    </dgm:pt>
  </dgm:ptLst>
  <dgm:cxnLst>
    <dgm:cxn modelId="{C12799D8-0096-4346-9F3B-1265FB1B2BA1}" type="presOf" srcId="{3BDFF897-C0B6-4F1F-9532-9BD8CAD3FAF2}" destId="{9695497E-45C1-46F3-9DA4-284114A7AF6A}" srcOrd="1" destOrd="0" presId="urn:microsoft.com/office/officeart/2005/8/layout/gear1"/>
    <dgm:cxn modelId="{80105540-8785-412A-9EE0-1B3021942EE1}" type="presOf" srcId="{84AF57D3-6DA3-4734-93DB-C5F7F1DDC810}" destId="{6C6E6B11-48DC-4E98-A01D-3E2A1A4C9A7C}" srcOrd="1" destOrd="0" presId="urn:microsoft.com/office/officeart/2005/8/layout/gear1"/>
    <dgm:cxn modelId="{395594E6-A95C-4AAE-87EA-74E09DB5DF3E}" srcId="{9BAF06E5-0208-4975-B729-F7673739A91A}" destId="{BC19C009-A1A9-412F-89C9-A6289A1A206A}" srcOrd="0" destOrd="0" parTransId="{9DDDF9B3-D69A-4742-8E0F-C613507C07FA}" sibTransId="{0A0B1716-7855-4B85-BD2A-D3695D2C14D6}"/>
    <dgm:cxn modelId="{A12194CA-D794-4C8C-948B-B532D346B38D}" srcId="{9BAF06E5-0208-4975-B729-F7673739A91A}" destId="{84AF57D3-6DA3-4734-93DB-C5F7F1DDC810}" srcOrd="2" destOrd="0" parTransId="{A8FF7D54-DB0F-4397-8437-06F9A17CA10A}" sibTransId="{7792EB9F-DE81-4961-94CB-ADB220605C61}"/>
    <dgm:cxn modelId="{24C04909-DB7B-45AE-839A-14CE9BE9899A}" type="presOf" srcId="{3BDFF897-C0B6-4F1F-9532-9BD8CAD3FAF2}" destId="{E92918BA-C1DA-4BD4-A1E1-A97507CAB99D}" srcOrd="0" destOrd="0" presId="urn:microsoft.com/office/officeart/2005/8/layout/gear1"/>
    <dgm:cxn modelId="{47E0A221-2A16-4C50-9D6A-41DBB4337092}" type="presOf" srcId="{BC19C009-A1A9-412F-89C9-A6289A1A206A}" destId="{DCA3B645-190E-4273-848F-7F6B821DA9FD}" srcOrd="2" destOrd="0" presId="urn:microsoft.com/office/officeart/2005/8/layout/gear1"/>
    <dgm:cxn modelId="{7D9BE547-C49B-4D67-B504-A4A44FD9221F}" type="presOf" srcId="{84AF57D3-6DA3-4734-93DB-C5F7F1DDC810}" destId="{54421890-6F30-465E-AF1B-4F672316F504}" srcOrd="2" destOrd="0" presId="urn:microsoft.com/office/officeart/2005/8/layout/gear1"/>
    <dgm:cxn modelId="{A0DF70C5-E0A2-4B96-9593-DC380F424399}" type="presOf" srcId="{7792EB9F-DE81-4961-94CB-ADB220605C61}" destId="{302F2FEF-2967-4357-AEBE-75BE90500FA3}" srcOrd="0" destOrd="0" presId="urn:microsoft.com/office/officeart/2005/8/layout/gear1"/>
    <dgm:cxn modelId="{8B69AF91-B9F9-4BEA-91BC-D8AEB77243FD}" type="presOf" srcId="{84AF57D3-6DA3-4734-93DB-C5F7F1DDC810}" destId="{2D3CFF8E-0E17-48B4-BDBD-F2B7627D7F0E}" srcOrd="0" destOrd="0" presId="urn:microsoft.com/office/officeart/2005/8/layout/gear1"/>
    <dgm:cxn modelId="{B4A7CE72-76DF-46E7-8AD9-1D030A3548CF}" type="presOf" srcId="{9BAF06E5-0208-4975-B729-F7673739A91A}" destId="{AEDEBAF3-C5E6-4440-9D0B-1C74541709F2}" srcOrd="0" destOrd="0" presId="urn:microsoft.com/office/officeart/2005/8/layout/gear1"/>
    <dgm:cxn modelId="{EA5A0EE2-9B88-4D55-AEA3-F872C36000B0}" type="presOf" srcId="{0A0B1716-7855-4B85-BD2A-D3695D2C14D6}" destId="{88C95208-306A-46FA-947E-84066C078916}" srcOrd="0" destOrd="0" presId="urn:microsoft.com/office/officeart/2005/8/layout/gear1"/>
    <dgm:cxn modelId="{AD7A419E-3D18-4C7A-9CCE-C69C2062D28E}" type="presOf" srcId="{BC19C009-A1A9-412F-89C9-A6289A1A206A}" destId="{55C0C75D-19E3-4612-8621-76535DFE5FA5}" srcOrd="1" destOrd="0" presId="urn:microsoft.com/office/officeart/2005/8/layout/gear1"/>
    <dgm:cxn modelId="{2BDB1F0E-C783-4369-8B42-7F0FA4DF1EB8}" type="presOf" srcId="{38BA840D-F558-4C42-B11C-FA3B41F8F9AB}" destId="{92233764-ED09-42E3-8FCC-FA5173979A5C}" srcOrd="0" destOrd="0" presId="urn:microsoft.com/office/officeart/2005/8/layout/gear1"/>
    <dgm:cxn modelId="{DC1085E4-9986-43F9-A533-70C1A4EBC47E}" type="presOf" srcId="{3BDFF897-C0B6-4F1F-9532-9BD8CAD3FAF2}" destId="{D2B2171A-FDA5-45E4-B6FE-A64A24CCBF2A}" srcOrd="2" destOrd="0" presId="urn:microsoft.com/office/officeart/2005/8/layout/gear1"/>
    <dgm:cxn modelId="{4F38A9B0-F865-4408-9177-5147FF907517}" srcId="{9BAF06E5-0208-4975-B729-F7673739A91A}" destId="{3BDFF897-C0B6-4F1F-9532-9BD8CAD3FAF2}" srcOrd="1" destOrd="0" parTransId="{3A007CFF-F504-43D1-837E-2AB2412CFB65}" sibTransId="{38BA840D-F558-4C42-B11C-FA3B41F8F9AB}"/>
    <dgm:cxn modelId="{0AC1EF2A-ACDC-4B64-9B9A-E3B4DA605ADE}" type="presOf" srcId="{BC19C009-A1A9-412F-89C9-A6289A1A206A}" destId="{065359D7-91E6-4050-A6FB-010213B66852}" srcOrd="0" destOrd="0" presId="urn:microsoft.com/office/officeart/2005/8/layout/gear1"/>
    <dgm:cxn modelId="{D6DF50CE-8D02-48F9-9C51-20EC3E04238C}" type="presOf" srcId="{84AF57D3-6DA3-4734-93DB-C5F7F1DDC810}" destId="{C0EADCBF-674A-4448-8D97-06A9DE1557AD}" srcOrd="3" destOrd="0" presId="urn:microsoft.com/office/officeart/2005/8/layout/gear1"/>
    <dgm:cxn modelId="{04AF544A-72FB-40C1-9A93-FA5F06FF977D}" type="presParOf" srcId="{AEDEBAF3-C5E6-4440-9D0B-1C74541709F2}" destId="{065359D7-91E6-4050-A6FB-010213B66852}" srcOrd="0" destOrd="0" presId="urn:microsoft.com/office/officeart/2005/8/layout/gear1"/>
    <dgm:cxn modelId="{353A00FE-DAA1-41A8-9A59-43CC341D32B5}" type="presParOf" srcId="{AEDEBAF3-C5E6-4440-9D0B-1C74541709F2}" destId="{55C0C75D-19E3-4612-8621-76535DFE5FA5}" srcOrd="1" destOrd="0" presId="urn:microsoft.com/office/officeart/2005/8/layout/gear1"/>
    <dgm:cxn modelId="{42E5D213-8032-4950-9A4A-96A1FD6F334C}" type="presParOf" srcId="{AEDEBAF3-C5E6-4440-9D0B-1C74541709F2}" destId="{DCA3B645-190E-4273-848F-7F6B821DA9FD}" srcOrd="2" destOrd="0" presId="urn:microsoft.com/office/officeart/2005/8/layout/gear1"/>
    <dgm:cxn modelId="{4FEB1D21-8865-489B-8FDB-A2FB934F8CF4}" type="presParOf" srcId="{AEDEBAF3-C5E6-4440-9D0B-1C74541709F2}" destId="{E92918BA-C1DA-4BD4-A1E1-A97507CAB99D}" srcOrd="3" destOrd="0" presId="urn:microsoft.com/office/officeart/2005/8/layout/gear1"/>
    <dgm:cxn modelId="{D8093898-E843-487F-BA29-9FD915742D71}" type="presParOf" srcId="{AEDEBAF3-C5E6-4440-9D0B-1C74541709F2}" destId="{9695497E-45C1-46F3-9DA4-284114A7AF6A}" srcOrd="4" destOrd="0" presId="urn:microsoft.com/office/officeart/2005/8/layout/gear1"/>
    <dgm:cxn modelId="{7D800A9A-E4E0-48DD-92FF-A8E2D1F18527}" type="presParOf" srcId="{AEDEBAF3-C5E6-4440-9D0B-1C74541709F2}" destId="{D2B2171A-FDA5-45E4-B6FE-A64A24CCBF2A}" srcOrd="5" destOrd="0" presId="urn:microsoft.com/office/officeart/2005/8/layout/gear1"/>
    <dgm:cxn modelId="{1D3BF73A-FFDF-424E-BD66-1BC05ED02237}" type="presParOf" srcId="{AEDEBAF3-C5E6-4440-9D0B-1C74541709F2}" destId="{2D3CFF8E-0E17-48B4-BDBD-F2B7627D7F0E}" srcOrd="6" destOrd="0" presId="urn:microsoft.com/office/officeart/2005/8/layout/gear1"/>
    <dgm:cxn modelId="{7E742550-988D-4D2C-B7F4-029E757A7A0D}" type="presParOf" srcId="{AEDEBAF3-C5E6-4440-9D0B-1C74541709F2}" destId="{6C6E6B11-48DC-4E98-A01D-3E2A1A4C9A7C}" srcOrd="7" destOrd="0" presId="urn:microsoft.com/office/officeart/2005/8/layout/gear1"/>
    <dgm:cxn modelId="{C6D1A3B5-8EED-4F76-9B8E-B0AC63565E77}" type="presParOf" srcId="{AEDEBAF3-C5E6-4440-9D0B-1C74541709F2}" destId="{54421890-6F30-465E-AF1B-4F672316F504}" srcOrd="8" destOrd="0" presId="urn:microsoft.com/office/officeart/2005/8/layout/gear1"/>
    <dgm:cxn modelId="{29BA2115-6087-45D7-83C0-7C2678A2CF43}" type="presParOf" srcId="{AEDEBAF3-C5E6-4440-9D0B-1C74541709F2}" destId="{C0EADCBF-674A-4448-8D97-06A9DE1557AD}" srcOrd="9" destOrd="0" presId="urn:microsoft.com/office/officeart/2005/8/layout/gear1"/>
    <dgm:cxn modelId="{EBBE1C28-763A-4411-8975-8305BBAFE8A7}" type="presParOf" srcId="{AEDEBAF3-C5E6-4440-9D0B-1C74541709F2}" destId="{88C95208-306A-46FA-947E-84066C078916}" srcOrd="10" destOrd="0" presId="urn:microsoft.com/office/officeart/2005/8/layout/gear1"/>
    <dgm:cxn modelId="{E0C9075C-FDD2-44E9-B1A1-5B7FBE300D74}" type="presParOf" srcId="{AEDEBAF3-C5E6-4440-9D0B-1C74541709F2}" destId="{92233764-ED09-42E3-8FCC-FA5173979A5C}" srcOrd="11" destOrd="0" presId="urn:microsoft.com/office/officeart/2005/8/layout/gear1"/>
    <dgm:cxn modelId="{7DDD18CD-E51F-4EF2-A397-79DABD7FDC4E}" type="presParOf" srcId="{AEDEBAF3-C5E6-4440-9D0B-1C74541709F2}" destId="{302F2FEF-2967-4357-AEBE-75BE90500FA3}"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E20291-C1B8-4264-ACE6-41B9E76C88B1}" type="doc">
      <dgm:prSet loTypeId="urn:microsoft.com/office/officeart/2005/8/layout/hList7" loCatId="process" qsTypeId="urn:microsoft.com/office/officeart/2005/8/quickstyle/3d1" qsCatId="3D" csTypeId="urn:microsoft.com/office/officeart/2005/8/colors/colorful1" csCatId="colorful" phldr="1"/>
      <dgm:spPr/>
      <dgm:t>
        <a:bodyPr/>
        <a:lstStyle/>
        <a:p>
          <a:endParaRPr lang="el-GR"/>
        </a:p>
      </dgm:t>
    </dgm:pt>
    <dgm:pt modelId="{DBA55DAA-2DFF-4503-9D11-FF9826206753}">
      <dgm:prSet custT="1"/>
      <dgm:spPr/>
      <dgm:t>
        <a:bodyPr/>
        <a:lstStyle/>
        <a:p>
          <a:pPr rtl="0"/>
          <a:r>
            <a:rPr lang="el-GR" sz="2400" dirty="0" smtClean="0">
              <a:solidFill>
                <a:schemeClr val="bg1"/>
              </a:solidFill>
              <a:latin typeface="Arial" pitchFamily="34" charset="0"/>
              <a:cs typeface="Arial" pitchFamily="34" charset="0"/>
            </a:rPr>
            <a:t>Το 1/3 των εσόδων χρηματοδοτούν τη Συλλογική Απόφαση Τοπικής Αυτοδιοίκησης (ΣΑΤΑ) </a:t>
          </a:r>
          <a:endParaRPr lang="el-GR" sz="2400" dirty="0">
            <a:solidFill>
              <a:schemeClr val="bg1"/>
            </a:solidFill>
            <a:latin typeface="Arial" pitchFamily="34" charset="0"/>
            <a:cs typeface="Arial" pitchFamily="34" charset="0"/>
          </a:endParaRPr>
        </a:p>
      </dgm:t>
    </dgm:pt>
    <dgm:pt modelId="{8410F50F-EF46-4B99-AF2F-EF73DF9C6E78}" type="parTrans" cxnId="{0E63481B-E9D9-49DB-B049-071468C6D746}">
      <dgm:prSet/>
      <dgm:spPr/>
      <dgm:t>
        <a:bodyPr/>
        <a:lstStyle/>
        <a:p>
          <a:endParaRPr lang="el-GR" sz="2400">
            <a:solidFill>
              <a:schemeClr val="bg1"/>
            </a:solidFill>
            <a:latin typeface="Arial" pitchFamily="34" charset="0"/>
            <a:cs typeface="Arial" pitchFamily="34" charset="0"/>
          </a:endParaRPr>
        </a:p>
      </dgm:t>
    </dgm:pt>
    <dgm:pt modelId="{D42A8159-D113-4B8A-A3DC-5B0313F12325}" type="sibTrans" cxnId="{0E63481B-E9D9-49DB-B049-071468C6D746}">
      <dgm:prSet/>
      <dgm:spPr/>
      <dgm:t>
        <a:bodyPr/>
        <a:lstStyle/>
        <a:p>
          <a:endParaRPr lang="el-GR" sz="2400">
            <a:solidFill>
              <a:schemeClr val="bg1"/>
            </a:solidFill>
            <a:latin typeface="Arial" pitchFamily="34" charset="0"/>
            <a:cs typeface="Arial" pitchFamily="34" charset="0"/>
          </a:endParaRPr>
        </a:p>
      </dgm:t>
    </dgm:pt>
    <dgm:pt modelId="{8D83D268-8477-4C6A-8909-DCF990D69F46}">
      <dgm:prSet custT="1"/>
      <dgm:spPr/>
      <dgm:t>
        <a:bodyPr/>
        <a:lstStyle/>
        <a:p>
          <a:r>
            <a:rPr lang="el-GR" sz="2400" smtClean="0">
              <a:solidFill>
                <a:schemeClr val="bg1"/>
              </a:solidFill>
              <a:latin typeface="Arial" pitchFamily="34" charset="0"/>
              <a:cs typeface="Arial" pitchFamily="34" charset="0"/>
            </a:rPr>
            <a:t>Τα 2/3 των εσόδων των ΚΑΠ χρηματοδοτούν λειτουργικές δαπάνες </a:t>
          </a:r>
          <a:endParaRPr lang="el-GR" sz="2400">
            <a:solidFill>
              <a:schemeClr val="bg1"/>
            </a:solidFill>
            <a:latin typeface="Arial" pitchFamily="34" charset="0"/>
            <a:cs typeface="Arial" pitchFamily="34" charset="0"/>
          </a:endParaRPr>
        </a:p>
      </dgm:t>
    </dgm:pt>
    <dgm:pt modelId="{2D5F0502-B7B1-4215-AD1A-5BE89C3D38C1}" type="parTrans" cxnId="{A3A4A5F8-83AD-488A-BE11-FC76B7765679}">
      <dgm:prSet/>
      <dgm:spPr/>
      <dgm:t>
        <a:bodyPr/>
        <a:lstStyle/>
        <a:p>
          <a:endParaRPr lang="el-GR" sz="2400">
            <a:solidFill>
              <a:schemeClr val="bg1"/>
            </a:solidFill>
            <a:latin typeface="Arial" pitchFamily="34" charset="0"/>
            <a:cs typeface="Arial" pitchFamily="34" charset="0"/>
          </a:endParaRPr>
        </a:p>
      </dgm:t>
    </dgm:pt>
    <dgm:pt modelId="{7D40965A-544F-4492-9052-973CAA28199E}" type="sibTrans" cxnId="{A3A4A5F8-83AD-488A-BE11-FC76B7765679}">
      <dgm:prSet custT="1"/>
      <dgm:spPr/>
      <dgm:t>
        <a:bodyPr/>
        <a:lstStyle/>
        <a:p>
          <a:endParaRPr lang="el-GR" sz="2400">
            <a:solidFill>
              <a:schemeClr val="bg1"/>
            </a:solidFill>
            <a:latin typeface="Arial" pitchFamily="34" charset="0"/>
            <a:cs typeface="Arial" pitchFamily="34" charset="0"/>
          </a:endParaRPr>
        </a:p>
      </dgm:t>
    </dgm:pt>
    <dgm:pt modelId="{15CB3EDB-73D2-47B8-A5EE-6321B8402941}" type="pres">
      <dgm:prSet presAssocID="{32E20291-C1B8-4264-ACE6-41B9E76C88B1}" presName="Name0" presStyleCnt="0">
        <dgm:presLayoutVars>
          <dgm:dir/>
          <dgm:resizeHandles val="exact"/>
        </dgm:presLayoutVars>
      </dgm:prSet>
      <dgm:spPr/>
      <dgm:t>
        <a:bodyPr/>
        <a:lstStyle/>
        <a:p>
          <a:endParaRPr lang="el-GR"/>
        </a:p>
      </dgm:t>
    </dgm:pt>
    <dgm:pt modelId="{EC83D864-89E5-44DE-9D7C-4CC4313D9071}" type="pres">
      <dgm:prSet presAssocID="{32E20291-C1B8-4264-ACE6-41B9E76C88B1}" presName="fgShape" presStyleLbl="fgShp" presStyleIdx="0" presStyleCnt="1"/>
      <dgm:spPr/>
    </dgm:pt>
    <dgm:pt modelId="{B5A204DF-EEF1-4A79-94DF-5D619C582B17}" type="pres">
      <dgm:prSet presAssocID="{32E20291-C1B8-4264-ACE6-41B9E76C88B1}" presName="linComp" presStyleCnt="0"/>
      <dgm:spPr/>
    </dgm:pt>
    <dgm:pt modelId="{C4235D9A-24D1-45AE-A059-836F684F6AB0}" type="pres">
      <dgm:prSet presAssocID="{8D83D268-8477-4C6A-8909-DCF990D69F46}" presName="compNode" presStyleCnt="0"/>
      <dgm:spPr/>
    </dgm:pt>
    <dgm:pt modelId="{A406E49A-86E3-45FA-9C83-E8A98C54EC72}" type="pres">
      <dgm:prSet presAssocID="{8D83D268-8477-4C6A-8909-DCF990D69F46}" presName="bkgdShape" presStyleLbl="node1" presStyleIdx="0" presStyleCnt="2"/>
      <dgm:spPr/>
      <dgm:t>
        <a:bodyPr/>
        <a:lstStyle/>
        <a:p>
          <a:endParaRPr lang="el-GR"/>
        </a:p>
      </dgm:t>
    </dgm:pt>
    <dgm:pt modelId="{7F205F85-031F-4CB9-9F2F-FC6310EE96D0}" type="pres">
      <dgm:prSet presAssocID="{8D83D268-8477-4C6A-8909-DCF990D69F46}" presName="nodeTx" presStyleLbl="node1" presStyleIdx="0" presStyleCnt="2">
        <dgm:presLayoutVars>
          <dgm:bulletEnabled val="1"/>
        </dgm:presLayoutVars>
      </dgm:prSet>
      <dgm:spPr/>
      <dgm:t>
        <a:bodyPr/>
        <a:lstStyle/>
        <a:p>
          <a:endParaRPr lang="el-GR"/>
        </a:p>
      </dgm:t>
    </dgm:pt>
    <dgm:pt modelId="{46D99F78-F1A3-4B8C-8088-908256AA0091}" type="pres">
      <dgm:prSet presAssocID="{8D83D268-8477-4C6A-8909-DCF990D69F46}" presName="invisiNode" presStyleLbl="node1" presStyleIdx="0" presStyleCnt="2"/>
      <dgm:spPr/>
    </dgm:pt>
    <dgm:pt modelId="{9889433B-0E1F-4EDB-80B8-EAAA0576D711}" type="pres">
      <dgm:prSet presAssocID="{8D83D268-8477-4C6A-8909-DCF990D69F46}" presName="imagNode" presStyleLbl="fgImgPlace1" presStyleIdx="0" presStyleCnt="2"/>
      <dgm:spPr>
        <a:blipFill rotWithShape="0">
          <a:blip xmlns:r="http://schemas.openxmlformats.org/officeDocument/2006/relationships" r:embed="rId1"/>
          <a:stretch>
            <a:fillRect/>
          </a:stretch>
        </a:blipFill>
      </dgm:spPr>
      <dgm:t>
        <a:bodyPr/>
        <a:lstStyle/>
        <a:p>
          <a:endParaRPr lang="el-GR"/>
        </a:p>
      </dgm:t>
    </dgm:pt>
    <dgm:pt modelId="{6EF1A8C3-4BB1-4058-84A3-8187B160E3CD}" type="pres">
      <dgm:prSet presAssocID="{7D40965A-544F-4492-9052-973CAA28199E}" presName="sibTrans" presStyleLbl="sibTrans2D1" presStyleIdx="0" presStyleCnt="0"/>
      <dgm:spPr/>
      <dgm:t>
        <a:bodyPr/>
        <a:lstStyle/>
        <a:p>
          <a:endParaRPr lang="el-GR"/>
        </a:p>
      </dgm:t>
    </dgm:pt>
    <dgm:pt modelId="{7DBE0943-204D-4449-9795-38042303EF27}" type="pres">
      <dgm:prSet presAssocID="{DBA55DAA-2DFF-4503-9D11-FF9826206753}" presName="compNode" presStyleCnt="0"/>
      <dgm:spPr/>
    </dgm:pt>
    <dgm:pt modelId="{3CE8A839-69CE-453C-AA40-F598962D5965}" type="pres">
      <dgm:prSet presAssocID="{DBA55DAA-2DFF-4503-9D11-FF9826206753}" presName="bkgdShape" presStyleLbl="node1" presStyleIdx="1" presStyleCnt="2"/>
      <dgm:spPr/>
      <dgm:t>
        <a:bodyPr/>
        <a:lstStyle/>
        <a:p>
          <a:endParaRPr lang="el-GR"/>
        </a:p>
      </dgm:t>
    </dgm:pt>
    <dgm:pt modelId="{585FD81A-A31F-4913-95DA-8BE9AC86268C}" type="pres">
      <dgm:prSet presAssocID="{DBA55DAA-2DFF-4503-9D11-FF9826206753}" presName="nodeTx" presStyleLbl="node1" presStyleIdx="1" presStyleCnt="2">
        <dgm:presLayoutVars>
          <dgm:bulletEnabled val="1"/>
        </dgm:presLayoutVars>
      </dgm:prSet>
      <dgm:spPr/>
      <dgm:t>
        <a:bodyPr/>
        <a:lstStyle/>
        <a:p>
          <a:endParaRPr lang="el-GR"/>
        </a:p>
      </dgm:t>
    </dgm:pt>
    <dgm:pt modelId="{96C57063-34C5-486F-9618-8B509ACDDED6}" type="pres">
      <dgm:prSet presAssocID="{DBA55DAA-2DFF-4503-9D11-FF9826206753}" presName="invisiNode" presStyleLbl="node1" presStyleIdx="1" presStyleCnt="2"/>
      <dgm:spPr/>
    </dgm:pt>
    <dgm:pt modelId="{B4B77161-AD9E-4B35-91A2-779B0CCE4B70}" type="pres">
      <dgm:prSet presAssocID="{DBA55DAA-2DFF-4503-9D11-FF9826206753}" presName="imagNode" presStyleLbl="fgImgPlace1" presStyleIdx="1" presStyleCnt="2"/>
      <dgm:spPr>
        <a:blipFill rotWithShape="0">
          <a:blip xmlns:r="http://schemas.openxmlformats.org/officeDocument/2006/relationships" r:embed="rId1"/>
          <a:stretch>
            <a:fillRect/>
          </a:stretch>
        </a:blipFill>
      </dgm:spPr>
      <dgm:t>
        <a:bodyPr/>
        <a:lstStyle/>
        <a:p>
          <a:endParaRPr lang="el-GR"/>
        </a:p>
      </dgm:t>
    </dgm:pt>
  </dgm:ptLst>
  <dgm:cxnLst>
    <dgm:cxn modelId="{ECA99B9A-378E-49E7-A2B6-2975AE07C8FC}" type="presOf" srcId="{7D40965A-544F-4492-9052-973CAA28199E}" destId="{6EF1A8C3-4BB1-4058-84A3-8187B160E3CD}" srcOrd="0" destOrd="0" presId="urn:microsoft.com/office/officeart/2005/8/layout/hList7"/>
    <dgm:cxn modelId="{CDF6FB22-EA38-4424-B0C2-DE0ACA4E28DC}" type="presOf" srcId="{DBA55DAA-2DFF-4503-9D11-FF9826206753}" destId="{585FD81A-A31F-4913-95DA-8BE9AC86268C}" srcOrd="1" destOrd="0" presId="urn:microsoft.com/office/officeart/2005/8/layout/hList7"/>
    <dgm:cxn modelId="{9437DEFD-9CE3-4C74-ACDC-29B14DFD1A86}" type="presOf" srcId="{8D83D268-8477-4C6A-8909-DCF990D69F46}" destId="{7F205F85-031F-4CB9-9F2F-FC6310EE96D0}" srcOrd="1" destOrd="0" presId="urn:microsoft.com/office/officeart/2005/8/layout/hList7"/>
    <dgm:cxn modelId="{9C85B314-77BC-4583-8349-72B64FAD7FA7}" type="presOf" srcId="{8D83D268-8477-4C6A-8909-DCF990D69F46}" destId="{A406E49A-86E3-45FA-9C83-E8A98C54EC72}" srcOrd="0" destOrd="0" presId="urn:microsoft.com/office/officeart/2005/8/layout/hList7"/>
    <dgm:cxn modelId="{917458D8-AB03-488E-A56E-545F72CA241A}" type="presOf" srcId="{32E20291-C1B8-4264-ACE6-41B9E76C88B1}" destId="{15CB3EDB-73D2-47B8-A5EE-6321B8402941}" srcOrd="0" destOrd="0" presId="urn:microsoft.com/office/officeart/2005/8/layout/hList7"/>
    <dgm:cxn modelId="{7AAF3F82-FF3D-4D89-8BFE-18091646BD28}" type="presOf" srcId="{DBA55DAA-2DFF-4503-9D11-FF9826206753}" destId="{3CE8A839-69CE-453C-AA40-F598962D5965}" srcOrd="0" destOrd="0" presId="urn:microsoft.com/office/officeart/2005/8/layout/hList7"/>
    <dgm:cxn modelId="{0E63481B-E9D9-49DB-B049-071468C6D746}" srcId="{32E20291-C1B8-4264-ACE6-41B9E76C88B1}" destId="{DBA55DAA-2DFF-4503-9D11-FF9826206753}" srcOrd="1" destOrd="0" parTransId="{8410F50F-EF46-4B99-AF2F-EF73DF9C6E78}" sibTransId="{D42A8159-D113-4B8A-A3DC-5B0313F12325}"/>
    <dgm:cxn modelId="{A3A4A5F8-83AD-488A-BE11-FC76B7765679}" srcId="{32E20291-C1B8-4264-ACE6-41B9E76C88B1}" destId="{8D83D268-8477-4C6A-8909-DCF990D69F46}" srcOrd="0" destOrd="0" parTransId="{2D5F0502-B7B1-4215-AD1A-5BE89C3D38C1}" sibTransId="{7D40965A-544F-4492-9052-973CAA28199E}"/>
    <dgm:cxn modelId="{1F8F24CF-CFE4-441B-9670-D1151772EA31}" type="presParOf" srcId="{15CB3EDB-73D2-47B8-A5EE-6321B8402941}" destId="{EC83D864-89E5-44DE-9D7C-4CC4313D9071}" srcOrd="0" destOrd="0" presId="urn:microsoft.com/office/officeart/2005/8/layout/hList7"/>
    <dgm:cxn modelId="{0EFE5795-D597-47FC-A101-010FFB4B3806}" type="presParOf" srcId="{15CB3EDB-73D2-47B8-A5EE-6321B8402941}" destId="{B5A204DF-EEF1-4A79-94DF-5D619C582B17}" srcOrd="1" destOrd="0" presId="urn:microsoft.com/office/officeart/2005/8/layout/hList7"/>
    <dgm:cxn modelId="{8E26BB1E-8A7F-49CE-A142-3FCB9AC7A3EC}" type="presParOf" srcId="{B5A204DF-EEF1-4A79-94DF-5D619C582B17}" destId="{C4235D9A-24D1-45AE-A059-836F684F6AB0}" srcOrd="0" destOrd="0" presId="urn:microsoft.com/office/officeart/2005/8/layout/hList7"/>
    <dgm:cxn modelId="{B793B258-4BF7-4D6E-9898-AF7EAAAA280D}" type="presParOf" srcId="{C4235D9A-24D1-45AE-A059-836F684F6AB0}" destId="{A406E49A-86E3-45FA-9C83-E8A98C54EC72}" srcOrd="0" destOrd="0" presId="urn:microsoft.com/office/officeart/2005/8/layout/hList7"/>
    <dgm:cxn modelId="{A2023551-3EA4-45D6-98F9-3147F0C367D2}" type="presParOf" srcId="{C4235D9A-24D1-45AE-A059-836F684F6AB0}" destId="{7F205F85-031F-4CB9-9F2F-FC6310EE96D0}" srcOrd="1" destOrd="0" presId="urn:microsoft.com/office/officeart/2005/8/layout/hList7"/>
    <dgm:cxn modelId="{7FA78CAD-553A-48B5-BFA0-6F2C1DA66343}" type="presParOf" srcId="{C4235D9A-24D1-45AE-A059-836F684F6AB0}" destId="{46D99F78-F1A3-4B8C-8088-908256AA0091}" srcOrd="2" destOrd="0" presId="urn:microsoft.com/office/officeart/2005/8/layout/hList7"/>
    <dgm:cxn modelId="{08D5B300-5199-498F-B4BD-2C46F888F2B3}" type="presParOf" srcId="{C4235D9A-24D1-45AE-A059-836F684F6AB0}" destId="{9889433B-0E1F-4EDB-80B8-EAAA0576D711}" srcOrd="3" destOrd="0" presId="urn:microsoft.com/office/officeart/2005/8/layout/hList7"/>
    <dgm:cxn modelId="{96528D56-2404-457A-B59D-2B7E6AE0381A}" type="presParOf" srcId="{B5A204DF-EEF1-4A79-94DF-5D619C582B17}" destId="{6EF1A8C3-4BB1-4058-84A3-8187B160E3CD}" srcOrd="1" destOrd="0" presId="urn:microsoft.com/office/officeart/2005/8/layout/hList7"/>
    <dgm:cxn modelId="{ED0EDCEB-87F1-46B8-94E6-999BFF36B461}" type="presParOf" srcId="{B5A204DF-EEF1-4A79-94DF-5D619C582B17}" destId="{7DBE0943-204D-4449-9795-38042303EF27}" srcOrd="2" destOrd="0" presId="urn:microsoft.com/office/officeart/2005/8/layout/hList7"/>
    <dgm:cxn modelId="{5B5D72E6-3A03-4599-95E4-922262E9EB7E}" type="presParOf" srcId="{7DBE0943-204D-4449-9795-38042303EF27}" destId="{3CE8A839-69CE-453C-AA40-F598962D5965}" srcOrd="0" destOrd="0" presId="urn:microsoft.com/office/officeart/2005/8/layout/hList7"/>
    <dgm:cxn modelId="{D7E466E9-3C51-4971-982B-6582CCA6E1CF}" type="presParOf" srcId="{7DBE0943-204D-4449-9795-38042303EF27}" destId="{585FD81A-A31F-4913-95DA-8BE9AC86268C}" srcOrd="1" destOrd="0" presId="urn:microsoft.com/office/officeart/2005/8/layout/hList7"/>
    <dgm:cxn modelId="{CC31203C-1715-4748-AC3D-9E6C9D929445}" type="presParOf" srcId="{7DBE0943-204D-4449-9795-38042303EF27}" destId="{96C57063-34C5-486F-9618-8B509ACDDED6}" srcOrd="2" destOrd="0" presId="urn:microsoft.com/office/officeart/2005/8/layout/hList7"/>
    <dgm:cxn modelId="{24F47B44-B8FE-49A5-B659-D8B981AA3020}" type="presParOf" srcId="{7DBE0943-204D-4449-9795-38042303EF27}" destId="{B4B77161-AD9E-4B35-91A2-779B0CCE4B70}"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80279F-79BF-47B5-9744-AADA073EAED7}" type="doc">
      <dgm:prSet loTypeId="urn:microsoft.com/office/officeart/2005/8/layout/arrow2" loCatId="process" qsTypeId="urn:microsoft.com/office/officeart/2005/8/quickstyle/3d2" qsCatId="3D" csTypeId="urn:microsoft.com/office/officeart/2005/8/colors/colorful5" csCatId="colorful" phldr="1"/>
      <dgm:spPr/>
      <dgm:t>
        <a:bodyPr/>
        <a:lstStyle/>
        <a:p>
          <a:endParaRPr lang="el-GR"/>
        </a:p>
      </dgm:t>
    </dgm:pt>
    <dgm:pt modelId="{222C52F1-1B4F-4608-9BD6-42C3735B069F}">
      <dgm:prSet custT="1"/>
      <dgm:spPr/>
      <dgm:t>
        <a:bodyPr/>
        <a:lstStyle/>
        <a:p>
          <a:pPr algn="ctr" rtl="0"/>
          <a:r>
            <a:rPr lang="el-GR" sz="2400" b="0" dirty="0" smtClean="0">
              <a:solidFill>
                <a:schemeClr val="accent4">
                  <a:lumMod val="75000"/>
                </a:schemeClr>
              </a:solidFill>
              <a:latin typeface="Arial" pitchFamily="34" charset="0"/>
              <a:cs typeface="Arial" pitchFamily="34" charset="0"/>
            </a:rPr>
            <a:t>Οι μειώσεις που έχουν υποστεί οι δήμοι την περίοδο 2009-2014 ξεπερνούν κάθε προηγούμενο</a:t>
          </a:r>
          <a:endParaRPr lang="el-GR" sz="2400" b="0" dirty="0">
            <a:solidFill>
              <a:schemeClr val="accent4">
                <a:lumMod val="75000"/>
              </a:schemeClr>
            </a:solidFill>
            <a:latin typeface="Arial" pitchFamily="34" charset="0"/>
            <a:cs typeface="Arial" pitchFamily="34" charset="0"/>
          </a:endParaRPr>
        </a:p>
      </dgm:t>
    </dgm:pt>
    <dgm:pt modelId="{B546C731-8DF0-4676-9FBF-B0680D589336}" type="parTrans" cxnId="{E78EE709-554C-42B5-AFBA-3477CEFFF7E8}">
      <dgm:prSet/>
      <dgm:spPr/>
      <dgm:t>
        <a:bodyPr/>
        <a:lstStyle/>
        <a:p>
          <a:endParaRPr lang="el-GR" sz="2400" b="0">
            <a:latin typeface="Arial" pitchFamily="34" charset="0"/>
            <a:cs typeface="Arial" pitchFamily="34" charset="0"/>
          </a:endParaRPr>
        </a:p>
      </dgm:t>
    </dgm:pt>
    <dgm:pt modelId="{92648135-9419-4A5F-8483-6E99A58B6BBE}" type="sibTrans" cxnId="{E78EE709-554C-42B5-AFBA-3477CEFFF7E8}">
      <dgm:prSet/>
      <dgm:spPr/>
      <dgm:t>
        <a:bodyPr/>
        <a:lstStyle/>
        <a:p>
          <a:endParaRPr lang="el-GR" sz="2400" b="0">
            <a:latin typeface="Arial" pitchFamily="34" charset="0"/>
            <a:cs typeface="Arial" pitchFamily="34" charset="0"/>
          </a:endParaRPr>
        </a:p>
      </dgm:t>
    </dgm:pt>
    <dgm:pt modelId="{8E862E71-C5D5-4FA9-8005-65176B906AC4}">
      <dgm:prSet custT="1"/>
      <dgm:spPr/>
      <dgm:t>
        <a:bodyPr/>
        <a:lstStyle/>
        <a:p>
          <a:pPr algn="ctr" rtl="0"/>
          <a:r>
            <a:rPr lang="el-GR" sz="2400" b="0" dirty="0" smtClean="0">
              <a:solidFill>
                <a:schemeClr val="accent4">
                  <a:lumMod val="75000"/>
                </a:schemeClr>
              </a:solidFill>
              <a:latin typeface="Arial" pitchFamily="34" charset="0"/>
              <a:cs typeface="Arial" pitchFamily="34" charset="0"/>
            </a:rPr>
            <a:t>Οι χρηματοδοτικοί περιορισμοί αγγίζουν πλέον το σκληρό πυρήνα των ανελαστικών δαπανών των δήμων</a:t>
          </a:r>
          <a:endParaRPr lang="el-GR" sz="2400" b="0" dirty="0">
            <a:solidFill>
              <a:schemeClr val="accent4">
                <a:lumMod val="75000"/>
              </a:schemeClr>
            </a:solidFill>
            <a:latin typeface="Arial" pitchFamily="34" charset="0"/>
            <a:cs typeface="Arial" pitchFamily="34" charset="0"/>
          </a:endParaRPr>
        </a:p>
      </dgm:t>
    </dgm:pt>
    <dgm:pt modelId="{6EF1ACD4-223C-438D-BB19-93A6DC7F205A}" type="parTrans" cxnId="{4EC7FB1B-BD98-474D-AC80-F6E609AE3F9E}">
      <dgm:prSet/>
      <dgm:spPr/>
      <dgm:t>
        <a:bodyPr/>
        <a:lstStyle/>
        <a:p>
          <a:endParaRPr lang="el-GR" sz="2400" b="0">
            <a:latin typeface="Arial" pitchFamily="34" charset="0"/>
            <a:cs typeface="Arial" pitchFamily="34" charset="0"/>
          </a:endParaRPr>
        </a:p>
      </dgm:t>
    </dgm:pt>
    <dgm:pt modelId="{7A549EB3-AF8A-4BAE-B561-14FE21B5308F}" type="sibTrans" cxnId="{4EC7FB1B-BD98-474D-AC80-F6E609AE3F9E}">
      <dgm:prSet/>
      <dgm:spPr/>
      <dgm:t>
        <a:bodyPr/>
        <a:lstStyle/>
        <a:p>
          <a:endParaRPr lang="el-GR" sz="2400" b="0">
            <a:latin typeface="Arial" pitchFamily="34" charset="0"/>
            <a:cs typeface="Arial" pitchFamily="34" charset="0"/>
          </a:endParaRPr>
        </a:p>
      </dgm:t>
    </dgm:pt>
    <dgm:pt modelId="{3418035A-DB77-4031-959A-56F749751B35}" type="pres">
      <dgm:prSet presAssocID="{B280279F-79BF-47B5-9744-AADA073EAED7}" presName="arrowDiagram" presStyleCnt="0">
        <dgm:presLayoutVars>
          <dgm:chMax val="5"/>
          <dgm:dir/>
          <dgm:resizeHandles val="exact"/>
        </dgm:presLayoutVars>
      </dgm:prSet>
      <dgm:spPr/>
      <dgm:t>
        <a:bodyPr/>
        <a:lstStyle/>
        <a:p>
          <a:endParaRPr lang="el-GR"/>
        </a:p>
      </dgm:t>
    </dgm:pt>
    <dgm:pt modelId="{0F186B01-530F-43E9-B614-CDDF39D957A4}" type="pres">
      <dgm:prSet presAssocID="{B280279F-79BF-47B5-9744-AADA073EAED7}" presName="arrow" presStyleLbl="bgShp" presStyleIdx="0" presStyleCnt="1"/>
      <dgm:spPr/>
      <dgm:t>
        <a:bodyPr/>
        <a:lstStyle/>
        <a:p>
          <a:endParaRPr lang="el-GR"/>
        </a:p>
      </dgm:t>
    </dgm:pt>
    <dgm:pt modelId="{7C214BFA-ADF1-4BE1-8F4B-53B6EE6BAFFC}" type="pres">
      <dgm:prSet presAssocID="{B280279F-79BF-47B5-9744-AADA073EAED7}" presName="arrowDiagram2" presStyleCnt="0"/>
      <dgm:spPr/>
      <dgm:t>
        <a:bodyPr/>
        <a:lstStyle/>
        <a:p>
          <a:endParaRPr lang="el-GR"/>
        </a:p>
      </dgm:t>
    </dgm:pt>
    <dgm:pt modelId="{5A0CEA78-7832-4E71-8201-E681986291A9}" type="pres">
      <dgm:prSet presAssocID="{222C52F1-1B4F-4608-9BD6-42C3735B069F}" presName="bullet2a" presStyleLbl="node1" presStyleIdx="0" presStyleCnt="2"/>
      <dgm:spPr/>
      <dgm:t>
        <a:bodyPr/>
        <a:lstStyle/>
        <a:p>
          <a:endParaRPr lang="el-GR"/>
        </a:p>
      </dgm:t>
    </dgm:pt>
    <dgm:pt modelId="{F570BEAC-417B-477C-876C-A7D72EC35A03}" type="pres">
      <dgm:prSet presAssocID="{222C52F1-1B4F-4608-9BD6-42C3735B069F}" presName="textBox2a" presStyleLbl="revTx" presStyleIdx="0" presStyleCnt="2" custScaleY="90018" custLinFactNeighborX="-6305" custLinFactNeighborY="6143">
        <dgm:presLayoutVars>
          <dgm:bulletEnabled val="1"/>
        </dgm:presLayoutVars>
      </dgm:prSet>
      <dgm:spPr/>
      <dgm:t>
        <a:bodyPr/>
        <a:lstStyle/>
        <a:p>
          <a:endParaRPr lang="el-GR"/>
        </a:p>
      </dgm:t>
    </dgm:pt>
    <dgm:pt modelId="{1D692F73-D455-4A40-94FA-26E9304B3EF9}" type="pres">
      <dgm:prSet presAssocID="{8E862E71-C5D5-4FA9-8005-65176B906AC4}" presName="bullet2b" presStyleLbl="node1" presStyleIdx="1" presStyleCnt="2"/>
      <dgm:spPr/>
      <dgm:t>
        <a:bodyPr/>
        <a:lstStyle/>
        <a:p>
          <a:endParaRPr lang="el-GR"/>
        </a:p>
      </dgm:t>
    </dgm:pt>
    <dgm:pt modelId="{D3E4842E-9CE8-4629-8586-8EF4BAAEE0D9}" type="pres">
      <dgm:prSet presAssocID="{8E862E71-C5D5-4FA9-8005-65176B906AC4}" presName="textBox2b" presStyleLbl="revTx" presStyleIdx="1" presStyleCnt="2" custScaleX="115032" custScaleY="72849" custLinFactNeighborX="7566" custLinFactNeighborY="8375">
        <dgm:presLayoutVars>
          <dgm:bulletEnabled val="1"/>
        </dgm:presLayoutVars>
      </dgm:prSet>
      <dgm:spPr/>
      <dgm:t>
        <a:bodyPr/>
        <a:lstStyle/>
        <a:p>
          <a:endParaRPr lang="el-GR"/>
        </a:p>
      </dgm:t>
    </dgm:pt>
  </dgm:ptLst>
  <dgm:cxnLst>
    <dgm:cxn modelId="{E78EE709-554C-42B5-AFBA-3477CEFFF7E8}" srcId="{B280279F-79BF-47B5-9744-AADA073EAED7}" destId="{222C52F1-1B4F-4608-9BD6-42C3735B069F}" srcOrd="0" destOrd="0" parTransId="{B546C731-8DF0-4676-9FBF-B0680D589336}" sibTransId="{92648135-9419-4A5F-8483-6E99A58B6BBE}"/>
    <dgm:cxn modelId="{4EC7FB1B-BD98-474D-AC80-F6E609AE3F9E}" srcId="{B280279F-79BF-47B5-9744-AADA073EAED7}" destId="{8E862E71-C5D5-4FA9-8005-65176B906AC4}" srcOrd="1" destOrd="0" parTransId="{6EF1ACD4-223C-438D-BB19-93A6DC7F205A}" sibTransId="{7A549EB3-AF8A-4BAE-B561-14FE21B5308F}"/>
    <dgm:cxn modelId="{D7EDC553-55FB-4EB2-BB84-D64AE173E515}" type="presOf" srcId="{8E862E71-C5D5-4FA9-8005-65176B906AC4}" destId="{D3E4842E-9CE8-4629-8586-8EF4BAAEE0D9}" srcOrd="0" destOrd="0" presId="urn:microsoft.com/office/officeart/2005/8/layout/arrow2"/>
    <dgm:cxn modelId="{A2620452-3729-467E-85E5-1B4AEA7D98ED}" type="presOf" srcId="{222C52F1-1B4F-4608-9BD6-42C3735B069F}" destId="{F570BEAC-417B-477C-876C-A7D72EC35A03}" srcOrd="0" destOrd="0" presId="urn:microsoft.com/office/officeart/2005/8/layout/arrow2"/>
    <dgm:cxn modelId="{6A7EB98B-9971-497D-9AAD-9F4FD19AE279}" type="presOf" srcId="{B280279F-79BF-47B5-9744-AADA073EAED7}" destId="{3418035A-DB77-4031-959A-56F749751B35}" srcOrd="0" destOrd="0" presId="urn:microsoft.com/office/officeart/2005/8/layout/arrow2"/>
    <dgm:cxn modelId="{0D58D132-A253-4895-888B-B6828C8780C7}" type="presParOf" srcId="{3418035A-DB77-4031-959A-56F749751B35}" destId="{0F186B01-530F-43E9-B614-CDDF39D957A4}" srcOrd="0" destOrd="0" presId="urn:microsoft.com/office/officeart/2005/8/layout/arrow2"/>
    <dgm:cxn modelId="{6B45B145-2AD4-47C4-B98C-72DA1D0CA15F}" type="presParOf" srcId="{3418035A-DB77-4031-959A-56F749751B35}" destId="{7C214BFA-ADF1-4BE1-8F4B-53B6EE6BAFFC}" srcOrd="1" destOrd="0" presId="urn:microsoft.com/office/officeart/2005/8/layout/arrow2"/>
    <dgm:cxn modelId="{D54FEB9B-B49F-4E32-9CF5-13A61DCCC387}" type="presParOf" srcId="{7C214BFA-ADF1-4BE1-8F4B-53B6EE6BAFFC}" destId="{5A0CEA78-7832-4E71-8201-E681986291A9}" srcOrd="0" destOrd="0" presId="urn:microsoft.com/office/officeart/2005/8/layout/arrow2"/>
    <dgm:cxn modelId="{47ED4A5C-94FC-45BC-95D2-8794C6334691}" type="presParOf" srcId="{7C214BFA-ADF1-4BE1-8F4B-53B6EE6BAFFC}" destId="{F570BEAC-417B-477C-876C-A7D72EC35A03}" srcOrd="1" destOrd="0" presId="urn:microsoft.com/office/officeart/2005/8/layout/arrow2"/>
    <dgm:cxn modelId="{1EC76F47-B699-4D2B-9A44-F422D763F4FE}" type="presParOf" srcId="{7C214BFA-ADF1-4BE1-8F4B-53B6EE6BAFFC}" destId="{1D692F73-D455-4A40-94FA-26E9304B3EF9}" srcOrd="2" destOrd="0" presId="urn:microsoft.com/office/officeart/2005/8/layout/arrow2"/>
    <dgm:cxn modelId="{E2964F03-9FCB-4BB5-A496-EBD6478EDF47}" type="presParOf" srcId="{7C214BFA-ADF1-4BE1-8F4B-53B6EE6BAFFC}" destId="{D3E4842E-9CE8-4629-8586-8EF4BAAEE0D9}" srcOrd="3"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408511-A126-4185-8EC7-6AF76EFB238F}" type="doc">
      <dgm:prSet loTypeId="urn:microsoft.com/office/officeart/2005/8/layout/arrow2" loCatId="process" qsTypeId="urn:microsoft.com/office/officeart/2005/8/quickstyle/3d2" qsCatId="3D" csTypeId="urn:microsoft.com/office/officeart/2005/8/colors/colorful5" csCatId="colorful" phldr="1"/>
      <dgm:spPr/>
      <dgm:t>
        <a:bodyPr/>
        <a:lstStyle/>
        <a:p>
          <a:endParaRPr lang="el-GR"/>
        </a:p>
      </dgm:t>
    </dgm:pt>
    <dgm:pt modelId="{F89C26F5-ABAD-4009-9902-15BEC71454E1}">
      <dgm:prSet custT="1"/>
      <dgm:spPr/>
      <dgm:t>
        <a:bodyPr/>
        <a:lstStyle/>
        <a:p>
          <a:pPr algn="ctr" rtl="0"/>
          <a:r>
            <a:rPr lang="el-GR" sz="2600" b="0" dirty="0" smtClean="0">
              <a:solidFill>
                <a:schemeClr val="accent4">
                  <a:lumMod val="75000"/>
                </a:schemeClr>
              </a:solidFill>
              <a:latin typeface="Arial" pitchFamily="34" charset="0"/>
              <a:cs typeface="Arial" pitchFamily="34" charset="0"/>
            </a:rPr>
            <a:t>Εάν το κεντρικό κράτος επιδείκνυε την ίδια επιμέλεια &amp; αποτελεσματικότητα με τους δήμους δε θα μιλούσαμε σήμερα για δημοσιονομικό χρέος &amp; χρηματοδοτικά κενά </a:t>
          </a:r>
          <a:endParaRPr lang="el-GR" sz="2600" b="0" dirty="0">
            <a:solidFill>
              <a:schemeClr val="accent4">
                <a:lumMod val="75000"/>
              </a:schemeClr>
            </a:solidFill>
            <a:latin typeface="Arial" pitchFamily="34" charset="0"/>
            <a:cs typeface="Arial" pitchFamily="34" charset="0"/>
          </a:endParaRPr>
        </a:p>
      </dgm:t>
    </dgm:pt>
    <dgm:pt modelId="{CB11E1E0-DFAC-4E4D-8D58-6900210518D0}" type="parTrans" cxnId="{331F4C97-8C20-456A-9556-E16B473DFB14}">
      <dgm:prSet/>
      <dgm:spPr/>
      <dgm:t>
        <a:bodyPr/>
        <a:lstStyle/>
        <a:p>
          <a:endParaRPr lang="el-GR" sz="2400">
            <a:latin typeface="Arial" pitchFamily="34" charset="0"/>
            <a:cs typeface="Arial" pitchFamily="34" charset="0"/>
          </a:endParaRPr>
        </a:p>
      </dgm:t>
    </dgm:pt>
    <dgm:pt modelId="{1500130D-F9C5-4BCC-9552-17E962C3D4CD}" type="sibTrans" cxnId="{331F4C97-8C20-456A-9556-E16B473DFB14}">
      <dgm:prSet/>
      <dgm:spPr/>
      <dgm:t>
        <a:bodyPr/>
        <a:lstStyle/>
        <a:p>
          <a:endParaRPr lang="el-GR" sz="2400">
            <a:latin typeface="Arial" pitchFamily="34" charset="0"/>
            <a:cs typeface="Arial" pitchFamily="34" charset="0"/>
          </a:endParaRPr>
        </a:p>
      </dgm:t>
    </dgm:pt>
    <dgm:pt modelId="{C5C35356-2839-4536-BC84-FEDF01942C72}" type="pres">
      <dgm:prSet presAssocID="{CC408511-A126-4185-8EC7-6AF76EFB238F}" presName="arrowDiagram" presStyleCnt="0">
        <dgm:presLayoutVars>
          <dgm:chMax val="5"/>
          <dgm:dir/>
          <dgm:resizeHandles val="exact"/>
        </dgm:presLayoutVars>
      </dgm:prSet>
      <dgm:spPr/>
      <dgm:t>
        <a:bodyPr/>
        <a:lstStyle/>
        <a:p>
          <a:endParaRPr lang="el-GR"/>
        </a:p>
      </dgm:t>
    </dgm:pt>
    <dgm:pt modelId="{116AF1C0-BCF4-421E-A266-6DC14B6FF47D}" type="pres">
      <dgm:prSet presAssocID="{CC408511-A126-4185-8EC7-6AF76EFB238F}" presName="arrow" presStyleLbl="bgShp" presStyleIdx="0" presStyleCnt="1"/>
      <dgm:spPr/>
    </dgm:pt>
    <dgm:pt modelId="{449BC26B-B1D3-4C3C-8ECE-92242E96CF84}" type="pres">
      <dgm:prSet presAssocID="{CC408511-A126-4185-8EC7-6AF76EFB238F}" presName="arrowDiagram1" presStyleCnt="0">
        <dgm:presLayoutVars>
          <dgm:bulletEnabled val="1"/>
        </dgm:presLayoutVars>
      </dgm:prSet>
      <dgm:spPr/>
    </dgm:pt>
    <dgm:pt modelId="{AF4C6B16-5D91-4E19-9AC7-ABD49039F258}" type="pres">
      <dgm:prSet presAssocID="{F89C26F5-ABAD-4009-9902-15BEC71454E1}" presName="bullet1" presStyleLbl="node1" presStyleIdx="0" presStyleCnt="1"/>
      <dgm:spPr/>
    </dgm:pt>
    <dgm:pt modelId="{11740004-304F-4161-8D15-C878CB54C0EE}" type="pres">
      <dgm:prSet presAssocID="{F89C26F5-ABAD-4009-9902-15BEC71454E1}" presName="textBox1" presStyleLbl="revTx" presStyleIdx="0" presStyleCnt="1" custScaleX="147129" custScaleY="61137" custLinFactNeighborX="9769" custLinFactNeighborY="15528">
        <dgm:presLayoutVars>
          <dgm:bulletEnabled val="1"/>
        </dgm:presLayoutVars>
      </dgm:prSet>
      <dgm:spPr/>
      <dgm:t>
        <a:bodyPr/>
        <a:lstStyle/>
        <a:p>
          <a:endParaRPr lang="el-GR"/>
        </a:p>
      </dgm:t>
    </dgm:pt>
  </dgm:ptLst>
  <dgm:cxnLst>
    <dgm:cxn modelId="{331F4C97-8C20-456A-9556-E16B473DFB14}" srcId="{CC408511-A126-4185-8EC7-6AF76EFB238F}" destId="{F89C26F5-ABAD-4009-9902-15BEC71454E1}" srcOrd="0" destOrd="0" parTransId="{CB11E1E0-DFAC-4E4D-8D58-6900210518D0}" sibTransId="{1500130D-F9C5-4BCC-9552-17E962C3D4CD}"/>
    <dgm:cxn modelId="{0667714B-C145-44BF-AF63-786A5D9269E8}" type="presOf" srcId="{F89C26F5-ABAD-4009-9902-15BEC71454E1}" destId="{11740004-304F-4161-8D15-C878CB54C0EE}" srcOrd="0" destOrd="0" presId="urn:microsoft.com/office/officeart/2005/8/layout/arrow2"/>
    <dgm:cxn modelId="{9147B454-A044-4CDF-B3DE-FF9B47611E46}" type="presOf" srcId="{CC408511-A126-4185-8EC7-6AF76EFB238F}" destId="{C5C35356-2839-4536-BC84-FEDF01942C72}" srcOrd="0" destOrd="0" presId="urn:microsoft.com/office/officeart/2005/8/layout/arrow2"/>
    <dgm:cxn modelId="{9D697282-5CB5-4A46-8D0E-7757EA7D05C6}" type="presParOf" srcId="{C5C35356-2839-4536-BC84-FEDF01942C72}" destId="{116AF1C0-BCF4-421E-A266-6DC14B6FF47D}" srcOrd="0" destOrd="0" presId="urn:microsoft.com/office/officeart/2005/8/layout/arrow2"/>
    <dgm:cxn modelId="{61F15768-BFD5-45A5-A482-3ED431928BC2}" type="presParOf" srcId="{C5C35356-2839-4536-BC84-FEDF01942C72}" destId="{449BC26B-B1D3-4C3C-8ECE-92242E96CF84}" srcOrd="1" destOrd="0" presId="urn:microsoft.com/office/officeart/2005/8/layout/arrow2"/>
    <dgm:cxn modelId="{445A52B3-7EC9-49BD-BBA9-69DD72D7B2D5}" type="presParOf" srcId="{449BC26B-B1D3-4C3C-8ECE-92242E96CF84}" destId="{AF4C6B16-5D91-4E19-9AC7-ABD49039F258}" srcOrd="0" destOrd="0" presId="urn:microsoft.com/office/officeart/2005/8/layout/arrow2"/>
    <dgm:cxn modelId="{88C2B85E-8272-42B6-B075-E192DD6701B9}" type="presParOf" srcId="{449BC26B-B1D3-4C3C-8ECE-92242E96CF84}" destId="{11740004-304F-4161-8D15-C878CB54C0EE}" srcOrd="1"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CD2BFB-D31F-4EEA-BED7-6622EC4B150E}" type="doc">
      <dgm:prSet loTypeId="urn:microsoft.com/office/officeart/2005/8/layout/hProcess9" loCatId="process" qsTypeId="urn:microsoft.com/office/officeart/2005/8/quickstyle/3d3" qsCatId="3D" csTypeId="urn:microsoft.com/office/officeart/2005/8/colors/colorful3" csCatId="colorful" phldr="1"/>
      <dgm:spPr/>
      <dgm:t>
        <a:bodyPr/>
        <a:lstStyle/>
        <a:p>
          <a:endParaRPr lang="el-GR"/>
        </a:p>
      </dgm:t>
    </dgm:pt>
    <dgm:pt modelId="{F22261B2-C348-4904-862B-0D9D8A7AA594}">
      <dgm:prSet custT="1"/>
      <dgm:spPr/>
      <dgm:t>
        <a:bodyPr/>
        <a:lstStyle/>
        <a:p>
          <a:pPr rtl="0"/>
          <a:r>
            <a:rPr lang="el-GR" sz="2200" dirty="0" smtClean="0">
              <a:solidFill>
                <a:schemeClr val="bg1"/>
              </a:solidFill>
              <a:latin typeface="Arial" pitchFamily="34" charset="0"/>
              <a:cs typeface="Arial" pitchFamily="34" charset="0"/>
            </a:rPr>
            <a:t>Πόροι 23,7 εκ. € (89,5%) θα διατεθούν για έργα του συγχρηματοδοτούμενου σκέλους του ΠΔΕ.</a:t>
          </a:r>
        </a:p>
        <a:p>
          <a:pPr rtl="0"/>
          <a:r>
            <a:rPr lang="el-GR" sz="2200" dirty="0" smtClean="0">
              <a:solidFill>
                <a:schemeClr val="bg1"/>
              </a:solidFill>
              <a:latin typeface="Arial" pitchFamily="34" charset="0"/>
              <a:cs typeface="Arial" pitchFamily="34" charset="0"/>
            </a:rPr>
            <a:t> Πόροι 2,8 εκ. € (10,5%) θα διατεθούν για έργα του εθνικού σκέλους του ΠΔΕ</a:t>
          </a:r>
          <a:endParaRPr lang="el-GR" sz="2200" dirty="0">
            <a:solidFill>
              <a:schemeClr val="bg1"/>
            </a:solidFill>
            <a:latin typeface="Arial" pitchFamily="34" charset="0"/>
            <a:cs typeface="Arial" pitchFamily="34" charset="0"/>
          </a:endParaRPr>
        </a:p>
      </dgm:t>
    </dgm:pt>
    <dgm:pt modelId="{1FADBC29-EED2-475B-BCE6-78BE6B4FB239}" type="parTrans" cxnId="{257B692C-4F1A-43C7-B88B-9A27E00A6D51}">
      <dgm:prSet/>
      <dgm:spPr/>
      <dgm:t>
        <a:bodyPr/>
        <a:lstStyle/>
        <a:p>
          <a:endParaRPr lang="el-GR" sz="2200">
            <a:solidFill>
              <a:schemeClr val="bg1"/>
            </a:solidFill>
            <a:latin typeface="Arial" pitchFamily="34" charset="0"/>
            <a:cs typeface="Arial" pitchFamily="34" charset="0"/>
          </a:endParaRPr>
        </a:p>
      </dgm:t>
    </dgm:pt>
    <dgm:pt modelId="{A6AF06A4-CD92-45D6-83D4-A7A8AF27153B}" type="sibTrans" cxnId="{257B692C-4F1A-43C7-B88B-9A27E00A6D51}">
      <dgm:prSet/>
      <dgm:spPr/>
      <dgm:t>
        <a:bodyPr/>
        <a:lstStyle/>
        <a:p>
          <a:endParaRPr lang="el-GR" sz="2200">
            <a:solidFill>
              <a:schemeClr val="bg1"/>
            </a:solidFill>
            <a:latin typeface="Arial" pitchFamily="34" charset="0"/>
            <a:cs typeface="Arial" pitchFamily="34" charset="0"/>
          </a:endParaRPr>
        </a:p>
      </dgm:t>
    </dgm:pt>
    <dgm:pt modelId="{054E704B-C880-4F36-BD47-901CD4F380EB}">
      <dgm:prSet custT="1"/>
      <dgm:spPr/>
      <dgm:t>
        <a:bodyPr/>
        <a:lstStyle/>
        <a:p>
          <a:pPr rtl="0"/>
          <a:r>
            <a:rPr lang="el-GR" sz="2200" b="1" dirty="0" smtClean="0">
              <a:solidFill>
                <a:schemeClr val="bg1"/>
              </a:solidFill>
              <a:latin typeface="Arial" pitchFamily="34" charset="0"/>
              <a:cs typeface="Arial" pitchFamily="34" charset="0"/>
            </a:rPr>
            <a:t>Δηλαδή </a:t>
          </a:r>
          <a:r>
            <a:rPr lang="en-US" sz="2200" b="1" dirty="0" smtClean="0">
              <a:solidFill>
                <a:schemeClr val="bg1"/>
              </a:solidFill>
              <a:latin typeface="Arial" pitchFamily="34" charset="0"/>
              <a:cs typeface="Arial" pitchFamily="34" charset="0"/>
            </a:rPr>
            <a:t>700 </a:t>
          </a:r>
          <a:r>
            <a:rPr lang="en-US" sz="2200" b="1" dirty="0" err="1" smtClean="0">
              <a:solidFill>
                <a:schemeClr val="bg1"/>
              </a:solidFill>
              <a:latin typeface="Arial" pitchFamily="34" charset="0"/>
              <a:cs typeface="Arial" pitchFamily="34" charset="0"/>
            </a:rPr>
            <a:t>εκ</a:t>
          </a:r>
          <a:r>
            <a:rPr lang="en-US" sz="2200" b="1" dirty="0" smtClean="0">
              <a:solidFill>
                <a:schemeClr val="bg1"/>
              </a:solidFill>
              <a:latin typeface="Arial" pitchFamily="34" charset="0"/>
              <a:cs typeface="Arial" pitchFamily="34" charset="0"/>
            </a:rPr>
            <a:t>. € </a:t>
          </a:r>
          <a:r>
            <a:rPr lang="el-GR" sz="2200" b="1" dirty="0" smtClean="0">
              <a:solidFill>
                <a:schemeClr val="bg1"/>
              </a:solidFill>
              <a:latin typeface="Arial" pitchFamily="34" charset="0"/>
              <a:cs typeface="Arial" pitchFamily="34" charset="0"/>
            </a:rPr>
            <a:t>θα</a:t>
          </a:r>
          <a:r>
            <a:rPr lang="en-US" sz="2200" b="1" dirty="0" smtClean="0">
              <a:solidFill>
                <a:schemeClr val="bg1"/>
              </a:solidFill>
              <a:latin typeface="Arial" pitchFamily="34" charset="0"/>
              <a:cs typeface="Arial" pitchFamily="34" charset="0"/>
            </a:rPr>
            <a:t> </a:t>
          </a:r>
          <a:r>
            <a:rPr lang="el-GR" sz="2200" b="1" dirty="0" smtClean="0">
              <a:solidFill>
                <a:schemeClr val="bg1"/>
              </a:solidFill>
              <a:latin typeface="Arial" pitchFamily="34" charset="0"/>
              <a:cs typeface="Arial" pitchFamily="34" charset="0"/>
            </a:rPr>
            <a:t>διατίθενται κάθε χρόνο για μη συγχρηματοδοτούμενες επενδυτικές δαπάνες κάθε είδους</a:t>
          </a:r>
          <a:r>
            <a:rPr lang="en-US" sz="2200" b="1" dirty="0" smtClean="0">
              <a:solidFill>
                <a:schemeClr val="bg1"/>
              </a:solidFill>
              <a:latin typeface="Arial" pitchFamily="34" charset="0"/>
              <a:cs typeface="Arial" pitchFamily="34" charset="0"/>
            </a:rPr>
            <a:t>, </a:t>
          </a:r>
          <a:r>
            <a:rPr lang="el-GR" sz="2200" b="1" dirty="0" smtClean="0">
              <a:solidFill>
                <a:schemeClr val="bg1"/>
              </a:solidFill>
              <a:latin typeface="Arial" pitchFamily="34" charset="0"/>
              <a:cs typeface="Arial" pitchFamily="34" charset="0"/>
            </a:rPr>
            <a:t>των φορέων της κυβέρνησης</a:t>
          </a:r>
          <a:endParaRPr lang="el-GR" sz="2200" b="1" dirty="0">
            <a:solidFill>
              <a:schemeClr val="bg1"/>
            </a:solidFill>
            <a:latin typeface="Arial" pitchFamily="34" charset="0"/>
            <a:cs typeface="Arial" pitchFamily="34" charset="0"/>
          </a:endParaRPr>
        </a:p>
      </dgm:t>
    </dgm:pt>
    <dgm:pt modelId="{ECC41C88-A55D-4577-9CE3-65DE91299F37}" type="parTrans" cxnId="{5DF0F86E-50BF-414E-84D7-AB4352122110}">
      <dgm:prSet/>
      <dgm:spPr/>
      <dgm:t>
        <a:bodyPr/>
        <a:lstStyle/>
        <a:p>
          <a:endParaRPr lang="el-GR" sz="2200">
            <a:solidFill>
              <a:schemeClr val="bg1"/>
            </a:solidFill>
            <a:latin typeface="Arial" pitchFamily="34" charset="0"/>
            <a:cs typeface="Arial" pitchFamily="34" charset="0"/>
          </a:endParaRPr>
        </a:p>
      </dgm:t>
    </dgm:pt>
    <dgm:pt modelId="{6BF6256C-D74E-4B3A-9829-BFDBA02947F3}" type="sibTrans" cxnId="{5DF0F86E-50BF-414E-84D7-AB4352122110}">
      <dgm:prSet/>
      <dgm:spPr/>
      <dgm:t>
        <a:bodyPr/>
        <a:lstStyle/>
        <a:p>
          <a:endParaRPr lang="el-GR" sz="2200">
            <a:solidFill>
              <a:schemeClr val="bg1"/>
            </a:solidFill>
            <a:latin typeface="Arial" pitchFamily="34" charset="0"/>
            <a:cs typeface="Arial" pitchFamily="34" charset="0"/>
          </a:endParaRPr>
        </a:p>
      </dgm:t>
    </dgm:pt>
    <dgm:pt modelId="{2FAE366B-CC9E-449D-B6B0-4FDACB116B1C}" type="pres">
      <dgm:prSet presAssocID="{7DCD2BFB-D31F-4EEA-BED7-6622EC4B150E}" presName="CompostProcess" presStyleCnt="0">
        <dgm:presLayoutVars>
          <dgm:dir/>
          <dgm:resizeHandles val="exact"/>
        </dgm:presLayoutVars>
      </dgm:prSet>
      <dgm:spPr/>
      <dgm:t>
        <a:bodyPr/>
        <a:lstStyle/>
        <a:p>
          <a:endParaRPr lang="el-GR"/>
        </a:p>
      </dgm:t>
    </dgm:pt>
    <dgm:pt modelId="{D8748C38-DC1C-4394-B0AC-10FFF4A12747}" type="pres">
      <dgm:prSet presAssocID="{7DCD2BFB-D31F-4EEA-BED7-6622EC4B150E}" presName="arrow" presStyleLbl="bgShp" presStyleIdx="0" presStyleCnt="1"/>
      <dgm:spPr/>
    </dgm:pt>
    <dgm:pt modelId="{F7272143-2A24-4F6A-998B-D5EB75D82AB3}" type="pres">
      <dgm:prSet presAssocID="{7DCD2BFB-D31F-4EEA-BED7-6622EC4B150E}" presName="linearProcess" presStyleCnt="0"/>
      <dgm:spPr/>
    </dgm:pt>
    <dgm:pt modelId="{989C2369-C444-4583-A7CC-381E3DA5870D}" type="pres">
      <dgm:prSet presAssocID="{F22261B2-C348-4904-862B-0D9D8A7AA594}" presName="textNode" presStyleLbl="node1" presStyleIdx="0" presStyleCnt="2" custScaleY="107184">
        <dgm:presLayoutVars>
          <dgm:bulletEnabled val="1"/>
        </dgm:presLayoutVars>
      </dgm:prSet>
      <dgm:spPr/>
      <dgm:t>
        <a:bodyPr/>
        <a:lstStyle/>
        <a:p>
          <a:endParaRPr lang="el-GR"/>
        </a:p>
      </dgm:t>
    </dgm:pt>
    <dgm:pt modelId="{EBEECE15-DD59-47F6-B21F-8E6FFEA4FB28}" type="pres">
      <dgm:prSet presAssocID="{A6AF06A4-CD92-45D6-83D4-A7A8AF27153B}" presName="sibTrans" presStyleCnt="0"/>
      <dgm:spPr/>
    </dgm:pt>
    <dgm:pt modelId="{31C5CE57-0EEA-4919-A43A-35740A6F101A}" type="pres">
      <dgm:prSet presAssocID="{054E704B-C880-4F36-BD47-901CD4F380EB}" presName="textNode" presStyleLbl="node1" presStyleIdx="1" presStyleCnt="2" custScaleY="107184">
        <dgm:presLayoutVars>
          <dgm:bulletEnabled val="1"/>
        </dgm:presLayoutVars>
      </dgm:prSet>
      <dgm:spPr/>
      <dgm:t>
        <a:bodyPr/>
        <a:lstStyle/>
        <a:p>
          <a:endParaRPr lang="el-GR"/>
        </a:p>
      </dgm:t>
    </dgm:pt>
  </dgm:ptLst>
  <dgm:cxnLst>
    <dgm:cxn modelId="{257B692C-4F1A-43C7-B88B-9A27E00A6D51}" srcId="{7DCD2BFB-D31F-4EEA-BED7-6622EC4B150E}" destId="{F22261B2-C348-4904-862B-0D9D8A7AA594}" srcOrd="0" destOrd="0" parTransId="{1FADBC29-EED2-475B-BCE6-78BE6B4FB239}" sibTransId="{A6AF06A4-CD92-45D6-83D4-A7A8AF27153B}"/>
    <dgm:cxn modelId="{5DF0F86E-50BF-414E-84D7-AB4352122110}" srcId="{7DCD2BFB-D31F-4EEA-BED7-6622EC4B150E}" destId="{054E704B-C880-4F36-BD47-901CD4F380EB}" srcOrd="1" destOrd="0" parTransId="{ECC41C88-A55D-4577-9CE3-65DE91299F37}" sibTransId="{6BF6256C-D74E-4B3A-9829-BFDBA02947F3}"/>
    <dgm:cxn modelId="{F3E4922A-358F-46AC-918A-8D54833ADE69}" type="presOf" srcId="{F22261B2-C348-4904-862B-0D9D8A7AA594}" destId="{989C2369-C444-4583-A7CC-381E3DA5870D}" srcOrd="0" destOrd="0" presId="urn:microsoft.com/office/officeart/2005/8/layout/hProcess9"/>
    <dgm:cxn modelId="{B036DC06-C967-4F22-84B7-828D412C51A1}" type="presOf" srcId="{7DCD2BFB-D31F-4EEA-BED7-6622EC4B150E}" destId="{2FAE366B-CC9E-449D-B6B0-4FDACB116B1C}" srcOrd="0" destOrd="0" presId="urn:microsoft.com/office/officeart/2005/8/layout/hProcess9"/>
    <dgm:cxn modelId="{B682B56F-A8B2-4A33-B45A-7CDE90798704}" type="presOf" srcId="{054E704B-C880-4F36-BD47-901CD4F380EB}" destId="{31C5CE57-0EEA-4919-A43A-35740A6F101A}" srcOrd="0" destOrd="0" presId="urn:microsoft.com/office/officeart/2005/8/layout/hProcess9"/>
    <dgm:cxn modelId="{579480B2-AF1E-45F3-85E2-3842E4223B80}" type="presParOf" srcId="{2FAE366B-CC9E-449D-B6B0-4FDACB116B1C}" destId="{D8748C38-DC1C-4394-B0AC-10FFF4A12747}" srcOrd="0" destOrd="0" presId="urn:microsoft.com/office/officeart/2005/8/layout/hProcess9"/>
    <dgm:cxn modelId="{981DD483-3CB3-4050-9C8A-3E641B4F6450}" type="presParOf" srcId="{2FAE366B-CC9E-449D-B6B0-4FDACB116B1C}" destId="{F7272143-2A24-4F6A-998B-D5EB75D82AB3}" srcOrd="1" destOrd="0" presId="urn:microsoft.com/office/officeart/2005/8/layout/hProcess9"/>
    <dgm:cxn modelId="{485491D6-F6D0-4852-AD2B-72881524DF7E}" type="presParOf" srcId="{F7272143-2A24-4F6A-998B-D5EB75D82AB3}" destId="{989C2369-C444-4583-A7CC-381E3DA5870D}" srcOrd="0" destOrd="0" presId="urn:microsoft.com/office/officeart/2005/8/layout/hProcess9"/>
    <dgm:cxn modelId="{7548E060-6362-49AF-97E6-8ECDF5F5291A}" type="presParOf" srcId="{F7272143-2A24-4F6A-998B-D5EB75D82AB3}" destId="{EBEECE15-DD59-47F6-B21F-8E6FFEA4FB28}" srcOrd="1" destOrd="0" presId="urn:microsoft.com/office/officeart/2005/8/layout/hProcess9"/>
    <dgm:cxn modelId="{33F35641-B542-4081-8034-99E6E002C9DC}" type="presParOf" srcId="{F7272143-2A24-4F6A-998B-D5EB75D82AB3}" destId="{31C5CE57-0EEA-4919-A43A-35740A6F101A}" srcOrd="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D2F5E5-DE93-491C-8A37-C8F732DE2AF4}" type="doc">
      <dgm:prSet loTypeId="urn:microsoft.com/office/officeart/2005/8/layout/process1" loCatId="process" qsTypeId="urn:microsoft.com/office/officeart/2005/8/quickstyle/3d2" qsCatId="3D" csTypeId="urn:microsoft.com/office/officeart/2005/8/colors/colorful4" csCatId="colorful" phldr="1"/>
      <dgm:spPr/>
      <dgm:t>
        <a:bodyPr/>
        <a:lstStyle/>
        <a:p>
          <a:endParaRPr lang="el-GR"/>
        </a:p>
      </dgm:t>
    </dgm:pt>
    <dgm:pt modelId="{D1075E6D-97EF-4CE0-AB2E-3026F93F95A0}">
      <dgm:prSet custT="1"/>
      <dgm:spPr/>
      <dgm:t>
        <a:bodyPr/>
        <a:lstStyle/>
        <a:p>
          <a:pPr rtl="0"/>
          <a:r>
            <a:rPr lang="en-US" sz="2100" dirty="0" smtClean="0">
              <a:solidFill>
                <a:schemeClr val="bg1"/>
              </a:solidFill>
              <a:latin typeface="Arial" pitchFamily="34" charset="0"/>
              <a:cs typeface="Arial" pitchFamily="34" charset="0"/>
            </a:rPr>
            <a:t>Ο εκτιμώμενος αριθμός προσλήψεων για τους ΟΤΑ Α΄ βαθμού (πλην εποπτευόμενων Ν.Π.) για τα έτη 2014 - 2015 βασίστηκε στον κανόνα 1 : 10</a:t>
          </a:r>
          <a:r>
            <a:rPr lang="el-GR" sz="2100" dirty="0" smtClean="0">
              <a:solidFill>
                <a:schemeClr val="bg1"/>
              </a:solidFill>
              <a:latin typeface="Arial" pitchFamily="34" charset="0"/>
              <a:cs typeface="Arial" pitchFamily="34" charset="0"/>
            </a:rPr>
            <a:t> &amp;</a:t>
          </a:r>
          <a:r>
            <a:rPr lang="en-US" sz="2100" dirty="0" smtClean="0">
              <a:solidFill>
                <a:schemeClr val="bg1"/>
              </a:solidFill>
              <a:latin typeface="Arial" pitchFamily="34" charset="0"/>
              <a:cs typeface="Arial" pitchFamily="34" charset="0"/>
            </a:rPr>
            <a:t> θα πραγματοποιηθούν προσλήψεις τακτικού προσωπικού μόνο ΠΕ </a:t>
          </a:r>
          <a:r>
            <a:rPr lang="el-GR" sz="2100" dirty="0" smtClean="0">
              <a:solidFill>
                <a:schemeClr val="bg1"/>
              </a:solidFill>
              <a:latin typeface="Arial" pitchFamily="34" charset="0"/>
              <a:cs typeface="Arial" pitchFamily="34" charset="0"/>
            </a:rPr>
            <a:t>&amp;</a:t>
          </a:r>
          <a:r>
            <a:rPr lang="en-US" sz="2100" dirty="0" smtClean="0">
              <a:solidFill>
                <a:schemeClr val="bg1"/>
              </a:solidFill>
              <a:latin typeface="Arial" pitchFamily="34" charset="0"/>
              <a:cs typeface="Arial" pitchFamily="34" charset="0"/>
            </a:rPr>
            <a:t>ΤΕ</a:t>
          </a:r>
          <a:r>
            <a:rPr lang="el-GR" sz="2100" dirty="0" smtClean="0">
              <a:solidFill>
                <a:schemeClr val="bg1"/>
              </a:solidFill>
              <a:latin typeface="Arial" pitchFamily="34" charset="0"/>
              <a:cs typeface="Arial" pitchFamily="34" charset="0"/>
            </a:rPr>
            <a:t> </a:t>
          </a:r>
          <a:endParaRPr lang="el-GR" sz="2100" dirty="0">
            <a:solidFill>
              <a:schemeClr val="bg1"/>
            </a:solidFill>
            <a:latin typeface="Arial" pitchFamily="34" charset="0"/>
            <a:cs typeface="Arial" pitchFamily="34" charset="0"/>
          </a:endParaRPr>
        </a:p>
      </dgm:t>
    </dgm:pt>
    <dgm:pt modelId="{E871B8CB-7A42-4D87-8A6A-362712EDA18B}" type="parTrans" cxnId="{EE02676D-C0A2-478D-B7C5-5682E162A879}">
      <dgm:prSet/>
      <dgm:spPr/>
      <dgm:t>
        <a:bodyPr/>
        <a:lstStyle/>
        <a:p>
          <a:endParaRPr lang="el-GR" sz="2100">
            <a:solidFill>
              <a:schemeClr val="bg1"/>
            </a:solidFill>
            <a:latin typeface="Arial" pitchFamily="34" charset="0"/>
            <a:cs typeface="Arial" pitchFamily="34" charset="0"/>
          </a:endParaRPr>
        </a:p>
      </dgm:t>
    </dgm:pt>
    <dgm:pt modelId="{1B6F05E4-BA11-4EB9-8ACD-E24CD5854ACF}" type="sibTrans" cxnId="{EE02676D-C0A2-478D-B7C5-5682E162A879}">
      <dgm:prSet custT="1"/>
      <dgm:spPr/>
      <dgm:t>
        <a:bodyPr/>
        <a:lstStyle/>
        <a:p>
          <a:endParaRPr lang="el-GR" sz="2100">
            <a:solidFill>
              <a:schemeClr val="bg1"/>
            </a:solidFill>
            <a:latin typeface="Arial" pitchFamily="34" charset="0"/>
            <a:cs typeface="Arial" pitchFamily="34" charset="0"/>
          </a:endParaRPr>
        </a:p>
      </dgm:t>
    </dgm:pt>
    <dgm:pt modelId="{60A005F0-CE4F-46A8-AE44-E44F32DC1D15}">
      <dgm:prSet custT="1"/>
      <dgm:spPr/>
      <dgm:t>
        <a:bodyPr/>
        <a:lstStyle/>
        <a:p>
          <a:pPr rtl="0"/>
          <a:r>
            <a:rPr lang="en-US" sz="2100" dirty="0" err="1" smtClean="0">
              <a:solidFill>
                <a:schemeClr val="bg1"/>
              </a:solidFill>
              <a:latin typeface="Arial" pitchFamily="34" charset="0"/>
              <a:cs typeface="Arial" pitchFamily="34" charset="0"/>
            </a:rPr>
            <a:t>Από</a:t>
          </a:r>
          <a:r>
            <a:rPr lang="en-US" sz="2100" dirty="0" smtClean="0">
              <a:solidFill>
                <a:schemeClr val="bg1"/>
              </a:solidFill>
              <a:latin typeface="Arial" pitchFamily="34" charset="0"/>
              <a:cs typeface="Arial" pitchFamily="34" charset="0"/>
            </a:rPr>
            <a:t> </a:t>
          </a:r>
          <a:r>
            <a:rPr lang="en-US" sz="2100" dirty="0" err="1" smtClean="0">
              <a:solidFill>
                <a:schemeClr val="bg1"/>
              </a:solidFill>
              <a:latin typeface="Arial" pitchFamily="34" charset="0"/>
              <a:cs typeface="Arial" pitchFamily="34" charset="0"/>
            </a:rPr>
            <a:t>το</a:t>
          </a:r>
          <a:r>
            <a:rPr lang="en-US" sz="2100" dirty="0" smtClean="0">
              <a:solidFill>
                <a:schemeClr val="bg1"/>
              </a:solidFill>
              <a:latin typeface="Arial" pitchFamily="34" charset="0"/>
              <a:cs typeface="Arial" pitchFamily="34" charset="0"/>
            </a:rPr>
            <a:t> 2017 </a:t>
          </a:r>
          <a:r>
            <a:rPr lang="en-US" sz="2100" dirty="0" err="1" smtClean="0">
              <a:solidFill>
                <a:schemeClr val="bg1"/>
              </a:solidFill>
              <a:latin typeface="Arial" pitchFamily="34" charset="0"/>
              <a:cs typeface="Arial" pitchFamily="34" charset="0"/>
            </a:rPr>
            <a:t>οι</a:t>
          </a:r>
          <a:r>
            <a:rPr lang="en-US" sz="2100" dirty="0" smtClean="0">
              <a:solidFill>
                <a:schemeClr val="bg1"/>
              </a:solidFill>
              <a:latin typeface="Arial" pitchFamily="34" charset="0"/>
              <a:cs typeface="Arial" pitchFamily="34" charset="0"/>
            </a:rPr>
            <a:t> </a:t>
          </a:r>
          <a:r>
            <a:rPr lang="en-US" sz="2100" dirty="0" err="1" smtClean="0">
              <a:solidFill>
                <a:schemeClr val="bg1"/>
              </a:solidFill>
              <a:latin typeface="Arial" pitchFamily="34" charset="0"/>
              <a:cs typeface="Arial" pitchFamily="34" charset="0"/>
            </a:rPr>
            <a:t>αποχωρήσεις</a:t>
          </a:r>
          <a:r>
            <a:rPr lang="en-US" sz="2100" dirty="0" smtClean="0">
              <a:solidFill>
                <a:schemeClr val="bg1"/>
              </a:solidFill>
              <a:latin typeface="Arial" pitchFamily="34" charset="0"/>
              <a:cs typeface="Arial" pitchFamily="34" charset="0"/>
            </a:rPr>
            <a:t> - </a:t>
          </a:r>
          <a:r>
            <a:rPr lang="en-US" sz="2100" dirty="0" err="1" smtClean="0">
              <a:solidFill>
                <a:schemeClr val="bg1"/>
              </a:solidFill>
              <a:latin typeface="Arial" pitchFamily="34" charset="0"/>
              <a:cs typeface="Arial" pitchFamily="34" charset="0"/>
            </a:rPr>
            <a:t>προσλήψεις</a:t>
          </a:r>
          <a:r>
            <a:rPr lang="en-US" sz="2100" dirty="0" smtClean="0">
              <a:solidFill>
                <a:schemeClr val="bg1"/>
              </a:solidFill>
              <a:latin typeface="Arial" pitchFamily="34" charset="0"/>
              <a:cs typeface="Arial" pitchFamily="34" charset="0"/>
            </a:rPr>
            <a:t> </a:t>
          </a:r>
          <a:r>
            <a:rPr lang="en-US" sz="2100" dirty="0" err="1" smtClean="0">
              <a:solidFill>
                <a:schemeClr val="bg1"/>
              </a:solidFill>
              <a:latin typeface="Arial" pitchFamily="34" charset="0"/>
              <a:cs typeface="Arial" pitchFamily="34" charset="0"/>
            </a:rPr>
            <a:t>θα</a:t>
          </a:r>
          <a:r>
            <a:rPr lang="en-US" sz="2100" dirty="0" smtClean="0">
              <a:solidFill>
                <a:schemeClr val="bg1"/>
              </a:solidFill>
              <a:latin typeface="Arial" pitchFamily="34" charset="0"/>
              <a:cs typeface="Arial" pitchFamily="34" charset="0"/>
            </a:rPr>
            <a:t> </a:t>
          </a:r>
          <a:r>
            <a:rPr lang="en-US" sz="2100" dirty="0" err="1" smtClean="0">
              <a:solidFill>
                <a:schemeClr val="bg1"/>
              </a:solidFill>
              <a:latin typeface="Arial" pitchFamily="34" charset="0"/>
              <a:cs typeface="Arial" pitchFamily="34" charset="0"/>
            </a:rPr>
            <a:t>είναι</a:t>
          </a:r>
          <a:r>
            <a:rPr lang="en-US" sz="2100" dirty="0" smtClean="0">
              <a:solidFill>
                <a:schemeClr val="bg1"/>
              </a:solidFill>
              <a:latin typeface="Arial" pitchFamily="34" charset="0"/>
              <a:cs typeface="Arial" pitchFamily="34" charset="0"/>
            </a:rPr>
            <a:t> </a:t>
          </a:r>
          <a:r>
            <a:rPr lang="en-US" sz="2100" dirty="0" err="1" smtClean="0">
              <a:solidFill>
                <a:schemeClr val="bg1"/>
              </a:solidFill>
              <a:latin typeface="Arial" pitchFamily="34" charset="0"/>
              <a:cs typeface="Arial" pitchFamily="34" charset="0"/>
            </a:rPr>
            <a:t>στην</a:t>
          </a:r>
          <a:r>
            <a:rPr lang="en-US" sz="2100" dirty="0" smtClean="0">
              <a:solidFill>
                <a:schemeClr val="bg1"/>
              </a:solidFill>
              <a:latin typeface="Arial" pitchFamily="34" charset="0"/>
              <a:cs typeface="Arial" pitchFamily="34" charset="0"/>
            </a:rPr>
            <a:t> </a:t>
          </a:r>
          <a:r>
            <a:rPr lang="en-US" sz="2100" dirty="0" err="1" smtClean="0">
              <a:solidFill>
                <a:schemeClr val="bg1"/>
              </a:solidFill>
              <a:latin typeface="Arial" pitchFamily="34" charset="0"/>
              <a:cs typeface="Arial" pitchFamily="34" charset="0"/>
            </a:rPr>
            <a:t>αναλογία</a:t>
          </a:r>
          <a:r>
            <a:rPr lang="en-US" sz="2100" dirty="0" smtClean="0">
              <a:solidFill>
                <a:schemeClr val="bg1"/>
              </a:solidFill>
              <a:latin typeface="Arial" pitchFamily="34" charset="0"/>
              <a:cs typeface="Arial" pitchFamily="34" charset="0"/>
            </a:rPr>
            <a:t> 1:1 </a:t>
          </a:r>
          <a:endParaRPr lang="el-GR" sz="2100" dirty="0">
            <a:solidFill>
              <a:schemeClr val="bg1"/>
            </a:solidFill>
            <a:latin typeface="Arial" pitchFamily="34" charset="0"/>
            <a:cs typeface="Arial" pitchFamily="34" charset="0"/>
          </a:endParaRPr>
        </a:p>
      </dgm:t>
    </dgm:pt>
    <dgm:pt modelId="{C4BD5D37-203D-4819-85C0-3EE194E4182B}" type="parTrans" cxnId="{84D746D4-A175-472C-B2C6-7D9B9338CB97}">
      <dgm:prSet/>
      <dgm:spPr/>
      <dgm:t>
        <a:bodyPr/>
        <a:lstStyle/>
        <a:p>
          <a:endParaRPr lang="el-GR" sz="2100">
            <a:solidFill>
              <a:schemeClr val="bg1"/>
            </a:solidFill>
            <a:latin typeface="Arial" pitchFamily="34" charset="0"/>
            <a:cs typeface="Arial" pitchFamily="34" charset="0"/>
          </a:endParaRPr>
        </a:p>
      </dgm:t>
    </dgm:pt>
    <dgm:pt modelId="{8F4278A9-290B-475A-9308-D8F4F2A2EEAF}" type="sibTrans" cxnId="{84D746D4-A175-472C-B2C6-7D9B9338CB97}">
      <dgm:prSet/>
      <dgm:spPr/>
      <dgm:t>
        <a:bodyPr/>
        <a:lstStyle/>
        <a:p>
          <a:endParaRPr lang="el-GR" sz="2100">
            <a:solidFill>
              <a:schemeClr val="bg1"/>
            </a:solidFill>
            <a:latin typeface="Arial" pitchFamily="34" charset="0"/>
            <a:cs typeface="Arial" pitchFamily="34" charset="0"/>
          </a:endParaRPr>
        </a:p>
      </dgm:t>
    </dgm:pt>
    <dgm:pt modelId="{0A6D7691-3555-4E81-96C6-341C33281D38}" type="pres">
      <dgm:prSet presAssocID="{8DD2F5E5-DE93-491C-8A37-C8F732DE2AF4}" presName="Name0" presStyleCnt="0">
        <dgm:presLayoutVars>
          <dgm:dir/>
          <dgm:resizeHandles val="exact"/>
        </dgm:presLayoutVars>
      </dgm:prSet>
      <dgm:spPr/>
      <dgm:t>
        <a:bodyPr/>
        <a:lstStyle/>
        <a:p>
          <a:endParaRPr lang="el-GR"/>
        </a:p>
      </dgm:t>
    </dgm:pt>
    <dgm:pt modelId="{352471F8-6A60-40EC-B275-B62AA515D588}" type="pres">
      <dgm:prSet presAssocID="{D1075E6D-97EF-4CE0-AB2E-3026F93F95A0}" presName="node" presStyleLbl="node1" presStyleIdx="0" presStyleCnt="2" custScaleY="123872">
        <dgm:presLayoutVars>
          <dgm:bulletEnabled val="1"/>
        </dgm:presLayoutVars>
      </dgm:prSet>
      <dgm:spPr/>
      <dgm:t>
        <a:bodyPr/>
        <a:lstStyle/>
        <a:p>
          <a:endParaRPr lang="el-GR"/>
        </a:p>
      </dgm:t>
    </dgm:pt>
    <dgm:pt modelId="{93990A95-0E11-4757-9A0C-54D64F77011D}" type="pres">
      <dgm:prSet presAssocID="{1B6F05E4-BA11-4EB9-8ACD-E24CD5854ACF}" presName="sibTrans" presStyleLbl="sibTrans2D1" presStyleIdx="0" presStyleCnt="1"/>
      <dgm:spPr/>
      <dgm:t>
        <a:bodyPr/>
        <a:lstStyle/>
        <a:p>
          <a:endParaRPr lang="el-GR"/>
        </a:p>
      </dgm:t>
    </dgm:pt>
    <dgm:pt modelId="{4D363F39-0168-45F6-9EE1-DB4F476C5C95}" type="pres">
      <dgm:prSet presAssocID="{1B6F05E4-BA11-4EB9-8ACD-E24CD5854ACF}" presName="connectorText" presStyleLbl="sibTrans2D1" presStyleIdx="0" presStyleCnt="1"/>
      <dgm:spPr/>
      <dgm:t>
        <a:bodyPr/>
        <a:lstStyle/>
        <a:p>
          <a:endParaRPr lang="el-GR"/>
        </a:p>
      </dgm:t>
    </dgm:pt>
    <dgm:pt modelId="{7687A4AF-1B90-4B9C-B562-D1F589AB15E1}" type="pres">
      <dgm:prSet presAssocID="{60A005F0-CE4F-46A8-AE44-E44F32DC1D15}" presName="node" presStyleLbl="node1" presStyleIdx="1" presStyleCnt="2" custScaleY="123872">
        <dgm:presLayoutVars>
          <dgm:bulletEnabled val="1"/>
        </dgm:presLayoutVars>
      </dgm:prSet>
      <dgm:spPr/>
      <dgm:t>
        <a:bodyPr/>
        <a:lstStyle/>
        <a:p>
          <a:endParaRPr lang="el-GR"/>
        </a:p>
      </dgm:t>
    </dgm:pt>
  </dgm:ptLst>
  <dgm:cxnLst>
    <dgm:cxn modelId="{43435DFE-2B14-431E-8572-8702FC422959}" type="presOf" srcId="{8DD2F5E5-DE93-491C-8A37-C8F732DE2AF4}" destId="{0A6D7691-3555-4E81-96C6-341C33281D38}" srcOrd="0" destOrd="0" presId="urn:microsoft.com/office/officeart/2005/8/layout/process1"/>
    <dgm:cxn modelId="{EE02676D-C0A2-478D-B7C5-5682E162A879}" srcId="{8DD2F5E5-DE93-491C-8A37-C8F732DE2AF4}" destId="{D1075E6D-97EF-4CE0-AB2E-3026F93F95A0}" srcOrd="0" destOrd="0" parTransId="{E871B8CB-7A42-4D87-8A6A-362712EDA18B}" sibTransId="{1B6F05E4-BA11-4EB9-8ACD-E24CD5854ACF}"/>
    <dgm:cxn modelId="{7B5314E4-9069-4E81-A542-3D4E39CBED9A}" type="presOf" srcId="{D1075E6D-97EF-4CE0-AB2E-3026F93F95A0}" destId="{352471F8-6A60-40EC-B275-B62AA515D588}" srcOrd="0" destOrd="0" presId="urn:microsoft.com/office/officeart/2005/8/layout/process1"/>
    <dgm:cxn modelId="{BF378397-D4FA-4BA3-B812-951EBDD5B5FF}" type="presOf" srcId="{1B6F05E4-BA11-4EB9-8ACD-E24CD5854ACF}" destId="{93990A95-0E11-4757-9A0C-54D64F77011D}" srcOrd="0" destOrd="0" presId="urn:microsoft.com/office/officeart/2005/8/layout/process1"/>
    <dgm:cxn modelId="{84D746D4-A175-472C-B2C6-7D9B9338CB97}" srcId="{8DD2F5E5-DE93-491C-8A37-C8F732DE2AF4}" destId="{60A005F0-CE4F-46A8-AE44-E44F32DC1D15}" srcOrd="1" destOrd="0" parTransId="{C4BD5D37-203D-4819-85C0-3EE194E4182B}" sibTransId="{8F4278A9-290B-475A-9308-D8F4F2A2EEAF}"/>
    <dgm:cxn modelId="{B87F7EF3-4E07-4E7C-B65F-BF42E688C288}" type="presOf" srcId="{60A005F0-CE4F-46A8-AE44-E44F32DC1D15}" destId="{7687A4AF-1B90-4B9C-B562-D1F589AB15E1}" srcOrd="0" destOrd="0" presId="urn:microsoft.com/office/officeart/2005/8/layout/process1"/>
    <dgm:cxn modelId="{5A14F608-DBCB-4A6B-BB9E-8D4CC6AA70E9}" type="presOf" srcId="{1B6F05E4-BA11-4EB9-8ACD-E24CD5854ACF}" destId="{4D363F39-0168-45F6-9EE1-DB4F476C5C95}" srcOrd="1" destOrd="0" presId="urn:microsoft.com/office/officeart/2005/8/layout/process1"/>
    <dgm:cxn modelId="{23ADD5F8-BD20-40D6-9BE5-E5FFCCA05536}" type="presParOf" srcId="{0A6D7691-3555-4E81-96C6-341C33281D38}" destId="{352471F8-6A60-40EC-B275-B62AA515D588}" srcOrd="0" destOrd="0" presId="urn:microsoft.com/office/officeart/2005/8/layout/process1"/>
    <dgm:cxn modelId="{ECDA5665-7B4B-49FF-A9B7-93C02D5A3814}" type="presParOf" srcId="{0A6D7691-3555-4E81-96C6-341C33281D38}" destId="{93990A95-0E11-4757-9A0C-54D64F77011D}" srcOrd="1" destOrd="0" presId="urn:microsoft.com/office/officeart/2005/8/layout/process1"/>
    <dgm:cxn modelId="{793943DD-E5D9-4C3F-95DD-916C7BA007C0}" type="presParOf" srcId="{93990A95-0E11-4757-9A0C-54D64F77011D}" destId="{4D363F39-0168-45F6-9EE1-DB4F476C5C95}" srcOrd="0" destOrd="0" presId="urn:microsoft.com/office/officeart/2005/8/layout/process1"/>
    <dgm:cxn modelId="{807E8997-DE57-48D9-B2AA-CC442B9B3CBC}" type="presParOf" srcId="{0A6D7691-3555-4E81-96C6-341C33281D38}" destId="{7687A4AF-1B90-4B9C-B562-D1F589AB15E1}" srcOrd="2"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DB5F15-C509-4558-B435-73BBD0D139AE}" type="doc">
      <dgm:prSet loTypeId="urn:microsoft.com/office/officeart/2005/8/layout/default" loCatId="list" qsTypeId="urn:microsoft.com/office/officeart/2005/8/quickstyle/3d1" qsCatId="3D" csTypeId="urn:microsoft.com/office/officeart/2005/8/colors/colorful4" csCatId="colorful" phldr="1"/>
      <dgm:spPr/>
      <dgm:t>
        <a:bodyPr/>
        <a:lstStyle/>
        <a:p>
          <a:endParaRPr lang="el-GR"/>
        </a:p>
      </dgm:t>
    </dgm:pt>
    <dgm:pt modelId="{C537CF61-7F81-4990-847A-FB0E177BE24F}">
      <dgm:prSet custT="1"/>
      <dgm:spPr/>
      <dgm:t>
        <a:bodyPr/>
        <a:lstStyle/>
        <a:p>
          <a:pPr rtl="0">
            <a:lnSpc>
              <a:spcPct val="130000"/>
            </a:lnSpc>
          </a:pPr>
          <a:r>
            <a:rPr lang="el-GR" sz="2400" dirty="0" smtClean="0">
              <a:solidFill>
                <a:schemeClr val="bg1"/>
              </a:solidFill>
              <a:latin typeface="Arial" pitchFamily="34" charset="0"/>
              <a:cs typeface="Arial" pitchFamily="34" charset="0"/>
            </a:rPr>
            <a:t>Στην πρόσφατη έκθεση του ΔΝΤ αναφέρεται ότι τα μέτρα που έχουν εφαρμοστεί για τον έλεγχο των προϋπολογισμών της γενικής κυβέρνησης (Παρατηρητήριο Οικονομικής Αυτοτέλειας ΟΤΑ), αποτελούν την πρώτη φάση και αναμένεται από τον Οκτώβριο του 2014 δεύτερη φάση μέτρων με «δομικές συγκριτικές αξιολογήσεις» και ευθυγράμμιση με διεθνείς καλές πρακτικές </a:t>
          </a:r>
          <a:endParaRPr lang="el-GR" sz="2400" dirty="0">
            <a:solidFill>
              <a:schemeClr val="bg1"/>
            </a:solidFill>
            <a:latin typeface="Arial" pitchFamily="34" charset="0"/>
            <a:cs typeface="Arial" pitchFamily="34" charset="0"/>
          </a:endParaRPr>
        </a:p>
      </dgm:t>
    </dgm:pt>
    <dgm:pt modelId="{B31D9E8E-453E-4219-9773-90917FDB6187}" type="parTrans" cxnId="{33830ECA-BD9F-46E0-BF4D-60BC05554CD4}">
      <dgm:prSet/>
      <dgm:spPr/>
      <dgm:t>
        <a:bodyPr/>
        <a:lstStyle/>
        <a:p>
          <a:endParaRPr lang="el-GR" sz="2400">
            <a:solidFill>
              <a:schemeClr val="bg1"/>
            </a:solidFill>
            <a:latin typeface="Arial" pitchFamily="34" charset="0"/>
            <a:cs typeface="Arial" pitchFamily="34" charset="0"/>
          </a:endParaRPr>
        </a:p>
      </dgm:t>
    </dgm:pt>
    <dgm:pt modelId="{1E569D4B-90FD-48BB-97AF-2E95EAE108A3}" type="sibTrans" cxnId="{33830ECA-BD9F-46E0-BF4D-60BC05554CD4}">
      <dgm:prSet/>
      <dgm:spPr/>
      <dgm:t>
        <a:bodyPr/>
        <a:lstStyle/>
        <a:p>
          <a:endParaRPr lang="el-GR" sz="2400">
            <a:solidFill>
              <a:schemeClr val="bg1"/>
            </a:solidFill>
            <a:latin typeface="Arial" pitchFamily="34" charset="0"/>
            <a:cs typeface="Arial" pitchFamily="34" charset="0"/>
          </a:endParaRPr>
        </a:p>
      </dgm:t>
    </dgm:pt>
    <dgm:pt modelId="{14DA1A62-4503-4BCF-96E6-C82FD4AD62EB}" type="pres">
      <dgm:prSet presAssocID="{E0DB5F15-C509-4558-B435-73BBD0D139AE}" presName="diagram" presStyleCnt="0">
        <dgm:presLayoutVars>
          <dgm:dir/>
          <dgm:resizeHandles val="exact"/>
        </dgm:presLayoutVars>
      </dgm:prSet>
      <dgm:spPr/>
      <dgm:t>
        <a:bodyPr/>
        <a:lstStyle/>
        <a:p>
          <a:endParaRPr lang="el-GR"/>
        </a:p>
      </dgm:t>
    </dgm:pt>
    <dgm:pt modelId="{33F37838-2241-484D-8704-541321DAF10B}" type="pres">
      <dgm:prSet presAssocID="{C537CF61-7F81-4990-847A-FB0E177BE24F}" presName="node" presStyleLbl="node1" presStyleIdx="0" presStyleCnt="1" custLinFactNeighborX="-117" custLinFactNeighborY="2940">
        <dgm:presLayoutVars>
          <dgm:bulletEnabled val="1"/>
        </dgm:presLayoutVars>
      </dgm:prSet>
      <dgm:spPr/>
      <dgm:t>
        <a:bodyPr/>
        <a:lstStyle/>
        <a:p>
          <a:endParaRPr lang="el-GR"/>
        </a:p>
      </dgm:t>
    </dgm:pt>
  </dgm:ptLst>
  <dgm:cxnLst>
    <dgm:cxn modelId="{AAE37A0F-E7BA-414F-8180-FAC22C773ABB}" type="presOf" srcId="{E0DB5F15-C509-4558-B435-73BBD0D139AE}" destId="{14DA1A62-4503-4BCF-96E6-C82FD4AD62EB}" srcOrd="0" destOrd="0" presId="urn:microsoft.com/office/officeart/2005/8/layout/default"/>
    <dgm:cxn modelId="{33830ECA-BD9F-46E0-BF4D-60BC05554CD4}" srcId="{E0DB5F15-C509-4558-B435-73BBD0D139AE}" destId="{C537CF61-7F81-4990-847A-FB0E177BE24F}" srcOrd="0" destOrd="0" parTransId="{B31D9E8E-453E-4219-9773-90917FDB6187}" sibTransId="{1E569D4B-90FD-48BB-97AF-2E95EAE108A3}"/>
    <dgm:cxn modelId="{FCC66E8F-4038-4AC1-9433-BCD40EB61769}" type="presOf" srcId="{C537CF61-7F81-4990-847A-FB0E177BE24F}" destId="{33F37838-2241-484D-8704-541321DAF10B}" srcOrd="0" destOrd="0" presId="urn:microsoft.com/office/officeart/2005/8/layout/default"/>
    <dgm:cxn modelId="{9CA82060-E21B-437F-8DE0-5A6CE1537080}" type="presParOf" srcId="{14DA1A62-4503-4BCF-96E6-C82FD4AD62EB}" destId="{33F37838-2241-484D-8704-541321DAF10B}" srcOrd="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2869B5-8647-4BA8-B3B1-89BA25D9BF0A}">
      <dsp:nvSpPr>
        <dsp:cNvPr id="0" name=""/>
        <dsp:cNvSpPr/>
      </dsp:nvSpPr>
      <dsp:spPr>
        <a:xfrm>
          <a:off x="0" y="288031"/>
          <a:ext cx="5184576" cy="5184576"/>
        </a:xfrm>
        <a:prstGeom prst="pie">
          <a:avLst>
            <a:gd name="adj1" fmla="val 5400000"/>
            <a:gd name="adj2" fmla="val 1620000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639386A-B0B7-44D4-952B-0CE3332A4915}">
      <dsp:nvSpPr>
        <dsp:cNvPr id="0" name=""/>
        <dsp:cNvSpPr/>
      </dsp:nvSpPr>
      <dsp:spPr>
        <a:xfrm>
          <a:off x="2592288" y="288031"/>
          <a:ext cx="6048671" cy="5184576"/>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38100" dir="14700000" algn="t" rotWithShape="0">
            <a:srgbClr val="000000">
              <a:alpha val="6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latin typeface="Arial" pitchFamily="34" charset="0"/>
              <a:cs typeface="Arial" pitchFamily="34" charset="0"/>
            </a:rPr>
            <a:t>1. </a:t>
          </a:r>
          <a:r>
            <a:rPr lang="el-GR" sz="2200" kern="1200" dirty="0" smtClean="0">
              <a:latin typeface="Arial" pitchFamily="34" charset="0"/>
              <a:cs typeface="Arial" pitchFamily="34" charset="0"/>
            </a:rPr>
            <a:t>Η Ελληνική ΤΑ στο διεθνές &amp; Ευρωπαϊκό της περιβάλλον.</a:t>
          </a:r>
          <a:endParaRPr lang="el-GR" sz="2200" kern="1200" dirty="0">
            <a:latin typeface="Arial" pitchFamily="34" charset="0"/>
            <a:cs typeface="Arial" pitchFamily="34" charset="0"/>
          </a:endParaRPr>
        </a:p>
      </dsp:txBody>
      <dsp:txXfrm>
        <a:off x="2592288" y="288031"/>
        <a:ext cx="6048671" cy="829532"/>
      </dsp:txXfrm>
    </dsp:sp>
    <dsp:sp modelId="{5783E450-6465-434A-9CCA-2F5AD664DEDD}">
      <dsp:nvSpPr>
        <dsp:cNvPr id="0" name=""/>
        <dsp:cNvSpPr/>
      </dsp:nvSpPr>
      <dsp:spPr>
        <a:xfrm>
          <a:off x="544380" y="1117564"/>
          <a:ext cx="4095815" cy="4095815"/>
        </a:xfrm>
        <a:prstGeom prst="pie">
          <a:avLst>
            <a:gd name="adj1" fmla="val 5400000"/>
            <a:gd name="adj2" fmla="val 16200000"/>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334E3D8-2337-4158-B887-168F6847B55A}">
      <dsp:nvSpPr>
        <dsp:cNvPr id="0" name=""/>
        <dsp:cNvSpPr/>
      </dsp:nvSpPr>
      <dsp:spPr>
        <a:xfrm>
          <a:off x="2592288" y="1117564"/>
          <a:ext cx="6048671" cy="409581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38100" dir="14700000" algn="t" rotWithShape="0">
            <a:srgbClr val="000000">
              <a:alpha val="6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latin typeface="Arial" pitchFamily="34" charset="0"/>
              <a:cs typeface="Arial" pitchFamily="34" charset="0"/>
            </a:rPr>
            <a:t>2. </a:t>
          </a:r>
          <a:r>
            <a:rPr lang="el-GR" sz="2200" kern="1200" dirty="0" smtClean="0">
              <a:latin typeface="Arial" pitchFamily="34" charset="0"/>
              <a:cs typeface="Arial" pitchFamily="34" charset="0"/>
            </a:rPr>
            <a:t>Οι κρατικές επιχορηγήσεις στους δήμους &amp; η εξέλιξη τους</a:t>
          </a:r>
          <a:r>
            <a:rPr lang="en-US" sz="2200" kern="1200" dirty="0" smtClean="0">
              <a:latin typeface="Arial" pitchFamily="34" charset="0"/>
              <a:cs typeface="Arial" pitchFamily="34" charset="0"/>
            </a:rPr>
            <a:t>.</a:t>
          </a:r>
          <a:endParaRPr lang="el-GR" sz="2200" kern="1200" dirty="0">
            <a:latin typeface="Arial" pitchFamily="34" charset="0"/>
            <a:cs typeface="Arial" pitchFamily="34" charset="0"/>
          </a:endParaRPr>
        </a:p>
      </dsp:txBody>
      <dsp:txXfrm>
        <a:off x="2592288" y="1117564"/>
        <a:ext cx="6048671" cy="829532"/>
      </dsp:txXfrm>
    </dsp:sp>
    <dsp:sp modelId="{2394E36F-7BEE-4094-873E-A0BC21E012D7}">
      <dsp:nvSpPr>
        <dsp:cNvPr id="0" name=""/>
        <dsp:cNvSpPr/>
      </dsp:nvSpPr>
      <dsp:spPr>
        <a:xfrm>
          <a:off x="1088760" y="1947096"/>
          <a:ext cx="3007054" cy="3007054"/>
        </a:xfrm>
        <a:prstGeom prst="pie">
          <a:avLst>
            <a:gd name="adj1" fmla="val 5400000"/>
            <a:gd name="adj2" fmla="val 16200000"/>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493EEE7-294C-40A1-8EED-7ED7F1913162}">
      <dsp:nvSpPr>
        <dsp:cNvPr id="0" name=""/>
        <dsp:cNvSpPr/>
      </dsp:nvSpPr>
      <dsp:spPr>
        <a:xfrm>
          <a:off x="2592288" y="1947096"/>
          <a:ext cx="6048671" cy="3007054"/>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38100" dir="14700000" algn="t" rotWithShape="0">
            <a:srgbClr val="000000">
              <a:alpha val="6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latin typeface="Arial" pitchFamily="34" charset="0"/>
              <a:cs typeface="Arial" pitchFamily="34" charset="0"/>
            </a:rPr>
            <a:t>3. </a:t>
          </a:r>
          <a:r>
            <a:rPr lang="el-GR" sz="2200" kern="1200" dirty="0" smtClean="0">
              <a:latin typeface="Arial" pitchFamily="34" charset="0"/>
              <a:cs typeface="Arial" pitchFamily="34" charset="0"/>
            </a:rPr>
            <a:t>Είναι οι δήμοι το μαύρο πρόβατο των δημόσιων οικονομικών της χώρας;</a:t>
          </a:r>
          <a:endParaRPr lang="el-GR" sz="2200" kern="1200" dirty="0">
            <a:latin typeface="Arial" pitchFamily="34" charset="0"/>
            <a:cs typeface="Arial" pitchFamily="34" charset="0"/>
          </a:endParaRPr>
        </a:p>
      </dsp:txBody>
      <dsp:txXfrm>
        <a:off x="2592288" y="1947096"/>
        <a:ext cx="6048671" cy="829532"/>
      </dsp:txXfrm>
    </dsp:sp>
    <dsp:sp modelId="{9E9929D4-9CB3-4A77-A1EB-71289E66199B}">
      <dsp:nvSpPr>
        <dsp:cNvPr id="0" name=""/>
        <dsp:cNvSpPr/>
      </dsp:nvSpPr>
      <dsp:spPr>
        <a:xfrm>
          <a:off x="1633141" y="2776628"/>
          <a:ext cx="1918293" cy="1918293"/>
        </a:xfrm>
        <a:prstGeom prst="pie">
          <a:avLst>
            <a:gd name="adj1" fmla="val 5400000"/>
            <a:gd name="adj2" fmla="val 16200000"/>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ED71DB8-4FF8-4EC0-A83C-5714B7D5FF14}">
      <dsp:nvSpPr>
        <dsp:cNvPr id="0" name=""/>
        <dsp:cNvSpPr/>
      </dsp:nvSpPr>
      <dsp:spPr>
        <a:xfrm>
          <a:off x="2592288" y="2776628"/>
          <a:ext cx="6048671" cy="1918293"/>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38100" dir="14700000" algn="t" rotWithShape="0">
            <a:srgbClr val="000000">
              <a:alpha val="6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latin typeface="Arial" pitchFamily="34" charset="0"/>
              <a:cs typeface="Arial" pitchFamily="34" charset="0"/>
            </a:rPr>
            <a:t>4. </a:t>
          </a:r>
          <a:r>
            <a:rPr lang="el-GR" sz="2200" kern="1200" dirty="0" smtClean="0">
              <a:latin typeface="Arial" pitchFamily="34" charset="0"/>
              <a:cs typeface="Arial" pitchFamily="34" charset="0"/>
            </a:rPr>
            <a:t>Ποια είναι η αναμενόμενη πορεία των οικονομικών της ΤΑ για τα επόμενα χρόνια;</a:t>
          </a:r>
          <a:endParaRPr lang="el-GR" sz="2200" kern="1200" dirty="0">
            <a:latin typeface="Arial" pitchFamily="34" charset="0"/>
            <a:cs typeface="Arial" pitchFamily="34" charset="0"/>
          </a:endParaRPr>
        </a:p>
      </dsp:txBody>
      <dsp:txXfrm>
        <a:off x="2592288" y="2776628"/>
        <a:ext cx="6048671" cy="829532"/>
      </dsp:txXfrm>
    </dsp:sp>
    <dsp:sp modelId="{8B2FF881-4635-4AB8-8A17-8C855825F58D}">
      <dsp:nvSpPr>
        <dsp:cNvPr id="0" name=""/>
        <dsp:cNvSpPr/>
      </dsp:nvSpPr>
      <dsp:spPr>
        <a:xfrm>
          <a:off x="2177521" y="3606160"/>
          <a:ext cx="829532" cy="829532"/>
        </a:xfrm>
        <a:prstGeom prst="pie">
          <a:avLst>
            <a:gd name="adj1" fmla="val 5400000"/>
            <a:gd name="adj2" fmla="val 16200000"/>
          </a:avLst>
        </a:prstGeom>
        <a:gradFill rotWithShape="0">
          <a:gsLst>
            <a:gs pos="0">
              <a:schemeClr val="accent6">
                <a:hueOff val="0"/>
                <a:satOff val="0"/>
                <a:lumOff val="0"/>
                <a:alphaOff val="0"/>
                <a:tint val="60000"/>
                <a:satMod val="160000"/>
              </a:schemeClr>
            </a:gs>
            <a:gs pos="46000">
              <a:schemeClr val="accent6">
                <a:hueOff val="0"/>
                <a:satOff val="0"/>
                <a:lumOff val="0"/>
                <a:alphaOff val="0"/>
                <a:tint val="86000"/>
                <a:satMod val="160000"/>
              </a:schemeClr>
            </a:gs>
            <a:gs pos="100000">
              <a:schemeClr val="accent6">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F05F677-3934-45A1-9EAB-64AC8C7B8496}">
      <dsp:nvSpPr>
        <dsp:cNvPr id="0" name=""/>
        <dsp:cNvSpPr/>
      </dsp:nvSpPr>
      <dsp:spPr>
        <a:xfrm>
          <a:off x="2592288" y="3606160"/>
          <a:ext cx="6048671" cy="829532"/>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50800" dist="38100" dir="14700000" algn="t" rotWithShape="0">
            <a:srgbClr val="000000">
              <a:alpha val="6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latin typeface="Arial" pitchFamily="34" charset="0"/>
              <a:cs typeface="Arial" pitchFamily="34" charset="0"/>
            </a:rPr>
            <a:t>5. </a:t>
          </a:r>
          <a:r>
            <a:rPr lang="el-GR" sz="2200" kern="1200" dirty="0" smtClean="0">
              <a:latin typeface="Arial" pitchFamily="34" charset="0"/>
              <a:cs typeface="Arial" pitchFamily="34" charset="0"/>
            </a:rPr>
            <a:t>Τι πρέπει να γίνει;</a:t>
          </a:r>
          <a:endParaRPr lang="el-GR" sz="2200" kern="1200" dirty="0">
            <a:latin typeface="Arial" pitchFamily="34" charset="0"/>
            <a:cs typeface="Arial" pitchFamily="34" charset="0"/>
          </a:endParaRPr>
        </a:p>
      </dsp:txBody>
      <dsp:txXfrm>
        <a:off x="2592288" y="3606160"/>
        <a:ext cx="6048671" cy="82953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602A74-D3A1-46B8-B0FB-078B26850636}">
      <dsp:nvSpPr>
        <dsp:cNvPr id="0" name=""/>
        <dsp:cNvSpPr/>
      </dsp:nvSpPr>
      <dsp:spPr>
        <a:xfrm>
          <a:off x="46551" y="0"/>
          <a:ext cx="8871385" cy="5544616"/>
        </a:xfrm>
        <a:prstGeom prst="swooshArrow">
          <a:avLst>
            <a:gd name="adj1" fmla="val 25000"/>
            <a:gd name="adj2" fmla="val 25000"/>
          </a:avLst>
        </a:prstGeom>
        <a:gradFill rotWithShape="0">
          <a:gsLst>
            <a:gs pos="0">
              <a:schemeClr val="accent5">
                <a:tint val="40000"/>
                <a:hueOff val="0"/>
                <a:satOff val="0"/>
                <a:lumOff val="0"/>
                <a:alphaOff val="0"/>
                <a:tint val="60000"/>
                <a:satMod val="160000"/>
              </a:schemeClr>
            </a:gs>
            <a:gs pos="46000">
              <a:schemeClr val="accent5">
                <a:tint val="40000"/>
                <a:hueOff val="0"/>
                <a:satOff val="0"/>
                <a:lumOff val="0"/>
                <a:alphaOff val="0"/>
                <a:tint val="86000"/>
                <a:satMod val="160000"/>
              </a:schemeClr>
            </a:gs>
            <a:gs pos="100000">
              <a:schemeClr val="accent5">
                <a:tint val="40000"/>
                <a:hueOff val="0"/>
                <a:satOff val="0"/>
                <a:lumOff val="0"/>
                <a:alphaOff val="0"/>
                <a:shade val="40000"/>
                <a:satMod val="160000"/>
              </a:schemeClr>
            </a:gs>
          </a:gsLst>
          <a:path path="circle">
            <a:fillToRect l="50000" t="155000" r="50000" b="-55000"/>
          </a:path>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48FBC6F-0984-43A6-B3E3-DE04160475F5}">
      <dsp:nvSpPr>
        <dsp:cNvPr id="0" name=""/>
        <dsp:cNvSpPr/>
      </dsp:nvSpPr>
      <dsp:spPr>
        <a:xfrm>
          <a:off x="2109148" y="3021815"/>
          <a:ext cx="310498" cy="310498"/>
        </a:xfrm>
        <a:prstGeom prst="ellipse">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80C53C4-DCDE-4351-A93D-5EAA12E568F2}">
      <dsp:nvSpPr>
        <dsp:cNvPr id="0" name=""/>
        <dsp:cNvSpPr/>
      </dsp:nvSpPr>
      <dsp:spPr>
        <a:xfrm>
          <a:off x="1802609" y="3488113"/>
          <a:ext cx="3031079" cy="1768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27" tIns="0" rIns="0" bIns="0" numCol="1" spcCol="1270" anchor="t" anchorCtr="0">
          <a:noAutofit/>
        </a:bodyPr>
        <a:lstStyle/>
        <a:p>
          <a:pPr lvl="0" algn="ctr" defTabSz="1155700" rtl="0">
            <a:lnSpc>
              <a:spcPct val="90000"/>
            </a:lnSpc>
            <a:spcBef>
              <a:spcPct val="0"/>
            </a:spcBef>
            <a:spcAft>
              <a:spcPct val="35000"/>
            </a:spcAft>
          </a:pPr>
          <a:r>
            <a:rPr lang="el-GR" sz="2600" b="0" kern="1200" dirty="0" smtClean="0">
              <a:solidFill>
                <a:schemeClr val="accent4">
                  <a:lumMod val="75000"/>
                </a:schemeClr>
              </a:solidFill>
              <a:latin typeface="Arial" pitchFamily="34" charset="0"/>
              <a:cs typeface="Arial" pitchFamily="34" charset="0"/>
            </a:rPr>
            <a:t>Η Ελλάδα παραμένει από τα πιο συγκεντρωτικά κράτη της Ευρωπαϊκής Ένωσης </a:t>
          </a:r>
          <a:endParaRPr lang="el-GR" sz="2600" b="0" kern="1200" dirty="0">
            <a:solidFill>
              <a:schemeClr val="accent4">
                <a:lumMod val="75000"/>
              </a:schemeClr>
            </a:solidFill>
            <a:latin typeface="Arial" pitchFamily="34" charset="0"/>
            <a:cs typeface="Arial" pitchFamily="34" charset="0"/>
          </a:endParaRPr>
        </a:p>
      </dsp:txBody>
      <dsp:txXfrm>
        <a:off x="1802609" y="3488113"/>
        <a:ext cx="3031079" cy="1768465"/>
      </dsp:txXfrm>
    </dsp:sp>
    <dsp:sp modelId="{F48BDAD4-EC66-4859-94CF-E90F3C05E4EB}">
      <dsp:nvSpPr>
        <dsp:cNvPr id="0" name=""/>
        <dsp:cNvSpPr/>
      </dsp:nvSpPr>
      <dsp:spPr>
        <a:xfrm>
          <a:off x="4970170" y="1607938"/>
          <a:ext cx="532283" cy="532283"/>
        </a:xfrm>
        <a:prstGeom prst="ellipse">
          <a:avLst/>
        </a:prstGeom>
        <a:gradFill rotWithShape="0">
          <a:gsLst>
            <a:gs pos="0">
              <a:schemeClr val="accent5">
                <a:hueOff val="-25795"/>
                <a:satOff val="-18503"/>
                <a:lumOff val="-9803"/>
                <a:alphaOff val="0"/>
                <a:tint val="60000"/>
                <a:satMod val="160000"/>
              </a:schemeClr>
            </a:gs>
            <a:gs pos="46000">
              <a:schemeClr val="accent5">
                <a:hueOff val="-25795"/>
                <a:satOff val="-18503"/>
                <a:lumOff val="-9803"/>
                <a:alphaOff val="0"/>
                <a:tint val="86000"/>
                <a:satMod val="160000"/>
              </a:schemeClr>
            </a:gs>
            <a:gs pos="100000">
              <a:schemeClr val="accent5">
                <a:hueOff val="-25795"/>
                <a:satOff val="-18503"/>
                <a:lumOff val="-9803"/>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3A67B88-27A4-4F7A-81F3-7FE85FA670AD}">
      <dsp:nvSpPr>
        <dsp:cNvPr id="0" name=""/>
        <dsp:cNvSpPr/>
      </dsp:nvSpPr>
      <dsp:spPr>
        <a:xfrm>
          <a:off x="4907569" y="2800670"/>
          <a:ext cx="3770361" cy="209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2046" tIns="0" rIns="0" bIns="0" numCol="1" spcCol="1270" anchor="t" anchorCtr="0">
          <a:noAutofit/>
        </a:bodyPr>
        <a:lstStyle/>
        <a:p>
          <a:pPr lvl="0" algn="ctr" defTabSz="1155700" rtl="0">
            <a:lnSpc>
              <a:spcPct val="90000"/>
            </a:lnSpc>
            <a:spcBef>
              <a:spcPct val="0"/>
            </a:spcBef>
            <a:spcAft>
              <a:spcPct val="35000"/>
            </a:spcAft>
          </a:pPr>
          <a:r>
            <a:rPr lang="en-US" sz="2600" b="0" kern="1200" dirty="0" smtClean="0">
              <a:solidFill>
                <a:schemeClr val="accent4">
                  <a:lumMod val="75000"/>
                </a:schemeClr>
              </a:solidFill>
              <a:latin typeface="Arial" pitchFamily="34" charset="0"/>
              <a:cs typeface="Arial" pitchFamily="34" charset="0"/>
            </a:rPr>
            <a:t>H </a:t>
          </a:r>
          <a:r>
            <a:rPr lang="el-GR" sz="2600" b="0" kern="1200" dirty="0" smtClean="0">
              <a:solidFill>
                <a:schemeClr val="accent4">
                  <a:lumMod val="75000"/>
                </a:schemeClr>
              </a:solidFill>
              <a:latin typeface="Arial" pitchFamily="34" charset="0"/>
              <a:cs typeface="Arial" pitchFamily="34" charset="0"/>
            </a:rPr>
            <a:t>απόσταση</a:t>
          </a:r>
          <a:r>
            <a:rPr lang="en-US" sz="2600" b="0" kern="1200" dirty="0" smtClean="0">
              <a:solidFill>
                <a:schemeClr val="accent4">
                  <a:lumMod val="75000"/>
                </a:schemeClr>
              </a:solidFill>
              <a:latin typeface="Arial" pitchFamily="34" charset="0"/>
              <a:cs typeface="Arial" pitchFamily="34" charset="0"/>
            </a:rPr>
            <a:t> </a:t>
          </a:r>
          <a:r>
            <a:rPr lang="el-GR" sz="2600" b="0" kern="1200" dirty="0" smtClean="0">
              <a:solidFill>
                <a:schemeClr val="accent4">
                  <a:lumMod val="75000"/>
                </a:schemeClr>
              </a:solidFill>
              <a:latin typeface="Arial" pitchFamily="34" charset="0"/>
              <a:cs typeface="Arial" pitchFamily="34" charset="0"/>
            </a:rPr>
            <a:t>που έχει να διανύσει η Ελληνική ΤΑ από το Ευρωπαϊκό «κεκτημένο» είναι μεγάλη</a:t>
          </a:r>
          <a:endParaRPr lang="el-GR" sz="2600" b="0" kern="1200" dirty="0">
            <a:solidFill>
              <a:schemeClr val="accent4">
                <a:lumMod val="75000"/>
              </a:schemeClr>
            </a:solidFill>
            <a:latin typeface="Arial" pitchFamily="34" charset="0"/>
            <a:cs typeface="Arial" pitchFamily="34" charset="0"/>
          </a:endParaRPr>
        </a:p>
      </dsp:txBody>
      <dsp:txXfrm>
        <a:off x="4907569" y="2800670"/>
        <a:ext cx="3770361" cy="209587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5359D7-91E6-4050-A6FB-010213B66852}">
      <dsp:nvSpPr>
        <dsp:cNvPr id="0" name=""/>
        <dsp:cNvSpPr/>
      </dsp:nvSpPr>
      <dsp:spPr>
        <a:xfrm>
          <a:off x="4248477" y="2844030"/>
          <a:ext cx="3366374" cy="3366374"/>
        </a:xfrm>
        <a:prstGeom prst="gear9">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l-GR" sz="2000" kern="1200" smtClean="0">
              <a:solidFill>
                <a:schemeClr val="bg1"/>
              </a:solidFill>
              <a:latin typeface="Arial" pitchFamily="34" charset="0"/>
              <a:cs typeface="Arial" pitchFamily="34" charset="0"/>
            </a:rPr>
            <a:t>Το 21,3% των εσόδων από το Φόρο Εισοδήματος Φυσικών </a:t>
          </a:r>
          <a:r>
            <a:rPr lang="en-US" sz="2000" kern="1200" smtClean="0">
              <a:solidFill>
                <a:schemeClr val="bg1"/>
              </a:solidFill>
              <a:latin typeface="Arial" pitchFamily="34" charset="0"/>
              <a:cs typeface="Arial" pitchFamily="34" charset="0"/>
            </a:rPr>
            <a:t>&amp; </a:t>
          </a:r>
          <a:r>
            <a:rPr lang="el-GR" sz="2000" kern="1200" smtClean="0">
              <a:solidFill>
                <a:schemeClr val="bg1"/>
              </a:solidFill>
              <a:latin typeface="Arial" pitchFamily="34" charset="0"/>
              <a:cs typeface="Arial" pitchFamily="34" charset="0"/>
            </a:rPr>
            <a:t>Νομικών Προσώπων</a:t>
          </a:r>
          <a:endParaRPr lang="el-GR" sz="2000" kern="1200" dirty="0">
            <a:solidFill>
              <a:schemeClr val="bg1"/>
            </a:solidFill>
            <a:latin typeface="Arial" pitchFamily="34" charset="0"/>
            <a:cs typeface="Arial" pitchFamily="34" charset="0"/>
          </a:endParaRPr>
        </a:p>
      </dsp:txBody>
      <dsp:txXfrm>
        <a:off x="4248477" y="2844030"/>
        <a:ext cx="3366374" cy="3366374"/>
      </dsp:txXfrm>
    </dsp:sp>
    <dsp:sp modelId="{E92918BA-C1DA-4BD4-A1E1-A97507CAB99D}">
      <dsp:nvSpPr>
        <dsp:cNvPr id="0" name=""/>
        <dsp:cNvSpPr/>
      </dsp:nvSpPr>
      <dsp:spPr>
        <a:xfrm>
          <a:off x="1800196" y="2104713"/>
          <a:ext cx="2527473" cy="2705022"/>
        </a:xfrm>
        <a:prstGeom prst="gear6">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l-GR" sz="2000" kern="1200" smtClean="0">
              <a:solidFill>
                <a:schemeClr val="bg1"/>
              </a:solidFill>
              <a:latin typeface="Arial" pitchFamily="34" charset="0"/>
              <a:cs typeface="Arial" pitchFamily="34" charset="0"/>
            </a:rPr>
            <a:t>Το 12% των εσόδων του ΦΠΑ</a:t>
          </a:r>
          <a:endParaRPr lang="el-GR" sz="2000" kern="1200" dirty="0">
            <a:solidFill>
              <a:schemeClr val="bg1"/>
            </a:solidFill>
            <a:latin typeface="Arial" pitchFamily="34" charset="0"/>
            <a:cs typeface="Arial" pitchFamily="34" charset="0"/>
          </a:endParaRPr>
        </a:p>
      </dsp:txBody>
      <dsp:txXfrm>
        <a:off x="1800196" y="2104713"/>
        <a:ext cx="2527473" cy="2705022"/>
      </dsp:txXfrm>
    </dsp:sp>
    <dsp:sp modelId="{2D3CFF8E-0E17-48B4-BDBD-F2B7627D7F0E}">
      <dsp:nvSpPr>
        <dsp:cNvPr id="0" name=""/>
        <dsp:cNvSpPr/>
      </dsp:nvSpPr>
      <dsp:spPr>
        <a:xfrm rot="20700000">
          <a:off x="3255375" y="238815"/>
          <a:ext cx="2886292" cy="2639743"/>
        </a:xfrm>
        <a:prstGeom prst="gear6">
          <a:avLst/>
        </a:prstGeom>
        <a:gradFill rotWithShape="0">
          <a:gsLst>
            <a:gs pos="0">
              <a:schemeClr val="accent4">
                <a:hueOff val="0"/>
                <a:satOff val="0"/>
                <a:lumOff val="0"/>
                <a:alphaOff val="0"/>
                <a:tint val="60000"/>
                <a:satMod val="160000"/>
              </a:schemeClr>
            </a:gs>
            <a:gs pos="46000">
              <a:schemeClr val="accent4">
                <a:hueOff val="0"/>
                <a:satOff val="0"/>
                <a:lumOff val="0"/>
                <a:alphaOff val="0"/>
                <a:tint val="86000"/>
                <a:satMod val="160000"/>
              </a:schemeClr>
            </a:gs>
            <a:gs pos="100000">
              <a:schemeClr val="accent4">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l-GR" sz="2000" kern="1200" dirty="0" smtClean="0">
              <a:solidFill>
                <a:schemeClr val="bg1"/>
              </a:solidFill>
              <a:latin typeface="Arial" pitchFamily="34" charset="0"/>
              <a:cs typeface="Arial" pitchFamily="34" charset="0"/>
            </a:rPr>
            <a:t>Το 50% των εσόδων του Φόρου Ακίνητης Περιουσίας </a:t>
          </a:r>
          <a:endParaRPr lang="el-GR" sz="2000" kern="1200" dirty="0">
            <a:solidFill>
              <a:schemeClr val="bg1"/>
            </a:solidFill>
            <a:latin typeface="Arial" pitchFamily="34" charset="0"/>
            <a:cs typeface="Arial" pitchFamily="34" charset="0"/>
          </a:endParaRPr>
        </a:p>
      </dsp:txBody>
      <dsp:txXfrm>
        <a:off x="3903047" y="803165"/>
        <a:ext cx="1590948" cy="1511044"/>
      </dsp:txXfrm>
    </dsp:sp>
    <dsp:sp modelId="{88C95208-306A-46FA-947E-84066C078916}">
      <dsp:nvSpPr>
        <dsp:cNvPr id="0" name=""/>
        <dsp:cNvSpPr/>
      </dsp:nvSpPr>
      <dsp:spPr>
        <a:xfrm>
          <a:off x="3849290" y="2323620"/>
          <a:ext cx="4308958" cy="4308958"/>
        </a:xfrm>
        <a:prstGeom prst="circularArrow">
          <a:avLst>
            <a:gd name="adj1" fmla="val 4687"/>
            <a:gd name="adj2" fmla="val 299029"/>
            <a:gd name="adj3" fmla="val 2548734"/>
            <a:gd name="adj4" fmla="val 15792820"/>
            <a:gd name="adj5" fmla="val 5469"/>
          </a:avLst>
        </a:prstGeom>
        <a:solidFill>
          <a:schemeClr val="accent2">
            <a:hueOff val="0"/>
            <a:satOff val="0"/>
            <a:lumOff val="0"/>
            <a:alphaOff val="0"/>
          </a:schemeClr>
        </a:soli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2233764-ED09-42E3-8FCC-FA5173979A5C}">
      <dsp:nvSpPr>
        <dsp:cNvPr id="0" name=""/>
        <dsp:cNvSpPr/>
      </dsp:nvSpPr>
      <dsp:spPr>
        <a:xfrm>
          <a:off x="1368155" y="1672652"/>
          <a:ext cx="3130727" cy="3130727"/>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02F2FEF-2967-4357-AEBE-75BE90500FA3}">
      <dsp:nvSpPr>
        <dsp:cNvPr id="0" name=""/>
        <dsp:cNvSpPr/>
      </dsp:nvSpPr>
      <dsp:spPr>
        <a:xfrm rot="172631">
          <a:off x="2818881" y="-188960"/>
          <a:ext cx="3375555" cy="3375555"/>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06E49A-86E3-45FA-9C83-E8A98C54EC72}">
      <dsp:nvSpPr>
        <dsp:cNvPr id="0" name=""/>
        <dsp:cNvSpPr/>
      </dsp:nvSpPr>
      <dsp:spPr>
        <a:xfrm>
          <a:off x="3681" y="0"/>
          <a:ext cx="4217531" cy="4608512"/>
        </a:xfrm>
        <a:prstGeom prst="roundRect">
          <a:avLst>
            <a:gd name="adj" fmla="val 10000"/>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l-GR" sz="2400" kern="1200" smtClean="0">
              <a:solidFill>
                <a:schemeClr val="bg1"/>
              </a:solidFill>
              <a:latin typeface="Arial" pitchFamily="34" charset="0"/>
              <a:cs typeface="Arial" pitchFamily="34" charset="0"/>
            </a:rPr>
            <a:t>Τα 2/3 των εσόδων των ΚΑΠ χρηματοδοτούν λειτουργικές δαπάνες </a:t>
          </a:r>
          <a:endParaRPr lang="el-GR" sz="2400" kern="1200">
            <a:solidFill>
              <a:schemeClr val="bg1"/>
            </a:solidFill>
            <a:latin typeface="Arial" pitchFamily="34" charset="0"/>
            <a:cs typeface="Arial" pitchFamily="34" charset="0"/>
          </a:endParaRPr>
        </a:p>
      </dsp:txBody>
      <dsp:txXfrm>
        <a:off x="3681" y="1843404"/>
        <a:ext cx="4217531" cy="1843404"/>
      </dsp:txXfrm>
    </dsp:sp>
    <dsp:sp modelId="{9889433B-0E1F-4EDB-80B8-EAAA0576D711}">
      <dsp:nvSpPr>
        <dsp:cNvPr id="0" name=""/>
        <dsp:cNvSpPr/>
      </dsp:nvSpPr>
      <dsp:spPr>
        <a:xfrm>
          <a:off x="1345130" y="276510"/>
          <a:ext cx="1534634" cy="1534634"/>
        </a:xfrm>
        <a:prstGeom prst="ellipse">
          <a:avLst/>
        </a:prstGeom>
        <a:blipFill rotWithShape="0">
          <a:blip xmlns:r="http://schemas.openxmlformats.org/officeDocument/2006/relationships" r:embed="rId1"/>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CE8A839-69CE-453C-AA40-F598962D5965}">
      <dsp:nvSpPr>
        <dsp:cNvPr id="0" name=""/>
        <dsp:cNvSpPr/>
      </dsp:nvSpPr>
      <dsp:spPr>
        <a:xfrm>
          <a:off x="4347738" y="0"/>
          <a:ext cx="4217531" cy="4608512"/>
        </a:xfrm>
        <a:prstGeom prst="roundRect">
          <a:avLst>
            <a:gd name="adj" fmla="val 10000"/>
          </a:avLst>
        </a:prstGeom>
        <a:gradFill rotWithShape="0">
          <a:gsLst>
            <a:gs pos="0">
              <a:schemeClr val="accent3">
                <a:hueOff val="0"/>
                <a:satOff val="0"/>
                <a:lumOff val="0"/>
                <a:alphaOff val="0"/>
                <a:tint val="60000"/>
                <a:satMod val="160000"/>
              </a:schemeClr>
            </a:gs>
            <a:gs pos="46000">
              <a:schemeClr val="accent3">
                <a:hueOff val="0"/>
                <a:satOff val="0"/>
                <a:lumOff val="0"/>
                <a:alphaOff val="0"/>
                <a:tint val="86000"/>
                <a:satMod val="160000"/>
              </a:schemeClr>
            </a:gs>
            <a:gs pos="100000">
              <a:schemeClr val="accent3">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l-GR" sz="2400" kern="1200" dirty="0" smtClean="0">
              <a:solidFill>
                <a:schemeClr val="bg1"/>
              </a:solidFill>
              <a:latin typeface="Arial" pitchFamily="34" charset="0"/>
              <a:cs typeface="Arial" pitchFamily="34" charset="0"/>
            </a:rPr>
            <a:t>Το 1/3 των εσόδων χρηματοδοτούν τη Συλλογική Απόφαση Τοπικής Αυτοδιοίκησης (ΣΑΤΑ) </a:t>
          </a:r>
          <a:endParaRPr lang="el-GR" sz="2400" kern="1200" dirty="0">
            <a:solidFill>
              <a:schemeClr val="bg1"/>
            </a:solidFill>
            <a:latin typeface="Arial" pitchFamily="34" charset="0"/>
            <a:cs typeface="Arial" pitchFamily="34" charset="0"/>
          </a:endParaRPr>
        </a:p>
      </dsp:txBody>
      <dsp:txXfrm>
        <a:off x="4347738" y="1843404"/>
        <a:ext cx="4217531" cy="1843404"/>
      </dsp:txXfrm>
    </dsp:sp>
    <dsp:sp modelId="{B4B77161-AD9E-4B35-91A2-779B0CCE4B70}">
      <dsp:nvSpPr>
        <dsp:cNvPr id="0" name=""/>
        <dsp:cNvSpPr/>
      </dsp:nvSpPr>
      <dsp:spPr>
        <a:xfrm>
          <a:off x="5689187" y="276510"/>
          <a:ext cx="1534634" cy="1534634"/>
        </a:xfrm>
        <a:prstGeom prst="ellipse">
          <a:avLst/>
        </a:prstGeom>
        <a:blipFill rotWithShape="0">
          <a:blip xmlns:r="http://schemas.openxmlformats.org/officeDocument/2006/relationships" r:embed="rId1"/>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C83D864-89E5-44DE-9D7C-4CC4313D9071}">
      <dsp:nvSpPr>
        <dsp:cNvPr id="0" name=""/>
        <dsp:cNvSpPr/>
      </dsp:nvSpPr>
      <dsp:spPr>
        <a:xfrm>
          <a:off x="342758" y="3686809"/>
          <a:ext cx="7883435" cy="691276"/>
        </a:xfrm>
        <a:prstGeom prst="leftRightArrow">
          <a:avLst/>
        </a:prstGeom>
        <a:solidFill>
          <a:schemeClr val="accent2">
            <a:tint val="40000"/>
            <a:hueOff val="0"/>
            <a:satOff val="0"/>
            <a:lumOff val="0"/>
            <a:alphaOff val="0"/>
          </a:schemeClr>
        </a:solidFill>
        <a:ln>
          <a:noFill/>
        </a:ln>
        <a:effectLst>
          <a:outerShdw blurRad="50800" dist="38100" dir="14700000" algn="t" rotWithShape="0">
            <a:srgbClr val="00000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186B01-530F-43E9-B614-CDDF39D957A4}">
      <dsp:nvSpPr>
        <dsp:cNvPr id="0" name=""/>
        <dsp:cNvSpPr/>
      </dsp:nvSpPr>
      <dsp:spPr>
        <a:xfrm>
          <a:off x="0" y="99011"/>
          <a:ext cx="8784975" cy="5490610"/>
        </a:xfrm>
        <a:prstGeom prst="swooshArrow">
          <a:avLst>
            <a:gd name="adj1" fmla="val 25000"/>
            <a:gd name="adj2" fmla="val 25000"/>
          </a:avLst>
        </a:prstGeom>
        <a:gradFill rotWithShape="0">
          <a:gsLst>
            <a:gs pos="0">
              <a:schemeClr val="accent5">
                <a:tint val="40000"/>
                <a:hueOff val="0"/>
                <a:satOff val="0"/>
                <a:lumOff val="0"/>
                <a:alphaOff val="0"/>
                <a:tint val="60000"/>
                <a:satMod val="160000"/>
              </a:schemeClr>
            </a:gs>
            <a:gs pos="46000">
              <a:schemeClr val="accent5">
                <a:tint val="40000"/>
                <a:hueOff val="0"/>
                <a:satOff val="0"/>
                <a:lumOff val="0"/>
                <a:alphaOff val="0"/>
                <a:tint val="86000"/>
                <a:satMod val="160000"/>
              </a:schemeClr>
            </a:gs>
            <a:gs pos="100000">
              <a:schemeClr val="accent5">
                <a:tint val="40000"/>
                <a:hueOff val="0"/>
                <a:satOff val="0"/>
                <a:lumOff val="0"/>
                <a:alphaOff val="0"/>
                <a:shade val="40000"/>
                <a:satMod val="160000"/>
              </a:schemeClr>
            </a:gs>
          </a:gsLst>
          <a:path path="circle">
            <a:fillToRect l="50000" t="155000" r="50000" b="-55000"/>
          </a:path>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A0CEA78-7832-4E71-8201-E681986291A9}">
      <dsp:nvSpPr>
        <dsp:cNvPr id="0" name=""/>
        <dsp:cNvSpPr/>
      </dsp:nvSpPr>
      <dsp:spPr>
        <a:xfrm>
          <a:off x="2042506" y="3091393"/>
          <a:ext cx="307474" cy="307474"/>
        </a:xfrm>
        <a:prstGeom prst="ellipse">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570BEAC-417B-477C-876C-A7D72EC35A03}">
      <dsp:nvSpPr>
        <dsp:cNvPr id="0" name=""/>
        <dsp:cNvSpPr/>
      </dsp:nvSpPr>
      <dsp:spPr>
        <a:xfrm>
          <a:off x="2016228" y="3506166"/>
          <a:ext cx="2855117" cy="2110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24" tIns="0" rIns="0" bIns="0" numCol="1" spcCol="1270" anchor="t" anchorCtr="0">
          <a:noAutofit/>
        </a:bodyPr>
        <a:lstStyle/>
        <a:p>
          <a:pPr lvl="0" algn="ctr" defTabSz="1066800" rtl="0">
            <a:lnSpc>
              <a:spcPct val="90000"/>
            </a:lnSpc>
            <a:spcBef>
              <a:spcPct val="0"/>
            </a:spcBef>
            <a:spcAft>
              <a:spcPct val="35000"/>
            </a:spcAft>
          </a:pPr>
          <a:r>
            <a:rPr lang="el-GR" sz="2400" b="0" kern="1200" dirty="0" smtClean="0">
              <a:solidFill>
                <a:schemeClr val="accent4">
                  <a:lumMod val="75000"/>
                </a:schemeClr>
              </a:solidFill>
              <a:latin typeface="Arial" pitchFamily="34" charset="0"/>
              <a:cs typeface="Arial" pitchFamily="34" charset="0"/>
            </a:rPr>
            <a:t>Οι μειώσεις που έχουν υποστεί οι δήμοι την περίοδο 2009-2014 ξεπερνούν κάθε προηγούμενο</a:t>
          </a:r>
          <a:endParaRPr lang="el-GR" sz="2400" b="0" kern="1200" dirty="0">
            <a:solidFill>
              <a:schemeClr val="accent4">
                <a:lumMod val="75000"/>
              </a:schemeClr>
            </a:solidFill>
            <a:latin typeface="Arial" pitchFamily="34" charset="0"/>
            <a:cs typeface="Arial" pitchFamily="34" charset="0"/>
          </a:endParaRPr>
        </a:p>
      </dsp:txBody>
      <dsp:txXfrm>
        <a:off x="2016228" y="3506166"/>
        <a:ext cx="2855117" cy="2110463"/>
      </dsp:txXfrm>
    </dsp:sp>
    <dsp:sp modelId="{1D692F73-D455-4A40-94FA-26E9304B3EF9}">
      <dsp:nvSpPr>
        <dsp:cNvPr id="0" name=""/>
        <dsp:cNvSpPr/>
      </dsp:nvSpPr>
      <dsp:spPr>
        <a:xfrm>
          <a:off x="4875661" y="1691287"/>
          <a:ext cx="527098" cy="527098"/>
        </a:xfrm>
        <a:prstGeom prst="ellipse">
          <a:avLst/>
        </a:prstGeom>
        <a:gradFill rotWithShape="0">
          <a:gsLst>
            <a:gs pos="0">
              <a:schemeClr val="accent5">
                <a:hueOff val="-25795"/>
                <a:satOff val="-18503"/>
                <a:lumOff val="-9803"/>
                <a:alphaOff val="0"/>
                <a:tint val="60000"/>
                <a:satMod val="160000"/>
              </a:schemeClr>
            </a:gs>
            <a:gs pos="46000">
              <a:schemeClr val="accent5">
                <a:hueOff val="-25795"/>
                <a:satOff val="-18503"/>
                <a:lumOff val="-9803"/>
                <a:alphaOff val="0"/>
                <a:tint val="86000"/>
                <a:satMod val="160000"/>
              </a:schemeClr>
            </a:gs>
            <a:gs pos="100000">
              <a:schemeClr val="accent5">
                <a:hueOff val="-25795"/>
                <a:satOff val="-18503"/>
                <a:lumOff val="-9803"/>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3E4842E-9CE8-4629-8586-8EF4BAAEE0D9}">
      <dsp:nvSpPr>
        <dsp:cNvPr id="0" name=""/>
        <dsp:cNvSpPr/>
      </dsp:nvSpPr>
      <dsp:spPr>
        <a:xfrm>
          <a:off x="5140638" y="2752690"/>
          <a:ext cx="3284298" cy="2647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299" tIns="0" rIns="0" bIns="0" numCol="1" spcCol="1270" anchor="t" anchorCtr="0">
          <a:noAutofit/>
        </a:bodyPr>
        <a:lstStyle/>
        <a:p>
          <a:pPr lvl="0" algn="ctr" defTabSz="1066800" rtl="0">
            <a:lnSpc>
              <a:spcPct val="90000"/>
            </a:lnSpc>
            <a:spcBef>
              <a:spcPct val="0"/>
            </a:spcBef>
            <a:spcAft>
              <a:spcPct val="35000"/>
            </a:spcAft>
          </a:pPr>
          <a:r>
            <a:rPr lang="el-GR" sz="2400" b="0" kern="1200" dirty="0" smtClean="0">
              <a:solidFill>
                <a:schemeClr val="accent4">
                  <a:lumMod val="75000"/>
                </a:schemeClr>
              </a:solidFill>
              <a:latin typeface="Arial" pitchFamily="34" charset="0"/>
              <a:cs typeface="Arial" pitchFamily="34" charset="0"/>
            </a:rPr>
            <a:t>Οι χρηματοδοτικοί περιορισμοί αγγίζουν πλέον το σκληρό πυρήνα των ανελαστικών δαπανών των δήμων</a:t>
          </a:r>
          <a:endParaRPr lang="el-GR" sz="2400" b="0" kern="1200" dirty="0">
            <a:solidFill>
              <a:schemeClr val="accent4">
                <a:lumMod val="75000"/>
              </a:schemeClr>
            </a:solidFill>
            <a:latin typeface="Arial" pitchFamily="34" charset="0"/>
            <a:cs typeface="Arial" pitchFamily="34" charset="0"/>
          </a:endParaRPr>
        </a:p>
      </dsp:txBody>
      <dsp:txXfrm>
        <a:off x="5140638" y="2752690"/>
        <a:ext cx="3284298" cy="264790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6AF1C0-BCF4-421E-A266-6DC14B6FF47D}">
      <dsp:nvSpPr>
        <dsp:cNvPr id="0" name=""/>
        <dsp:cNvSpPr/>
      </dsp:nvSpPr>
      <dsp:spPr>
        <a:xfrm>
          <a:off x="0" y="72008"/>
          <a:ext cx="8640960" cy="5400599"/>
        </a:xfrm>
        <a:prstGeom prst="swooshArrow">
          <a:avLst>
            <a:gd name="adj1" fmla="val 25000"/>
            <a:gd name="adj2" fmla="val 25000"/>
          </a:avLst>
        </a:prstGeom>
        <a:gradFill rotWithShape="0">
          <a:gsLst>
            <a:gs pos="0">
              <a:schemeClr val="accent5">
                <a:tint val="40000"/>
                <a:hueOff val="0"/>
                <a:satOff val="0"/>
                <a:lumOff val="0"/>
                <a:alphaOff val="0"/>
                <a:tint val="60000"/>
                <a:satMod val="160000"/>
              </a:schemeClr>
            </a:gs>
            <a:gs pos="46000">
              <a:schemeClr val="accent5">
                <a:tint val="40000"/>
                <a:hueOff val="0"/>
                <a:satOff val="0"/>
                <a:lumOff val="0"/>
                <a:alphaOff val="0"/>
                <a:tint val="86000"/>
                <a:satMod val="160000"/>
              </a:schemeClr>
            </a:gs>
            <a:gs pos="100000">
              <a:schemeClr val="accent5">
                <a:tint val="40000"/>
                <a:hueOff val="0"/>
                <a:satOff val="0"/>
                <a:lumOff val="0"/>
                <a:alphaOff val="0"/>
                <a:shade val="40000"/>
                <a:satMod val="160000"/>
              </a:schemeClr>
            </a:gs>
          </a:gsLst>
          <a:path path="circle">
            <a:fillToRect l="50000" t="155000" r="50000" b="-55000"/>
          </a:path>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F4C6B16-5D91-4E19-9AC7-ABD49039F258}">
      <dsp:nvSpPr>
        <dsp:cNvPr id="0" name=""/>
        <dsp:cNvSpPr/>
      </dsp:nvSpPr>
      <dsp:spPr>
        <a:xfrm>
          <a:off x="6593052" y="1167249"/>
          <a:ext cx="639431" cy="639431"/>
        </a:xfrm>
        <a:prstGeom prst="ellipse">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1740004-304F-4161-8D15-C878CB54C0EE}">
      <dsp:nvSpPr>
        <dsp:cNvPr id="0" name=""/>
        <dsp:cNvSpPr/>
      </dsp:nvSpPr>
      <dsp:spPr>
        <a:xfrm>
          <a:off x="2979558" y="2880325"/>
          <a:ext cx="5085343" cy="2436702"/>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8821" bIns="0" numCol="1" spcCol="1270" anchor="t" anchorCtr="0">
          <a:noAutofit/>
        </a:bodyPr>
        <a:lstStyle/>
        <a:p>
          <a:pPr lvl="0" algn="ctr" defTabSz="1155700" rtl="0">
            <a:lnSpc>
              <a:spcPct val="90000"/>
            </a:lnSpc>
            <a:spcBef>
              <a:spcPct val="0"/>
            </a:spcBef>
            <a:spcAft>
              <a:spcPct val="35000"/>
            </a:spcAft>
          </a:pPr>
          <a:r>
            <a:rPr lang="el-GR" sz="2600" b="0" kern="1200" dirty="0" smtClean="0">
              <a:solidFill>
                <a:schemeClr val="accent4">
                  <a:lumMod val="75000"/>
                </a:schemeClr>
              </a:solidFill>
              <a:latin typeface="Arial" pitchFamily="34" charset="0"/>
              <a:cs typeface="Arial" pitchFamily="34" charset="0"/>
            </a:rPr>
            <a:t>Εάν το κεντρικό κράτος επιδείκνυε την ίδια επιμέλεια &amp; αποτελεσματικότητα με τους δήμους δε θα μιλούσαμε σήμερα για δημοσιονομικό χρέος &amp; χρηματοδοτικά κενά </a:t>
          </a:r>
          <a:endParaRPr lang="el-GR" sz="2600" b="0" kern="1200" dirty="0">
            <a:solidFill>
              <a:schemeClr val="accent4">
                <a:lumMod val="75000"/>
              </a:schemeClr>
            </a:solidFill>
            <a:latin typeface="Arial" pitchFamily="34" charset="0"/>
            <a:cs typeface="Arial" pitchFamily="34" charset="0"/>
          </a:endParaRPr>
        </a:p>
      </dsp:txBody>
      <dsp:txXfrm>
        <a:off x="2979558" y="2880325"/>
        <a:ext cx="5085343" cy="243670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64DB3530-682B-47BF-868F-0E93F2D3150F}" type="datetimeFigureOut">
              <a:rPr lang="el-GR" smtClean="0"/>
              <a:pPr/>
              <a:t>30/6/2014</a:t>
            </a:fld>
            <a:endParaRPr lang="el-GR"/>
          </a:p>
        </p:txBody>
      </p:sp>
      <p:sp>
        <p:nvSpPr>
          <p:cNvPr id="4" name="3 - Θέση υποσέλιδου"/>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CED267CA-8685-48EE-B12E-9A0522441A2F}"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l-GR"/>
          </a:p>
        </p:txBody>
      </p:sp>
      <p:sp>
        <p:nvSpPr>
          <p:cNvPr id="26627"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l-GR"/>
          </a:p>
        </p:txBody>
      </p:sp>
      <p:sp>
        <p:nvSpPr>
          <p:cNvPr id="327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26630"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l-GR"/>
          </a:p>
        </p:txBody>
      </p:sp>
      <p:sp>
        <p:nvSpPr>
          <p:cNvPr id="26631"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CBB1BEB-CD61-4156-95DF-85208FEAD91A}"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pPr>
              <a:defRPr/>
            </a:pPr>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pPr>
              <a:defRPr/>
            </a:pPr>
            <a:r>
              <a:rPr lang="el-GR" smtClean="0"/>
              <a:t>Σεμινάρια ενημέρωσης νέων αιρετών ΥΠΕΣ- ΚΕΔΕ- ΕΕΤΑΑ, Ιούνιος Ιούλιος 2014</a:t>
            </a:r>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D84E8005-E5CF-4316-8E9A-62A986AF2E75}" type="slidenum">
              <a:rPr lang="el-GR" smtClean="0"/>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r>
              <a:rPr lang="el-GR" smtClean="0"/>
              <a:t>Σεμινάρια ενημέρωσης νέων αιρετών ΥΠΕΣ- ΚΕΔΕ- ΕΕΤΑΑ, Ιούνιος Ιούλιος 2014</a:t>
            </a:r>
            <a:endParaRPr lang="el-GR"/>
          </a:p>
        </p:txBody>
      </p:sp>
      <p:sp>
        <p:nvSpPr>
          <p:cNvPr id="6" name="5 - Θέση αριθμού διαφάνειας"/>
          <p:cNvSpPr>
            <a:spLocks noGrp="1"/>
          </p:cNvSpPr>
          <p:nvPr>
            <p:ph type="sldNum" sz="quarter" idx="12"/>
          </p:nvPr>
        </p:nvSpPr>
        <p:spPr/>
        <p:txBody>
          <a:bodyPr/>
          <a:lstStyle/>
          <a:p>
            <a:pPr>
              <a:defRPr/>
            </a:pPr>
            <a:fld id="{9FA7C065-16C4-4520-9529-71B908A76711}" type="slidenum">
              <a:rPr lang="el-GR" smtClean="0"/>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r>
              <a:rPr lang="el-GR" smtClean="0"/>
              <a:t>Σεμινάρια ενημέρωσης νέων αιρετών ΥΠΕΣ- ΚΕΔΕ- ΕΕΤΑΑ, Ιούνιος Ιούλιος 2014</a:t>
            </a:r>
            <a:endParaRPr lang="el-GR"/>
          </a:p>
        </p:txBody>
      </p:sp>
      <p:sp>
        <p:nvSpPr>
          <p:cNvPr id="6" name="5 - Θέση αριθμού διαφάνειας"/>
          <p:cNvSpPr>
            <a:spLocks noGrp="1"/>
          </p:cNvSpPr>
          <p:nvPr>
            <p:ph type="sldNum" sz="quarter" idx="12"/>
          </p:nvPr>
        </p:nvSpPr>
        <p:spPr/>
        <p:txBody>
          <a:bodyPr/>
          <a:lstStyle/>
          <a:p>
            <a:pPr>
              <a:defRPr/>
            </a:pPr>
            <a:fld id="{B35CF78D-E77E-479B-BE36-256A84F21AC9}" type="slidenum">
              <a:rPr lang="el-GR" smtClean="0"/>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t>Σεμινάρια ενημέρωσης νέων αιρετών ΥΠΕΣ- ΚΕΔΕ- ΕΕΤΑΑ, Ιούνιος Ιούλιος 2014</a:t>
            </a:r>
          </a:p>
        </p:txBody>
      </p:sp>
      <p:sp>
        <p:nvSpPr>
          <p:cNvPr id="7" name="Rectangle 6"/>
          <p:cNvSpPr>
            <a:spLocks noGrp="1" noChangeArrowheads="1"/>
          </p:cNvSpPr>
          <p:nvPr>
            <p:ph type="sldNum" sz="quarter" idx="12"/>
          </p:nvPr>
        </p:nvSpPr>
        <p:spPr>
          <a:ln/>
        </p:spPr>
        <p:txBody>
          <a:bodyPr/>
          <a:lstStyle>
            <a:lvl1pPr>
              <a:defRPr/>
            </a:lvl1pPr>
          </a:lstStyle>
          <a:p>
            <a:pPr>
              <a:defRPr/>
            </a:pPr>
            <a:fld id="{5955AB4A-89AF-4F37-9572-BF38E7A8A01D}"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t>Σεμινάρια ενημέρωσης νέων αιρετών ΥΠΕΣ- ΚΕΔΕ- ΕΕΤΑΑ, Ιούνιος Ιούλιος 2014</a:t>
            </a:r>
          </a:p>
        </p:txBody>
      </p:sp>
      <p:sp>
        <p:nvSpPr>
          <p:cNvPr id="6" name="Rectangle 6"/>
          <p:cNvSpPr>
            <a:spLocks noGrp="1" noChangeArrowheads="1"/>
          </p:cNvSpPr>
          <p:nvPr>
            <p:ph type="sldNum" sz="quarter" idx="12"/>
          </p:nvPr>
        </p:nvSpPr>
        <p:spPr>
          <a:ln/>
        </p:spPr>
        <p:txBody>
          <a:bodyPr/>
          <a:lstStyle>
            <a:lvl1pPr>
              <a:defRPr/>
            </a:lvl1pPr>
          </a:lstStyle>
          <a:p>
            <a:pPr>
              <a:defRPr/>
            </a:pPr>
            <a:fld id="{A29CD3C2-896F-4A01-BA8C-1E71A68BE38F}"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pPr>
              <a:defRPr/>
            </a:pPr>
            <a:endParaRPr lang="el-GR"/>
          </a:p>
        </p:txBody>
      </p:sp>
      <p:sp>
        <p:nvSpPr>
          <p:cNvPr id="5" name="4 - Θέση υποσέλιδου"/>
          <p:cNvSpPr>
            <a:spLocks noGrp="1"/>
          </p:cNvSpPr>
          <p:nvPr>
            <p:ph type="ftr" sz="quarter" idx="11"/>
          </p:nvPr>
        </p:nvSpPr>
        <p:spPr>
          <a:xfrm>
            <a:off x="457200" y="6480969"/>
            <a:ext cx="4260056" cy="300831"/>
          </a:xfrm>
        </p:spPr>
        <p:txBody>
          <a:bodyPr/>
          <a:lstStyle/>
          <a:p>
            <a:pPr>
              <a:defRPr/>
            </a:pPr>
            <a:r>
              <a:rPr lang="el-GR" smtClean="0"/>
              <a:t>Σεμινάρια ενημέρωσης νέων αιρετών ΥΠΕΣ- ΚΕΔΕ- ΕΕΤΑΑ, Ιούνιος Ιούλιος 2014</a:t>
            </a:r>
            <a:endParaRPr lang="el-GR"/>
          </a:p>
        </p:txBody>
      </p:sp>
      <p:sp>
        <p:nvSpPr>
          <p:cNvPr id="6" name="5 - Θέση αριθμού διαφάνειας"/>
          <p:cNvSpPr>
            <a:spLocks noGrp="1"/>
          </p:cNvSpPr>
          <p:nvPr>
            <p:ph type="sldNum" sz="quarter" idx="12"/>
          </p:nvPr>
        </p:nvSpPr>
        <p:spPr/>
        <p:txBody>
          <a:bodyPr/>
          <a:lstStyle/>
          <a:p>
            <a:pPr>
              <a:defRPr/>
            </a:pPr>
            <a:fld id="{8BCCB1DF-2AD6-4627-9036-E0E5724318CE}" type="slidenum">
              <a:rPr lang="el-GR" smtClean="0"/>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pPr>
              <a:defRPr/>
            </a:pPr>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pPr>
              <a:defRPr/>
            </a:pPr>
            <a:r>
              <a:rPr lang="el-GR" smtClean="0"/>
              <a:t>Σεμινάρια ενημέρωσης νέων αιρετών ΥΠΕΣ- ΚΕΔΕ- ΕΕΤΑΑ, Ιούνιος Ιούλιος 2014</a:t>
            </a:r>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pPr>
              <a:defRPr/>
            </a:pPr>
            <a:fld id="{0781D2CC-17F0-4E76-9EBF-47949E756C1B}" type="slidenum">
              <a:rPr lang="el-GR" smtClean="0"/>
              <a:pPr>
                <a:defRPr/>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pPr>
              <a:defRPr/>
            </a:pPr>
            <a:endParaRPr lang="el-GR"/>
          </a:p>
        </p:txBody>
      </p:sp>
      <p:sp>
        <p:nvSpPr>
          <p:cNvPr id="6" name="5 - Θέση υποσέλιδου"/>
          <p:cNvSpPr>
            <a:spLocks noGrp="1"/>
          </p:cNvSpPr>
          <p:nvPr>
            <p:ph type="ftr" sz="quarter" idx="11"/>
          </p:nvPr>
        </p:nvSpPr>
        <p:spPr>
          <a:xfrm>
            <a:off x="457200" y="6480969"/>
            <a:ext cx="4260056" cy="301752"/>
          </a:xfrm>
        </p:spPr>
        <p:txBody>
          <a:bodyPr/>
          <a:lstStyle/>
          <a:p>
            <a:pPr>
              <a:defRPr/>
            </a:pPr>
            <a:r>
              <a:rPr lang="el-GR" smtClean="0"/>
              <a:t>Σεμινάρια ενημέρωσης νέων αιρετών ΥΠΕΣ- ΚΕΔΕ- ΕΕΤΑΑ, Ιούνιος Ιούλιος 2014</a:t>
            </a:r>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pPr>
              <a:defRPr/>
            </a:pPr>
            <a:fld id="{7C021171-1DCF-4675-A61C-95EEB90DCBF2}" type="slidenum">
              <a:rPr lang="el-GR" smtClean="0"/>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pPr>
              <a:defRPr/>
            </a:pPr>
            <a:endParaRPr lang="el-GR"/>
          </a:p>
        </p:txBody>
      </p:sp>
      <p:sp>
        <p:nvSpPr>
          <p:cNvPr id="8" name="7 - Θέση υποσέλιδου"/>
          <p:cNvSpPr>
            <a:spLocks noGrp="1"/>
          </p:cNvSpPr>
          <p:nvPr>
            <p:ph type="ftr" sz="quarter" idx="11"/>
          </p:nvPr>
        </p:nvSpPr>
        <p:spPr>
          <a:xfrm>
            <a:off x="457200" y="6480969"/>
            <a:ext cx="4261104" cy="301752"/>
          </a:xfrm>
        </p:spPr>
        <p:txBody>
          <a:bodyPr/>
          <a:lstStyle/>
          <a:p>
            <a:pPr>
              <a:defRPr/>
            </a:pPr>
            <a:r>
              <a:rPr lang="el-GR" smtClean="0"/>
              <a:t>Σεμινάρια ενημέρωσης νέων αιρετών ΥΠΕΣ- ΚΕΔΕ- ΕΕΤΑΑ, Ιούνιος Ιούλιος 2014</a:t>
            </a:r>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pPr>
              <a:defRPr/>
            </a:pPr>
            <a:fld id="{8C1778FE-79BD-4672-94FE-0319962717D3}" type="slidenum">
              <a:rPr lang="el-GR" smtClean="0"/>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pPr>
              <a:defRPr/>
            </a:pPr>
            <a:endParaRPr lang="el-GR"/>
          </a:p>
        </p:txBody>
      </p:sp>
      <p:sp>
        <p:nvSpPr>
          <p:cNvPr id="4" name="3 - Θέση υποσέλιδου"/>
          <p:cNvSpPr>
            <a:spLocks noGrp="1"/>
          </p:cNvSpPr>
          <p:nvPr>
            <p:ph type="ftr" sz="quarter" idx="11"/>
          </p:nvPr>
        </p:nvSpPr>
        <p:spPr/>
        <p:txBody>
          <a:bodyPr/>
          <a:lstStyle/>
          <a:p>
            <a:pPr>
              <a:defRPr/>
            </a:pPr>
            <a:r>
              <a:rPr lang="el-GR" smtClean="0"/>
              <a:t>Σεμινάρια ενημέρωσης νέων αιρετών ΥΠΕΣ- ΚΕΔΕ- ΕΕΤΑΑ, Ιούνιος Ιούλιος 2014</a:t>
            </a:r>
            <a:endParaRPr lang="el-GR"/>
          </a:p>
        </p:txBody>
      </p:sp>
      <p:sp>
        <p:nvSpPr>
          <p:cNvPr id="5" name="4 - Θέση αριθμού διαφάνειας"/>
          <p:cNvSpPr>
            <a:spLocks noGrp="1"/>
          </p:cNvSpPr>
          <p:nvPr>
            <p:ph type="sldNum" sz="quarter" idx="12"/>
          </p:nvPr>
        </p:nvSpPr>
        <p:spPr/>
        <p:txBody>
          <a:bodyPr/>
          <a:lstStyle/>
          <a:p>
            <a:pPr>
              <a:defRPr/>
            </a:pPr>
            <a:fld id="{606A63B0-FB15-48DE-A1C5-BB038B17AA89}" type="slidenum">
              <a:rPr lang="el-GR" smtClean="0"/>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pPr>
              <a:defRPr/>
            </a:pPr>
            <a:endParaRPr lang="el-GR"/>
          </a:p>
        </p:txBody>
      </p:sp>
      <p:sp>
        <p:nvSpPr>
          <p:cNvPr id="3" name="2 - Θέση υποσέλιδου"/>
          <p:cNvSpPr>
            <a:spLocks noGrp="1"/>
          </p:cNvSpPr>
          <p:nvPr>
            <p:ph type="ftr" sz="quarter" idx="11"/>
          </p:nvPr>
        </p:nvSpPr>
        <p:spPr>
          <a:xfrm>
            <a:off x="457200" y="6481890"/>
            <a:ext cx="4260056" cy="300831"/>
          </a:xfrm>
        </p:spPr>
        <p:txBody>
          <a:bodyPr/>
          <a:lstStyle/>
          <a:p>
            <a:pPr>
              <a:defRPr/>
            </a:pPr>
            <a:r>
              <a:rPr lang="el-GR" smtClean="0"/>
              <a:t>Σεμινάρια ενημέρωσης νέων αιρετών ΥΠΕΣ- ΚΕΔΕ- ΕΕΤΑΑ, Ιούνιος Ιούλιος 2014</a:t>
            </a:r>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pPr>
              <a:defRPr/>
            </a:pPr>
            <a:fld id="{B7B5D429-ED46-4D19-9EAE-F9D815E7672A}" type="slidenum">
              <a:rPr lang="el-GR" smtClean="0"/>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pPr>
              <a:defRPr/>
            </a:pPr>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pPr>
              <a:defRPr/>
            </a:pPr>
            <a:r>
              <a:rPr lang="el-GR" smtClean="0"/>
              <a:t>Σεμινάρια ενημέρωσης νέων αιρετών ΥΠΕΣ- ΚΕΔΕ- ΕΕΤΑΑ, Ιούνιος Ιούλιος 2014</a:t>
            </a:r>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pPr>
              <a:defRPr/>
            </a:pPr>
            <a:fld id="{E478C020-DAE6-43DA-ADB4-F00F4435E5B7}" type="slidenum">
              <a:rPr lang="el-GR" smtClean="0"/>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pPr>
              <a:defRPr/>
            </a:pPr>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pPr>
              <a:defRPr/>
            </a:pPr>
            <a:r>
              <a:rPr lang="el-GR" smtClean="0"/>
              <a:t>Σεμινάρια ενημέρωσης νέων αιρετών ΥΠΕΣ- ΚΕΔΕ- ΕΕΤΑΑ, Ιούνιος Ιούλιος 2014</a:t>
            </a:r>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pPr>
              <a:defRPr/>
            </a:pPr>
            <a:fld id="{908CDE48-EA26-46FF-8228-ED3F61919776}" type="slidenum">
              <a:rPr lang="el-GR" smtClean="0"/>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r>
              <a:rPr lang="el-GR" smtClean="0"/>
              <a:t>Σεμινάρια ενημέρωσης νέων αιρετών ΥΠΕΣ- ΚΕΔΕ- ΕΕΤΑΑ, Ιούνιος Ιούλιος 2014</a:t>
            </a:r>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B1C0DA17-F262-41B1-826C-DAED5CDF3E6B}" type="slidenum">
              <a:rPr lang="el-GR" smtClean="0"/>
              <a:pPr>
                <a:defRPr/>
              </a:pPr>
              <a:t>‹#›</a:t>
            </a:fld>
            <a:endParaRPr lang="el-GR"/>
          </a:p>
        </p:txBody>
      </p:sp>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sldNum="0" hd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jpe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jpe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1.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2.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3.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4.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4.jpeg"/><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4.jpeg"/><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7.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ctrTitle"/>
          </p:nvPr>
        </p:nvSpPr>
        <p:spPr/>
        <p:txBody>
          <a:bodyPr>
            <a:noAutofit/>
          </a:bodyPr>
          <a:lstStyle/>
          <a:p>
            <a:pPr eaLnBrk="1" hangingPunct="1"/>
            <a:r>
              <a:rPr lang="el-GR" sz="5400" b="1" dirty="0" smtClean="0">
                <a:solidFill>
                  <a:schemeClr val="accent4">
                    <a:lumMod val="75000"/>
                  </a:schemeClr>
                </a:solidFill>
              </a:rPr>
              <a:t>ΤΑ ΟΙΚΟΝΟΜΙΚΑ ΤΩΝ ΔΗΜΩΝ</a:t>
            </a:r>
          </a:p>
        </p:txBody>
      </p:sp>
      <p:sp>
        <p:nvSpPr>
          <p:cNvPr id="5" name="4 - Υπότιτλος"/>
          <p:cNvSpPr>
            <a:spLocks noGrp="1"/>
          </p:cNvSpPr>
          <p:nvPr>
            <p:ph type="subTitle" idx="1"/>
          </p:nvPr>
        </p:nvSpPr>
        <p:spPr>
          <a:xfrm>
            <a:off x="4644008" y="3429000"/>
            <a:ext cx="4175472" cy="1752600"/>
          </a:xfrm>
        </p:spPr>
        <p:txBody>
          <a:bodyPr/>
          <a:lstStyle/>
          <a:p>
            <a:r>
              <a:rPr lang="el-GR" b="1" dirty="0" smtClean="0"/>
              <a:t>Ράλλης Γκέκας</a:t>
            </a:r>
          </a:p>
          <a:p>
            <a:r>
              <a:rPr lang="el-GR" b="1" dirty="0" smtClean="0"/>
              <a:t>Δρ. </a:t>
            </a:r>
            <a:r>
              <a:rPr lang="el-GR" b="1" i="1" dirty="0" smtClean="0"/>
              <a:t>Οικονομικών Τ Α</a:t>
            </a:r>
            <a:endParaRPr lang="el-GR" b="1" dirty="0"/>
          </a:p>
        </p:txBody>
      </p:sp>
      <p:sp>
        <p:nvSpPr>
          <p:cNvPr id="7170" name="4 - Θέση υποσέλιδου"/>
          <p:cNvSpPr>
            <a:spLocks noGrp="1"/>
          </p:cNvSpPr>
          <p:nvPr>
            <p:ph type="ftr" sz="quarter" idx="11"/>
          </p:nvPr>
        </p:nvSpPr>
        <p:spPr>
          <a:xfrm>
            <a:off x="1547664" y="6309320"/>
            <a:ext cx="5791200" cy="365125"/>
          </a:xfrm>
          <a:noFill/>
        </p:spPr>
        <p:txBody>
          <a:bodyPr/>
          <a:lstStyle/>
          <a:p>
            <a:r>
              <a:rPr lang="el-GR" i="1" dirty="0"/>
              <a:t>Σεμινάρια ενημέρωσης νέων αιρετών </a:t>
            </a:r>
            <a:r>
              <a:rPr lang="el-GR" i="1" dirty="0" smtClean="0"/>
              <a:t>ΥΠΕΣ-ΚΕΔΕ-ΕΕΤΑΑ</a:t>
            </a:r>
            <a:r>
              <a:rPr lang="el-GR" i="1" dirty="0"/>
              <a:t>, </a:t>
            </a:r>
            <a:r>
              <a:rPr lang="el-GR" i="1" dirty="0" smtClean="0"/>
              <a:t>Ιούνιος</a:t>
            </a:r>
            <a:r>
              <a:rPr lang="en-US" i="1" dirty="0" smtClean="0"/>
              <a:t> - </a:t>
            </a:r>
            <a:r>
              <a:rPr lang="el-GR" i="1" dirty="0" smtClean="0"/>
              <a:t>Ιούλιος </a:t>
            </a:r>
            <a:r>
              <a:rPr lang="el-GR" i="1" dirty="0"/>
              <a:t>2014</a:t>
            </a:r>
          </a:p>
        </p:txBody>
      </p:sp>
      <p:pic>
        <p:nvPicPr>
          <p:cNvPr id="8" name="7 - Εικόνα" descr="finance2.jpg"/>
          <p:cNvPicPr>
            <a:picLocks noChangeAspect="1"/>
          </p:cNvPicPr>
          <p:nvPr/>
        </p:nvPicPr>
        <p:blipFill>
          <a:blip r:embed="rId2" cstate="print"/>
          <a:stretch>
            <a:fillRect/>
          </a:stretch>
        </p:blipFill>
        <p:spPr>
          <a:xfrm>
            <a:off x="611560" y="3140968"/>
            <a:ext cx="3384376" cy="225214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Τίτλος"/>
          <p:cNvSpPr>
            <a:spLocks noGrp="1"/>
          </p:cNvSpPr>
          <p:nvPr>
            <p:ph type="title"/>
          </p:nvPr>
        </p:nvSpPr>
        <p:spPr>
          <a:xfrm>
            <a:off x="662880" y="116632"/>
            <a:ext cx="8229600" cy="1217290"/>
          </a:xfrm>
        </p:spPr>
        <p:txBody>
          <a:bodyPr>
            <a:normAutofit/>
          </a:bodyPr>
          <a:lstStyle/>
          <a:p>
            <a:pPr algn="r"/>
            <a:r>
              <a:rPr lang="el-GR" sz="3200" b="1" dirty="0" smtClean="0">
                <a:solidFill>
                  <a:schemeClr val="accent4">
                    <a:lumMod val="75000"/>
                  </a:schemeClr>
                </a:solidFill>
                <a:latin typeface="Arial" pitchFamily="34" charset="0"/>
                <a:cs typeface="Arial" pitchFamily="34" charset="0"/>
              </a:rPr>
              <a:t>Έσοδα από επιχορηγήσεις ΚΑΠ δήμων</a:t>
            </a:r>
          </a:p>
        </p:txBody>
      </p:sp>
      <p:sp>
        <p:nvSpPr>
          <p:cNvPr id="1029" name="Rectangle 3"/>
          <p:cNvSpPr>
            <a:spLocks noGrp="1" noChangeArrowheads="1"/>
          </p:cNvSpPr>
          <p:nvPr>
            <p:ph idx="1"/>
          </p:nvPr>
        </p:nvSpPr>
        <p:spPr/>
        <p:txBody>
          <a:bodyPr/>
          <a:lstStyle/>
          <a:p>
            <a:pPr eaLnBrk="1" hangingPunct="1">
              <a:buFontTx/>
              <a:buNone/>
            </a:pPr>
            <a:endParaRPr lang="el-GR" sz="2800" smtClean="0"/>
          </a:p>
          <a:p>
            <a:pPr eaLnBrk="1" hangingPunct="1">
              <a:buFontTx/>
              <a:buNone/>
            </a:pPr>
            <a:endParaRPr lang="el-GR" sz="2800" smtClean="0"/>
          </a:p>
        </p:txBody>
      </p:sp>
      <p:graphicFrame>
        <p:nvGraphicFramePr>
          <p:cNvPr id="10" name="Chart 2"/>
          <p:cNvGraphicFramePr>
            <a:graphicFrameLocks/>
          </p:cNvGraphicFramePr>
          <p:nvPr/>
        </p:nvGraphicFramePr>
        <p:xfrm>
          <a:off x="251520" y="1268760"/>
          <a:ext cx="8712968" cy="54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683568" y="0"/>
            <a:ext cx="8229600" cy="1080120"/>
          </a:xfrm>
        </p:spPr>
        <p:txBody>
          <a:bodyPr>
            <a:normAutofit/>
          </a:bodyPr>
          <a:lstStyle/>
          <a:p>
            <a:pPr algn="r" eaLnBrk="1" hangingPunct="1"/>
            <a:r>
              <a:rPr lang="el-GR" sz="3200" b="1" dirty="0" smtClean="0">
                <a:solidFill>
                  <a:schemeClr val="accent4">
                    <a:lumMod val="75000"/>
                  </a:schemeClr>
                </a:solidFill>
                <a:latin typeface="Arial" pitchFamily="34" charset="0"/>
                <a:cs typeface="Arial" pitchFamily="34" charset="0"/>
              </a:rPr>
              <a:t>Η πορεία της ΣΑΤΑ 2009 - 2014</a:t>
            </a:r>
          </a:p>
        </p:txBody>
      </p:sp>
      <p:graphicFrame>
        <p:nvGraphicFramePr>
          <p:cNvPr id="7" name="Chart 1"/>
          <p:cNvGraphicFramePr>
            <a:graphicFrameLocks/>
          </p:cNvGraphicFramePr>
          <p:nvPr/>
        </p:nvGraphicFramePr>
        <p:xfrm>
          <a:off x="107504" y="980728"/>
          <a:ext cx="8892480" cy="56166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395536" y="116632"/>
            <a:ext cx="8229600" cy="1080120"/>
          </a:xfrm>
        </p:spPr>
        <p:txBody>
          <a:bodyPr>
            <a:normAutofit/>
          </a:bodyPr>
          <a:lstStyle/>
          <a:p>
            <a:pPr algn="ctr" eaLnBrk="1" hangingPunct="1"/>
            <a:r>
              <a:rPr lang="el-GR" sz="3100" b="1" dirty="0" smtClean="0">
                <a:solidFill>
                  <a:schemeClr val="accent4">
                    <a:lumMod val="75000"/>
                  </a:schemeClr>
                </a:solidFill>
                <a:latin typeface="Arial" pitchFamily="34" charset="0"/>
                <a:cs typeface="Arial" pitchFamily="34" charset="0"/>
              </a:rPr>
              <a:t>Σύγκριση ΚΑΠ χωρίς μεταφερόμενες αρμοδιότητες &amp; μισθοδοσία</a:t>
            </a:r>
          </a:p>
        </p:txBody>
      </p:sp>
      <p:graphicFrame>
        <p:nvGraphicFramePr>
          <p:cNvPr id="5" name="Object 3"/>
          <p:cNvGraphicFramePr>
            <a:graphicFrameLocks noGrp="1" noChangeAspect="1"/>
          </p:cNvGraphicFramePr>
          <p:nvPr>
            <p:ph idx="1"/>
          </p:nvPr>
        </p:nvGraphicFramePr>
        <p:xfrm>
          <a:off x="179512" y="1268760"/>
          <a:ext cx="8867130" cy="547260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323528" y="764704"/>
            <a:ext cx="4335016" cy="1069304"/>
          </a:xfrm>
        </p:spPr>
        <p:txBody>
          <a:bodyPr>
            <a:noAutofit/>
          </a:bodyPr>
          <a:lstStyle/>
          <a:p>
            <a:r>
              <a:rPr lang="el-GR" sz="4400" dirty="0" smtClean="0">
                <a:solidFill>
                  <a:schemeClr val="accent3">
                    <a:lumMod val="60000"/>
                    <a:lumOff val="40000"/>
                  </a:schemeClr>
                </a:solidFill>
                <a:latin typeface="Arial" pitchFamily="34" charset="0"/>
                <a:cs typeface="Arial" pitchFamily="34" charset="0"/>
              </a:rPr>
              <a:t>Συμπέρασμα!</a:t>
            </a:r>
            <a:r>
              <a:rPr lang="el-GR" sz="4000" dirty="0" smtClean="0">
                <a:solidFill>
                  <a:schemeClr val="accent3">
                    <a:lumMod val="60000"/>
                    <a:lumOff val="40000"/>
                  </a:schemeClr>
                </a:solidFill>
                <a:latin typeface="Arial" pitchFamily="34" charset="0"/>
                <a:cs typeface="Arial" pitchFamily="34" charset="0"/>
              </a:rPr>
              <a:t/>
            </a:r>
            <a:br>
              <a:rPr lang="el-GR" sz="4000" dirty="0" smtClean="0">
                <a:solidFill>
                  <a:schemeClr val="accent3">
                    <a:lumMod val="60000"/>
                    <a:lumOff val="40000"/>
                  </a:schemeClr>
                </a:solidFill>
                <a:latin typeface="Arial" pitchFamily="34" charset="0"/>
                <a:cs typeface="Arial" pitchFamily="34" charset="0"/>
              </a:rPr>
            </a:br>
            <a:endParaRPr lang="el-GR" sz="4000" dirty="0" smtClean="0">
              <a:solidFill>
                <a:schemeClr val="accent3">
                  <a:lumMod val="60000"/>
                  <a:lumOff val="40000"/>
                </a:schemeClr>
              </a:solidFill>
              <a:latin typeface="Arial" pitchFamily="34" charset="0"/>
              <a:cs typeface="Arial" pitchFamily="34" charset="0"/>
            </a:endParaRPr>
          </a:p>
        </p:txBody>
      </p:sp>
      <p:graphicFrame>
        <p:nvGraphicFramePr>
          <p:cNvPr id="7" name="6 - Διάγραμμα"/>
          <p:cNvGraphicFramePr/>
          <p:nvPr/>
        </p:nvGraphicFramePr>
        <p:xfrm>
          <a:off x="179512" y="908720"/>
          <a:ext cx="878497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7 - Εικόνα" descr="conclusion.jpg"/>
          <p:cNvPicPr>
            <a:picLocks noChangeAspect="1"/>
          </p:cNvPicPr>
          <p:nvPr/>
        </p:nvPicPr>
        <p:blipFill>
          <a:blip r:embed="rId7" cstate="print">
            <a:clrChange>
              <a:clrFrom>
                <a:srgbClr val="FFFFFF"/>
              </a:clrFrom>
              <a:clrTo>
                <a:srgbClr val="FFFFFF">
                  <a:alpha val="0"/>
                </a:srgbClr>
              </a:clrTo>
            </a:clrChange>
          </a:blip>
          <a:stretch>
            <a:fillRect/>
          </a:stretch>
        </p:blipFill>
        <p:spPr>
          <a:xfrm>
            <a:off x="4860032" y="188640"/>
            <a:ext cx="1567061" cy="156009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395536" y="908720"/>
            <a:ext cx="6336704" cy="2160240"/>
          </a:xfrm>
        </p:spPr>
        <p:txBody>
          <a:bodyPr>
            <a:noAutofit/>
          </a:bodyPr>
          <a:lstStyle/>
          <a:p>
            <a:r>
              <a:rPr lang="el-GR" sz="4000" dirty="0" smtClean="0">
                <a:solidFill>
                  <a:schemeClr val="accent3">
                    <a:lumMod val="40000"/>
                    <a:lumOff val="60000"/>
                  </a:schemeClr>
                </a:solidFill>
                <a:effectLst/>
                <a:latin typeface="Arial" pitchFamily="34" charset="0"/>
                <a:cs typeface="Arial" pitchFamily="34" charset="0"/>
              </a:rPr>
              <a:t>3. Είναι οι δήμοι το </a:t>
            </a:r>
            <a:r>
              <a:rPr lang="en-US" sz="4000" dirty="0" smtClean="0">
                <a:solidFill>
                  <a:schemeClr val="accent3">
                    <a:lumMod val="40000"/>
                    <a:lumOff val="60000"/>
                  </a:schemeClr>
                </a:solidFill>
                <a:effectLst/>
                <a:latin typeface="Arial" pitchFamily="34" charset="0"/>
                <a:cs typeface="Arial" pitchFamily="34" charset="0"/>
              </a:rPr>
              <a:t>“</a:t>
            </a:r>
            <a:r>
              <a:rPr lang="el-GR" sz="4000" dirty="0" smtClean="0">
                <a:solidFill>
                  <a:schemeClr val="accent3">
                    <a:lumMod val="40000"/>
                    <a:lumOff val="60000"/>
                  </a:schemeClr>
                </a:solidFill>
                <a:effectLst/>
                <a:latin typeface="Arial" pitchFamily="34" charset="0"/>
                <a:cs typeface="Arial" pitchFamily="34" charset="0"/>
              </a:rPr>
              <a:t>μαύρο πρόβατο</a:t>
            </a:r>
            <a:r>
              <a:rPr lang="en-US" sz="4000" dirty="0" smtClean="0">
                <a:solidFill>
                  <a:schemeClr val="accent3">
                    <a:lumMod val="40000"/>
                    <a:lumOff val="60000"/>
                  </a:schemeClr>
                </a:solidFill>
                <a:effectLst/>
                <a:latin typeface="Arial" pitchFamily="34" charset="0"/>
                <a:cs typeface="Arial" pitchFamily="34" charset="0"/>
              </a:rPr>
              <a:t>”</a:t>
            </a:r>
            <a:r>
              <a:rPr lang="el-GR" sz="4000" dirty="0" smtClean="0">
                <a:solidFill>
                  <a:schemeClr val="accent3">
                    <a:lumMod val="40000"/>
                    <a:lumOff val="60000"/>
                  </a:schemeClr>
                </a:solidFill>
                <a:effectLst/>
                <a:latin typeface="Arial" pitchFamily="34" charset="0"/>
                <a:cs typeface="Arial" pitchFamily="34" charset="0"/>
              </a:rPr>
              <a:t> των δημόσιων οικονομικών της χώρας;</a:t>
            </a:r>
            <a:r>
              <a:rPr lang="el-GR" sz="4000" dirty="0" smtClean="0">
                <a:latin typeface="Arial" pitchFamily="34" charset="0"/>
                <a:cs typeface="Arial" pitchFamily="34" charset="0"/>
              </a:rPr>
              <a:t/>
            </a:r>
            <a:br>
              <a:rPr lang="el-GR" sz="4000" dirty="0" smtClean="0">
                <a:latin typeface="Arial" pitchFamily="34" charset="0"/>
                <a:cs typeface="Arial" pitchFamily="34" charset="0"/>
              </a:rPr>
            </a:br>
            <a:endParaRPr lang="el-GR" sz="4000" dirty="0">
              <a:latin typeface="Arial" pitchFamily="34" charset="0"/>
              <a:cs typeface="Arial" pitchFamily="34" charset="0"/>
            </a:endParaRPr>
          </a:p>
        </p:txBody>
      </p:sp>
      <p:sp>
        <p:nvSpPr>
          <p:cNvPr id="5" name="4 - Θέση υποσέλιδου"/>
          <p:cNvSpPr>
            <a:spLocks noGrp="1"/>
          </p:cNvSpPr>
          <p:nvPr>
            <p:ph type="ftr" sz="quarter" idx="11"/>
          </p:nvPr>
        </p:nvSpPr>
        <p:spPr>
          <a:xfrm>
            <a:off x="1547664" y="6381328"/>
            <a:ext cx="5791200" cy="365125"/>
          </a:xfrm>
          <a:noFill/>
        </p:spPr>
        <p:txBody>
          <a:bodyPr/>
          <a:lstStyle/>
          <a:p>
            <a:r>
              <a:rPr lang="el-GR" i="1" dirty="0"/>
              <a:t>Σεμινάρια ενημέρωσης νέων αιρετών </a:t>
            </a:r>
            <a:r>
              <a:rPr lang="el-GR" i="1" dirty="0" smtClean="0"/>
              <a:t>ΥΠΕΣ-ΚΕΔΕ-ΕΕΤΑΑ</a:t>
            </a:r>
            <a:r>
              <a:rPr lang="el-GR" i="1" dirty="0"/>
              <a:t>, </a:t>
            </a:r>
            <a:r>
              <a:rPr lang="el-GR" i="1" dirty="0" smtClean="0"/>
              <a:t>Ιούνιος</a:t>
            </a:r>
            <a:r>
              <a:rPr lang="en-US" i="1" dirty="0" smtClean="0"/>
              <a:t> - </a:t>
            </a:r>
            <a:r>
              <a:rPr lang="el-GR" i="1" dirty="0" smtClean="0"/>
              <a:t>Ιούλιος </a:t>
            </a:r>
            <a:r>
              <a:rPr lang="el-GR" i="1" dirty="0"/>
              <a:t>2014</a:t>
            </a:r>
          </a:p>
        </p:txBody>
      </p:sp>
      <p:pic>
        <p:nvPicPr>
          <p:cNvPr id="6" name="5 - Εικόνα" descr="provato.jpg"/>
          <p:cNvPicPr>
            <a:picLocks noChangeAspect="1"/>
          </p:cNvPicPr>
          <p:nvPr/>
        </p:nvPicPr>
        <p:blipFill>
          <a:blip r:embed="rId2" cstate="print"/>
          <a:stretch>
            <a:fillRect/>
          </a:stretch>
        </p:blipFill>
        <p:spPr>
          <a:xfrm>
            <a:off x="5508103" y="2852936"/>
            <a:ext cx="3222989" cy="24886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539552" y="0"/>
            <a:ext cx="8229600" cy="1052736"/>
          </a:xfrm>
        </p:spPr>
        <p:txBody>
          <a:bodyPr>
            <a:normAutofit/>
          </a:bodyPr>
          <a:lstStyle/>
          <a:p>
            <a:pPr marL="838200" indent="-838200" algn="ctr" eaLnBrk="1" hangingPunct="1"/>
            <a:r>
              <a:rPr lang="el-GR" sz="3000" b="1" dirty="0" smtClean="0">
                <a:solidFill>
                  <a:schemeClr val="accent4">
                    <a:lumMod val="75000"/>
                  </a:schemeClr>
                </a:solidFill>
                <a:latin typeface="Arial" pitchFamily="34" charset="0"/>
                <a:cs typeface="Arial" pitchFamily="34" charset="0"/>
              </a:rPr>
              <a:t>Ελλείμματα - Πλεονάσματα Κεντρικής Κυβέρνησης &amp; ΟΤΑ</a:t>
            </a:r>
          </a:p>
        </p:txBody>
      </p:sp>
      <p:graphicFrame>
        <p:nvGraphicFramePr>
          <p:cNvPr id="5" name="Object 3"/>
          <p:cNvGraphicFramePr>
            <a:graphicFrameLocks noGrp="1" noChangeAspect="1"/>
          </p:cNvGraphicFramePr>
          <p:nvPr>
            <p:ph idx="1"/>
          </p:nvPr>
        </p:nvGraphicFramePr>
        <p:xfrm>
          <a:off x="230188" y="1124744"/>
          <a:ext cx="8734300" cy="56166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395536" y="116632"/>
            <a:ext cx="8424936" cy="936104"/>
          </a:xfrm>
        </p:spPr>
        <p:txBody>
          <a:bodyPr>
            <a:noAutofit/>
          </a:bodyPr>
          <a:lstStyle/>
          <a:p>
            <a:pPr algn="ctr" eaLnBrk="1" hangingPunct="1"/>
            <a:r>
              <a:rPr lang="el-GR" sz="3200" b="1" dirty="0" smtClean="0">
                <a:solidFill>
                  <a:schemeClr val="accent4">
                    <a:lumMod val="75000"/>
                  </a:schemeClr>
                </a:solidFill>
                <a:latin typeface="Arial" pitchFamily="34" charset="0"/>
                <a:cs typeface="Arial" pitchFamily="34" charset="0"/>
              </a:rPr>
              <a:t>Υπόλοιπο ληξιπρόθεσμων υποχρεώσεων ΟΤΑ</a:t>
            </a:r>
          </a:p>
        </p:txBody>
      </p:sp>
      <p:graphicFrame>
        <p:nvGraphicFramePr>
          <p:cNvPr id="5" name="Object 5"/>
          <p:cNvGraphicFramePr>
            <a:graphicFrameLocks noGrp="1" noChangeAspect="1"/>
          </p:cNvGraphicFramePr>
          <p:nvPr>
            <p:ph idx="1"/>
          </p:nvPr>
        </p:nvGraphicFramePr>
        <p:xfrm>
          <a:off x="88887" y="1196752"/>
          <a:ext cx="8947609"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6" name="5 - Ορθογώνιο"/>
          <p:cNvSpPr/>
          <p:nvPr/>
        </p:nvSpPr>
        <p:spPr>
          <a:xfrm>
            <a:off x="7884368" y="6525344"/>
            <a:ext cx="1067921" cy="261610"/>
          </a:xfrm>
          <a:prstGeom prst="rect">
            <a:avLst/>
          </a:prstGeom>
        </p:spPr>
        <p:txBody>
          <a:bodyPr wrap="none">
            <a:spAutoFit/>
          </a:bodyPr>
          <a:lstStyle/>
          <a:p>
            <a:r>
              <a:rPr lang="el-GR" sz="1100" b="1" i="1" dirty="0" smtClean="0">
                <a:latin typeface="Arial" pitchFamily="34" charset="0"/>
                <a:cs typeface="Arial" pitchFamily="34" charset="0"/>
              </a:rPr>
              <a:t>Πηγή</a:t>
            </a:r>
            <a:r>
              <a:rPr lang="en-US" sz="1100" b="1" i="1" dirty="0" smtClean="0">
                <a:latin typeface="Arial" pitchFamily="34" charset="0"/>
                <a:cs typeface="Arial" pitchFamily="34" charset="0"/>
              </a:rPr>
              <a:t>:</a:t>
            </a:r>
            <a:r>
              <a:rPr lang="el-GR" sz="1100" b="1" i="1" dirty="0" smtClean="0">
                <a:latin typeface="Arial" pitchFamily="34" charset="0"/>
                <a:cs typeface="Arial" pitchFamily="34" charset="0"/>
              </a:rPr>
              <a:t> ΥΠΟΙΚ</a:t>
            </a:r>
            <a:endParaRPr lang="el-GR" sz="1100" b="1" i="1" dirty="0">
              <a:latin typeface="Arial" pitchFamily="34" charset="0"/>
              <a:cs typeface="Arial" pitchFamily="34" charset="0"/>
            </a:endParaRPr>
          </a:p>
        </p:txBody>
      </p:sp>
    </p:spTree>
  </p:cSld>
  <p:clrMapOvr>
    <a:masterClrMapping/>
  </p:clrMapOvr>
  <p:transition spd="med">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 Θέση περιεχομένου" descr="xreos.JPG"/>
          <p:cNvPicPr>
            <a:picLocks noGrp="1" noChangeAspect="1"/>
          </p:cNvPicPr>
          <p:nvPr>
            <p:ph idx="1"/>
          </p:nvPr>
        </p:nvPicPr>
        <p:blipFill>
          <a:blip r:embed="rId2" cstate="print"/>
          <a:stretch>
            <a:fillRect/>
          </a:stretch>
        </p:blipFill>
        <p:spPr>
          <a:xfrm>
            <a:off x="0" y="1"/>
            <a:ext cx="9144000" cy="6857999"/>
          </a:xfrm>
          <a:prstGeom prst="rect">
            <a:avLst/>
          </a:prstGeom>
          <a:ln>
            <a:noFill/>
          </a:ln>
          <a:effectLst>
            <a:outerShdw blurRad="292100" dist="139700" dir="2700000" algn="tl" rotWithShape="0">
              <a:srgbClr val="333333">
                <a:alpha val="65000"/>
              </a:srgbClr>
            </a:outerShdw>
          </a:effectLst>
        </p:spPr>
      </p:pic>
      <p:cxnSp>
        <p:nvCxnSpPr>
          <p:cNvPr id="8" name="7 - Ευθύγραμμο βέλος σύνδεσης"/>
          <p:cNvCxnSpPr/>
          <p:nvPr/>
        </p:nvCxnSpPr>
        <p:spPr>
          <a:xfrm flipH="1">
            <a:off x="2339752" y="2132856"/>
            <a:ext cx="504056" cy="57606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8 - Ορθογώνιο"/>
          <p:cNvSpPr/>
          <p:nvPr/>
        </p:nvSpPr>
        <p:spPr>
          <a:xfrm>
            <a:off x="251520" y="188640"/>
            <a:ext cx="4248472" cy="129614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l-GR" sz="2000" b="1" dirty="0" smtClean="0">
                <a:latin typeface="Arial" pitchFamily="34" charset="0"/>
                <a:cs typeface="Arial" pitchFamily="34" charset="0"/>
              </a:rPr>
              <a:t>Χρέος &amp; έλλειμμα της Ευρωπαϊκής Αυτοδιοίκησης, 2011 (% ΑΕΠ)</a:t>
            </a:r>
            <a:endParaRPr lang="el-GR" sz="2000" b="1" dirty="0">
              <a:latin typeface="Arial" pitchFamily="34" charset="0"/>
              <a:cs typeface="Arial" pitchFamily="34" charset="0"/>
            </a:endParaRPr>
          </a:p>
        </p:txBody>
      </p:sp>
      <p:sp>
        <p:nvSpPr>
          <p:cNvPr id="5" name="4 - Έλλειψη"/>
          <p:cNvSpPr/>
          <p:nvPr/>
        </p:nvSpPr>
        <p:spPr>
          <a:xfrm>
            <a:off x="1835696" y="2852936"/>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Έλλειψη"/>
          <p:cNvSpPr/>
          <p:nvPr/>
        </p:nvSpPr>
        <p:spPr>
          <a:xfrm>
            <a:off x="5580112" y="3645024"/>
            <a:ext cx="79208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 name="9 - Ευθύγραμμο βέλος σύνδεσης"/>
          <p:cNvCxnSpPr/>
          <p:nvPr/>
        </p:nvCxnSpPr>
        <p:spPr>
          <a:xfrm flipH="1">
            <a:off x="6156176" y="2996952"/>
            <a:ext cx="504056" cy="57606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1 - Ορθογώνιο"/>
          <p:cNvSpPr/>
          <p:nvPr/>
        </p:nvSpPr>
        <p:spPr>
          <a:xfrm>
            <a:off x="323528" y="6237312"/>
            <a:ext cx="1171301" cy="369660"/>
          </a:xfrm>
          <a:prstGeom prst="rect">
            <a:avLst/>
          </a:prstGeom>
          <a:noFill/>
          <a:ln w="1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l-GR" sz="1200" b="1" i="1" dirty="0" smtClean="0">
                <a:solidFill>
                  <a:sysClr val="windowText" lastClr="000000"/>
                </a:solidFill>
              </a:rPr>
              <a:t>Πηγή</a:t>
            </a:r>
            <a:r>
              <a:rPr lang="en-US" sz="1200" b="1" i="1" dirty="0" smtClean="0">
                <a:solidFill>
                  <a:sysClr val="windowText" lastClr="000000"/>
                </a:solidFill>
              </a:rPr>
              <a:t>:</a:t>
            </a:r>
            <a:r>
              <a:rPr lang="el-GR" sz="1200" b="1" i="1" dirty="0" smtClean="0">
                <a:solidFill>
                  <a:sysClr val="windowText" lastClr="000000"/>
                </a:solidFill>
              </a:rPr>
              <a:t> </a:t>
            </a:r>
            <a:r>
              <a:rPr lang="en-US" sz="1200" b="1" i="1" dirty="0" smtClean="0">
                <a:solidFill>
                  <a:sysClr val="windowText" lastClr="000000"/>
                </a:solidFill>
              </a:rPr>
              <a:t>CEMR</a:t>
            </a:r>
            <a:endParaRPr lang="el-GR" sz="1200" b="1" i="1" dirty="0">
              <a:solidFill>
                <a:sysClr val="windowText" lastClr="000000"/>
              </a:solidFill>
            </a:endParaRPr>
          </a:p>
        </p:txBody>
      </p:sp>
    </p:spTree>
  </p:cSld>
  <p:clrMapOvr>
    <a:masterClrMapping/>
  </p:clrMapOvr>
  <p:transition spd="med">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 Διάγραμμα"/>
          <p:cNvGraphicFramePr/>
          <p:nvPr/>
        </p:nvGraphicFramePr>
        <p:xfrm>
          <a:off x="251520" y="980728"/>
          <a:ext cx="864096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Τίτλος"/>
          <p:cNvSpPr>
            <a:spLocks noGrp="1"/>
          </p:cNvSpPr>
          <p:nvPr>
            <p:ph type="title"/>
          </p:nvPr>
        </p:nvSpPr>
        <p:spPr>
          <a:xfrm>
            <a:off x="323528" y="548680"/>
            <a:ext cx="5127104" cy="1152129"/>
          </a:xfrm>
        </p:spPr>
        <p:txBody>
          <a:bodyPr>
            <a:normAutofit/>
          </a:bodyPr>
          <a:lstStyle/>
          <a:p>
            <a:r>
              <a:rPr lang="el-GR" sz="4400" dirty="0" smtClean="0">
                <a:solidFill>
                  <a:schemeClr val="accent3">
                    <a:lumMod val="60000"/>
                    <a:lumOff val="40000"/>
                  </a:schemeClr>
                </a:solidFill>
                <a:latin typeface="Arial" pitchFamily="34" charset="0"/>
                <a:cs typeface="Arial" pitchFamily="34" charset="0"/>
              </a:rPr>
              <a:t>Συμπέρασμα!</a:t>
            </a:r>
          </a:p>
        </p:txBody>
      </p:sp>
      <p:pic>
        <p:nvPicPr>
          <p:cNvPr id="7" name="6 - Εικόνα" descr="conclusion.jpg"/>
          <p:cNvPicPr>
            <a:picLocks noChangeAspect="1"/>
          </p:cNvPicPr>
          <p:nvPr/>
        </p:nvPicPr>
        <p:blipFill>
          <a:blip r:embed="rId7" cstate="print">
            <a:clrChange>
              <a:clrFrom>
                <a:srgbClr val="FFFFFF"/>
              </a:clrFrom>
              <a:clrTo>
                <a:srgbClr val="FFFFFF">
                  <a:alpha val="0"/>
                </a:srgbClr>
              </a:clrTo>
            </a:clrChange>
          </a:blip>
          <a:stretch>
            <a:fillRect/>
          </a:stretch>
        </p:blipFill>
        <p:spPr>
          <a:xfrm>
            <a:off x="4644008" y="0"/>
            <a:ext cx="1591248" cy="15841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1520" y="476672"/>
            <a:ext cx="5991200" cy="2664296"/>
          </a:xfrm>
        </p:spPr>
        <p:txBody>
          <a:bodyPr>
            <a:noAutofit/>
          </a:bodyPr>
          <a:lstStyle/>
          <a:p>
            <a:r>
              <a:rPr lang="el-GR" sz="4000" dirty="0" smtClean="0">
                <a:solidFill>
                  <a:schemeClr val="accent3">
                    <a:lumMod val="40000"/>
                    <a:lumOff val="60000"/>
                  </a:schemeClr>
                </a:solidFill>
                <a:effectLst/>
                <a:latin typeface="Arial" pitchFamily="34" charset="0"/>
                <a:cs typeface="Arial" pitchFamily="34" charset="0"/>
              </a:rPr>
              <a:t>4. Ποια είναι η αναμενόμενη πορεία των οικονομικών της ΤΑ για τα επόμενα χρόνια;</a:t>
            </a:r>
          </a:p>
        </p:txBody>
      </p:sp>
      <p:sp>
        <p:nvSpPr>
          <p:cNvPr id="7" name="4 - Θέση υποσέλιδου"/>
          <p:cNvSpPr>
            <a:spLocks noGrp="1"/>
          </p:cNvSpPr>
          <p:nvPr>
            <p:ph type="ftr" sz="quarter" idx="11"/>
          </p:nvPr>
        </p:nvSpPr>
        <p:spPr>
          <a:xfrm>
            <a:off x="1547664" y="6381328"/>
            <a:ext cx="5791200" cy="365125"/>
          </a:xfrm>
          <a:noFill/>
        </p:spPr>
        <p:txBody>
          <a:bodyPr/>
          <a:lstStyle/>
          <a:p>
            <a:r>
              <a:rPr lang="el-GR" i="1" dirty="0"/>
              <a:t>Σεμινάρια ενημέρωσης νέων αιρετών </a:t>
            </a:r>
            <a:r>
              <a:rPr lang="el-GR" i="1" dirty="0" smtClean="0"/>
              <a:t>ΥΠΕΣ-ΚΕΔΕ-ΕΕΤΑΑ</a:t>
            </a:r>
            <a:r>
              <a:rPr lang="el-GR" i="1" dirty="0"/>
              <a:t>, </a:t>
            </a:r>
            <a:r>
              <a:rPr lang="el-GR" i="1" dirty="0" smtClean="0"/>
              <a:t>Ιούνιος</a:t>
            </a:r>
            <a:r>
              <a:rPr lang="en-US" i="1" dirty="0" smtClean="0"/>
              <a:t> - </a:t>
            </a:r>
            <a:r>
              <a:rPr lang="el-GR" i="1" dirty="0" smtClean="0"/>
              <a:t>Ιούλιος </a:t>
            </a:r>
            <a:r>
              <a:rPr lang="el-GR" i="1" dirty="0"/>
              <a:t>2014</a:t>
            </a:r>
          </a:p>
        </p:txBody>
      </p:sp>
      <p:pic>
        <p:nvPicPr>
          <p:cNvPr id="8" name="7 - Εικόνα" descr="Question Mark man sitting on it.jpg"/>
          <p:cNvPicPr>
            <a:picLocks noChangeAspect="1"/>
          </p:cNvPicPr>
          <p:nvPr/>
        </p:nvPicPr>
        <p:blipFill>
          <a:blip r:embed="rId2" cstate="print"/>
          <a:stretch>
            <a:fillRect/>
          </a:stretch>
        </p:blipFill>
        <p:spPr>
          <a:xfrm>
            <a:off x="6228184" y="2708920"/>
            <a:ext cx="2337048" cy="27412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79512" y="116632"/>
            <a:ext cx="4968552" cy="864096"/>
          </a:xfrm>
        </p:spPr>
        <p:txBody>
          <a:bodyPr>
            <a:noAutofit/>
          </a:bodyPr>
          <a:lstStyle/>
          <a:p>
            <a:pPr algn="r" eaLnBrk="1" hangingPunct="1"/>
            <a:r>
              <a:rPr lang="el-GR" sz="4400" b="1" dirty="0" smtClean="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ΠΕΡΙΕΧΟΜΕΝΑ</a:t>
            </a:r>
          </a:p>
        </p:txBody>
      </p:sp>
      <p:graphicFrame>
        <p:nvGraphicFramePr>
          <p:cNvPr id="5" name="4 - Θέση περιεχομένου"/>
          <p:cNvGraphicFramePr>
            <a:graphicFrameLocks noGrp="1"/>
          </p:cNvGraphicFramePr>
          <p:nvPr>
            <p:ph idx="1"/>
          </p:nvPr>
        </p:nvGraphicFramePr>
        <p:xfrm>
          <a:off x="251520" y="908720"/>
          <a:ext cx="864096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Χωρίς τίτλο.jpg"/>
          <p:cNvPicPr>
            <a:picLocks noChangeAspect="1"/>
          </p:cNvPicPr>
          <p:nvPr/>
        </p:nvPicPr>
        <p:blipFill>
          <a:blip r:embed="rId2" cstate="print"/>
          <a:stretch>
            <a:fillRect/>
          </a:stretch>
        </p:blipFill>
        <p:spPr>
          <a:xfrm>
            <a:off x="-1" y="-27384"/>
            <a:ext cx="9144001" cy="6741368"/>
          </a:xfrm>
          <a:prstGeom prst="rect">
            <a:avLst/>
          </a:prstGeom>
        </p:spPr>
      </p:pic>
      <p:sp>
        <p:nvSpPr>
          <p:cNvPr id="3" name="2 - Ορθογώνιο"/>
          <p:cNvSpPr/>
          <p:nvPr/>
        </p:nvSpPr>
        <p:spPr>
          <a:xfrm>
            <a:off x="107504" y="5373216"/>
            <a:ext cx="9036496" cy="360040"/>
          </a:xfrm>
          <a:prstGeom prst="rect">
            <a:avLst/>
          </a:prstGeom>
          <a:noFill/>
          <a:ln w="73025"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Ορθογώνιο"/>
          <p:cNvSpPr/>
          <p:nvPr/>
        </p:nvSpPr>
        <p:spPr>
          <a:xfrm>
            <a:off x="107504" y="6381328"/>
            <a:ext cx="9036496" cy="332656"/>
          </a:xfrm>
          <a:prstGeom prst="rect">
            <a:avLst/>
          </a:prstGeom>
          <a:noFill/>
          <a:ln w="69850" cmpd="sng">
            <a:solidFill>
              <a:srgbClr val="FF8A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med">
    <p:wipe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39" name="Group 203"/>
          <p:cNvGraphicFramePr>
            <a:graphicFrameLocks noGrp="1"/>
          </p:cNvGraphicFramePr>
          <p:nvPr>
            <p:ph type="tbl" idx="1"/>
          </p:nvPr>
        </p:nvGraphicFramePr>
        <p:xfrm>
          <a:off x="179510" y="188638"/>
          <a:ext cx="8784977" cy="6336706"/>
        </p:xfrm>
        <a:graphic>
          <a:graphicData uri="http://schemas.openxmlformats.org/drawingml/2006/table">
            <a:tbl>
              <a:tblPr>
                <a:tableStyleId>{775DCB02-9BB8-47FD-8907-85C794F793BA}</a:tableStyleId>
              </a:tblPr>
              <a:tblGrid>
                <a:gridCol w="2418805"/>
                <a:gridCol w="772805"/>
                <a:gridCol w="772805"/>
                <a:gridCol w="772805"/>
                <a:gridCol w="774700"/>
                <a:gridCol w="772805"/>
                <a:gridCol w="772805"/>
                <a:gridCol w="1727447"/>
              </a:tblGrid>
              <a:tr h="12039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1" u="none" strike="noStrike" cap="none" normalizeH="0" baseline="0" dirty="0" smtClean="0">
                          <a:ln>
                            <a:noFill/>
                          </a:ln>
                          <a:solidFill>
                            <a:schemeClr val="bg1"/>
                          </a:solidFill>
                          <a:effectLst/>
                          <a:latin typeface="Arial" pitchFamily="34" charset="0"/>
                          <a:cs typeface="Arial" pitchFamily="34" charset="0"/>
                        </a:rPr>
                        <a:t>(σε εκ. €)</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b="1"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u="none" strike="noStrike" cap="none" normalizeH="0" baseline="0" dirty="0" smtClean="0">
                          <a:ln>
                            <a:noFill/>
                          </a:ln>
                          <a:effectLst/>
                          <a:latin typeface="Arial" pitchFamily="34" charset="0"/>
                          <a:cs typeface="Arial" pitchFamily="34" charset="0"/>
                        </a:rPr>
                        <a:t>2013</a:t>
                      </a:r>
                      <a:endParaRPr kumimoji="0" lang="el-GR"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b="1"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u="none" strike="noStrike" cap="none" normalizeH="0" baseline="0" dirty="0" smtClean="0">
                          <a:ln>
                            <a:noFill/>
                          </a:ln>
                          <a:effectLst/>
                          <a:latin typeface="Arial" pitchFamily="34" charset="0"/>
                          <a:cs typeface="Arial" pitchFamily="34" charset="0"/>
                        </a:rPr>
                        <a:t>2014</a:t>
                      </a:r>
                      <a:endParaRPr kumimoji="0" lang="el-GR"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b="1"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u="none" strike="noStrike" cap="none" normalizeH="0" baseline="0" dirty="0" smtClean="0">
                          <a:ln>
                            <a:noFill/>
                          </a:ln>
                          <a:effectLst/>
                          <a:latin typeface="Arial" pitchFamily="34" charset="0"/>
                          <a:cs typeface="Arial" pitchFamily="34" charset="0"/>
                        </a:rPr>
                        <a:t>2015</a:t>
                      </a:r>
                      <a:endParaRPr kumimoji="0" lang="el-GR"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b="1"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u="none" strike="noStrike" cap="none" normalizeH="0" baseline="0" dirty="0" smtClean="0">
                          <a:ln>
                            <a:noFill/>
                          </a:ln>
                          <a:effectLst/>
                          <a:latin typeface="Arial" pitchFamily="34" charset="0"/>
                          <a:cs typeface="Arial" pitchFamily="34" charset="0"/>
                        </a:rPr>
                        <a:t>2016</a:t>
                      </a:r>
                      <a:endParaRPr kumimoji="0" lang="el-GR"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b="1"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u="none" strike="noStrike" cap="none" normalizeH="0" baseline="0" dirty="0" smtClean="0">
                          <a:ln>
                            <a:noFill/>
                          </a:ln>
                          <a:effectLst/>
                          <a:latin typeface="Arial" pitchFamily="34" charset="0"/>
                          <a:cs typeface="Arial" pitchFamily="34" charset="0"/>
                        </a:rPr>
                        <a:t>2017</a:t>
                      </a:r>
                      <a:endParaRPr kumimoji="0" lang="el-GR"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b="1"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u="none" strike="noStrike" cap="none" normalizeH="0" baseline="0" dirty="0" smtClean="0">
                          <a:ln>
                            <a:noFill/>
                          </a:ln>
                          <a:effectLst/>
                          <a:latin typeface="Arial" pitchFamily="34" charset="0"/>
                          <a:cs typeface="Arial" pitchFamily="34" charset="0"/>
                        </a:rPr>
                        <a:t>2018</a:t>
                      </a:r>
                      <a:endParaRPr kumimoji="0" lang="el-GR"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b="1"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u="none" strike="noStrike" cap="none" normalizeH="0" baseline="0" dirty="0" smtClean="0">
                          <a:ln>
                            <a:noFill/>
                          </a:ln>
                          <a:effectLst/>
                          <a:latin typeface="Arial" pitchFamily="34" charset="0"/>
                          <a:cs typeface="Arial" pitchFamily="34" charset="0"/>
                        </a:rPr>
                        <a:t>2013-2018</a:t>
                      </a:r>
                      <a:endParaRPr kumimoji="0" lang="el-GR"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r>
              <a:tr h="19270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b="1"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b="1"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u="none" strike="noStrike" cap="none" normalizeH="0" baseline="0" dirty="0" smtClean="0">
                          <a:ln>
                            <a:noFill/>
                          </a:ln>
                          <a:effectLst/>
                          <a:latin typeface="Arial" pitchFamily="34" charset="0"/>
                          <a:cs typeface="Arial" pitchFamily="34" charset="0"/>
                        </a:rPr>
                        <a:t>Μείωση ΚΑΠ</a:t>
                      </a:r>
                      <a:endParaRPr kumimoji="0" lang="el-GR"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u="none" strike="noStrike" cap="none" normalizeH="0" baseline="0" dirty="0" smtClean="0">
                          <a:ln>
                            <a:noFill/>
                          </a:ln>
                          <a:effectLst/>
                          <a:latin typeface="Arial" pitchFamily="34" charset="0"/>
                          <a:cs typeface="Arial" pitchFamily="34" charset="0"/>
                        </a:rPr>
                        <a:t>10</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u="none" strike="noStrike" cap="none" normalizeH="0" baseline="0" dirty="0" smtClean="0">
                          <a:ln>
                            <a:noFill/>
                          </a:ln>
                          <a:effectLst/>
                          <a:latin typeface="Arial" pitchFamily="34" charset="0"/>
                          <a:cs typeface="Arial" pitchFamily="34" charset="0"/>
                        </a:rPr>
                        <a:t>50</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u="none" strike="noStrike" cap="none" normalizeH="0" baseline="0" dirty="0" smtClean="0">
                          <a:ln>
                            <a:noFill/>
                          </a:ln>
                          <a:effectLst/>
                          <a:latin typeface="Arial" pitchFamily="34" charset="0"/>
                          <a:cs typeface="Arial" pitchFamily="34" charset="0"/>
                        </a:rPr>
                        <a:t>0</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u="none" strike="noStrike" cap="none" normalizeH="0" baseline="0" dirty="0" smtClean="0">
                          <a:ln>
                            <a:noFill/>
                          </a:ln>
                          <a:effectLst/>
                          <a:latin typeface="Arial" pitchFamily="34" charset="0"/>
                          <a:cs typeface="Arial" pitchFamily="34" charset="0"/>
                        </a:rPr>
                        <a:t>0</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u="none" strike="noStrike" cap="none" normalizeH="0" baseline="0" dirty="0" smtClean="0">
                          <a:ln>
                            <a:noFill/>
                          </a:ln>
                          <a:effectLst/>
                          <a:latin typeface="Arial" pitchFamily="34" charset="0"/>
                          <a:cs typeface="Arial" pitchFamily="34" charset="0"/>
                        </a:rPr>
                        <a:t>0</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u="none" strike="noStrike" cap="none" normalizeH="0" baseline="0" dirty="0" smtClean="0">
                          <a:ln>
                            <a:noFill/>
                          </a:ln>
                          <a:effectLst/>
                          <a:latin typeface="Arial" pitchFamily="34" charset="0"/>
                          <a:cs typeface="Arial" pitchFamily="34" charset="0"/>
                        </a:rPr>
                        <a:t>0</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u="none" strike="noStrike" cap="none" normalizeH="0" baseline="0" dirty="0" smtClean="0">
                          <a:ln>
                            <a:noFill/>
                          </a:ln>
                          <a:effectLst/>
                          <a:latin typeface="Arial" pitchFamily="34" charset="0"/>
                          <a:cs typeface="Arial" pitchFamily="34" charset="0"/>
                        </a:rPr>
                        <a:t>60</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r>
              <a:tr h="1640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b="1"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b="1"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u="none" strike="noStrike" cap="none" normalizeH="0" baseline="0" dirty="0" smtClean="0">
                          <a:ln>
                            <a:noFill/>
                          </a:ln>
                          <a:effectLst/>
                          <a:latin typeface="Arial" pitchFamily="34" charset="0"/>
                          <a:cs typeface="Arial" pitchFamily="34" charset="0"/>
                        </a:rPr>
                        <a:t>Μείωση ΣΑΤΑ</a:t>
                      </a:r>
                      <a:endParaRPr kumimoji="0" lang="el-GR"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u="none" strike="noStrike" cap="none" normalizeH="0" baseline="0" dirty="0" smtClean="0">
                          <a:ln>
                            <a:noFill/>
                          </a:ln>
                          <a:effectLst/>
                          <a:latin typeface="Arial" pitchFamily="34" charset="0"/>
                          <a:cs typeface="Arial" pitchFamily="34" charset="0"/>
                        </a:rPr>
                        <a:t>40</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u="none" strike="noStrike" cap="none" normalizeH="0" baseline="0" dirty="0" smtClean="0">
                          <a:ln>
                            <a:noFill/>
                          </a:ln>
                          <a:effectLst/>
                          <a:latin typeface="Arial" pitchFamily="34" charset="0"/>
                          <a:cs typeface="Arial" pitchFamily="34" charset="0"/>
                        </a:rPr>
                        <a:t>110</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u="none" strike="noStrike" cap="none" normalizeH="0" baseline="0" dirty="0" smtClean="0">
                          <a:ln>
                            <a:noFill/>
                          </a:ln>
                          <a:effectLst/>
                          <a:latin typeface="Arial" pitchFamily="34" charset="0"/>
                          <a:cs typeface="Arial" pitchFamily="34" charset="0"/>
                        </a:rPr>
                        <a:t>0</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u="none" strike="noStrike" cap="none" normalizeH="0" baseline="0" dirty="0" smtClean="0">
                          <a:ln>
                            <a:noFill/>
                          </a:ln>
                          <a:effectLst/>
                          <a:latin typeface="Arial" pitchFamily="34" charset="0"/>
                          <a:cs typeface="Arial" pitchFamily="34" charset="0"/>
                        </a:rPr>
                        <a:t>0</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u="none" strike="noStrike" cap="none" normalizeH="0" baseline="0" dirty="0" smtClean="0">
                          <a:ln>
                            <a:noFill/>
                          </a:ln>
                          <a:effectLst/>
                          <a:latin typeface="Arial" pitchFamily="34" charset="0"/>
                          <a:cs typeface="Arial" pitchFamily="34" charset="0"/>
                        </a:rPr>
                        <a:t>0</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u="none" strike="noStrike" cap="none" normalizeH="0" baseline="0" dirty="0" smtClean="0">
                          <a:ln>
                            <a:noFill/>
                          </a:ln>
                          <a:effectLst/>
                          <a:latin typeface="Arial" pitchFamily="34" charset="0"/>
                          <a:cs typeface="Arial" pitchFamily="34" charset="0"/>
                        </a:rPr>
                        <a:t>0</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u="none" strike="noStrike" cap="none" normalizeH="0" baseline="0" dirty="0" smtClean="0">
                          <a:ln>
                            <a:noFill/>
                          </a:ln>
                          <a:effectLst/>
                          <a:latin typeface="Arial" pitchFamily="34" charset="0"/>
                          <a:cs typeface="Arial" pitchFamily="34" charset="0"/>
                        </a:rPr>
                        <a:t>150</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r>
              <a:tr h="1565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b="1"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u="none" strike="noStrike" cap="none" normalizeH="0" baseline="0" dirty="0" smtClean="0">
                          <a:ln>
                            <a:noFill/>
                          </a:ln>
                          <a:effectLst/>
                          <a:latin typeface="Arial" pitchFamily="34" charset="0"/>
                          <a:cs typeface="Arial" pitchFamily="34" charset="0"/>
                        </a:rPr>
                        <a:t>Μείωση </a:t>
                      </a:r>
                      <a:r>
                        <a:rPr kumimoji="0" lang="el-GR" sz="2000" b="1" u="none" strike="noStrike" cap="none" normalizeH="0" baseline="0" dirty="0" err="1" smtClean="0">
                          <a:ln>
                            <a:noFill/>
                          </a:ln>
                          <a:effectLst/>
                          <a:latin typeface="Arial" pitchFamily="34" charset="0"/>
                          <a:cs typeface="Arial" pitchFamily="34" charset="0"/>
                        </a:rPr>
                        <a:t>προνοιακών</a:t>
                      </a:r>
                      <a:r>
                        <a:rPr kumimoji="0" lang="el-GR" sz="2000" b="1" u="none" strike="noStrike" cap="none" normalizeH="0" baseline="0" dirty="0" smtClean="0">
                          <a:ln>
                            <a:noFill/>
                          </a:ln>
                          <a:effectLst/>
                          <a:latin typeface="Arial" pitchFamily="34" charset="0"/>
                          <a:cs typeface="Arial" pitchFamily="34" charset="0"/>
                        </a:rPr>
                        <a:t> επιδομάτων</a:t>
                      </a:r>
                      <a:endParaRPr kumimoji="0" lang="el-GR" sz="20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u="none" strike="noStrike" cap="none" normalizeH="0" baseline="0" dirty="0" smtClean="0">
                          <a:ln>
                            <a:noFill/>
                          </a:ln>
                          <a:effectLst/>
                          <a:latin typeface="Arial" pitchFamily="34" charset="0"/>
                          <a:cs typeface="Arial" pitchFamily="34" charset="0"/>
                        </a:rPr>
                        <a:t>0</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u="none" strike="noStrike" cap="none" normalizeH="0" baseline="0" dirty="0" smtClean="0">
                          <a:ln>
                            <a:noFill/>
                          </a:ln>
                          <a:effectLst/>
                          <a:latin typeface="Arial" pitchFamily="34" charset="0"/>
                          <a:cs typeface="Arial" pitchFamily="34" charset="0"/>
                        </a:rPr>
                        <a:t>56</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u="none" strike="noStrike" cap="none" normalizeH="0" baseline="0" dirty="0" smtClean="0">
                          <a:ln>
                            <a:noFill/>
                          </a:ln>
                          <a:effectLst/>
                          <a:latin typeface="Arial" pitchFamily="34" charset="0"/>
                          <a:cs typeface="Arial" pitchFamily="34" charset="0"/>
                        </a:rPr>
                        <a:t>37</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u="none" strike="noStrike" cap="none" normalizeH="0" baseline="0" dirty="0" smtClean="0">
                          <a:ln>
                            <a:noFill/>
                          </a:ln>
                          <a:effectLst/>
                          <a:latin typeface="Arial" pitchFamily="34" charset="0"/>
                          <a:cs typeface="Arial" pitchFamily="34" charset="0"/>
                        </a:rPr>
                        <a:t>37</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u="none" strike="noStrike" cap="none" normalizeH="0" baseline="0" dirty="0" smtClean="0">
                          <a:ln>
                            <a:noFill/>
                          </a:ln>
                          <a:effectLst/>
                          <a:latin typeface="Arial" pitchFamily="34" charset="0"/>
                          <a:cs typeface="Arial" pitchFamily="34" charset="0"/>
                        </a:rPr>
                        <a:t>0</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u="none" strike="noStrike" cap="none" normalizeH="0" baseline="0" dirty="0" smtClean="0">
                          <a:ln>
                            <a:noFill/>
                          </a:ln>
                          <a:effectLst/>
                          <a:latin typeface="Arial" pitchFamily="34" charset="0"/>
                          <a:cs typeface="Arial" pitchFamily="34" charset="0"/>
                        </a:rPr>
                        <a:t>0</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000" u="none" strike="noStrike" cap="none" normalizeH="0" baseline="0" dirty="0" smtClean="0">
                        <a:ln>
                          <a:noFill/>
                        </a:ln>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u="none" strike="noStrike" cap="none" normalizeH="0" baseline="0" dirty="0" smtClean="0">
                          <a:ln>
                            <a:noFill/>
                          </a:ln>
                          <a:effectLst/>
                          <a:latin typeface="Arial" pitchFamily="34" charset="0"/>
                          <a:cs typeface="Arial" pitchFamily="34" charset="0"/>
                        </a:rPr>
                        <a:t>130</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r>
            </a:tbl>
          </a:graphicData>
        </a:graphic>
      </p:graphicFrame>
      <p:sp>
        <p:nvSpPr>
          <p:cNvPr id="19458" name="4 - Θέση υποσέλιδου"/>
          <p:cNvSpPr>
            <a:spLocks noGrp="1"/>
          </p:cNvSpPr>
          <p:nvPr>
            <p:ph type="ftr" sz="quarter" idx="11"/>
          </p:nvPr>
        </p:nvSpPr>
        <p:spPr>
          <a:xfrm>
            <a:off x="3707904" y="6557169"/>
            <a:ext cx="4608512" cy="300831"/>
          </a:xfrm>
          <a:noFill/>
        </p:spPr>
        <p:txBody>
          <a:bodyPr/>
          <a:lstStyle/>
          <a:p>
            <a:r>
              <a:rPr lang="el-GR" sz="1050" i="1" dirty="0" smtClean="0"/>
              <a:t>Πηγή: Μεσοπρόθεσμο Πλαίσιο Δημοσιονομικής Στρατηγικής 2015-2018</a:t>
            </a:r>
            <a:endParaRPr lang="el-GR" sz="1050" dirty="0"/>
          </a:p>
        </p:txBody>
      </p:sp>
    </p:spTree>
  </p:cSld>
  <p:clrMapOvr>
    <a:masterClrMapping/>
  </p:clrMapOvr>
  <p:transition spd="med">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1331640" y="260648"/>
            <a:ext cx="2088232" cy="936104"/>
          </a:xfrm>
        </p:spPr>
        <p:txBody>
          <a:bodyPr>
            <a:normAutofit/>
          </a:bodyPr>
          <a:lstStyle/>
          <a:p>
            <a:r>
              <a:rPr lang="el-GR" sz="4800" b="1" dirty="0" smtClean="0">
                <a:solidFill>
                  <a:schemeClr val="accent4">
                    <a:lumMod val="75000"/>
                  </a:schemeClr>
                </a:solidFill>
                <a:latin typeface="Arial" pitchFamily="34" charset="0"/>
                <a:cs typeface="Arial" pitchFamily="34" charset="0"/>
              </a:rPr>
              <a:t>ΠΔΕ</a:t>
            </a:r>
          </a:p>
        </p:txBody>
      </p:sp>
      <p:graphicFrame>
        <p:nvGraphicFramePr>
          <p:cNvPr id="8" name="7 - Θέση περιεχομένου"/>
          <p:cNvGraphicFramePr>
            <a:graphicFrameLocks noGrp="1"/>
          </p:cNvGraphicFramePr>
          <p:nvPr>
            <p:ph idx="1"/>
          </p:nvPr>
        </p:nvGraphicFramePr>
        <p:xfrm>
          <a:off x="179512" y="908720"/>
          <a:ext cx="8784976"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4 - Θέση υποσέλιδου"/>
          <p:cNvSpPr>
            <a:spLocks noGrp="1"/>
          </p:cNvSpPr>
          <p:nvPr>
            <p:ph type="ftr" sz="quarter" idx="11"/>
          </p:nvPr>
        </p:nvSpPr>
        <p:spPr>
          <a:xfrm>
            <a:off x="251520" y="5805264"/>
            <a:ext cx="4968552" cy="300831"/>
          </a:xfrm>
          <a:noFill/>
        </p:spPr>
        <p:txBody>
          <a:bodyPr/>
          <a:lstStyle/>
          <a:p>
            <a:r>
              <a:rPr lang="el-GR" sz="1200" i="1" dirty="0" smtClean="0"/>
              <a:t>Πηγή: Μεσοπρόθεσμο Πλαίσιο Δημοσιονομικής Στρατηγικής 2015-2018</a:t>
            </a:r>
            <a:endParaRPr lang="el-GR" sz="1200" dirty="0"/>
          </a:p>
        </p:txBody>
      </p:sp>
      <p:pic>
        <p:nvPicPr>
          <p:cNvPr id="11" name="10 - Εικόνα" descr="finance1.jpg"/>
          <p:cNvPicPr>
            <a:picLocks noChangeAspect="1"/>
          </p:cNvPicPr>
          <p:nvPr/>
        </p:nvPicPr>
        <p:blipFill>
          <a:blip r:embed="rId7" cstate="print">
            <a:clrChange>
              <a:clrFrom>
                <a:srgbClr val="FFFFFF"/>
              </a:clrFrom>
              <a:clrTo>
                <a:srgbClr val="FFFFFF">
                  <a:alpha val="0"/>
                </a:srgbClr>
              </a:clrTo>
            </a:clrChange>
          </a:blip>
          <a:stretch>
            <a:fillRect/>
          </a:stretch>
        </p:blipFill>
        <p:spPr>
          <a:xfrm>
            <a:off x="7164288" y="332656"/>
            <a:ext cx="1647626" cy="1440160"/>
          </a:xfrm>
          <a:prstGeom prst="rect">
            <a:avLst/>
          </a:prstGeom>
        </p:spPr>
      </p:pic>
    </p:spTree>
  </p:cSld>
  <p:clrMapOvr>
    <a:masterClrMapping/>
  </p:clrMapOvr>
  <p:transition spd="med">
    <p:wipe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1043608" y="188640"/>
            <a:ext cx="5338936" cy="1152128"/>
          </a:xfrm>
        </p:spPr>
        <p:txBody>
          <a:bodyPr>
            <a:normAutofit/>
          </a:bodyPr>
          <a:lstStyle/>
          <a:p>
            <a:r>
              <a:rPr lang="el-GR" sz="4800" b="1" dirty="0" smtClean="0">
                <a:solidFill>
                  <a:schemeClr val="accent4">
                    <a:lumMod val="75000"/>
                  </a:schemeClr>
                </a:solidFill>
                <a:latin typeface="Arial" pitchFamily="34" charset="0"/>
                <a:cs typeface="Arial" pitchFamily="34" charset="0"/>
              </a:rPr>
              <a:t>Προσωπικό</a:t>
            </a:r>
          </a:p>
        </p:txBody>
      </p:sp>
      <p:graphicFrame>
        <p:nvGraphicFramePr>
          <p:cNvPr id="6" name="5 - Θέση περιεχομένου"/>
          <p:cNvGraphicFramePr>
            <a:graphicFrameLocks noGrp="1"/>
          </p:cNvGraphicFramePr>
          <p:nvPr>
            <p:ph idx="1"/>
          </p:nvPr>
        </p:nvGraphicFramePr>
        <p:xfrm>
          <a:off x="72008" y="1412776"/>
          <a:ext cx="8892480" cy="504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 Εικόνα" descr="register.jpg"/>
          <p:cNvPicPr>
            <a:picLocks noChangeAspect="1"/>
          </p:cNvPicPr>
          <p:nvPr/>
        </p:nvPicPr>
        <p:blipFill>
          <a:blip r:embed="rId7" cstate="print">
            <a:clrChange>
              <a:clrFrom>
                <a:srgbClr val="FFFFFF"/>
              </a:clrFrom>
              <a:clrTo>
                <a:srgbClr val="FFFFFF">
                  <a:alpha val="0"/>
                </a:srgbClr>
              </a:clrTo>
            </a:clrChange>
          </a:blip>
          <a:stretch>
            <a:fillRect/>
          </a:stretch>
        </p:blipFill>
        <p:spPr>
          <a:xfrm>
            <a:off x="6876256" y="260648"/>
            <a:ext cx="1762572" cy="1322252"/>
          </a:xfrm>
          <a:prstGeom prst="rect">
            <a:avLst/>
          </a:prstGeom>
          <a:ln>
            <a:noFill/>
          </a:ln>
          <a:effectLst>
            <a:outerShdw blurRad="292100" dist="139700" dir="2700000" algn="tl" rotWithShape="0">
              <a:srgbClr val="333333">
                <a:alpha val="65000"/>
              </a:srgbClr>
            </a:outerShdw>
          </a:effectLst>
        </p:spPr>
      </p:pic>
      <p:sp>
        <p:nvSpPr>
          <p:cNvPr id="8" name="4 - Θέση υποσέλιδου"/>
          <p:cNvSpPr>
            <a:spLocks noGrp="1"/>
          </p:cNvSpPr>
          <p:nvPr>
            <p:ph type="ftr" sz="quarter" idx="11"/>
          </p:nvPr>
        </p:nvSpPr>
        <p:spPr>
          <a:xfrm>
            <a:off x="1907704" y="6381328"/>
            <a:ext cx="4968552" cy="300831"/>
          </a:xfrm>
          <a:noFill/>
        </p:spPr>
        <p:txBody>
          <a:bodyPr/>
          <a:lstStyle/>
          <a:p>
            <a:r>
              <a:rPr lang="el-GR" sz="1200" i="1" dirty="0" smtClean="0"/>
              <a:t>Πηγή: Μεσοπρόθεσμο Πλαίσιο Δημοσιονομικής Στρατηγικής 2015-2018</a:t>
            </a:r>
            <a:endParaRPr lang="el-GR" sz="1200" dirty="0"/>
          </a:p>
        </p:txBody>
      </p:sp>
    </p:spTree>
  </p:cSld>
  <p:clrMapOvr>
    <a:masterClrMapping/>
  </p:clrMapOvr>
  <p:transition spd="med">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1043608" y="188640"/>
            <a:ext cx="3960440" cy="1152128"/>
          </a:xfrm>
        </p:spPr>
        <p:txBody>
          <a:bodyPr>
            <a:normAutofit/>
          </a:bodyPr>
          <a:lstStyle/>
          <a:p>
            <a:pPr marL="0" indent="14288" algn="ctr"/>
            <a:r>
              <a:rPr lang="el-GR" sz="4800" b="1" dirty="0" smtClean="0">
                <a:solidFill>
                  <a:schemeClr val="accent4">
                    <a:lumMod val="75000"/>
                  </a:schemeClr>
                </a:solidFill>
                <a:latin typeface="Arial" pitchFamily="34" charset="0"/>
                <a:cs typeface="Arial" pitchFamily="34" charset="0"/>
              </a:rPr>
              <a:t>Έλεγχοι</a:t>
            </a:r>
          </a:p>
        </p:txBody>
      </p:sp>
      <p:graphicFrame>
        <p:nvGraphicFramePr>
          <p:cNvPr id="6" name="5 - Θέση περιεχομένου"/>
          <p:cNvGraphicFramePr>
            <a:graphicFrameLocks noGrp="1"/>
          </p:cNvGraphicFramePr>
          <p:nvPr>
            <p:ph idx="1"/>
          </p:nvPr>
        </p:nvGraphicFramePr>
        <p:xfrm>
          <a:off x="323528" y="1628800"/>
          <a:ext cx="8568952" cy="504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 Εικόνα" descr="MC900439343.JPG"/>
          <p:cNvPicPr>
            <a:picLocks noChangeAspect="1"/>
          </p:cNvPicPr>
          <p:nvPr/>
        </p:nvPicPr>
        <p:blipFill>
          <a:blip r:embed="rId7" cstate="print">
            <a:clrChange>
              <a:clrFrom>
                <a:srgbClr val="FFFFFF"/>
              </a:clrFrom>
              <a:clrTo>
                <a:srgbClr val="FFFFFF">
                  <a:alpha val="0"/>
                </a:srgbClr>
              </a:clrTo>
            </a:clrChange>
          </a:blip>
          <a:stretch>
            <a:fillRect/>
          </a:stretch>
        </p:blipFill>
        <p:spPr>
          <a:xfrm>
            <a:off x="6732240" y="84584"/>
            <a:ext cx="1328192" cy="1328192"/>
          </a:xfrm>
          <a:prstGeom prst="rect">
            <a:avLst/>
          </a:prstGeom>
        </p:spPr>
      </p:pic>
    </p:spTree>
  </p:cSld>
  <p:clrMapOvr>
    <a:masterClrMapping/>
  </p:clrMapOvr>
  <p:transition spd="med">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5220072" y="116632"/>
            <a:ext cx="3538736" cy="1224136"/>
          </a:xfrm>
        </p:spPr>
        <p:txBody>
          <a:bodyPr>
            <a:normAutofit/>
          </a:bodyPr>
          <a:lstStyle/>
          <a:p>
            <a:pPr algn="ctr"/>
            <a:r>
              <a:rPr lang="el-GR" sz="4800" b="1" dirty="0" smtClean="0">
                <a:solidFill>
                  <a:schemeClr val="accent4">
                    <a:lumMod val="75000"/>
                  </a:schemeClr>
                </a:solidFill>
                <a:latin typeface="Arial" pitchFamily="34" charset="0"/>
                <a:cs typeface="Arial" pitchFamily="34" charset="0"/>
              </a:rPr>
              <a:t>ΕΣΠΑ</a:t>
            </a:r>
          </a:p>
        </p:txBody>
      </p:sp>
      <p:graphicFrame>
        <p:nvGraphicFramePr>
          <p:cNvPr id="6" name="5 - Θέση περιεχομένου"/>
          <p:cNvGraphicFramePr>
            <a:graphicFrameLocks noGrp="1"/>
          </p:cNvGraphicFramePr>
          <p:nvPr>
            <p:ph idx="1"/>
          </p:nvPr>
        </p:nvGraphicFramePr>
        <p:xfrm>
          <a:off x="179512" y="620688"/>
          <a:ext cx="8784976" cy="623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 Εικόνα" descr="development.png"/>
          <p:cNvPicPr>
            <a:picLocks noChangeAspect="1"/>
          </p:cNvPicPr>
          <p:nvPr/>
        </p:nvPicPr>
        <p:blipFill>
          <a:blip r:embed="rId7" cstate="print"/>
          <a:stretch>
            <a:fillRect/>
          </a:stretch>
        </p:blipFill>
        <p:spPr>
          <a:xfrm>
            <a:off x="395536" y="188640"/>
            <a:ext cx="2232248" cy="1674186"/>
          </a:xfrm>
          <a:prstGeom prst="rect">
            <a:avLst/>
          </a:prstGeom>
        </p:spPr>
      </p:pic>
    </p:spTree>
  </p:cSld>
  <p:clrMapOvr>
    <a:masterClrMapping/>
  </p:clrMapOvr>
  <p:transition spd="med">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611560" y="548680"/>
            <a:ext cx="4128120" cy="1362075"/>
          </a:xfrm>
        </p:spPr>
        <p:txBody>
          <a:bodyPr>
            <a:normAutofit/>
          </a:bodyPr>
          <a:lstStyle/>
          <a:p>
            <a:r>
              <a:rPr lang="el-GR" sz="4400" dirty="0" smtClean="0">
                <a:solidFill>
                  <a:schemeClr val="accent3">
                    <a:lumMod val="60000"/>
                    <a:lumOff val="40000"/>
                  </a:schemeClr>
                </a:solidFill>
                <a:latin typeface="Arial" pitchFamily="34" charset="0"/>
                <a:cs typeface="Arial" pitchFamily="34" charset="0"/>
              </a:rPr>
              <a:t>Συμπέρασμα!</a:t>
            </a:r>
          </a:p>
        </p:txBody>
      </p:sp>
      <p:graphicFrame>
        <p:nvGraphicFramePr>
          <p:cNvPr id="6" name="5 - Διάγραμμα"/>
          <p:cNvGraphicFramePr/>
          <p:nvPr/>
        </p:nvGraphicFramePr>
        <p:xfrm>
          <a:off x="251520" y="1196752"/>
          <a:ext cx="864096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 Εικόνα" descr="conclusion.jpg"/>
          <p:cNvPicPr>
            <a:picLocks noChangeAspect="1"/>
          </p:cNvPicPr>
          <p:nvPr/>
        </p:nvPicPr>
        <p:blipFill>
          <a:blip r:embed="rId7" cstate="print">
            <a:clrChange>
              <a:clrFrom>
                <a:srgbClr val="FFFFFF"/>
              </a:clrFrom>
              <a:clrTo>
                <a:srgbClr val="FFFFFF">
                  <a:alpha val="0"/>
                </a:srgbClr>
              </a:clrTo>
            </a:clrChange>
          </a:blip>
          <a:stretch>
            <a:fillRect/>
          </a:stretch>
        </p:blipFill>
        <p:spPr>
          <a:xfrm>
            <a:off x="4647327" y="72008"/>
            <a:ext cx="1563742" cy="155679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checke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251520" y="620688"/>
            <a:ext cx="5919192" cy="1362075"/>
          </a:xfrm>
        </p:spPr>
        <p:txBody>
          <a:bodyPr>
            <a:noAutofit/>
          </a:bodyPr>
          <a:lstStyle/>
          <a:p>
            <a:r>
              <a:rPr lang="el-GR" sz="4400" dirty="0" smtClean="0">
                <a:solidFill>
                  <a:schemeClr val="accent3">
                    <a:lumMod val="40000"/>
                    <a:lumOff val="60000"/>
                  </a:schemeClr>
                </a:solidFill>
                <a:effectLst/>
                <a:latin typeface="Arial" pitchFamily="34" charset="0"/>
                <a:cs typeface="Arial" pitchFamily="34" charset="0"/>
              </a:rPr>
              <a:t>5. Τι πρέπει να γίνει;</a:t>
            </a:r>
            <a:br>
              <a:rPr lang="el-GR" sz="4400" dirty="0" smtClean="0">
                <a:solidFill>
                  <a:schemeClr val="accent3">
                    <a:lumMod val="40000"/>
                    <a:lumOff val="60000"/>
                  </a:schemeClr>
                </a:solidFill>
                <a:effectLst/>
                <a:latin typeface="Arial" pitchFamily="34" charset="0"/>
                <a:cs typeface="Arial" pitchFamily="34" charset="0"/>
              </a:rPr>
            </a:br>
            <a:endParaRPr lang="el-GR" sz="4400" dirty="0" smtClean="0">
              <a:solidFill>
                <a:schemeClr val="accent3">
                  <a:lumMod val="40000"/>
                  <a:lumOff val="60000"/>
                </a:schemeClr>
              </a:solidFill>
              <a:effectLst/>
              <a:latin typeface="Arial" pitchFamily="34" charset="0"/>
              <a:cs typeface="Arial" pitchFamily="34" charset="0"/>
            </a:endParaRPr>
          </a:p>
        </p:txBody>
      </p:sp>
      <p:sp>
        <p:nvSpPr>
          <p:cNvPr id="5" name="4 - Θέση υποσέλιδου"/>
          <p:cNvSpPr>
            <a:spLocks noGrp="1"/>
          </p:cNvSpPr>
          <p:nvPr>
            <p:ph type="ftr" sz="quarter" idx="11"/>
          </p:nvPr>
        </p:nvSpPr>
        <p:spPr>
          <a:xfrm>
            <a:off x="1547664" y="6381328"/>
            <a:ext cx="5791200" cy="365125"/>
          </a:xfrm>
          <a:noFill/>
        </p:spPr>
        <p:txBody>
          <a:bodyPr/>
          <a:lstStyle/>
          <a:p>
            <a:r>
              <a:rPr lang="el-GR" i="1" dirty="0"/>
              <a:t>Σεμινάρια ενημέρωσης νέων αιρετών </a:t>
            </a:r>
            <a:r>
              <a:rPr lang="el-GR" i="1" dirty="0" smtClean="0"/>
              <a:t>ΥΠΕΣ-ΚΕΔΕ-ΕΕΤΑΑ</a:t>
            </a:r>
            <a:r>
              <a:rPr lang="el-GR" i="1" dirty="0"/>
              <a:t>, </a:t>
            </a:r>
            <a:r>
              <a:rPr lang="el-GR" i="1" dirty="0" smtClean="0"/>
              <a:t>Ιούνιος</a:t>
            </a:r>
            <a:r>
              <a:rPr lang="en-US" i="1" dirty="0" smtClean="0"/>
              <a:t> - </a:t>
            </a:r>
            <a:r>
              <a:rPr lang="el-GR" i="1" dirty="0" smtClean="0"/>
              <a:t>Ιούλιος </a:t>
            </a:r>
            <a:r>
              <a:rPr lang="el-GR" i="1" dirty="0"/>
              <a:t>2014</a:t>
            </a:r>
          </a:p>
        </p:txBody>
      </p:sp>
      <p:pic>
        <p:nvPicPr>
          <p:cNvPr id="6" name="5 - Εικόνα" descr="idea1.jpg"/>
          <p:cNvPicPr>
            <a:picLocks noChangeAspect="1"/>
          </p:cNvPicPr>
          <p:nvPr/>
        </p:nvPicPr>
        <p:blipFill>
          <a:blip r:embed="rId2" cstate="print"/>
          <a:stretch>
            <a:fillRect/>
          </a:stretch>
        </p:blipFill>
        <p:spPr>
          <a:xfrm>
            <a:off x="6372200" y="2636912"/>
            <a:ext cx="1991866" cy="26592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Θέση περιεχομένου"/>
          <p:cNvGraphicFramePr>
            <a:graphicFrameLocks noGrp="1"/>
          </p:cNvGraphicFramePr>
          <p:nvPr>
            <p:ph idx="1"/>
          </p:nvPr>
        </p:nvGraphicFramePr>
        <p:xfrm>
          <a:off x="611560" y="980728"/>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 Θέση περιεχομένου"/>
          <p:cNvGraphicFramePr>
            <a:graphicFrameLocks noGrp="1"/>
          </p:cNvGraphicFramePr>
          <p:nvPr>
            <p:ph idx="1"/>
          </p:nvPr>
        </p:nvGraphicFramePr>
        <p:xfrm>
          <a:off x="179512" y="476672"/>
          <a:ext cx="8784976"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381000" y="271464"/>
            <a:ext cx="5343128" cy="2725488"/>
          </a:xfrm>
        </p:spPr>
        <p:txBody>
          <a:bodyPr>
            <a:normAutofit/>
          </a:bodyPr>
          <a:lstStyle/>
          <a:p>
            <a:r>
              <a:rPr lang="el-GR" sz="4000" dirty="0" smtClean="0">
                <a:solidFill>
                  <a:schemeClr val="accent3">
                    <a:lumMod val="40000"/>
                    <a:lumOff val="60000"/>
                  </a:schemeClr>
                </a:solidFill>
                <a:effectLst/>
                <a:latin typeface="Arial" pitchFamily="34" charset="0"/>
                <a:cs typeface="Arial" pitchFamily="34" charset="0"/>
              </a:rPr>
              <a:t>1. Η Ελληνική ΤΑ στο Ευρωπαϊκό της περιβάλλον</a:t>
            </a:r>
            <a:endParaRPr lang="el-GR" sz="4000" dirty="0">
              <a:solidFill>
                <a:schemeClr val="accent3">
                  <a:lumMod val="40000"/>
                  <a:lumOff val="60000"/>
                </a:schemeClr>
              </a:solidFill>
            </a:endParaRPr>
          </a:p>
        </p:txBody>
      </p:sp>
      <p:pic>
        <p:nvPicPr>
          <p:cNvPr id="7" name="6 - Εικόνα" descr="el_eu.jpg"/>
          <p:cNvPicPr>
            <a:picLocks noChangeAspect="1"/>
          </p:cNvPicPr>
          <p:nvPr/>
        </p:nvPicPr>
        <p:blipFill>
          <a:blip r:embed="rId2" cstate="print"/>
          <a:stretch>
            <a:fillRect/>
          </a:stretch>
        </p:blipFill>
        <p:spPr>
          <a:xfrm>
            <a:off x="5580112" y="2780927"/>
            <a:ext cx="2744907" cy="25337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4 - Θέση υποσέλιδου"/>
          <p:cNvSpPr>
            <a:spLocks noGrp="1"/>
          </p:cNvSpPr>
          <p:nvPr>
            <p:ph type="ftr" sz="quarter" idx="11"/>
          </p:nvPr>
        </p:nvSpPr>
        <p:spPr>
          <a:xfrm>
            <a:off x="1547664" y="6381328"/>
            <a:ext cx="5791200" cy="365125"/>
          </a:xfrm>
          <a:noFill/>
        </p:spPr>
        <p:txBody>
          <a:bodyPr/>
          <a:lstStyle/>
          <a:p>
            <a:r>
              <a:rPr lang="el-GR" i="1" dirty="0"/>
              <a:t>Σεμινάρια ενημέρωσης νέων αιρετών </a:t>
            </a:r>
            <a:r>
              <a:rPr lang="el-GR" i="1" dirty="0" smtClean="0"/>
              <a:t>ΥΠΕΣ-ΚΕΔΕ-ΕΕΤΑΑ</a:t>
            </a:r>
            <a:r>
              <a:rPr lang="el-GR" i="1" dirty="0"/>
              <a:t>, </a:t>
            </a:r>
            <a:r>
              <a:rPr lang="el-GR" i="1" dirty="0" smtClean="0"/>
              <a:t>Ιούνιος</a:t>
            </a:r>
            <a:r>
              <a:rPr lang="en-US" i="1" dirty="0" smtClean="0"/>
              <a:t> - </a:t>
            </a:r>
            <a:r>
              <a:rPr lang="el-GR" i="1" dirty="0" smtClean="0"/>
              <a:t>Ιούλιος </a:t>
            </a:r>
            <a:r>
              <a:rPr lang="el-GR" i="1" dirty="0"/>
              <a:t>2014</a:t>
            </a:r>
          </a:p>
        </p:txBody>
      </p:sp>
    </p:spTree>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251520" y="0"/>
            <a:ext cx="8640960" cy="1268760"/>
          </a:xfrm>
        </p:spPr>
        <p:txBody>
          <a:bodyPr>
            <a:noAutofit/>
          </a:bodyPr>
          <a:lstStyle/>
          <a:p>
            <a:pPr algn="ctr">
              <a:lnSpc>
                <a:spcPct val="80000"/>
              </a:lnSpc>
            </a:pPr>
            <a:r>
              <a:rPr lang="el-GR" sz="2400" b="1" dirty="0" smtClean="0">
                <a:solidFill>
                  <a:schemeClr val="accent4">
                    <a:lumMod val="75000"/>
                  </a:schemeClr>
                </a:solidFill>
                <a:latin typeface="Arial" pitchFamily="34" charset="0"/>
                <a:cs typeface="Arial" pitchFamily="34" charset="0"/>
              </a:rPr>
              <a:t>Η ΚΕΔΕ έχει προτείνει να ενταχθεί στο νέο ΕΣΠΑ ένα ολοκληρωμένο πρόγραμμα διοικητικού εκσυγχρονισμού των δήμων, που θα περιλαμβάνει:</a:t>
            </a:r>
          </a:p>
        </p:txBody>
      </p:sp>
      <p:graphicFrame>
        <p:nvGraphicFramePr>
          <p:cNvPr id="5" name="4 - Θέση περιεχομένου"/>
          <p:cNvGraphicFramePr>
            <a:graphicFrameLocks noGrp="1"/>
          </p:cNvGraphicFramePr>
          <p:nvPr>
            <p:ph idx="1"/>
          </p:nvPr>
        </p:nvGraphicFramePr>
        <p:xfrm>
          <a:off x="0" y="1124744"/>
          <a:ext cx="9144000" cy="5517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683568" y="-27384"/>
            <a:ext cx="8229600" cy="792386"/>
          </a:xfrm>
        </p:spPr>
        <p:txBody>
          <a:bodyPr>
            <a:normAutofit/>
          </a:bodyPr>
          <a:lstStyle/>
          <a:p>
            <a:pPr>
              <a:lnSpc>
                <a:spcPct val="90000"/>
              </a:lnSpc>
            </a:pPr>
            <a:r>
              <a:rPr lang="el-GR" sz="3200" b="1" dirty="0" smtClean="0">
                <a:solidFill>
                  <a:schemeClr val="accent4">
                    <a:lumMod val="75000"/>
                  </a:schemeClr>
                </a:solidFill>
                <a:latin typeface="Arial" pitchFamily="34" charset="0"/>
                <a:cs typeface="Arial" pitchFamily="34" charset="0"/>
              </a:rPr>
              <a:t>Σε κάθε δήμο χωριστά θα πρέπει:</a:t>
            </a:r>
          </a:p>
        </p:txBody>
      </p:sp>
      <p:graphicFrame>
        <p:nvGraphicFramePr>
          <p:cNvPr id="5" name="4 - Θέση περιεχομένου"/>
          <p:cNvGraphicFramePr>
            <a:graphicFrameLocks noGrp="1"/>
          </p:cNvGraphicFramePr>
          <p:nvPr>
            <p:ph idx="1"/>
          </p:nvPr>
        </p:nvGraphicFramePr>
        <p:xfrm>
          <a:off x="179512" y="620688"/>
          <a:ext cx="8784976"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251520" y="620688"/>
            <a:ext cx="4176464" cy="1362075"/>
          </a:xfrm>
        </p:spPr>
        <p:txBody>
          <a:bodyPr>
            <a:normAutofit/>
          </a:bodyPr>
          <a:lstStyle/>
          <a:p>
            <a:pPr indent="14288"/>
            <a:r>
              <a:rPr lang="el-GR" sz="4400" dirty="0" smtClean="0">
                <a:solidFill>
                  <a:schemeClr val="accent3">
                    <a:lumMod val="60000"/>
                    <a:lumOff val="40000"/>
                  </a:schemeClr>
                </a:solidFill>
                <a:latin typeface="Arial" pitchFamily="34" charset="0"/>
                <a:cs typeface="Arial" pitchFamily="34" charset="0"/>
              </a:rPr>
              <a:t>Συμπέρασμα!</a:t>
            </a:r>
          </a:p>
        </p:txBody>
      </p:sp>
      <p:graphicFrame>
        <p:nvGraphicFramePr>
          <p:cNvPr id="5" name="4 - Διάγραμμα"/>
          <p:cNvGraphicFramePr/>
          <p:nvPr/>
        </p:nvGraphicFramePr>
        <p:xfrm>
          <a:off x="395536" y="1484784"/>
          <a:ext cx="8511480" cy="5035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 Εικόνα" descr="conclusion.jpg"/>
          <p:cNvPicPr>
            <a:picLocks noChangeAspect="1"/>
          </p:cNvPicPr>
          <p:nvPr/>
        </p:nvPicPr>
        <p:blipFill>
          <a:blip r:embed="rId7" cstate="print">
            <a:clrChange>
              <a:clrFrom>
                <a:srgbClr val="FFFFFF"/>
              </a:clrFrom>
              <a:clrTo>
                <a:srgbClr val="FFFFFF">
                  <a:alpha val="0"/>
                </a:srgbClr>
              </a:clrTo>
            </a:clrChange>
          </a:blip>
          <a:stretch>
            <a:fillRect/>
          </a:stretch>
        </p:blipFill>
        <p:spPr>
          <a:xfrm>
            <a:off x="4644008" y="188640"/>
            <a:ext cx="1639069" cy="163178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checke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 Θέση περιεχομένου"/>
          <p:cNvGraphicFramePr>
            <a:graphicFrameLocks noGrp="1"/>
          </p:cNvGraphicFramePr>
          <p:nvPr>
            <p:ph idx="1"/>
          </p:nvPr>
        </p:nvGraphicFramePr>
        <p:xfrm>
          <a:off x="323528" y="1340768"/>
          <a:ext cx="8640960" cy="497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 Εικόνα" descr="man-stop-sign.jpg"/>
          <p:cNvPicPr>
            <a:picLocks noChangeAspect="1"/>
          </p:cNvPicPr>
          <p:nvPr/>
        </p:nvPicPr>
        <p:blipFill>
          <a:blip r:embed="rId7" cstate="print">
            <a:clrChange>
              <a:clrFrom>
                <a:srgbClr val="FFFFFF"/>
              </a:clrFrom>
              <a:clrTo>
                <a:srgbClr val="FFFFFF">
                  <a:alpha val="0"/>
                </a:srgbClr>
              </a:clrTo>
            </a:clrChange>
          </a:blip>
          <a:stretch>
            <a:fillRect/>
          </a:stretch>
        </p:blipFill>
        <p:spPr>
          <a:xfrm>
            <a:off x="-24974" y="0"/>
            <a:ext cx="2148702" cy="3600400"/>
          </a:xfrm>
          <a:prstGeom prst="rect">
            <a:avLst/>
          </a:prstGeom>
          <a:effectLst>
            <a:softEdge rad="12700"/>
          </a:effectLst>
        </p:spPr>
      </p:pic>
    </p:spTree>
  </p:cSld>
  <p:clrMapOvr>
    <a:masterClrMapping/>
  </p:clrMapOvr>
  <p:transition spd="med">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MC900439257.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187624" y="116632"/>
            <a:ext cx="6696744" cy="6400800"/>
          </a:xfrm>
          <a:prstGeom prst="rect">
            <a:avLst/>
          </a:prstGeom>
        </p:spPr>
      </p:pic>
      <p:sp>
        <p:nvSpPr>
          <p:cNvPr id="6" name="5 - Ορθογώνιο"/>
          <p:cNvSpPr/>
          <p:nvPr/>
        </p:nvSpPr>
        <p:spPr>
          <a:xfrm>
            <a:off x="2123728" y="3429000"/>
            <a:ext cx="4968552" cy="1815882"/>
          </a:xfrm>
          <a:prstGeom prst="rect">
            <a:avLst/>
          </a:prstGeom>
        </p:spPr>
        <p:txBody>
          <a:bodyPr wrap="square">
            <a:spAutoFit/>
          </a:bodyPr>
          <a:lstStyle/>
          <a:p>
            <a:pPr algn="ctr"/>
            <a:r>
              <a:rPr lang="el-GR" sz="4000" dirty="0" smtClean="0">
                <a:solidFill>
                  <a:schemeClr val="accent4">
                    <a:lumMod val="20000"/>
                    <a:lumOff val="80000"/>
                  </a:schemeClr>
                </a:solidFill>
                <a:latin typeface="Comic Sans MS" pitchFamily="66" charset="0"/>
              </a:rPr>
              <a:t>Ευχαριστώ </a:t>
            </a:r>
          </a:p>
          <a:p>
            <a:pPr algn="ctr"/>
            <a:r>
              <a:rPr lang="el-GR" sz="4000" dirty="0" smtClean="0">
                <a:solidFill>
                  <a:schemeClr val="accent4">
                    <a:lumMod val="20000"/>
                    <a:lumOff val="80000"/>
                  </a:schemeClr>
                </a:solidFill>
                <a:latin typeface="Comic Sans MS" pitchFamily="66" charset="0"/>
              </a:rPr>
              <a:t>για την προσοχή σας</a:t>
            </a:r>
          </a:p>
          <a:p>
            <a:pPr algn="ctr"/>
            <a:r>
              <a:rPr lang="el-GR" sz="3200" dirty="0" smtClean="0">
                <a:solidFill>
                  <a:schemeClr val="accent4">
                    <a:lumMod val="20000"/>
                    <a:lumOff val="80000"/>
                  </a:schemeClr>
                </a:solidFill>
                <a:latin typeface="Comic Sans MS" pitchFamily="66" charset="0"/>
              </a:rPr>
              <a:t>Δρ Ράλλης Γκέκας</a:t>
            </a:r>
            <a:endParaRPr lang="el-GR" sz="3200" dirty="0">
              <a:solidFill>
                <a:schemeClr val="accent4">
                  <a:lumMod val="20000"/>
                  <a:lumOff val="80000"/>
                </a:schemeClr>
              </a:solidFill>
              <a:latin typeface="Comic Sans MS" pitchFamily="66" charset="0"/>
            </a:endParaRP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539552" y="0"/>
            <a:ext cx="8280920" cy="1080120"/>
          </a:xfrm>
        </p:spPr>
        <p:txBody>
          <a:bodyPr>
            <a:normAutofit fontScale="90000"/>
          </a:bodyPr>
          <a:lstStyle/>
          <a:p>
            <a:pPr marL="762000" indent="-762000" algn="ctr"/>
            <a:r>
              <a:rPr lang="el-GR" sz="3100" b="1" dirty="0" smtClean="0">
                <a:solidFill>
                  <a:schemeClr val="accent4">
                    <a:lumMod val="75000"/>
                  </a:schemeClr>
                </a:solidFill>
                <a:latin typeface="Arial" pitchFamily="34" charset="0"/>
                <a:cs typeface="Arial" pitchFamily="34" charset="0"/>
              </a:rPr>
              <a:t>Έσοδα της ΤΑ, ως % του ΑΕΠ, σε ΕΕ &amp; Ελλάδα</a:t>
            </a:r>
            <a:r>
              <a:rPr lang="el-GR" sz="3200" dirty="0" smtClean="0">
                <a:solidFill>
                  <a:schemeClr val="accent4">
                    <a:lumMod val="60000"/>
                    <a:lumOff val="40000"/>
                  </a:schemeClr>
                </a:solidFill>
              </a:rPr>
              <a:t/>
            </a:r>
            <a:br>
              <a:rPr lang="el-GR" sz="3200" dirty="0" smtClean="0">
                <a:solidFill>
                  <a:schemeClr val="accent4">
                    <a:lumMod val="60000"/>
                    <a:lumOff val="40000"/>
                  </a:schemeClr>
                </a:solidFill>
              </a:rPr>
            </a:br>
            <a:endParaRPr lang="el-GR" sz="3000" dirty="0" smtClean="0">
              <a:effectLst/>
            </a:endParaRPr>
          </a:p>
        </p:txBody>
      </p:sp>
      <p:sp>
        <p:nvSpPr>
          <p:cNvPr id="7" name="1 - Ορθογώνιο"/>
          <p:cNvSpPr/>
          <p:nvPr/>
        </p:nvSpPr>
        <p:spPr>
          <a:xfrm>
            <a:off x="1115616" y="1052736"/>
            <a:ext cx="1387325" cy="288032"/>
          </a:xfrm>
          <a:prstGeom prst="rect">
            <a:avLst/>
          </a:prstGeom>
          <a:noFill/>
          <a:ln w="1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l-GR" b="1" i="1" dirty="0" smtClean="0">
                <a:solidFill>
                  <a:schemeClr val="tx1"/>
                </a:solidFill>
                <a:latin typeface="Arial" pitchFamily="34" charset="0"/>
                <a:cs typeface="Arial" pitchFamily="34" charset="0"/>
              </a:rPr>
              <a:t>Πηγή</a:t>
            </a:r>
            <a:r>
              <a:rPr lang="en-US" b="1" i="1" dirty="0" smtClean="0">
                <a:solidFill>
                  <a:schemeClr val="tx1"/>
                </a:solidFill>
                <a:latin typeface="Arial" pitchFamily="34" charset="0"/>
                <a:cs typeface="Arial" pitchFamily="34" charset="0"/>
              </a:rPr>
              <a:t>:</a:t>
            </a:r>
            <a:r>
              <a:rPr lang="el-GR" b="1" i="1" dirty="0" smtClean="0">
                <a:solidFill>
                  <a:schemeClr val="tx1"/>
                </a:solidFill>
                <a:latin typeface="Arial" pitchFamily="34" charset="0"/>
                <a:cs typeface="Arial" pitchFamily="34" charset="0"/>
              </a:rPr>
              <a:t> </a:t>
            </a:r>
            <a:r>
              <a:rPr lang="en-US" b="1" i="1" dirty="0" err="1" smtClean="0">
                <a:solidFill>
                  <a:schemeClr val="tx1"/>
                </a:solidFill>
                <a:latin typeface="Arial" pitchFamily="34" charset="0"/>
                <a:cs typeface="Arial" pitchFamily="34" charset="0"/>
              </a:rPr>
              <a:t>Eurostat</a:t>
            </a:r>
            <a:endParaRPr lang="el-GR" b="1" i="1" dirty="0">
              <a:solidFill>
                <a:schemeClr val="tx1"/>
              </a:solidFill>
              <a:latin typeface="Arial" pitchFamily="34" charset="0"/>
              <a:cs typeface="Arial" pitchFamily="34" charset="0"/>
            </a:endParaRPr>
          </a:p>
        </p:txBody>
      </p:sp>
      <p:graphicFrame>
        <p:nvGraphicFramePr>
          <p:cNvPr id="8" name="1 - Γράφημα"/>
          <p:cNvGraphicFramePr/>
          <p:nvPr/>
        </p:nvGraphicFramePr>
        <p:xfrm>
          <a:off x="179512" y="620688"/>
          <a:ext cx="8784976" cy="60486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611560" y="44624"/>
            <a:ext cx="8229600" cy="936104"/>
          </a:xfrm>
        </p:spPr>
        <p:txBody>
          <a:bodyPr>
            <a:noAutofit/>
          </a:bodyPr>
          <a:lstStyle/>
          <a:p>
            <a:pPr algn="r"/>
            <a:r>
              <a:rPr lang="el-GR" sz="2800" b="1" dirty="0" smtClean="0">
                <a:solidFill>
                  <a:schemeClr val="accent4">
                    <a:lumMod val="75000"/>
                  </a:schemeClr>
                </a:solidFill>
                <a:latin typeface="Arial" pitchFamily="34" charset="0"/>
                <a:cs typeface="Arial" pitchFamily="34" charset="0"/>
              </a:rPr>
              <a:t>Οι δαπάνες της Τοπικής Αυτοδιοίκησης ως % ΑΕΠ, σε ΕΕ &amp; Ελλάδα</a:t>
            </a:r>
          </a:p>
        </p:txBody>
      </p:sp>
      <p:sp>
        <p:nvSpPr>
          <p:cNvPr id="10" name="9 - Ορθογώνιο"/>
          <p:cNvSpPr/>
          <p:nvPr/>
        </p:nvSpPr>
        <p:spPr>
          <a:xfrm>
            <a:off x="827584" y="1412776"/>
            <a:ext cx="1194558" cy="261610"/>
          </a:xfrm>
          <a:prstGeom prst="rect">
            <a:avLst/>
          </a:prstGeom>
        </p:spPr>
        <p:txBody>
          <a:bodyPr wrap="none">
            <a:spAutoFit/>
          </a:bodyPr>
          <a:lstStyle/>
          <a:p>
            <a:r>
              <a:rPr lang="el-GR" sz="1100" b="1" i="1" dirty="0" smtClean="0">
                <a:latin typeface="Arial" pitchFamily="34" charset="0"/>
                <a:cs typeface="Arial" pitchFamily="34" charset="0"/>
              </a:rPr>
              <a:t>Πηγή</a:t>
            </a:r>
            <a:r>
              <a:rPr lang="en-US" sz="1100" b="1" i="1" dirty="0" smtClean="0">
                <a:latin typeface="Arial" pitchFamily="34" charset="0"/>
                <a:cs typeface="Arial" pitchFamily="34" charset="0"/>
              </a:rPr>
              <a:t>:</a:t>
            </a:r>
            <a:r>
              <a:rPr lang="el-GR" sz="1100" b="1" i="1" dirty="0" smtClean="0">
                <a:latin typeface="Arial" pitchFamily="34" charset="0"/>
                <a:cs typeface="Arial" pitchFamily="34" charset="0"/>
              </a:rPr>
              <a:t> </a:t>
            </a:r>
            <a:r>
              <a:rPr lang="en-US" sz="1100" b="1" i="1" dirty="0" err="1" smtClean="0">
                <a:latin typeface="Arial" pitchFamily="34" charset="0"/>
                <a:cs typeface="Arial" pitchFamily="34" charset="0"/>
              </a:rPr>
              <a:t>Eurostat</a:t>
            </a:r>
            <a:endParaRPr lang="el-GR" sz="1100" b="1" i="1" dirty="0">
              <a:latin typeface="Arial" pitchFamily="34" charset="0"/>
              <a:cs typeface="Arial" pitchFamily="34" charset="0"/>
            </a:endParaRPr>
          </a:p>
        </p:txBody>
      </p:sp>
      <p:graphicFrame>
        <p:nvGraphicFramePr>
          <p:cNvPr id="9" name="1 - Γράφημα"/>
          <p:cNvGraphicFramePr/>
          <p:nvPr/>
        </p:nvGraphicFramePr>
        <p:xfrm>
          <a:off x="179512" y="692696"/>
          <a:ext cx="8784976" cy="59766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308992" y="476672"/>
            <a:ext cx="4046984" cy="1069304"/>
          </a:xfrm>
        </p:spPr>
        <p:txBody>
          <a:bodyPr>
            <a:normAutofit/>
          </a:bodyPr>
          <a:lstStyle/>
          <a:p>
            <a:r>
              <a:rPr lang="el-GR" sz="4400" dirty="0" smtClean="0">
                <a:solidFill>
                  <a:schemeClr val="accent3">
                    <a:lumMod val="60000"/>
                    <a:lumOff val="40000"/>
                  </a:schemeClr>
                </a:solidFill>
                <a:latin typeface="Arial" pitchFamily="34" charset="0"/>
                <a:cs typeface="Arial" pitchFamily="34" charset="0"/>
              </a:rPr>
              <a:t>Συμπέρασμα!</a:t>
            </a:r>
            <a:endParaRPr lang="el-GR" sz="4400" dirty="0">
              <a:solidFill>
                <a:schemeClr val="accent3">
                  <a:lumMod val="60000"/>
                  <a:lumOff val="40000"/>
                </a:schemeClr>
              </a:solidFill>
              <a:latin typeface="Arial" pitchFamily="34" charset="0"/>
              <a:cs typeface="Arial" pitchFamily="34" charset="0"/>
            </a:endParaRPr>
          </a:p>
        </p:txBody>
      </p:sp>
      <p:graphicFrame>
        <p:nvGraphicFramePr>
          <p:cNvPr id="7" name="6 - Διάγραμμα"/>
          <p:cNvGraphicFramePr/>
          <p:nvPr/>
        </p:nvGraphicFramePr>
        <p:xfrm>
          <a:off x="179512" y="1052736"/>
          <a:ext cx="896448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7 - Εικόνα" descr="conclusion.jpg"/>
          <p:cNvPicPr>
            <a:picLocks noChangeAspect="1"/>
          </p:cNvPicPr>
          <p:nvPr/>
        </p:nvPicPr>
        <p:blipFill>
          <a:blip r:embed="rId7" cstate="print">
            <a:clrChange>
              <a:clrFrom>
                <a:srgbClr val="FFFFFF"/>
              </a:clrFrom>
              <a:clrTo>
                <a:srgbClr val="FFFFFF">
                  <a:alpha val="0"/>
                </a:srgbClr>
              </a:clrTo>
            </a:clrChange>
          </a:blip>
          <a:stretch>
            <a:fillRect/>
          </a:stretch>
        </p:blipFill>
        <p:spPr>
          <a:xfrm>
            <a:off x="4572000" y="188640"/>
            <a:ext cx="1563742" cy="155679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381000" y="271464"/>
            <a:ext cx="5415136" cy="2725488"/>
          </a:xfrm>
        </p:spPr>
        <p:txBody>
          <a:bodyPr>
            <a:normAutofit/>
          </a:bodyPr>
          <a:lstStyle/>
          <a:p>
            <a:r>
              <a:rPr lang="el-GR" sz="4000" dirty="0" smtClean="0">
                <a:solidFill>
                  <a:schemeClr val="accent3">
                    <a:lumMod val="40000"/>
                    <a:lumOff val="60000"/>
                  </a:schemeClr>
                </a:solidFill>
                <a:effectLst/>
                <a:latin typeface="Arial" pitchFamily="34" charset="0"/>
                <a:cs typeface="Arial" pitchFamily="34" charset="0"/>
              </a:rPr>
              <a:t>2. Οι κρατικές επιχορηγήσεις στους δήμους </a:t>
            </a:r>
            <a:r>
              <a:rPr lang="en-US" sz="4000" dirty="0" smtClean="0">
                <a:solidFill>
                  <a:schemeClr val="accent3">
                    <a:lumMod val="40000"/>
                    <a:lumOff val="60000"/>
                  </a:schemeClr>
                </a:solidFill>
                <a:effectLst/>
                <a:latin typeface="Arial" pitchFamily="34" charset="0"/>
                <a:cs typeface="Arial" pitchFamily="34" charset="0"/>
              </a:rPr>
              <a:t>&amp; </a:t>
            </a:r>
            <a:r>
              <a:rPr lang="el-GR" sz="4000" dirty="0" smtClean="0">
                <a:solidFill>
                  <a:schemeClr val="accent3">
                    <a:lumMod val="40000"/>
                    <a:lumOff val="60000"/>
                  </a:schemeClr>
                </a:solidFill>
                <a:effectLst/>
                <a:latin typeface="Arial" pitchFamily="34" charset="0"/>
                <a:cs typeface="Arial" pitchFamily="34" charset="0"/>
              </a:rPr>
              <a:t>η εξέλιξη τους</a:t>
            </a:r>
          </a:p>
        </p:txBody>
      </p:sp>
      <p:sp>
        <p:nvSpPr>
          <p:cNvPr id="8" name="4 - Θέση υποσέλιδου"/>
          <p:cNvSpPr>
            <a:spLocks noGrp="1"/>
          </p:cNvSpPr>
          <p:nvPr>
            <p:ph type="ftr" sz="quarter" idx="11"/>
          </p:nvPr>
        </p:nvSpPr>
        <p:spPr>
          <a:xfrm>
            <a:off x="1547664" y="6381328"/>
            <a:ext cx="5791200" cy="365125"/>
          </a:xfrm>
          <a:noFill/>
        </p:spPr>
        <p:txBody>
          <a:bodyPr/>
          <a:lstStyle/>
          <a:p>
            <a:r>
              <a:rPr lang="el-GR" i="1" dirty="0"/>
              <a:t>Σεμινάρια ενημέρωσης νέων αιρετών </a:t>
            </a:r>
            <a:r>
              <a:rPr lang="el-GR" i="1" dirty="0" smtClean="0"/>
              <a:t>ΥΠΕΣ-ΚΕΔΕ-ΕΕΤΑΑ</a:t>
            </a:r>
            <a:r>
              <a:rPr lang="el-GR" i="1" dirty="0"/>
              <a:t>, </a:t>
            </a:r>
            <a:r>
              <a:rPr lang="el-GR" i="1" dirty="0" smtClean="0"/>
              <a:t>Ιούνιος</a:t>
            </a:r>
            <a:r>
              <a:rPr lang="en-US" i="1" dirty="0" smtClean="0"/>
              <a:t> - </a:t>
            </a:r>
            <a:r>
              <a:rPr lang="el-GR" i="1" dirty="0" smtClean="0"/>
              <a:t>Ιούλιος </a:t>
            </a:r>
            <a:r>
              <a:rPr lang="el-GR" i="1" dirty="0"/>
              <a:t>2014</a:t>
            </a:r>
          </a:p>
        </p:txBody>
      </p:sp>
      <p:pic>
        <p:nvPicPr>
          <p:cNvPr id="6" name="5 - Εικόνα" descr="money1.jpg"/>
          <p:cNvPicPr>
            <a:picLocks noChangeAspect="1"/>
          </p:cNvPicPr>
          <p:nvPr/>
        </p:nvPicPr>
        <p:blipFill>
          <a:blip r:embed="rId2" cstate="print"/>
          <a:stretch>
            <a:fillRect/>
          </a:stretch>
        </p:blipFill>
        <p:spPr>
          <a:xfrm>
            <a:off x="5868144" y="2852936"/>
            <a:ext cx="2829354" cy="24686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Θέση περιεχομένου"/>
          <p:cNvGraphicFramePr>
            <a:graphicFrameLocks noGrp="1"/>
          </p:cNvGraphicFramePr>
          <p:nvPr>
            <p:ph idx="1"/>
          </p:nvPr>
        </p:nvGraphicFramePr>
        <p:xfrm>
          <a:off x="179512" y="620688"/>
          <a:ext cx="8784976"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8 - Εικόνα" descr="money2.jpg"/>
          <p:cNvPicPr>
            <a:picLocks noChangeAspect="1"/>
          </p:cNvPicPr>
          <p:nvPr/>
        </p:nvPicPr>
        <p:blipFill>
          <a:blip r:embed="rId7" cstate="print"/>
          <a:stretch>
            <a:fillRect/>
          </a:stretch>
        </p:blipFill>
        <p:spPr>
          <a:xfrm>
            <a:off x="251520" y="5229200"/>
            <a:ext cx="1296144" cy="1385740"/>
          </a:xfrm>
          <a:prstGeom prst="rect">
            <a:avLst/>
          </a:prstGeom>
          <a:ln>
            <a:noFill/>
          </a:ln>
          <a:effectLst>
            <a:softEdge rad="112500"/>
          </a:effectLst>
        </p:spPr>
      </p:pic>
      <p:sp>
        <p:nvSpPr>
          <p:cNvPr id="4" name="3 - Ορθογώνιο"/>
          <p:cNvSpPr/>
          <p:nvPr/>
        </p:nvSpPr>
        <p:spPr>
          <a:xfrm>
            <a:off x="107504" y="44624"/>
            <a:ext cx="8928992" cy="1200329"/>
          </a:xfrm>
          <a:prstGeom prst="rect">
            <a:avLst/>
          </a:prstGeom>
        </p:spPr>
        <p:txBody>
          <a:bodyPr wrap="square">
            <a:spAutoFit/>
          </a:bodyPr>
          <a:lstStyle/>
          <a:p>
            <a:pPr lvl="0"/>
            <a:r>
              <a:rPr lang="el-GR" sz="2400" b="1" dirty="0" smtClean="0">
                <a:ln w="6350">
                  <a:solidFill>
                    <a:schemeClr val="accent1">
                      <a:shade val="43000"/>
                    </a:schemeClr>
                  </a:solidFill>
                </a:ln>
                <a:solidFill>
                  <a:schemeClr val="accent4">
                    <a:lumMod val="75000"/>
                  </a:schemeClr>
                </a:solidFill>
                <a:effectLst>
                  <a:outerShdw blurRad="26000" dist="26000" dir="14500000" algn="tl" rotWithShape="0">
                    <a:srgbClr val="000000">
                      <a:alpha val="40000"/>
                    </a:srgbClr>
                  </a:outerShdw>
                </a:effectLst>
                <a:latin typeface="Arial" pitchFamily="34" charset="0"/>
                <a:ea typeface="+mj-ea"/>
                <a:cs typeface="Arial" pitchFamily="34" charset="0"/>
              </a:rPr>
              <a:t>Η χρηματοδότηση των Κεντρικών Αυτοτελών Πόρων (ΚΑΠ) σύμφωνα με το νόμο 3852/2010 (Καλλικράτης) περιλαμβάνει:</a:t>
            </a:r>
          </a:p>
        </p:txBody>
      </p:sp>
    </p:spTree>
  </p:cSld>
  <p:clrMapOvr>
    <a:masterClrMapping/>
  </p:clrMapOvr>
  <p:transition spd="med">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Θέση περιεχομένου"/>
          <p:cNvGraphicFramePr>
            <a:graphicFrameLocks noGrp="1"/>
          </p:cNvGraphicFramePr>
          <p:nvPr>
            <p:ph idx="1"/>
          </p:nvPr>
        </p:nvGraphicFramePr>
        <p:xfrm>
          <a:off x="251520" y="2060848"/>
          <a:ext cx="856895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Ορθογώνιο"/>
          <p:cNvSpPr/>
          <p:nvPr/>
        </p:nvSpPr>
        <p:spPr>
          <a:xfrm>
            <a:off x="107504" y="59140"/>
            <a:ext cx="8784976" cy="1569660"/>
          </a:xfrm>
          <a:prstGeom prst="rect">
            <a:avLst/>
          </a:prstGeom>
        </p:spPr>
        <p:txBody>
          <a:bodyPr wrap="square">
            <a:spAutoFit/>
          </a:bodyPr>
          <a:lstStyle/>
          <a:p>
            <a:pPr lvl="0" algn="ctr"/>
            <a:r>
              <a:rPr lang="el-GR" sz="2400" b="1" dirty="0" smtClean="0">
                <a:ln w="6350">
                  <a:solidFill>
                    <a:schemeClr val="accent1">
                      <a:shade val="43000"/>
                    </a:schemeClr>
                  </a:solidFill>
                </a:ln>
                <a:solidFill>
                  <a:schemeClr val="accent4">
                    <a:lumMod val="75000"/>
                  </a:schemeClr>
                </a:solidFill>
                <a:effectLst>
                  <a:outerShdw blurRad="26000" dist="26000" dir="14500000" algn="tl" rotWithShape="0">
                    <a:srgbClr val="000000">
                      <a:alpha val="40000"/>
                    </a:srgbClr>
                  </a:outerShdw>
                </a:effectLst>
                <a:latin typeface="Arial" pitchFamily="34" charset="0"/>
                <a:ea typeface="+mj-ea"/>
                <a:cs typeface="Arial" pitchFamily="34" charset="0"/>
              </a:rPr>
              <a:t>Οι ΚΑΠ αποτελούνται από επιχορηγήσεις που χρηματοδοτούν λειτουργικές δαπάνες </a:t>
            </a:r>
            <a:r>
              <a:rPr lang="en-US" sz="2400" b="1" dirty="0" smtClean="0">
                <a:ln w="6350">
                  <a:solidFill>
                    <a:schemeClr val="accent1">
                      <a:shade val="43000"/>
                    </a:schemeClr>
                  </a:solidFill>
                </a:ln>
                <a:solidFill>
                  <a:schemeClr val="accent4">
                    <a:lumMod val="75000"/>
                  </a:schemeClr>
                </a:solidFill>
                <a:effectLst>
                  <a:outerShdw blurRad="26000" dist="26000" dir="14500000" algn="tl" rotWithShape="0">
                    <a:srgbClr val="000000">
                      <a:alpha val="40000"/>
                    </a:srgbClr>
                  </a:outerShdw>
                </a:effectLst>
                <a:latin typeface="Arial" pitchFamily="34" charset="0"/>
                <a:ea typeface="+mj-ea"/>
                <a:cs typeface="Arial" pitchFamily="34" charset="0"/>
              </a:rPr>
              <a:t>&amp; </a:t>
            </a:r>
            <a:r>
              <a:rPr lang="el-GR" sz="2400" b="1" dirty="0" smtClean="0">
                <a:ln w="6350">
                  <a:solidFill>
                    <a:schemeClr val="accent1">
                      <a:shade val="43000"/>
                    </a:schemeClr>
                  </a:solidFill>
                </a:ln>
                <a:solidFill>
                  <a:schemeClr val="accent4">
                    <a:lumMod val="75000"/>
                  </a:schemeClr>
                </a:solidFill>
                <a:effectLst>
                  <a:outerShdw blurRad="26000" dist="26000" dir="14500000" algn="tl" rotWithShape="0">
                    <a:srgbClr val="000000">
                      <a:alpha val="40000"/>
                    </a:srgbClr>
                  </a:outerShdw>
                </a:effectLst>
                <a:latin typeface="Arial" pitchFamily="34" charset="0"/>
                <a:ea typeface="+mj-ea"/>
                <a:cs typeface="Arial" pitchFamily="34" charset="0"/>
              </a:rPr>
              <a:t>από επιχορηγήσεις που χρηματοδοτούν μικρές δημοτικές επενδύσεις, συντηρήσεις </a:t>
            </a:r>
            <a:r>
              <a:rPr lang="en-US" sz="2400" b="1" dirty="0" smtClean="0">
                <a:ln w="6350">
                  <a:solidFill>
                    <a:schemeClr val="accent1">
                      <a:shade val="43000"/>
                    </a:schemeClr>
                  </a:solidFill>
                </a:ln>
                <a:solidFill>
                  <a:schemeClr val="accent4">
                    <a:lumMod val="75000"/>
                  </a:schemeClr>
                </a:solidFill>
                <a:effectLst>
                  <a:outerShdw blurRad="26000" dist="26000" dir="14500000" algn="tl" rotWithShape="0">
                    <a:srgbClr val="000000">
                      <a:alpha val="40000"/>
                    </a:srgbClr>
                  </a:outerShdw>
                </a:effectLst>
                <a:latin typeface="Arial" pitchFamily="34" charset="0"/>
                <a:ea typeface="+mj-ea"/>
                <a:cs typeface="Arial" pitchFamily="34" charset="0"/>
              </a:rPr>
              <a:t>&amp; </a:t>
            </a:r>
            <a:r>
              <a:rPr lang="el-GR" sz="2400" b="1" dirty="0" smtClean="0">
                <a:ln w="6350">
                  <a:solidFill>
                    <a:schemeClr val="accent1">
                      <a:shade val="43000"/>
                    </a:schemeClr>
                  </a:solidFill>
                </a:ln>
                <a:solidFill>
                  <a:schemeClr val="accent4">
                    <a:lumMod val="75000"/>
                  </a:schemeClr>
                </a:solidFill>
                <a:effectLst>
                  <a:outerShdw blurRad="26000" dist="26000" dir="14500000" algn="tl" rotWithShape="0">
                    <a:srgbClr val="000000">
                      <a:alpha val="40000"/>
                    </a:srgbClr>
                  </a:outerShdw>
                </a:effectLst>
                <a:latin typeface="Arial" pitchFamily="34" charset="0"/>
                <a:ea typeface="+mj-ea"/>
                <a:cs typeface="Arial" pitchFamily="34" charset="0"/>
              </a:rPr>
              <a:t>επισκευές (ΣΑΤΑ) </a:t>
            </a:r>
          </a:p>
        </p:txBody>
      </p:sp>
    </p:spTree>
  </p:cSld>
  <p:clrMapOvr>
    <a:masterClrMapping/>
  </p:clrMapOvr>
  <p:transition spd="med">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869</TotalTime>
  <Words>1028</Words>
  <Application>Microsoft Office PowerPoint</Application>
  <PresentationFormat>Προβολή στην οθόνη (4:3)</PresentationFormat>
  <Paragraphs>202</Paragraphs>
  <Slides>34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Ζωντάνια</vt:lpstr>
      <vt:lpstr>ΤΑ ΟΙΚΟΝΟΜΙΚΑ ΤΩΝ ΔΗΜΩΝ</vt:lpstr>
      <vt:lpstr>ΠΕΡΙΕΧΟΜΕΝΑ</vt:lpstr>
      <vt:lpstr>1. Η Ελληνική ΤΑ στο Ευρωπαϊκό της περιβάλλον</vt:lpstr>
      <vt:lpstr>Έσοδα της ΤΑ, ως % του ΑΕΠ, σε ΕΕ &amp; Ελλάδα </vt:lpstr>
      <vt:lpstr>Οι δαπάνες της Τοπικής Αυτοδιοίκησης ως % ΑΕΠ, σε ΕΕ &amp; Ελλάδα</vt:lpstr>
      <vt:lpstr>Συμπέρασμα!</vt:lpstr>
      <vt:lpstr>2. Οι κρατικές επιχορηγήσεις στους δήμους &amp; η εξέλιξη τους</vt:lpstr>
      <vt:lpstr>Διαφάνεια 8</vt:lpstr>
      <vt:lpstr>Διαφάνεια 9</vt:lpstr>
      <vt:lpstr>Έσοδα από επιχορηγήσεις ΚΑΠ δήμων</vt:lpstr>
      <vt:lpstr>Η πορεία της ΣΑΤΑ 2009 - 2014</vt:lpstr>
      <vt:lpstr>Σύγκριση ΚΑΠ χωρίς μεταφερόμενες αρμοδιότητες &amp; μισθοδοσία</vt:lpstr>
      <vt:lpstr>Συμπέρασμα! </vt:lpstr>
      <vt:lpstr>3. Είναι οι δήμοι το “μαύρο πρόβατο” των δημόσιων οικονομικών της χώρας; </vt:lpstr>
      <vt:lpstr>Ελλείμματα - Πλεονάσματα Κεντρικής Κυβέρνησης &amp; ΟΤΑ</vt:lpstr>
      <vt:lpstr>Υπόλοιπο ληξιπρόθεσμων υποχρεώσεων ΟΤΑ</vt:lpstr>
      <vt:lpstr>Διαφάνεια 17</vt:lpstr>
      <vt:lpstr>Συμπέρασμα!</vt:lpstr>
      <vt:lpstr>4. Ποια είναι η αναμενόμενη πορεία των οικονομικών της ΤΑ για τα επόμενα χρόνια;</vt:lpstr>
      <vt:lpstr>Διαφάνεια 20</vt:lpstr>
      <vt:lpstr>Διαφάνεια 21</vt:lpstr>
      <vt:lpstr>ΠΔΕ</vt:lpstr>
      <vt:lpstr>Προσωπικό</vt:lpstr>
      <vt:lpstr>Έλεγχοι</vt:lpstr>
      <vt:lpstr>ΕΣΠΑ</vt:lpstr>
      <vt:lpstr>Συμπέρασμα!</vt:lpstr>
      <vt:lpstr>5. Τι πρέπει να γίνει; </vt:lpstr>
      <vt:lpstr>Διαφάνεια 28</vt:lpstr>
      <vt:lpstr>Διαφάνεια 29</vt:lpstr>
      <vt:lpstr>Η ΚΕΔΕ έχει προτείνει να ενταχθεί στο νέο ΕΣΠΑ ένα ολοκληρωμένο πρόγραμμα διοικητικού εκσυγχρονισμού των δήμων, που θα περιλαμβάνει:</vt:lpstr>
      <vt:lpstr>Σε κάθε δήμο χωριστά θα πρέπει:</vt:lpstr>
      <vt:lpstr>Συμπέρασμα!</vt:lpstr>
      <vt:lpstr>Διαφάνεια 33</vt:lpstr>
      <vt:lpstr>Διαφάνεια 34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ΟΙΚΟΝΟΜΙΚΑ ΤΩΝ ΔΗΜΩΝ</dc:title>
  <dc:creator>Ράλλης</dc:creator>
  <cp:lastModifiedBy>kedke</cp:lastModifiedBy>
  <cp:revision>108</cp:revision>
  <dcterms:created xsi:type="dcterms:W3CDTF">2014-06-15T03:08:56Z</dcterms:created>
  <dcterms:modified xsi:type="dcterms:W3CDTF">2014-06-30T10:29:10Z</dcterms:modified>
</cp:coreProperties>
</file>