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443" r:id="rId3"/>
    <p:sldId id="445" r:id="rId4"/>
    <p:sldId id="446" r:id="rId5"/>
    <p:sldId id="447" r:id="rId6"/>
    <p:sldId id="488" r:id="rId7"/>
    <p:sldId id="448" r:id="rId8"/>
    <p:sldId id="449" r:id="rId9"/>
    <p:sldId id="450" r:id="rId10"/>
    <p:sldId id="453" r:id="rId11"/>
    <p:sldId id="454" r:id="rId12"/>
    <p:sldId id="455" r:id="rId13"/>
    <p:sldId id="456" r:id="rId14"/>
    <p:sldId id="457" r:id="rId15"/>
    <p:sldId id="459" r:id="rId16"/>
    <p:sldId id="460" r:id="rId17"/>
    <p:sldId id="489" r:id="rId18"/>
    <p:sldId id="465" r:id="rId19"/>
    <p:sldId id="477" r:id="rId20"/>
    <p:sldId id="478" r:id="rId21"/>
    <p:sldId id="479" r:id="rId22"/>
    <p:sldId id="480" r:id="rId23"/>
    <p:sldId id="481" r:id="rId24"/>
    <p:sldId id="482" r:id="rId25"/>
    <p:sldId id="483" r:id="rId26"/>
    <p:sldId id="397" r:id="rId27"/>
  </p:sldIdLst>
  <p:sldSz cx="12192000" cy="6858000"/>
  <p:notesSz cx="6797675" cy="9926638"/>
  <p:embeddedFontLst>
    <p:embeddedFont>
      <p:font typeface="Calibri" pitchFamily="34" charset="0"/>
      <p:regular r:id="rId29"/>
      <p:bold r:id="rId30"/>
      <p:italic r:id="rId31"/>
      <p:boldItalic r:id="rId32"/>
    </p:embeddedFont>
    <p:embeddedFont>
      <p:font typeface="Corbel" pitchFamily="34" charset="0"/>
      <p:regular r:id="rId33"/>
      <p:bold r:id="rId34"/>
      <p:italic r:id="rId35"/>
      <p:boldItalic r:id="rId36"/>
    </p:embeddedFont>
    <p:embeddedFont>
      <p:font typeface="Arial Narrow" pitchFamily="34" charset="0"/>
      <p:regular r:id="rId37"/>
      <p:bold r:id="rId38"/>
      <p:italic r:id="rId39"/>
      <p:boldItalic r:id="rId40"/>
    </p:embeddedFont>
    <p:embeddedFont>
      <p:font typeface="Wingdings 2" pitchFamily="18" charset="2"/>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hv1yUqYVM8ql6369adtBHIC7Nv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iliki Nasiou" initials="VN"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9EBF5"/>
    <a:srgbClr val="DFE7E9"/>
    <a:srgbClr val="EDF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4" autoAdjust="0"/>
  </p:normalViewPr>
  <p:slideViewPr>
    <p:cSldViewPr>
      <p:cViewPr varScale="1">
        <p:scale>
          <a:sx n="69" d="100"/>
          <a:sy n="69" d="100"/>
        </p:scale>
        <p:origin x="-744" y="-96"/>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72"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7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BB9B9-71A8-4F7F-9B5E-19BDB2EC9E7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l-GR"/>
        </a:p>
      </dgm:t>
    </dgm:pt>
    <dgm:pt modelId="{F690A547-F42D-4A10-A3F8-DD29BA1142B7}">
      <dgm:prSet phldrT="[Text]" custT="1"/>
      <dgm:spPr/>
      <dgm:t>
        <a:bodyPr/>
        <a:lstStyle/>
        <a:p>
          <a:pPr algn="l"/>
          <a:r>
            <a:rPr lang="el-GR" sz="1200" b="1" dirty="0"/>
            <a:t>1. </a:t>
          </a:r>
          <a:r>
            <a:rPr lang="el-GR" sz="1200" b="1"/>
            <a:t>Αναγνώριση Δημόσιων Πολιτικών</a:t>
          </a:r>
          <a:endParaRPr lang="el-GR" sz="1200"/>
        </a:p>
      </dgm:t>
    </dgm:pt>
    <dgm:pt modelId="{BDE2AA31-1E6F-4008-81F5-6A488247081C}" type="parTrans" cxnId="{C3118C35-6D96-4D6E-8B1A-091C739F4E24}">
      <dgm:prSet/>
      <dgm:spPr/>
      <dgm:t>
        <a:bodyPr/>
        <a:lstStyle/>
        <a:p>
          <a:endParaRPr lang="el-GR"/>
        </a:p>
      </dgm:t>
    </dgm:pt>
    <dgm:pt modelId="{3C9F0C1D-C28B-4935-9C04-24A03D3462D6}" type="sibTrans" cxnId="{C3118C35-6D96-4D6E-8B1A-091C739F4E24}">
      <dgm:prSet/>
      <dgm:spPr/>
      <dgm:t>
        <a:bodyPr/>
        <a:lstStyle/>
        <a:p>
          <a:endParaRPr lang="el-GR"/>
        </a:p>
      </dgm:t>
    </dgm:pt>
    <dgm:pt modelId="{47A296DE-1AC5-469C-BAE7-A3AFF4AFE310}">
      <dgm:prSet phldrT="[Text]" custT="1"/>
      <dgm:spPr/>
      <dgm:t>
        <a:bodyPr/>
        <a:lstStyle/>
        <a:p>
          <a:r>
            <a:rPr lang="el-GR" sz="1200" b="1" dirty="0"/>
            <a:t>2. Ομαδοποίηση Δημόσιων Πολιτικών σε </a:t>
          </a:r>
          <a:r>
            <a:rPr lang="el-GR" sz="1200" b="1" dirty="0" smtClean="0"/>
            <a:t>Λειτουργικές Περιοχές </a:t>
          </a:r>
          <a:r>
            <a:rPr lang="el-GR" sz="1200" b="1" dirty="0"/>
            <a:t>και </a:t>
          </a:r>
          <a:r>
            <a:rPr lang="el-GR" sz="1200" b="1" dirty="0" smtClean="0"/>
            <a:t>Λειτουργικούς Τομείς</a:t>
          </a:r>
          <a:endParaRPr lang="el-GR" sz="1200" dirty="0"/>
        </a:p>
      </dgm:t>
    </dgm:pt>
    <dgm:pt modelId="{235DACE2-FBF1-42B6-9C73-BD54C20B2367}" type="parTrans" cxnId="{CEBEF285-010D-44F8-80F7-BD4AA24AB046}">
      <dgm:prSet/>
      <dgm:spPr/>
      <dgm:t>
        <a:bodyPr/>
        <a:lstStyle/>
        <a:p>
          <a:endParaRPr lang="el-GR"/>
        </a:p>
      </dgm:t>
    </dgm:pt>
    <dgm:pt modelId="{004A3BF4-7D71-4AC9-ACF3-50D5B381D326}" type="sibTrans" cxnId="{CEBEF285-010D-44F8-80F7-BD4AA24AB046}">
      <dgm:prSet/>
      <dgm:spPr/>
      <dgm:t>
        <a:bodyPr/>
        <a:lstStyle/>
        <a:p>
          <a:endParaRPr lang="el-GR"/>
        </a:p>
      </dgm:t>
    </dgm:pt>
    <dgm:pt modelId="{7C6324D0-1849-4A26-A036-C96775B2045E}">
      <dgm:prSet phldrT="[Text]" custT="1"/>
      <dgm:spPr/>
      <dgm:t>
        <a:bodyPr/>
        <a:lstStyle/>
        <a:p>
          <a:pPr algn="l"/>
          <a:r>
            <a:rPr lang="el-GR" sz="1200" b="1"/>
            <a:t>3. Εξειδίκευση σε Θεματικά Αντικείμενα αρμοδιοτήτων</a:t>
          </a:r>
          <a:endParaRPr lang="el-GR" sz="1200"/>
        </a:p>
      </dgm:t>
    </dgm:pt>
    <dgm:pt modelId="{0F00225C-BD9E-417C-BFDB-D891C954CAA8}" type="parTrans" cxnId="{9FEAD9E0-2BE7-4E01-B857-A2C52F8A9EBC}">
      <dgm:prSet/>
      <dgm:spPr/>
      <dgm:t>
        <a:bodyPr/>
        <a:lstStyle/>
        <a:p>
          <a:endParaRPr lang="el-GR"/>
        </a:p>
      </dgm:t>
    </dgm:pt>
    <dgm:pt modelId="{877EA25C-DDB7-40CF-BA98-34F4FDC58601}" type="sibTrans" cxnId="{9FEAD9E0-2BE7-4E01-B857-A2C52F8A9EBC}">
      <dgm:prSet/>
      <dgm:spPr/>
      <dgm:t>
        <a:bodyPr/>
        <a:lstStyle/>
        <a:p>
          <a:endParaRPr lang="el-GR"/>
        </a:p>
      </dgm:t>
    </dgm:pt>
    <dgm:pt modelId="{300FB753-20BB-4E50-88E4-874B793C12A0}">
      <dgm:prSet custT="1"/>
      <dgm:spPr/>
      <dgm:t>
        <a:bodyPr/>
        <a:lstStyle/>
        <a:p>
          <a:pPr algn="l"/>
          <a:r>
            <a:rPr lang="el-GR" sz="1200" b="1"/>
            <a:t>4. Συσχέτιση ΛΠ, ΛΤ, Θεματικών Αντικειμένων αρμοδιοτήτων με </a:t>
          </a:r>
          <a:r>
            <a:rPr lang="en-US" sz="1200" b="1"/>
            <a:t> </a:t>
          </a:r>
          <a:r>
            <a:rPr lang="el-GR" sz="1200" b="1"/>
            <a:t>αρμοδιότητες</a:t>
          </a:r>
          <a:endParaRPr lang="el-GR" sz="1200"/>
        </a:p>
      </dgm:t>
    </dgm:pt>
    <dgm:pt modelId="{52C0527D-7AC3-4952-8291-A459E519EAFA}" type="parTrans" cxnId="{91865169-BA94-40F1-9EB9-D677D8C3789A}">
      <dgm:prSet/>
      <dgm:spPr/>
      <dgm:t>
        <a:bodyPr/>
        <a:lstStyle/>
        <a:p>
          <a:endParaRPr lang="el-GR"/>
        </a:p>
      </dgm:t>
    </dgm:pt>
    <dgm:pt modelId="{9E8F5388-AD8C-4AF9-8B08-3974F1919FEF}" type="sibTrans" cxnId="{91865169-BA94-40F1-9EB9-D677D8C3789A}">
      <dgm:prSet/>
      <dgm:spPr/>
      <dgm:t>
        <a:bodyPr/>
        <a:lstStyle/>
        <a:p>
          <a:endParaRPr lang="el-GR"/>
        </a:p>
      </dgm:t>
    </dgm:pt>
    <dgm:pt modelId="{788BA2CF-6F43-451D-949F-5B6554E74846}">
      <dgm:prSet custT="1"/>
      <dgm:spPr/>
      <dgm:t>
        <a:bodyPr/>
        <a:lstStyle/>
        <a:p>
          <a:pPr algn="l"/>
          <a:r>
            <a:rPr lang="el-GR" sz="1200" b="1"/>
            <a:t>5. Συσχέτιση ΛΠ, ΛΤ, Θεματικών αντικειμένων αρμοδιοτήτων με</a:t>
          </a:r>
          <a:r>
            <a:rPr lang="en-US" sz="1200" b="1"/>
            <a:t> </a:t>
          </a:r>
          <a:r>
            <a:rPr lang="el-GR" sz="1200" b="1"/>
            <a:t>επίπεδο διοίκησης</a:t>
          </a:r>
          <a:endParaRPr lang="el-GR" sz="1200"/>
        </a:p>
      </dgm:t>
    </dgm:pt>
    <dgm:pt modelId="{11BA069A-9940-4940-87AB-328728D9BBF5}" type="parTrans" cxnId="{4729B8A9-DAB9-481B-A820-3A227A6811D0}">
      <dgm:prSet/>
      <dgm:spPr/>
      <dgm:t>
        <a:bodyPr/>
        <a:lstStyle/>
        <a:p>
          <a:endParaRPr lang="el-GR"/>
        </a:p>
      </dgm:t>
    </dgm:pt>
    <dgm:pt modelId="{B3518537-5545-4AA8-B4D0-5799CD5E086E}" type="sibTrans" cxnId="{4729B8A9-DAB9-481B-A820-3A227A6811D0}">
      <dgm:prSet/>
      <dgm:spPr/>
      <dgm:t>
        <a:bodyPr/>
        <a:lstStyle/>
        <a:p>
          <a:endParaRPr lang="el-GR"/>
        </a:p>
      </dgm:t>
    </dgm:pt>
    <dgm:pt modelId="{30E78ECF-26AA-44D3-BE2E-90D7EB4F68E1}" type="pres">
      <dgm:prSet presAssocID="{A0FBB9B9-71A8-4F7F-9B5E-19BDB2EC9E71}" presName="Name0" presStyleCnt="0">
        <dgm:presLayoutVars>
          <dgm:chMax val="7"/>
          <dgm:chPref val="7"/>
          <dgm:dir/>
          <dgm:animLvl val="lvl"/>
        </dgm:presLayoutVars>
      </dgm:prSet>
      <dgm:spPr/>
      <dgm:t>
        <a:bodyPr/>
        <a:lstStyle/>
        <a:p>
          <a:endParaRPr lang="el-GR"/>
        </a:p>
      </dgm:t>
    </dgm:pt>
    <dgm:pt modelId="{2130BE8B-709D-4C8D-AC24-CB3669B0089C}" type="pres">
      <dgm:prSet presAssocID="{F690A547-F42D-4A10-A3F8-DD29BA1142B7}" presName="Accent1" presStyleCnt="0"/>
      <dgm:spPr/>
    </dgm:pt>
    <dgm:pt modelId="{36B98042-9434-4441-BFE1-67C6E4A7AEE5}" type="pres">
      <dgm:prSet presAssocID="{F690A547-F42D-4A10-A3F8-DD29BA1142B7}" presName="Accent" presStyleLbl="node1" presStyleIdx="0" presStyleCnt="5"/>
      <dgm:spPr/>
    </dgm:pt>
    <dgm:pt modelId="{9276071A-E223-48E4-AFD7-4169280985C3}" type="pres">
      <dgm:prSet presAssocID="{F690A547-F42D-4A10-A3F8-DD29BA1142B7}" presName="Parent1" presStyleLbl="revTx" presStyleIdx="0" presStyleCnt="5" custScaleX="193726" custLinFactX="83821" custLinFactNeighborX="100000" custLinFactNeighborY="-55487">
        <dgm:presLayoutVars>
          <dgm:chMax val="1"/>
          <dgm:chPref val="1"/>
          <dgm:bulletEnabled val="1"/>
        </dgm:presLayoutVars>
      </dgm:prSet>
      <dgm:spPr/>
      <dgm:t>
        <a:bodyPr/>
        <a:lstStyle/>
        <a:p>
          <a:endParaRPr lang="el-GR"/>
        </a:p>
      </dgm:t>
    </dgm:pt>
    <dgm:pt modelId="{6B1F073E-5479-4EB5-BA03-0C826CE8F360}" type="pres">
      <dgm:prSet presAssocID="{47A296DE-1AC5-469C-BAE7-A3AFF4AFE310}" presName="Accent2" presStyleCnt="0"/>
      <dgm:spPr/>
    </dgm:pt>
    <dgm:pt modelId="{D00DB22A-B7D8-4D55-B55E-4A2D20D32C18}" type="pres">
      <dgm:prSet presAssocID="{47A296DE-1AC5-469C-BAE7-A3AFF4AFE310}" presName="Accent" presStyleLbl="node1" presStyleIdx="1" presStyleCnt="5"/>
      <dgm:spPr/>
    </dgm:pt>
    <dgm:pt modelId="{D23306F9-6ABD-4B12-8210-6CC3A2C27E90}" type="pres">
      <dgm:prSet presAssocID="{47A296DE-1AC5-469C-BAE7-A3AFF4AFE310}" presName="Parent2" presStyleLbl="revTx" presStyleIdx="1" presStyleCnt="5" custScaleX="304777" custLinFactX="-100000" custLinFactNeighborX="-134352" custLinFactNeighborY="-55487">
        <dgm:presLayoutVars>
          <dgm:chMax val="1"/>
          <dgm:chPref val="1"/>
          <dgm:bulletEnabled val="1"/>
        </dgm:presLayoutVars>
      </dgm:prSet>
      <dgm:spPr/>
      <dgm:t>
        <a:bodyPr/>
        <a:lstStyle/>
        <a:p>
          <a:endParaRPr lang="el-GR"/>
        </a:p>
      </dgm:t>
    </dgm:pt>
    <dgm:pt modelId="{7AB18A14-1211-4124-8213-D174520F5F6B}" type="pres">
      <dgm:prSet presAssocID="{7C6324D0-1849-4A26-A036-C96775B2045E}" presName="Accent3" presStyleCnt="0"/>
      <dgm:spPr/>
    </dgm:pt>
    <dgm:pt modelId="{69BC9696-5319-492A-9C2B-A72BE0C81D20}" type="pres">
      <dgm:prSet presAssocID="{7C6324D0-1849-4A26-A036-C96775B2045E}" presName="Accent" presStyleLbl="node1" presStyleIdx="2" presStyleCnt="5"/>
      <dgm:spPr/>
    </dgm:pt>
    <dgm:pt modelId="{98EF1A1E-BEED-4914-864D-EC585E071CC9}" type="pres">
      <dgm:prSet presAssocID="{7C6324D0-1849-4A26-A036-C96775B2045E}" presName="Parent3" presStyleLbl="revTx" presStyleIdx="2" presStyleCnt="5" custScaleX="219759" custLinFactX="100000" custLinFactNeighborX="102091" custLinFactNeighborY="-14004">
        <dgm:presLayoutVars>
          <dgm:chMax val="1"/>
          <dgm:chPref val="1"/>
          <dgm:bulletEnabled val="1"/>
        </dgm:presLayoutVars>
      </dgm:prSet>
      <dgm:spPr/>
      <dgm:t>
        <a:bodyPr/>
        <a:lstStyle/>
        <a:p>
          <a:endParaRPr lang="el-GR"/>
        </a:p>
      </dgm:t>
    </dgm:pt>
    <dgm:pt modelId="{013DCCE1-01CE-42E1-BFE8-83D59C77EFCF}" type="pres">
      <dgm:prSet presAssocID="{300FB753-20BB-4E50-88E4-874B793C12A0}" presName="Accent4" presStyleCnt="0"/>
      <dgm:spPr/>
    </dgm:pt>
    <dgm:pt modelId="{8D78DA8D-16AE-4288-9573-CFBD19B8D6AE}" type="pres">
      <dgm:prSet presAssocID="{300FB753-20BB-4E50-88E4-874B793C12A0}" presName="Accent" presStyleLbl="node1" presStyleIdx="3" presStyleCnt="5"/>
      <dgm:spPr/>
    </dgm:pt>
    <dgm:pt modelId="{5125191D-A48B-48E1-9CDF-42E0C7AF9333}" type="pres">
      <dgm:prSet presAssocID="{300FB753-20BB-4E50-88E4-874B793C12A0}" presName="Parent4" presStyleLbl="revTx" presStyleIdx="3" presStyleCnt="5" custScaleX="290431" custLinFactX="-100000" custLinFactNeighborX="-129912" custLinFactNeighborY="-22194">
        <dgm:presLayoutVars>
          <dgm:chMax val="1"/>
          <dgm:chPref val="1"/>
          <dgm:bulletEnabled val="1"/>
        </dgm:presLayoutVars>
      </dgm:prSet>
      <dgm:spPr/>
      <dgm:t>
        <a:bodyPr/>
        <a:lstStyle/>
        <a:p>
          <a:endParaRPr lang="el-GR"/>
        </a:p>
      </dgm:t>
    </dgm:pt>
    <dgm:pt modelId="{EC5C65D3-17D6-4908-A085-8AD0FD928D70}" type="pres">
      <dgm:prSet presAssocID="{788BA2CF-6F43-451D-949F-5B6554E74846}" presName="Accent5" presStyleCnt="0"/>
      <dgm:spPr/>
    </dgm:pt>
    <dgm:pt modelId="{28CB0199-D911-4C82-B391-A054C8658B39}" type="pres">
      <dgm:prSet presAssocID="{788BA2CF-6F43-451D-949F-5B6554E74846}" presName="Accent" presStyleLbl="node1" presStyleIdx="4" presStyleCnt="5"/>
      <dgm:spPr/>
    </dgm:pt>
    <dgm:pt modelId="{1980D45D-BB78-4295-9332-7E6705D9938B}" type="pres">
      <dgm:prSet presAssocID="{788BA2CF-6F43-451D-949F-5B6554E74846}" presName="Parent5" presStyleLbl="revTx" presStyleIdx="4" presStyleCnt="5" custScaleX="244233" custLinFactX="100000" custLinFactNeighborX="114402" custLinFactNeighborY="-44389">
        <dgm:presLayoutVars>
          <dgm:chMax val="1"/>
          <dgm:chPref val="1"/>
          <dgm:bulletEnabled val="1"/>
        </dgm:presLayoutVars>
      </dgm:prSet>
      <dgm:spPr/>
      <dgm:t>
        <a:bodyPr/>
        <a:lstStyle/>
        <a:p>
          <a:endParaRPr lang="el-GR"/>
        </a:p>
      </dgm:t>
    </dgm:pt>
  </dgm:ptLst>
  <dgm:cxnLst>
    <dgm:cxn modelId="{C3118C35-6D96-4D6E-8B1A-091C739F4E24}" srcId="{A0FBB9B9-71A8-4F7F-9B5E-19BDB2EC9E71}" destId="{F690A547-F42D-4A10-A3F8-DD29BA1142B7}" srcOrd="0" destOrd="0" parTransId="{BDE2AA31-1E6F-4008-81F5-6A488247081C}" sibTransId="{3C9F0C1D-C28B-4935-9C04-24A03D3462D6}"/>
    <dgm:cxn modelId="{CEBEF285-010D-44F8-80F7-BD4AA24AB046}" srcId="{A0FBB9B9-71A8-4F7F-9B5E-19BDB2EC9E71}" destId="{47A296DE-1AC5-469C-BAE7-A3AFF4AFE310}" srcOrd="1" destOrd="0" parTransId="{235DACE2-FBF1-42B6-9C73-BD54C20B2367}" sibTransId="{004A3BF4-7D71-4AC9-ACF3-50D5B381D326}"/>
    <dgm:cxn modelId="{BE249BDB-C660-41E4-8ADA-B351A241215F}" type="presOf" srcId="{F690A547-F42D-4A10-A3F8-DD29BA1142B7}" destId="{9276071A-E223-48E4-AFD7-4169280985C3}" srcOrd="0" destOrd="0" presId="urn:microsoft.com/office/officeart/2009/layout/CircleArrowProcess"/>
    <dgm:cxn modelId="{9FEAD9E0-2BE7-4E01-B857-A2C52F8A9EBC}" srcId="{A0FBB9B9-71A8-4F7F-9B5E-19BDB2EC9E71}" destId="{7C6324D0-1849-4A26-A036-C96775B2045E}" srcOrd="2" destOrd="0" parTransId="{0F00225C-BD9E-417C-BFDB-D891C954CAA8}" sibTransId="{877EA25C-DDB7-40CF-BA98-34F4FDC58601}"/>
    <dgm:cxn modelId="{CC6BE148-03BB-438D-94A4-90E52A36AC5C}" type="presOf" srcId="{47A296DE-1AC5-469C-BAE7-A3AFF4AFE310}" destId="{D23306F9-6ABD-4B12-8210-6CC3A2C27E90}" srcOrd="0" destOrd="0" presId="urn:microsoft.com/office/officeart/2009/layout/CircleArrowProcess"/>
    <dgm:cxn modelId="{17328BDE-04DD-456A-B811-85310DE75AD5}" type="presOf" srcId="{788BA2CF-6F43-451D-949F-5B6554E74846}" destId="{1980D45D-BB78-4295-9332-7E6705D9938B}" srcOrd="0" destOrd="0" presId="urn:microsoft.com/office/officeart/2009/layout/CircleArrowProcess"/>
    <dgm:cxn modelId="{EF48FFFF-5989-4B51-A635-F4B455F229C0}" type="presOf" srcId="{7C6324D0-1849-4A26-A036-C96775B2045E}" destId="{98EF1A1E-BEED-4914-864D-EC585E071CC9}" srcOrd="0" destOrd="0" presId="urn:microsoft.com/office/officeart/2009/layout/CircleArrowProcess"/>
    <dgm:cxn modelId="{1200DDC2-3EA6-488C-B5E8-835289A243FE}" type="presOf" srcId="{A0FBB9B9-71A8-4F7F-9B5E-19BDB2EC9E71}" destId="{30E78ECF-26AA-44D3-BE2E-90D7EB4F68E1}" srcOrd="0" destOrd="0" presId="urn:microsoft.com/office/officeart/2009/layout/CircleArrowProcess"/>
    <dgm:cxn modelId="{252DAFC6-5339-4FB7-A0B4-FD45DA50F521}" type="presOf" srcId="{300FB753-20BB-4E50-88E4-874B793C12A0}" destId="{5125191D-A48B-48E1-9CDF-42E0C7AF9333}" srcOrd="0" destOrd="0" presId="urn:microsoft.com/office/officeart/2009/layout/CircleArrowProcess"/>
    <dgm:cxn modelId="{4729B8A9-DAB9-481B-A820-3A227A6811D0}" srcId="{A0FBB9B9-71A8-4F7F-9B5E-19BDB2EC9E71}" destId="{788BA2CF-6F43-451D-949F-5B6554E74846}" srcOrd="4" destOrd="0" parTransId="{11BA069A-9940-4940-87AB-328728D9BBF5}" sibTransId="{B3518537-5545-4AA8-B4D0-5799CD5E086E}"/>
    <dgm:cxn modelId="{91865169-BA94-40F1-9EB9-D677D8C3789A}" srcId="{A0FBB9B9-71A8-4F7F-9B5E-19BDB2EC9E71}" destId="{300FB753-20BB-4E50-88E4-874B793C12A0}" srcOrd="3" destOrd="0" parTransId="{52C0527D-7AC3-4952-8291-A459E519EAFA}" sibTransId="{9E8F5388-AD8C-4AF9-8B08-3974F1919FEF}"/>
    <dgm:cxn modelId="{5BD770E6-3E39-4409-8949-5581C50D8784}" type="presParOf" srcId="{30E78ECF-26AA-44D3-BE2E-90D7EB4F68E1}" destId="{2130BE8B-709D-4C8D-AC24-CB3669B0089C}" srcOrd="0" destOrd="0" presId="urn:microsoft.com/office/officeart/2009/layout/CircleArrowProcess"/>
    <dgm:cxn modelId="{609AFBB9-A751-4498-9E71-BDBFC5BDA82C}" type="presParOf" srcId="{2130BE8B-709D-4C8D-AC24-CB3669B0089C}" destId="{36B98042-9434-4441-BFE1-67C6E4A7AEE5}" srcOrd="0" destOrd="0" presId="urn:microsoft.com/office/officeart/2009/layout/CircleArrowProcess"/>
    <dgm:cxn modelId="{E044C407-87C0-4C5F-8F6D-4607754AC77A}" type="presParOf" srcId="{30E78ECF-26AA-44D3-BE2E-90D7EB4F68E1}" destId="{9276071A-E223-48E4-AFD7-4169280985C3}" srcOrd="1" destOrd="0" presId="urn:microsoft.com/office/officeart/2009/layout/CircleArrowProcess"/>
    <dgm:cxn modelId="{48A35CB4-3AE0-4BC1-899C-10E76F54905B}" type="presParOf" srcId="{30E78ECF-26AA-44D3-BE2E-90D7EB4F68E1}" destId="{6B1F073E-5479-4EB5-BA03-0C826CE8F360}" srcOrd="2" destOrd="0" presId="urn:microsoft.com/office/officeart/2009/layout/CircleArrowProcess"/>
    <dgm:cxn modelId="{4EF1E2E4-8309-4D27-A5A2-6B7EEB6A4E72}" type="presParOf" srcId="{6B1F073E-5479-4EB5-BA03-0C826CE8F360}" destId="{D00DB22A-B7D8-4D55-B55E-4A2D20D32C18}" srcOrd="0" destOrd="0" presId="urn:microsoft.com/office/officeart/2009/layout/CircleArrowProcess"/>
    <dgm:cxn modelId="{71FF0DC1-30A5-435B-A6B5-B79A164574B9}" type="presParOf" srcId="{30E78ECF-26AA-44D3-BE2E-90D7EB4F68E1}" destId="{D23306F9-6ABD-4B12-8210-6CC3A2C27E90}" srcOrd="3" destOrd="0" presId="urn:microsoft.com/office/officeart/2009/layout/CircleArrowProcess"/>
    <dgm:cxn modelId="{6203864F-5B96-4646-B986-946EFEDB9990}" type="presParOf" srcId="{30E78ECF-26AA-44D3-BE2E-90D7EB4F68E1}" destId="{7AB18A14-1211-4124-8213-D174520F5F6B}" srcOrd="4" destOrd="0" presId="urn:microsoft.com/office/officeart/2009/layout/CircleArrowProcess"/>
    <dgm:cxn modelId="{692C3982-4921-46C0-89B3-B23CD22914F2}" type="presParOf" srcId="{7AB18A14-1211-4124-8213-D174520F5F6B}" destId="{69BC9696-5319-492A-9C2B-A72BE0C81D20}" srcOrd="0" destOrd="0" presId="urn:microsoft.com/office/officeart/2009/layout/CircleArrowProcess"/>
    <dgm:cxn modelId="{B08546C5-49DD-4C63-B9E1-E44E4BDC7F49}" type="presParOf" srcId="{30E78ECF-26AA-44D3-BE2E-90D7EB4F68E1}" destId="{98EF1A1E-BEED-4914-864D-EC585E071CC9}" srcOrd="5" destOrd="0" presId="urn:microsoft.com/office/officeart/2009/layout/CircleArrowProcess"/>
    <dgm:cxn modelId="{605DE652-ED3B-4ACD-8124-F65FE78771E4}" type="presParOf" srcId="{30E78ECF-26AA-44D3-BE2E-90D7EB4F68E1}" destId="{013DCCE1-01CE-42E1-BFE8-83D59C77EFCF}" srcOrd="6" destOrd="0" presId="urn:microsoft.com/office/officeart/2009/layout/CircleArrowProcess"/>
    <dgm:cxn modelId="{AD3A87D5-779C-44CC-8CB2-23E8D674F2E2}" type="presParOf" srcId="{013DCCE1-01CE-42E1-BFE8-83D59C77EFCF}" destId="{8D78DA8D-16AE-4288-9573-CFBD19B8D6AE}" srcOrd="0" destOrd="0" presId="urn:microsoft.com/office/officeart/2009/layout/CircleArrowProcess"/>
    <dgm:cxn modelId="{71677385-0EFE-4B87-8F42-5694660E4021}" type="presParOf" srcId="{30E78ECF-26AA-44D3-BE2E-90D7EB4F68E1}" destId="{5125191D-A48B-48E1-9CDF-42E0C7AF9333}" srcOrd="7" destOrd="0" presId="urn:microsoft.com/office/officeart/2009/layout/CircleArrowProcess"/>
    <dgm:cxn modelId="{A0FE1CDF-7BA8-463C-8937-6919EF77C840}" type="presParOf" srcId="{30E78ECF-26AA-44D3-BE2E-90D7EB4F68E1}" destId="{EC5C65D3-17D6-4908-A085-8AD0FD928D70}" srcOrd="8" destOrd="0" presId="urn:microsoft.com/office/officeart/2009/layout/CircleArrowProcess"/>
    <dgm:cxn modelId="{8C4E9384-5D81-486B-8E30-561E86ACBD05}" type="presParOf" srcId="{EC5C65D3-17D6-4908-A085-8AD0FD928D70}" destId="{28CB0199-D911-4C82-B391-A054C8658B39}" srcOrd="0" destOrd="0" presId="urn:microsoft.com/office/officeart/2009/layout/CircleArrowProcess"/>
    <dgm:cxn modelId="{5460F4CF-D01D-49E9-A7FE-174380047F70}" type="presParOf" srcId="{30E78ECF-26AA-44D3-BE2E-90D7EB4F68E1}" destId="{1980D45D-BB78-4295-9332-7E6705D9938B}" srcOrd="9"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5903858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a:t>Intro /02</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1</a:t>
            </a:fld>
            <a:endParaRPr/>
          </a:p>
        </p:txBody>
      </p:sp>
    </p:spTree>
    <p:extLst>
      <p:ext uri="{BB962C8B-B14F-4D97-AF65-F5344CB8AC3E}">
        <p14:creationId xmlns:p14="http://schemas.microsoft.com/office/powerpoint/2010/main" xmlns="" val="6101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10</a:t>
            </a:fld>
            <a:endParaRPr/>
          </a:p>
        </p:txBody>
      </p:sp>
    </p:spTree>
    <p:extLst>
      <p:ext uri="{BB962C8B-B14F-4D97-AF65-F5344CB8AC3E}">
        <p14:creationId xmlns:p14="http://schemas.microsoft.com/office/powerpoint/2010/main" xmlns="" val="3358746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11</a:t>
            </a:fld>
            <a:endParaRPr/>
          </a:p>
        </p:txBody>
      </p:sp>
    </p:spTree>
    <p:extLst>
      <p:ext uri="{BB962C8B-B14F-4D97-AF65-F5344CB8AC3E}">
        <p14:creationId xmlns:p14="http://schemas.microsoft.com/office/powerpoint/2010/main" xmlns="" val="1613200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12</a:t>
            </a:fld>
            <a:endParaRPr/>
          </a:p>
        </p:txBody>
      </p:sp>
    </p:spTree>
    <p:extLst>
      <p:ext uri="{BB962C8B-B14F-4D97-AF65-F5344CB8AC3E}">
        <p14:creationId xmlns:p14="http://schemas.microsoft.com/office/powerpoint/2010/main" xmlns="" val="202133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13</a:t>
            </a:fld>
            <a:endParaRPr/>
          </a:p>
        </p:txBody>
      </p:sp>
    </p:spTree>
    <p:extLst>
      <p:ext uri="{BB962C8B-B14F-4D97-AF65-F5344CB8AC3E}">
        <p14:creationId xmlns:p14="http://schemas.microsoft.com/office/powerpoint/2010/main" xmlns="" val="53875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14</a:t>
            </a:fld>
            <a:endParaRPr/>
          </a:p>
        </p:txBody>
      </p:sp>
    </p:spTree>
    <p:extLst>
      <p:ext uri="{BB962C8B-B14F-4D97-AF65-F5344CB8AC3E}">
        <p14:creationId xmlns:p14="http://schemas.microsoft.com/office/powerpoint/2010/main" xmlns="" val="1549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15</a:t>
            </a:fld>
            <a:endParaRPr/>
          </a:p>
        </p:txBody>
      </p:sp>
    </p:spTree>
    <p:extLst>
      <p:ext uri="{BB962C8B-B14F-4D97-AF65-F5344CB8AC3E}">
        <p14:creationId xmlns:p14="http://schemas.microsoft.com/office/powerpoint/2010/main" xmlns="" val="263861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16</a:t>
            </a:fld>
            <a:endParaRPr/>
          </a:p>
        </p:txBody>
      </p:sp>
    </p:spTree>
    <p:extLst>
      <p:ext uri="{BB962C8B-B14F-4D97-AF65-F5344CB8AC3E}">
        <p14:creationId xmlns:p14="http://schemas.microsoft.com/office/powerpoint/2010/main" xmlns="" val="91398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e86278dee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gbe86278dee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Font typeface="Calibri"/>
              <a:buNone/>
            </a:pPr>
            <a:r>
              <a:rPr lang="el-GR" sz="1200">
                <a:latin typeface="Calibri"/>
                <a:ea typeface="Calibri"/>
                <a:cs typeface="Calibri"/>
                <a:sym typeface="Calibri"/>
              </a:rPr>
              <a:t>Intro /01</a:t>
            </a:r>
            <a:endParaRPr/>
          </a:p>
          <a:p>
            <a:pPr marL="0" lvl="0" indent="0" algn="l" rtl="0">
              <a:spcBef>
                <a:spcPts val="0"/>
              </a:spcBef>
              <a:spcAft>
                <a:spcPts val="0"/>
              </a:spcAft>
              <a:buSzPts val="1200"/>
              <a:buNone/>
            </a:pP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p:txBody>
      </p:sp>
      <p:sp>
        <p:nvSpPr>
          <p:cNvPr id="188" name="Google Shape;188;gbe86278dee_0_120: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l-GR" sz="14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17</a:t>
            </a:fld>
            <a:endParaRPr/>
          </a:p>
        </p:txBody>
      </p:sp>
    </p:spTree>
    <p:extLst>
      <p:ext uri="{BB962C8B-B14F-4D97-AF65-F5344CB8AC3E}">
        <p14:creationId xmlns:p14="http://schemas.microsoft.com/office/powerpoint/2010/main" xmlns="" val="1033678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18</a:t>
            </a:fld>
            <a:endParaRPr/>
          </a:p>
        </p:txBody>
      </p:sp>
    </p:spTree>
    <p:extLst>
      <p:ext uri="{BB962C8B-B14F-4D97-AF65-F5344CB8AC3E}">
        <p14:creationId xmlns:p14="http://schemas.microsoft.com/office/powerpoint/2010/main" xmlns="" val="125770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19</a:t>
            </a:fld>
            <a:endParaRPr/>
          </a:p>
        </p:txBody>
      </p:sp>
    </p:spTree>
    <p:extLst>
      <p:ext uri="{BB962C8B-B14F-4D97-AF65-F5344CB8AC3E}">
        <p14:creationId xmlns:p14="http://schemas.microsoft.com/office/powerpoint/2010/main" xmlns="" val="110687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a:t>
            </a:fld>
            <a:endParaRPr/>
          </a:p>
        </p:txBody>
      </p:sp>
    </p:spTree>
    <p:extLst>
      <p:ext uri="{BB962C8B-B14F-4D97-AF65-F5344CB8AC3E}">
        <p14:creationId xmlns:p14="http://schemas.microsoft.com/office/powerpoint/2010/main" xmlns="" val="58848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20</a:t>
            </a:fld>
            <a:endParaRPr/>
          </a:p>
        </p:txBody>
      </p:sp>
    </p:spTree>
    <p:extLst>
      <p:ext uri="{BB962C8B-B14F-4D97-AF65-F5344CB8AC3E}">
        <p14:creationId xmlns:p14="http://schemas.microsoft.com/office/powerpoint/2010/main" xmlns="" val="37948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21</a:t>
            </a:fld>
            <a:endParaRPr/>
          </a:p>
        </p:txBody>
      </p:sp>
    </p:spTree>
    <p:extLst>
      <p:ext uri="{BB962C8B-B14F-4D97-AF65-F5344CB8AC3E}">
        <p14:creationId xmlns:p14="http://schemas.microsoft.com/office/powerpoint/2010/main" xmlns="" val="358331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22</a:t>
            </a:fld>
            <a:endParaRPr/>
          </a:p>
        </p:txBody>
      </p:sp>
    </p:spTree>
    <p:extLst>
      <p:ext uri="{BB962C8B-B14F-4D97-AF65-F5344CB8AC3E}">
        <p14:creationId xmlns:p14="http://schemas.microsoft.com/office/powerpoint/2010/main" xmlns="" val="2577312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23</a:t>
            </a:fld>
            <a:endParaRPr/>
          </a:p>
        </p:txBody>
      </p:sp>
    </p:spTree>
    <p:extLst>
      <p:ext uri="{BB962C8B-B14F-4D97-AF65-F5344CB8AC3E}">
        <p14:creationId xmlns:p14="http://schemas.microsoft.com/office/powerpoint/2010/main" xmlns="" val="1312157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24</a:t>
            </a:fld>
            <a:endParaRPr/>
          </a:p>
        </p:txBody>
      </p:sp>
    </p:spTree>
    <p:extLst>
      <p:ext uri="{BB962C8B-B14F-4D97-AF65-F5344CB8AC3E}">
        <p14:creationId xmlns:p14="http://schemas.microsoft.com/office/powerpoint/2010/main" xmlns="" val="4019341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25</a:t>
            </a:fld>
            <a:endParaRPr/>
          </a:p>
        </p:txBody>
      </p:sp>
    </p:spTree>
    <p:extLst>
      <p:ext uri="{BB962C8B-B14F-4D97-AF65-F5344CB8AC3E}">
        <p14:creationId xmlns:p14="http://schemas.microsoft.com/office/powerpoint/2010/main" xmlns="" val="1433976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l-GR"/>
              <a:t>Intro /02</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26</a:t>
            </a:fld>
            <a:endParaRPr/>
          </a:p>
        </p:txBody>
      </p:sp>
    </p:spTree>
    <p:extLst>
      <p:ext uri="{BB962C8B-B14F-4D97-AF65-F5344CB8AC3E}">
        <p14:creationId xmlns:p14="http://schemas.microsoft.com/office/powerpoint/2010/main" xmlns="" val="379397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3</a:t>
            </a:fld>
            <a:endParaRPr/>
          </a:p>
        </p:txBody>
      </p:sp>
    </p:spTree>
    <p:extLst>
      <p:ext uri="{BB962C8B-B14F-4D97-AF65-F5344CB8AC3E}">
        <p14:creationId xmlns:p14="http://schemas.microsoft.com/office/powerpoint/2010/main" xmlns="" val="266434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4</a:t>
            </a:fld>
            <a:endParaRPr/>
          </a:p>
        </p:txBody>
      </p:sp>
    </p:spTree>
    <p:extLst>
      <p:ext uri="{BB962C8B-B14F-4D97-AF65-F5344CB8AC3E}">
        <p14:creationId xmlns:p14="http://schemas.microsoft.com/office/powerpoint/2010/main" xmlns="" val="54434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5</a:t>
            </a:fld>
            <a:endParaRPr/>
          </a:p>
        </p:txBody>
      </p:sp>
    </p:spTree>
    <p:extLst>
      <p:ext uri="{BB962C8B-B14F-4D97-AF65-F5344CB8AC3E}">
        <p14:creationId xmlns:p14="http://schemas.microsoft.com/office/powerpoint/2010/main" xmlns="" val="272345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6</a:t>
            </a:fld>
            <a:endParaRPr/>
          </a:p>
        </p:txBody>
      </p:sp>
    </p:spTree>
    <p:extLst>
      <p:ext uri="{BB962C8B-B14F-4D97-AF65-F5344CB8AC3E}">
        <p14:creationId xmlns:p14="http://schemas.microsoft.com/office/powerpoint/2010/main" xmlns="" val="232885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7</a:t>
            </a:fld>
            <a:endParaRPr/>
          </a:p>
        </p:txBody>
      </p:sp>
    </p:spTree>
    <p:extLst>
      <p:ext uri="{BB962C8B-B14F-4D97-AF65-F5344CB8AC3E}">
        <p14:creationId xmlns:p14="http://schemas.microsoft.com/office/powerpoint/2010/main" xmlns="" val="92007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8</a:t>
            </a:fld>
            <a:endParaRPr/>
          </a:p>
        </p:txBody>
      </p:sp>
    </p:spTree>
    <p:extLst>
      <p:ext uri="{BB962C8B-B14F-4D97-AF65-F5344CB8AC3E}">
        <p14:creationId xmlns:p14="http://schemas.microsoft.com/office/powerpoint/2010/main" xmlns="" val="3448362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algn="r"/>
            <a:fld id="{00000000-1234-1234-1234-123412341234}" type="slidenum">
              <a:rPr lang="el-GR"/>
              <a:pPr algn="r"/>
              <a:t>9</a:t>
            </a:fld>
            <a:endParaRPr/>
          </a:p>
        </p:txBody>
      </p:sp>
    </p:spTree>
    <p:extLst>
      <p:ext uri="{BB962C8B-B14F-4D97-AF65-F5344CB8AC3E}">
        <p14:creationId xmlns:p14="http://schemas.microsoft.com/office/powerpoint/2010/main" xmlns="" val="31932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831849"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831849" y="458946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1"/>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2" y="1956596"/>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5.xml"/><Relationship Id="rId5" Type="http://schemas.openxmlformats.org/officeDocument/2006/relationships/tags" Target="../tags/tag5.xml"/><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1602769" y="5517232"/>
            <a:ext cx="9945384" cy="1204247"/>
          </a:xfrm>
          <a:prstGeom prst="rect">
            <a:avLst/>
          </a:prstGeom>
          <a:noFill/>
          <a:ln>
            <a:noFill/>
          </a:ln>
        </p:spPr>
        <p:txBody>
          <a:bodyPr spcFirstLastPara="1" wrap="square" lIns="91425" tIns="45700" rIns="91425" bIns="45700" anchor="t" anchorCtr="0">
            <a:noAutofit/>
          </a:bodyPr>
          <a:lstStyle/>
          <a:p>
            <a:pPr algn="ctr"/>
            <a:endParaRPr lang="en-US" sz="1800" b="1" dirty="0" smtClean="0">
              <a:solidFill>
                <a:srgbClr val="0070C0"/>
              </a:solidFill>
            </a:endParaRPr>
          </a:p>
          <a:p>
            <a:pPr algn="ctr"/>
            <a:r>
              <a:rPr lang="el-GR" sz="1800" b="1" dirty="0" err="1" smtClean="0">
                <a:solidFill>
                  <a:srgbClr val="0070C0"/>
                </a:solidFill>
              </a:rPr>
              <a:t>Εξορθολογισμός</a:t>
            </a:r>
            <a:r>
              <a:rPr lang="el-GR" sz="1800" b="1" dirty="0" smtClean="0">
                <a:solidFill>
                  <a:srgbClr val="0070C0"/>
                </a:solidFill>
              </a:rPr>
              <a:t> </a:t>
            </a:r>
            <a:r>
              <a:rPr lang="el-GR" sz="1800" b="1" dirty="0">
                <a:solidFill>
                  <a:srgbClr val="0070C0"/>
                </a:solidFill>
              </a:rPr>
              <a:t>Πλαισίου Αρμοδιοτήτων </a:t>
            </a:r>
            <a:r>
              <a:rPr lang="el-GR" sz="1800" b="1" dirty="0" err="1">
                <a:solidFill>
                  <a:srgbClr val="0070C0"/>
                </a:solidFill>
              </a:rPr>
              <a:t>Πολυεπίπεδης</a:t>
            </a:r>
            <a:r>
              <a:rPr lang="el-GR" sz="1800" b="1" dirty="0">
                <a:solidFill>
                  <a:srgbClr val="0070C0"/>
                </a:solidFill>
              </a:rPr>
              <a:t> Διακυβέρνησης</a:t>
            </a:r>
          </a:p>
          <a:p>
            <a:pPr marL="0" marR="0" lvl="0" indent="0" algn="ctr" rtl="0">
              <a:spcBef>
                <a:spcPts val="0"/>
              </a:spcBef>
              <a:spcAft>
                <a:spcPts val="0"/>
              </a:spcAft>
              <a:buNone/>
            </a:pPr>
            <a:endParaRPr lang="el-GR" sz="1800" b="1" dirty="0" smtClean="0">
              <a:solidFill>
                <a:srgbClr val="0070C0"/>
              </a:solidFill>
            </a:endParaRPr>
          </a:p>
        </p:txBody>
      </p:sp>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pPr marL="0" lvl="0" indent="0" algn="r" rtl="0">
                <a:spcBef>
                  <a:spcPts val="0"/>
                </a:spcBef>
                <a:spcAft>
                  <a:spcPts val="0"/>
                </a:spcAft>
                <a:buNone/>
              </a:pPr>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10</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0" indent="0" algn="ctr">
              <a:buNone/>
            </a:pPr>
            <a:r>
              <a:rPr lang="el-GR" sz="1600" b="1" dirty="0">
                <a:solidFill>
                  <a:schemeClr val="tx1"/>
                </a:solidFill>
              </a:rPr>
              <a:t>41 Λειτουργικοί Τομείς</a:t>
            </a:r>
          </a:p>
          <a:p>
            <a:pPr marL="114300" indent="0" algn="ctr">
              <a:lnSpc>
                <a:spcPct val="150000"/>
              </a:lnSpc>
              <a:buNone/>
            </a:pPr>
            <a:endParaRPr lang="el-GR" sz="1600" b="1" dirty="0">
              <a:solidFill>
                <a:srgbClr val="0070C0"/>
              </a:solidFill>
            </a:endParaRPr>
          </a:p>
        </p:txBody>
      </p:sp>
      <p:graphicFrame>
        <p:nvGraphicFramePr>
          <p:cNvPr id="9" name="Content Placeholder 4">
            <a:extLst>
              <a:ext uri="{FF2B5EF4-FFF2-40B4-BE49-F238E27FC236}">
                <a16:creationId xmlns="" xmlns:a16="http://schemas.microsoft.com/office/drawing/2014/main" id="{FADEA0BB-306F-AA8A-5FE1-4333EBB88A09}"/>
              </a:ext>
            </a:extLst>
          </p:cNvPr>
          <p:cNvGraphicFramePr>
            <a:graphicFrameLocks/>
          </p:cNvGraphicFramePr>
          <p:nvPr>
            <p:extLst>
              <p:ext uri="{D42A27DB-BD31-4B8C-83A1-F6EECF244321}">
                <p14:modId xmlns:p14="http://schemas.microsoft.com/office/powerpoint/2010/main" xmlns="" val="636865269"/>
              </p:ext>
            </p:extLst>
          </p:nvPr>
        </p:nvGraphicFramePr>
        <p:xfrm>
          <a:off x="1415480" y="1243726"/>
          <a:ext cx="9721080" cy="4879385"/>
        </p:xfrm>
        <a:graphic>
          <a:graphicData uri="http://schemas.openxmlformats.org/drawingml/2006/table">
            <a:tbl>
              <a:tblPr>
                <a:tableStyleId>{69CF1AB2-1976-4502-BF36-3FF5EA218861}</a:tableStyleId>
              </a:tblPr>
              <a:tblGrid>
                <a:gridCol w="872253">
                  <a:extLst>
                    <a:ext uri="{9D8B030D-6E8A-4147-A177-3AD203B41FA5}">
                      <a16:colId xmlns="" xmlns:a16="http://schemas.microsoft.com/office/drawing/2014/main" val="3307947609"/>
                    </a:ext>
                  </a:extLst>
                </a:gridCol>
                <a:gridCol w="642361">
                  <a:extLst>
                    <a:ext uri="{9D8B030D-6E8A-4147-A177-3AD203B41FA5}">
                      <a16:colId xmlns="" xmlns:a16="http://schemas.microsoft.com/office/drawing/2014/main" val="468878440"/>
                    </a:ext>
                  </a:extLst>
                </a:gridCol>
                <a:gridCol w="8206466">
                  <a:extLst>
                    <a:ext uri="{9D8B030D-6E8A-4147-A177-3AD203B41FA5}">
                      <a16:colId xmlns="" xmlns:a16="http://schemas.microsoft.com/office/drawing/2014/main" val="2558990526"/>
                    </a:ext>
                  </a:extLst>
                </a:gridCol>
              </a:tblGrid>
              <a:tr h="220435">
                <a:tc rowSpan="3">
                  <a:txBody>
                    <a:bodyPr/>
                    <a:lstStyle/>
                    <a:p>
                      <a:pPr algn="ctr" fontAlgn="ctr"/>
                      <a:r>
                        <a:rPr lang="el-GR" sz="900" b="1" u="none" strike="noStrike" dirty="0" smtClean="0">
                          <a:solidFill>
                            <a:srgbClr val="0070C0"/>
                          </a:solidFill>
                          <a:effectLst/>
                        </a:rPr>
                        <a:t>Κοινωνική Πολιτική, Απασχόληση και Δημόσια Υγεία</a:t>
                      </a:r>
                      <a:endParaRPr lang="el-GR" sz="9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dirty="0">
                          <a:effectLst/>
                        </a:rPr>
                        <a:t>ΛΤ</a:t>
                      </a:r>
                      <a:r>
                        <a:rPr lang="en-US" sz="1400" u="none" strike="noStrike" dirty="0">
                          <a:effectLst/>
                        </a:rPr>
                        <a:t>.</a:t>
                      </a:r>
                      <a:r>
                        <a:rPr lang="el-GR" sz="1400" u="none" strike="noStrike" dirty="0">
                          <a:effectLst/>
                        </a:rPr>
                        <a:t>1.1</a:t>
                      </a:r>
                      <a:endParaRPr lang="el-GR" sz="1400" b="0" i="0" u="none" strike="noStrike" dirty="0">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Κοινωνική Πολιτική &amp; Ισότητα των φύλων</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320353281"/>
                  </a:ext>
                </a:extLst>
              </a:tr>
              <a:tr h="220435">
                <a:tc vMerge="1">
                  <a:txBody>
                    <a:bodyPr/>
                    <a:lstStyle/>
                    <a:p>
                      <a:endParaRPr lang="el-GR"/>
                    </a:p>
                  </a:txBody>
                  <a:tcPr/>
                </a:tc>
                <a:tc>
                  <a:txBody>
                    <a:bodyPr/>
                    <a:lstStyle/>
                    <a:p>
                      <a:pPr algn="l" fontAlgn="ctr"/>
                      <a:r>
                        <a:rPr lang="el-GR" sz="1400" u="none" strike="noStrike">
                          <a:effectLst/>
                        </a:rPr>
                        <a:t>ΛΤ</a:t>
                      </a:r>
                      <a:r>
                        <a:rPr lang="en-US" sz="1400" u="none" strike="noStrike">
                          <a:effectLst/>
                        </a:rPr>
                        <a:t>.</a:t>
                      </a:r>
                      <a:r>
                        <a:rPr lang="el-GR" sz="1400" u="none" strike="noStrike">
                          <a:effectLst/>
                        </a:rPr>
                        <a:t>1.2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Απασχόληση</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189422574"/>
                  </a:ext>
                </a:extLst>
              </a:tr>
              <a:tr h="220435">
                <a:tc vMerge="1">
                  <a:txBody>
                    <a:bodyPr/>
                    <a:lstStyle/>
                    <a:p>
                      <a:endParaRPr lang="el-GR"/>
                    </a:p>
                  </a:txBody>
                  <a:tcPr/>
                </a:tc>
                <a:tc>
                  <a:txBody>
                    <a:bodyPr/>
                    <a:lstStyle/>
                    <a:p>
                      <a:pPr algn="l" fontAlgn="ctr"/>
                      <a:r>
                        <a:rPr lang="el-GR" sz="1400" u="none" strike="noStrike">
                          <a:effectLst/>
                        </a:rPr>
                        <a:t>ΛΤ</a:t>
                      </a:r>
                      <a:r>
                        <a:rPr lang="en-US" sz="1400" u="none" strike="noStrike">
                          <a:effectLst/>
                        </a:rPr>
                        <a:t>.</a:t>
                      </a:r>
                      <a:r>
                        <a:rPr lang="el-GR" sz="1400" u="none" strike="noStrike">
                          <a:effectLst/>
                        </a:rPr>
                        <a:t>1.3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Δημόσια Υγεία </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734659127"/>
                  </a:ext>
                </a:extLst>
              </a:tr>
              <a:tr h="220435">
                <a:tc rowSpan="3">
                  <a:txBody>
                    <a:bodyPr/>
                    <a:lstStyle/>
                    <a:p>
                      <a:pPr algn="ctr" fontAlgn="ctr"/>
                      <a:r>
                        <a:rPr lang="el-GR" sz="900" b="1" u="none" strike="noStrike" dirty="0" smtClean="0">
                          <a:solidFill>
                            <a:srgbClr val="0070C0"/>
                          </a:solidFill>
                          <a:effectLst/>
                        </a:rPr>
                        <a:t>Παιδεία, Πολιτισμός και Αθλητισμός</a:t>
                      </a:r>
                      <a:endParaRPr lang="el-GR" sz="900" b="1" i="0" u="none" strike="noStrike" dirty="0">
                        <a:solidFill>
                          <a:srgbClr val="0070C0"/>
                        </a:solidFill>
                        <a:effectLst/>
                        <a:latin typeface="+mn-lt"/>
                      </a:endParaRPr>
                    </a:p>
                  </a:txBody>
                  <a:tcPr marL="5320" marR="5320" marT="5320" marB="0" anchor="ctr"/>
                </a:tc>
                <a:tc>
                  <a:txBody>
                    <a:bodyPr/>
                    <a:lstStyle/>
                    <a:p>
                      <a:pPr algn="l" fontAlgn="ctr"/>
                      <a:r>
                        <a:rPr lang="el-GR" sz="1400" u="none" strike="noStrike">
                          <a:effectLst/>
                        </a:rPr>
                        <a:t>ΛΤ.2.1</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Παιδεία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572299803"/>
                  </a:ext>
                </a:extLst>
              </a:tr>
              <a:tr h="220435">
                <a:tc vMerge="1">
                  <a:txBody>
                    <a:bodyPr/>
                    <a:lstStyle/>
                    <a:p>
                      <a:endParaRPr lang="el-GR"/>
                    </a:p>
                  </a:txBody>
                  <a:tcPr/>
                </a:tc>
                <a:tc>
                  <a:txBody>
                    <a:bodyPr/>
                    <a:lstStyle/>
                    <a:p>
                      <a:pPr algn="l" fontAlgn="ctr"/>
                      <a:r>
                        <a:rPr lang="el-GR" sz="1400" u="none" strike="noStrike">
                          <a:effectLst/>
                        </a:rPr>
                        <a:t>ΛΤ.2.2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Πολιτισμός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867026205"/>
                  </a:ext>
                </a:extLst>
              </a:tr>
              <a:tr h="220435">
                <a:tc vMerge="1">
                  <a:txBody>
                    <a:bodyPr/>
                    <a:lstStyle/>
                    <a:p>
                      <a:endParaRPr lang="el-GR"/>
                    </a:p>
                  </a:txBody>
                  <a:tcPr/>
                </a:tc>
                <a:tc>
                  <a:txBody>
                    <a:bodyPr/>
                    <a:lstStyle/>
                    <a:p>
                      <a:pPr algn="l" fontAlgn="ctr"/>
                      <a:r>
                        <a:rPr lang="el-GR" sz="1400" u="none" strike="noStrike">
                          <a:effectLst/>
                        </a:rPr>
                        <a:t>ΛΤ.2.3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Αθλητισμός </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500007164"/>
                  </a:ext>
                </a:extLst>
              </a:tr>
              <a:tr h="220435">
                <a:tc rowSpan="6">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l-GR" sz="900" b="1" u="none" strike="noStrike" dirty="0" smtClean="0">
                          <a:solidFill>
                            <a:srgbClr val="0070C0"/>
                          </a:solidFill>
                          <a:effectLst/>
                        </a:rPr>
                        <a:t>Περιβάλλον, Χωροταξία και Πολεοδομία</a:t>
                      </a:r>
                    </a:p>
                    <a:p>
                      <a:pPr algn="ctr" fontAlgn="ctr"/>
                      <a:endParaRPr lang="el-GR" sz="14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ΛΤ.3.1</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Προστασία Περιβάλλοντος</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186827079"/>
                  </a:ext>
                </a:extLst>
              </a:tr>
              <a:tr h="220435">
                <a:tc vMerge="1">
                  <a:txBody>
                    <a:bodyPr/>
                    <a:lstStyle/>
                    <a:p>
                      <a:endParaRPr lang="el-GR"/>
                    </a:p>
                  </a:txBody>
                  <a:tcPr/>
                </a:tc>
                <a:tc>
                  <a:txBody>
                    <a:bodyPr/>
                    <a:lstStyle/>
                    <a:p>
                      <a:pPr algn="l" fontAlgn="ctr"/>
                      <a:r>
                        <a:rPr lang="el-GR" sz="1400" u="none" strike="noStrike">
                          <a:effectLst/>
                        </a:rPr>
                        <a:t>ΛΤ.3.2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Διαχείριση Υδάτων</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591138729"/>
                  </a:ext>
                </a:extLst>
              </a:tr>
              <a:tr h="220435">
                <a:tc vMerge="1">
                  <a:txBody>
                    <a:bodyPr/>
                    <a:lstStyle/>
                    <a:p>
                      <a:endParaRPr lang="el-GR"/>
                    </a:p>
                  </a:txBody>
                  <a:tcPr/>
                </a:tc>
                <a:tc>
                  <a:txBody>
                    <a:bodyPr/>
                    <a:lstStyle/>
                    <a:p>
                      <a:pPr algn="l" fontAlgn="ctr"/>
                      <a:r>
                        <a:rPr lang="el-GR" sz="1400" u="none" strike="noStrike">
                          <a:effectLst/>
                        </a:rPr>
                        <a:t>ΛΤ.3.3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Διαχείριση στερεών και υγρών αποβλήτων, Καθαριότητα &amp; Πράσινο</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605825402"/>
                  </a:ext>
                </a:extLst>
              </a:tr>
              <a:tr h="220435">
                <a:tc vMerge="1">
                  <a:txBody>
                    <a:bodyPr/>
                    <a:lstStyle/>
                    <a:p>
                      <a:endParaRPr lang="el-GR"/>
                    </a:p>
                  </a:txBody>
                  <a:tcPr/>
                </a:tc>
                <a:tc>
                  <a:txBody>
                    <a:bodyPr/>
                    <a:lstStyle/>
                    <a:p>
                      <a:pPr algn="l" fontAlgn="ctr"/>
                      <a:r>
                        <a:rPr lang="el-GR" sz="1400" u="none" strike="noStrike">
                          <a:effectLst/>
                        </a:rPr>
                        <a:t>ΛΤ.3.4</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Φυσικοί  πόροι &amp; Ενέργεια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311996661"/>
                  </a:ext>
                </a:extLst>
              </a:tr>
              <a:tr h="220435">
                <a:tc vMerge="1">
                  <a:txBody>
                    <a:bodyPr/>
                    <a:lstStyle/>
                    <a:p>
                      <a:endParaRPr lang="el-GR"/>
                    </a:p>
                  </a:txBody>
                  <a:tcPr/>
                </a:tc>
                <a:tc>
                  <a:txBody>
                    <a:bodyPr/>
                    <a:lstStyle/>
                    <a:p>
                      <a:pPr algn="l" fontAlgn="ctr"/>
                      <a:r>
                        <a:rPr lang="el-GR" sz="1400" u="none" strike="noStrike">
                          <a:effectLst/>
                        </a:rPr>
                        <a:t>ΛΤ.3.5</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Ορυκτός πλούτος – Λατομεία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582330268"/>
                  </a:ext>
                </a:extLst>
              </a:tr>
              <a:tr h="220435">
                <a:tc vMerge="1">
                  <a:txBody>
                    <a:bodyPr/>
                    <a:lstStyle/>
                    <a:p>
                      <a:endParaRPr lang="el-GR"/>
                    </a:p>
                  </a:txBody>
                  <a:tcPr/>
                </a:tc>
                <a:tc>
                  <a:txBody>
                    <a:bodyPr/>
                    <a:lstStyle/>
                    <a:p>
                      <a:pPr algn="l" fontAlgn="ctr"/>
                      <a:r>
                        <a:rPr lang="el-GR" sz="1400" u="none" strike="noStrike">
                          <a:effectLst/>
                        </a:rPr>
                        <a:t>ΛΤ.3.6</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Χωροταξία / Πολεοδομία</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861973887"/>
                  </a:ext>
                </a:extLst>
              </a:tr>
              <a:tr h="220435">
                <a:tc rowSpan="3">
                  <a:txBody>
                    <a:bodyPr/>
                    <a:lstStyle/>
                    <a:p>
                      <a:pPr algn="ctr" fontAlgn="ctr"/>
                      <a:r>
                        <a:rPr lang="el-GR" sz="900" b="1" u="none" strike="noStrike" dirty="0" smtClean="0">
                          <a:solidFill>
                            <a:srgbClr val="0070C0"/>
                          </a:solidFill>
                          <a:effectLst/>
                        </a:rPr>
                        <a:t>Υποδομές και Μεταφορές</a:t>
                      </a:r>
                      <a:endParaRPr lang="el-GR" sz="9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dirty="0">
                          <a:effectLst/>
                        </a:rPr>
                        <a:t>ΛΤ.4.1</a:t>
                      </a:r>
                      <a:endParaRPr lang="el-GR" sz="1400" b="0" i="0" u="none" strike="noStrike" dirty="0">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Υποδομές – Διαχείριση τεχνικών έργων</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705612341"/>
                  </a:ext>
                </a:extLst>
              </a:tr>
              <a:tr h="220435">
                <a:tc vMerge="1">
                  <a:txBody>
                    <a:bodyPr/>
                    <a:lstStyle/>
                    <a:p>
                      <a:endParaRPr lang="el-GR"/>
                    </a:p>
                  </a:txBody>
                  <a:tcPr/>
                </a:tc>
                <a:tc>
                  <a:txBody>
                    <a:bodyPr/>
                    <a:lstStyle/>
                    <a:p>
                      <a:pPr algn="l" fontAlgn="ctr"/>
                      <a:r>
                        <a:rPr lang="el-GR" sz="1400" u="none" strike="noStrike">
                          <a:effectLst/>
                        </a:rPr>
                        <a:t>ΛΤ.4.2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Μεταφορές, Συγκοινωνίες, Κυκλοφορία, Στάθμευση</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207715404"/>
                  </a:ext>
                </a:extLst>
              </a:tr>
              <a:tr h="220435">
                <a:tc vMerge="1">
                  <a:txBody>
                    <a:bodyPr/>
                    <a:lstStyle/>
                    <a:p>
                      <a:endParaRPr lang="el-GR"/>
                    </a:p>
                  </a:txBody>
                  <a:tcPr/>
                </a:tc>
                <a:tc>
                  <a:txBody>
                    <a:bodyPr/>
                    <a:lstStyle/>
                    <a:p>
                      <a:pPr algn="l" fontAlgn="ctr"/>
                      <a:r>
                        <a:rPr lang="el-GR" sz="1400" u="none" strike="noStrike">
                          <a:effectLst/>
                        </a:rPr>
                        <a:t>ΛΤ.4.3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Επικοινωνίες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934573879"/>
                  </a:ext>
                </a:extLst>
              </a:tr>
              <a:tr h="220435">
                <a:tc rowSpan="7">
                  <a:txBody>
                    <a:bodyPr/>
                    <a:lstStyle/>
                    <a:p>
                      <a:pPr algn="ctr" fontAlgn="ctr"/>
                      <a:r>
                        <a:rPr lang="el-GR" sz="900" b="1" u="none" strike="noStrike" dirty="0" smtClean="0">
                          <a:solidFill>
                            <a:srgbClr val="0070C0"/>
                          </a:solidFill>
                          <a:effectLst/>
                        </a:rPr>
                        <a:t>Αγροτική Ανάπτυξη </a:t>
                      </a:r>
                      <a:endParaRPr lang="el-GR" sz="900" b="1" i="0" u="none" strike="noStrike" dirty="0">
                        <a:solidFill>
                          <a:srgbClr val="0070C0"/>
                        </a:solidFill>
                        <a:effectLst/>
                        <a:latin typeface="Calibri" panose="020F0502020204030204" pitchFamily="34" charset="0"/>
                      </a:endParaRPr>
                    </a:p>
                  </a:txBody>
                  <a:tcPr marL="5320" marR="5320" marT="5320" marB="0" anchor="ctr"/>
                </a:tc>
                <a:tc>
                  <a:txBody>
                    <a:bodyPr/>
                    <a:lstStyle/>
                    <a:p>
                      <a:pPr algn="l" fontAlgn="ctr"/>
                      <a:r>
                        <a:rPr lang="el-GR" sz="1400" u="none" strike="noStrike">
                          <a:effectLst/>
                        </a:rPr>
                        <a:t>ΛΤ.5.1</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Προγραμματισμός Αγροτικής Ανάπτυξης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719944409"/>
                  </a:ext>
                </a:extLst>
              </a:tr>
              <a:tr h="220435">
                <a:tc vMerge="1">
                  <a:txBody>
                    <a:bodyPr/>
                    <a:lstStyle/>
                    <a:p>
                      <a:endParaRPr lang="el-GR"/>
                    </a:p>
                  </a:txBody>
                  <a:tcPr/>
                </a:tc>
                <a:tc>
                  <a:txBody>
                    <a:bodyPr/>
                    <a:lstStyle/>
                    <a:p>
                      <a:pPr algn="l" fontAlgn="ctr"/>
                      <a:r>
                        <a:rPr lang="el-GR" sz="1400" u="none" strike="noStrike">
                          <a:effectLst/>
                        </a:rPr>
                        <a:t>ΛΤ.5.2</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Πολιτική Γης</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242946133"/>
                  </a:ext>
                </a:extLst>
              </a:tr>
              <a:tr h="220435">
                <a:tc vMerge="1">
                  <a:txBody>
                    <a:bodyPr/>
                    <a:lstStyle/>
                    <a:p>
                      <a:endParaRPr lang="el-GR"/>
                    </a:p>
                  </a:txBody>
                  <a:tcPr/>
                </a:tc>
                <a:tc>
                  <a:txBody>
                    <a:bodyPr/>
                    <a:lstStyle/>
                    <a:p>
                      <a:pPr algn="l" fontAlgn="ctr"/>
                      <a:r>
                        <a:rPr lang="el-GR" sz="1400" u="none" strike="noStrike">
                          <a:effectLst/>
                        </a:rPr>
                        <a:t>ΛΤ.5.3</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Γεωργία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615789474"/>
                  </a:ext>
                </a:extLst>
              </a:tr>
              <a:tr h="220435">
                <a:tc vMerge="1">
                  <a:txBody>
                    <a:bodyPr/>
                    <a:lstStyle/>
                    <a:p>
                      <a:endParaRPr lang="el-GR"/>
                    </a:p>
                  </a:txBody>
                  <a:tcPr/>
                </a:tc>
                <a:tc>
                  <a:txBody>
                    <a:bodyPr/>
                    <a:lstStyle/>
                    <a:p>
                      <a:pPr algn="l" fontAlgn="ctr"/>
                      <a:r>
                        <a:rPr lang="el-GR" sz="1400" u="none" strike="noStrike">
                          <a:effectLst/>
                        </a:rPr>
                        <a:t>ΛΤ.5.4</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Κτηνοτροφία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1962079041"/>
                  </a:ext>
                </a:extLst>
              </a:tr>
              <a:tr h="220435">
                <a:tc vMerge="1">
                  <a:txBody>
                    <a:bodyPr/>
                    <a:lstStyle/>
                    <a:p>
                      <a:endParaRPr lang="el-GR"/>
                    </a:p>
                  </a:txBody>
                  <a:tcPr/>
                </a:tc>
                <a:tc>
                  <a:txBody>
                    <a:bodyPr/>
                    <a:lstStyle/>
                    <a:p>
                      <a:pPr algn="l" fontAlgn="ctr"/>
                      <a:r>
                        <a:rPr lang="el-GR" sz="1400" u="none" strike="noStrike">
                          <a:effectLst/>
                        </a:rPr>
                        <a:t>ΛΤ5.5</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Κτηνιατρική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401655674"/>
                  </a:ext>
                </a:extLst>
              </a:tr>
              <a:tr h="220435">
                <a:tc vMerge="1">
                  <a:txBody>
                    <a:bodyPr/>
                    <a:lstStyle/>
                    <a:p>
                      <a:endParaRPr lang="el-GR"/>
                    </a:p>
                  </a:txBody>
                  <a:tcPr/>
                </a:tc>
                <a:tc>
                  <a:txBody>
                    <a:bodyPr/>
                    <a:lstStyle/>
                    <a:p>
                      <a:pPr algn="l" fontAlgn="ctr"/>
                      <a:r>
                        <a:rPr lang="el-GR" sz="1400" u="none" strike="noStrike">
                          <a:effectLst/>
                        </a:rPr>
                        <a:t>ΛΤ.5.6</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a:effectLst/>
                        </a:rPr>
                        <a:t>Αλιεία </a:t>
                      </a:r>
                      <a:endParaRPr lang="el-GR" sz="1400" b="0" i="0" u="none" strike="noStrike">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3297080430"/>
                  </a:ext>
                </a:extLst>
              </a:tr>
              <a:tr h="220435">
                <a:tc vMerge="1">
                  <a:txBody>
                    <a:bodyPr/>
                    <a:lstStyle/>
                    <a:p>
                      <a:endParaRPr lang="el-GR"/>
                    </a:p>
                  </a:txBody>
                  <a:tcPr/>
                </a:tc>
                <a:tc>
                  <a:txBody>
                    <a:bodyPr/>
                    <a:lstStyle/>
                    <a:p>
                      <a:pPr algn="l" fontAlgn="ctr"/>
                      <a:r>
                        <a:rPr lang="el-GR" sz="1400" u="none" strike="noStrike">
                          <a:effectLst/>
                        </a:rPr>
                        <a:t>ΛΤ.5.7</a:t>
                      </a:r>
                      <a:endParaRPr lang="el-GR" sz="1400" b="0" i="0" u="none" strike="noStrike">
                        <a:solidFill>
                          <a:srgbClr val="000000"/>
                        </a:solidFill>
                        <a:effectLst/>
                        <a:latin typeface="Calibri" panose="020F0502020204030204" pitchFamily="34" charset="0"/>
                      </a:endParaRPr>
                    </a:p>
                  </a:txBody>
                  <a:tcPr marL="5320" marR="5320" marT="5320" marB="0" anchor="ctr"/>
                </a:tc>
                <a:tc>
                  <a:txBody>
                    <a:bodyPr/>
                    <a:lstStyle/>
                    <a:p>
                      <a:pPr algn="just" fontAlgn="ctr"/>
                      <a:r>
                        <a:rPr lang="el-GR" sz="1400" u="none" strike="noStrike" dirty="0">
                          <a:effectLst/>
                        </a:rPr>
                        <a:t>Γενικές αρμοδιότητες Γεωργίας – Κτηνοτροφίας – Κτηνιατρικής -Αλιείας</a:t>
                      </a:r>
                      <a:endParaRPr lang="el-GR" sz="1400" b="0" i="0" u="none" strike="noStrike" dirty="0">
                        <a:solidFill>
                          <a:srgbClr val="000000"/>
                        </a:solidFill>
                        <a:effectLst/>
                        <a:latin typeface="Arial Narrow" panose="020B0606020202030204" pitchFamily="34" charset="0"/>
                      </a:endParaRPr>
                    </a:p>
                  </a:txBody>
                  <a:tcPr marL="5320" marR="5320" marT="5320" marB="0" anchor="ctr"/>
                </a:tc>
                <a:extLst>
                  <a:ext uri="{0D108BD9-81ED-4DB2-BD59-A6C34878D82A}">
                    <a16:rowId xmlns="" xmlns:a16="http://schemas.microsoft.com/office/drawing/2014/main" val="2072423229"/>
                  </a:ext>
                </a:extLst>
              </a:tr>
            </a:tbl>
          </a:graphicData>
        </a:graphic>
      </p:graphicFrame>
    </p:spTree>
    <p:extLst>
      <p:ext uri="{BB962C8B-B14F-4D97-AF65-F5344CB8AC3E}">
        <p14:creationId xmlns:p14="http://schemas.microsoft.com/office/powerpoint/2010/main" xmlns="" val="2610890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11</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0" indent="0" algn="ctr">
              <a:buNone/>
            </a:pPr>
            <a:r>
              <a:rPr lang="el-GR" sz="1600" b="1" dirty="0">
                <a:solidFill>
                  <a:schemeClr val="tx1"/>
                </a:solidFill>
              </a:rPr>
              <a:t>41 Λειτουργικοί Τομείς</a:t>
            </a:r>
          </a:p>
          <a:p>
            <a:pPr marL="114300" indent="0" algn="ctr">
              <a:lnSpc>
                <a:spcPct val="150000"/>
              </a:lnSpc>
              <a:buNone/>
            </a:pPr>
            <a:endParaRPr lang="el-GR" sz="1600" b="1" dirty="0">
              <a:solidFill>
                <a:srgbClr val="0070C0"/>
              </a:solidFill>
            </a:endParaRPr>
          </a:p>
        </p:txBody>
      </p:sp>
      <p:graphicFrame>
        <p:nvGraphicFramePr>
          <p:cNvPr id="7" name="Content Placeholder 4">
            <a:extLst>
              <a:ext uri="{FF2B5EF4-FFF2-40B4-BE49-F238E27FC236}">
                <a16:creationId xmlns="" xmlns:a16="http://schemas.microsoft.com/office/drawing/2014/main" id="{A3C77AC2-FB46-A639-DFE0-0D19431EDA0E}"/>
              </a:ext>
            </a:extLst>
          </p:cNvPr>
          <p:cNvGraphicFramePr>
            <a:graphicFrameLocks/>
          </p:cNvGraphicFramePr>
          <p:nvPr>
            <p:extLst>
              <p:ext uri="{D42A27DB-BD31-4B8C-83A1-F6EECF244321}">
                <p14:modId xmlns:p14="http://schemas.microsoft.com/office/powerpoint/2010/main" xmlns="" val="1977725379"/>
              </p:ext>
            </p:extLst>
          </p:nvPr>
        </p:nvGraphicFramePr>
        <p:xfrm>
          <a:off x="983433" y="1124744"/>
          <a:ext cx="10513168" cy="4966183"/>
        </p:xfrm>
        <a:graphic>
          <a:graphicData uri="http://schemas.openxmlformats.org/drawingml/2006/table">
            <a:tbl>
              <a:tblPr>
                <a:tableStyleId>{69CF1AB2-1976-4502-BF36-3FF5EA218861}</a:tableStyleId>
              </a:tblPr>
              <a:tblGrid>
                <a:gridCol w="949450">
                  <a:extLst>
                    <a:ext uri="{9D8B030D-6E8A-4147-A177-3AD203B41FA5}">
                      <a16:colId xmlns="" xmlns:a16="http://schemas.microsoft.com/office/drawing/2014/main" val="1205926445"/>
                    </a:ext>
                  </a:extLst>
                </a:gridCol>
                <a:gridCol w="869238">
                  <a:extLst>
                    <a:ext uri="{9D8B030D-6E8A-4147-A177-3AD203B41FA5}">
                      <a16:colId xmlns="" xmlns:a16="http://schemas.microsoft.com/office/drawing/2014/main" val="3413352187"/>
                    </a:ext>
                  </a:extLst>
                </a:gridCol>
                <a:gridCol w="8694480">
                  <a:extLst>
                    <a:ext uri="{9D8B030D-6E8A-4147-A177-3AD203B41FA5}">
                      <a16:colId xmlns="" xmlns:a16="http://schemas.microsoft.com/office/drawing/2014/main" val="408185426"/>
                    </a:ext>
                  </a:extLst>
                </a:gridCol>
              </a:tblGrid>
              <a:tr h="240225">
                <a:tc rowSpan="3">
                  <a:txBody>
                    <a:bodyPr/>
                    <a:lstStyle/>
                    <a:p>
                      <a:pPr algn="ctr" fontAlgn="ctr"/>
                      <a:r>
                        <a:rPr lang="el-GR" sz="900" b="1" u="none" strike="noStrike" dirty="0" smtClean="0">
                          <a:solidFill>
                            <a:srgbClr val="0070C0"/>
                          </a:solidFill>
                          <a:effectLst/>
                        </a:rPr>
                        <a:t>Μεταποίηση, Εμπόριο, Τουρισμός</a:t>
                      </a: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dirty="0">
                          <a:effectLst/>
                        </a:rPr>
                        <a:t>ΛΤ.6.1</a:t>
                      </a:r>
                      <a:endParaRPr lang="el-GR" sz="1400" b="0" i="0" u="none" strike="noStrike" dirty="0">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Μεταποίηση</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738856425"/>
                  </a:ext>
                </a:extLst>
              </a:tr>
              <a:tr h="240225">
                <a:tc vMerge="1">
                  <a:txBody>
                    <a:bodyPr/>
                    <a:lstStyle/>
                    <a:p>
                      <a:endParaRPr lang="el-GR"/>
                    </a:p>
                  </a:txBody>
                  <a:tcPr/>
                </a:tc>
                <a:tc>
                  <a:txBody>
                    <a:bodyPr/>
                    <a:lstStyle/>
                    <a:p>
                      <a:pPr algn="l" fontAlgn="ctr"/>
                      <a:r>
                        <a:rPr lang="el-GR" sz="1400" u="none" strike="noStrike" dirty="0">
                          <a:effectLst/>
                        </a:rPr>
                        <a:t>ΛΤ.6.2</a:t>
                      </a:r>
                      <a:endParaRPr lang="el-GR" sz="1400" b="0" i="0" u="none" strike="noStrike" dirty="0">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Εμπόριο </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1200656210"/>
                  </a:ext>
                </a:extLst>
              </a:tr>
              <a:tr h="240225">
                <a:tc vMerge="1">
                  <a:txBody>
                    <a:bodyPr/>
                    <a:lstStyle/>
                    <a:p>
                      <a:endParaRPr lang="el-GR"/>
                    </a:p>
                  </a:txBody>
                  <a:tcPr/>
                </a:tc>
                <a:tc>
                  <a:txBody>
                    <a:bodyPr/>
                    <a:lstStyle/>
                    <a:p>
                      <a:pPr algn="l" fontAlgn="ctr"/>
                      <a:r>
                        <a:rPr lang="el-GR" sz="1400" u="none" strike="noStrike">
                          <a:effectLst/>
                        </a:rPr>
                        <a:t>ΛΤ.6.3</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Τουρισμός</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862886662"/>
                  </a:ext>
                </a:extLst>
              </a:tr>
              <a:tr h="240225">
                <a:tc rowSpan="2">
                  <a:txBody>
                    <a:bodyPr/>
                    <a:lstStyle/>
                    <a:p>
                      <a:pPr algn="ctr" fontAlgn="ctr"/>
                      <a:r>
                        <a:rPr lang="el-GR" sz="900" b="1" u="none" strike="noStrike" dirty="0" smtClean="0">
                          <a:solidFill>
                            <a:srgbClr val="0070C0"/>
                          </a:solidFill>
                          <a:effectLst/>
                        </a:rPr>
                        <a:t>Δημοτική Αστυνομία και Πολιτική Προστασία</a:t>
                      </a: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a:effectLst/>
                        </a:rPr>
                        <a:t>ΛΤ.7.1</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Δημοτική Αστυνομία</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907885039"/>
                  </a:ext>
                </a:extLst>
              </a:tr>
              <a:tr h="240225">
                <a:tc vMerge="1">
                  <a:txBody>
                    <a:bodyPr/>
                    <a:lstStyle/>
                    <a:p>
                      <a:endParaRPr lang="el-GR"/>
                    </a:p>
                  </a:txBody>
                  <a:tcPr/>
                </a:tc>
                <a:tc>
                  <a:txBody>
                    <a:bodyPr/>
                    <a:lstStyle/>
                    <a:p>
                      <a:pPr algn="l" fontAlgn="ctr"/>
                      <a:r>
                        <a:rPr lang="el-GR" sz="1400" u="none" strike="noStrike">
                          <a:effectLst/>
                        </a:rPr>
                        <a:t>ΛΤ.7.2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Πολιτική Προστασία</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862970461"/>
                  </a:ext>
                </a:extLst>
              </a:tr>
              <a:tr h="240225">
                <a:tc rowSpan="7">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l-GR" sz="900" b="1" u="none" strike="noStrike" dirty="0" smtClean="0">
                          <a:solidFill>
                            <a:srgbClr val="0070C0"/>
                          </a:solidFill>
                          <a:effectLst/>
                        </a:rPr>
                        <a:t>Προγραμματισμός, Ηλεκτρονική Διακυβέρνηση και Εξυπηρέτηση του πολίτη</a:t>
                      </a:r>
                    </a:p>
                    <a:p>
                      <a:pPr algn="ctr" fontAlgn="ct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dirty="0">
                          <a:effectLst/>
                        </a:rPr>
                        <a:t>ΛΤ.8.1</a:t>
                      </a:r>
                      <a:endParaRPr lang="el-GR" sz="1400" b="0" i="0" u="none" strike="noStrike" dirty="0">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Αναπτυξιακός Προγραμματισμός </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623042373"/>
                  </a:ext>
                </a:extLst>
              </a:tr>
              <a:tr h="240225">
                <a:tc vMerge="1">
                  <a:txBody>
                    <a:bodyPr/>
                    <a:lstStyle/>
                    <a:p>
                      <a:endParaRPr lang="el-GR"/>
                    </a:p>
                  </a:txBody>
                  <a:tcPr/>
                </a:tc>
                <a:tc>
                  <a:txBody>
                    <a:bodyPr/>
                    <a:lstStyle/>
                    <a:p>
                      <a:pPr algn="l" fontAlgn="ctr"/>
                      <a:r>
                        <a:rPr lang="el-GR" sz="1400" u="none" strike="noStrike">
                          <a:effectLst/>
                        </a:rPr>
                        <a:t>ΛΤ.8.2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Επιχειρησιακός Προγραμματισμός / </a:t>
                      </a:r>
                      <a:r>
                        <a:rPr lang="el-GR" sz="1400" u="none" strike="noStrike" dirty="0" err="1">
                          <a:effectLst/>
                        </a:rPr>
                        <a:t>Στοχοθεσία</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1788956459"/>
                  </a:ext>
                </a:extLst>
              </a:tr>
              <a:tr h="240225">
                <a:tc vMerge="1">
                  <a:txBody>
                    <a:bodyPr/>
                    <a:lstStyle/>
                    <a:p>
                      <a:endParaRPr lang="el-GR"/>
                    </a:p>
                  </a:txBody>
                  <a:tcPr/>
                </a:tc>
                <a:tc>
                  <a:txBody>
                    <a:bodyPr/>
                    <a:lstStyle/>
                    <a:p>
                      <a:pPr algn="l" fontAlgn="ctr"/>
                      <a:r>
                        <a:rPr lang="el-GR" sz="1400" u="none" strike="noStrike">
                          <a:effectLst/>
                        </a:rPr>
                        <a:t>ΛΤ.8.3</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Οργάνωση και Διαχείριση Ποιότητας</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4203741362"/>
                  </a:ext>
                </a:extLst>
              </a:tr>
              <a:tr h="240225">
                <a:tc vMerge="1">
                  <a:txBody>
                    <a:bodyPr/>
                    <a:lstStyle/>
                    <a:p>
                      <a:endParaRPr lang="el-GR"/>
                    </a:p>
                  </a:txBody>
                  <a:tcPr/>
                </a:tc>
                <a:tc>
                  <a:txBody>
                    <a:bodyPr/>
                    <a:lstStyle/>
                    <a:p>
                      <a:pPr algn="l" fontAlgn="ctr"/>
                      <a:r>
                        <a:rPr lang="el-GR" sz="1400" u="none" strike="noStrike">
                          <a:effectLst/>
                        </a:rPr>
                        <a:t>ΛΤ.8.4</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Ηλεκτρονική Διακυβέρνηση</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841695789"/>
                  </a:ext>
                </a:extLst>
              </a:tr>
              <a:tr h="240225">
                <a:tc vMerge="1">
                  <a:txBody>
                    <a:bodyPr/>
                    <a:lstStyle/>
                    <a:p>
                      <a:endParaRPr lang="el-GR"/>
                    </a:p>
                  </a:txBody>
                  <a:tcPr/>
                </a:tc>
                <a:tc>
                  <a:txBody>
                    <a:bodyPr/>
                    <a:lstStyle/>
                    <a:p>
                      <a:pPr algn="l" fontAlgn="ctr"/>
                      <a:r>
                        <a:rPr lang="el-GR" sz="1400" u="none" strike="noStrike">
                          <a:effectLst/>
                        </a:rPr>
                        <a:t>ΛΤ.8.5</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Διαφάνεια, Διαβούλευση και Συμμετοχή</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074311528"/>
                  </a:ext>
                </a:extLst>
              </a:tr>
              <a:tr h="240225">
                <a:tc vMerge="1">
                  <a:txBody>
                    <a:bodyPr/>
                    <a:lstStyle/>
                    <a:p>
                      <a:endParaRPr lang="el-GR"/>
                    </a:p>
                  </a:txBody>
                  <a:tcPr/>
                </a:tc>
                <a:tc>
                  <a:txBody>
                    <a:bodyPr/>
                    <a:lstStyle/>
                    <a:p>
                      <a:pPr algn="l" fontAlgn="ctr"/>
                      <a:r>
                        <a:rPr lang="el-GR" sz="1400" u="none" strike="noStrike">
                          <a:effectLst/>
                        </a:rPr>
                        <a:t>ΛΤ.8.6</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Εξυπηρέτηση του πολίτη</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544176964"/>
                  </a:ext>
                </a:extLst>
              </a:tr>
              <a:tr h="378927">
                <a:tc vMerge="1">
                  <a:txBody>
                    <a:bodyPr/>
                    <a:lstStyle/>
                    <a:p>
                      <a:endParaRPr lang="el-GR"/>
                    </a:p>
                  </a:txBody>
                  <a:tcPr/>
                </a:tc>
                <a:tc>
                  <a:txBody>
                    <a:bodyPr/>
                    <a:lstStyle/>
                    <a:p>
                      <a:pPr algn="l" fontAlgn="ctr"/>
                      <a:r>
                        <a:rPr lang="el-GR" sz="1400" u="none" strike="noStrike">
                          <a:effectLst/>
                        </a:rPr>
                        <a:t>ΛΤ.8.7</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Εσωτερικός έλεγχος </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74536739"/>
                  </a:ext>
                </a:extLst>
              </a:tr>
              <a:tr h="428484">
                <a:tc rowSpan="2">
                  <a:txBody>
                    <a:bodyPr/>
                    <a:lstStyle/>
                    <a:p>
                      <a:pPr algn="ctr" fontAlgn="ctr"/>
                      <a:r>
                        <a:rPr lang="el-GR" sz="900" b="1" u="none" strike="noStrike" dirty="0" smtClean="0">
                          <a:solidFill>
                            <a:srgbClr val="0070C0"/>
                          </a:solidFill>
                          <a:effectLst/>
                        </a:rPr>
                        <a:t>Οικονομική διαχείριση και Προμήθειες</a:t>
                      </a: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a:effectLst/>
                        </a:rPr>
                        <a:t>ΛΤ.9.1</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Οικονομική Διαχείριση, Διαχείριση Υλικών, Παγίων και Περιουσίας</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299260436"/>
                  </a:ext>
                </a:extLst>
              </a:tr>
              <a:tr h="240225">
                <a:tc vMerge="1">
                  <a:txBody>
                    <a:bodyPr/>
                    <a:lstStyle/>
                    <a:p>
                      <a:endParaRPr lang="el-GR"/>
                    </a:p>
                  </a:txBody>
                  <a:tcPr/>
                </a:tc>
                <a:tc>
                  <a:txBody>
                    <a:bodyPr/>
                    <a:lstStyle/>
                    <a:p>
                      <a:pPr algn="l" fontAlgn="ctr"/>
                      <a:r>
                        <a:rPr lang="el-GR" sz="1400" u="none" strike="noStrike">
                          <a:effectLst/>
                        </a:rPr>
                        <a:t>ΛΤ.9.2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Προμήθειες υλικών και υπηρεσιών</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985286787"/>
                  </a:ext>
                </a:extLst>
              </a:tr>
              <a:tr h="240225">
                <a:tc rowSpan="5">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l-GR" sz="900" b="1" u="none" strike="noStrike" dirty="0" smtClean="0">
                          <a:solidFill>
                            <a:srgbClr val="0070C0"/>
                          </a:solidFill>
                          <a:effectLst/>
                        </a:rPr>
                        <a:t>Διαχείριση Ανθρώπινου Δυναμικού και Διοικητικές λειτουργίες</a:t>
                      </a:r>
                    </a:p>
                    <a:p>
                      <a:pPr algn="ctr" fontAlgn="ctr"/>
                      <a:endParaRPr lang="el-GR" sz="900" b="1" i="0" u="none" strike="noStrike" dirty="0">
                        <a:solidFill>
                          <a:srgbClr val="0070C0"/>
                        </a:solidFill>
                        <a:effectLst/>
                        <a:latin typeface="Calibri" panose="020F0502020204030204" pitchFamily="34" charset="0"/>
                      </a:endParaRPr>
                    </a:p>
                  </a:txBody>
                  <a:tcPr marL="6757" marR="6757" marT="6757" marB="0" anchor="ctr"/>
                </a:tc>
                <a:tc>
                  <a:txBody>
                    <a:bodyPr/>
                    <a:lstStyle/>
                    <a:p>
                      <a:pPr algn="l" fontAlgn="ctr"/>
                      <a:r>
                        <a:rPr lang="el-GR" sz="1400" u="none" strike="noStrike">
                          <a:effectLst/>
                        </a:rPr>
                        <a:t>ΛΤ.10.1</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Διαχείριση Ανθρώπινου Δυναμικού</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706426744"/>
                  </a:ext>
                </a:extLst>
              </a:tr>
              <a:tr h="240225">
                <a:tc vMerge="1">
                  <a:txBody>
                    <a:bodyPr/>
                    <a:lstStyle/>
                    <a:p>
                      <a:endParaRPr lang="el-GR"/>
                    </a:p>
                  </a:txBody>
                  <a:tcPr/>
                </a:tc>
                <a:tc>
                  <a:txBody>
                    <a:bodyPr/>
                    <a:lstStyle/>
                    <a:p>
                      <a:pPr algn="l" fontAlgn="ctr"/>
                      <a:r>
                        <a:rPr lang="el-GR" sz="1400" u="none" strike="noStrike">
                          <a:effectLst/>
                        </a:rPr>
                        <a:t>ΛΤ.10.2</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Διοικητικές λειτουργίες</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960034902"/>
                  </a:ext>
                </a:extLst>
              </a:tr>
              <a:tr h="240225">
                <a:tc vMerge="1">
                  <a:txBody>
                    <a:bodyPr/>
                    <a:lstStyle/>
                    <a:p>
                      <a:endParaRPr lang="el-GR"/>
                    </a:p>
                  </a:txBody>
                  <a:tcPr/>
                </a:tc>
                <a:tc>
                  <a:txBody>
                    <a:bodyPr/>
                    <a:lstStyle/>
                    <a:p>
                      <a:pPr algn="l" fontAlgn="ctr"/>
                      <a:r>
                        <a:rPr lang="el-GR" sz="1400" u="none" strike="noStrike">
                          <a:effectLst/>
                        </a:rPr>
                        <a:t>ΛΤ.10.3</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Δημοτολόγιο, Ληξιαρχείο, Εκλογές κλπ</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3504983546"/>
                  </a:ext>
                </a:extLst>
              </a:tr>
              <a:tr h="240225">
                <a:tc vMerge="1">
                  <a:txBody>
                    <a:bodyPr/>
                    <a:lstStyle/>
                    <a:p>
                      <a:endParaRPr lang="el-GR"/>
                    </a:p>
                  </a:txBody>
                  <a:tcPr/>
                </a:tc>
                <a:tc>
                  <a:txBody>
                    <a:bodyPr/>
                    <a:lstStyle/>
                    <a:p>
                      <a:pPr algn="l" fontAlgn="ctr"/>
                      <a:r>
                        <a:rPr lang="el-GR" sz="1400" u="none" strike="noStrike">
                          <a:effectLst/>
                        </a:rPr>
                        <a:t>ΛΤ.10.4</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a:effectLst/>
                        </a:rPr>
                        <a:t>Διαχείριση στόλου Οχημάτων </a:t>
                      </a:r>
                      <a:endParaRPr lang="el-GR" sz="1400" b="0" i="0" u="none" strike="noStrike">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708212101"/>
                  </a:ext>
                </a:extLst>
              </a:tr>
              <a:tr h="240225">
                <a:tc vMerge="1">
                  <a:txBody>
                    <a:bodyPr/>
                    <a:lstStyle/>
                    <a:p>
                      <a:endParaRPr lang="el-GR"/>
                    </a:p>
                  </a:txBody>
                  <a:tcPr/>
                </a:tc>
                <a:tc>
                  <a:txBody>
                    <a:bodyPr/>
                    <a:lstStyle/>
                    <a:p>
                      <a:pPr algn="l" fontAlgn="ctr"/>
                      <a:r>
                        <a:rPr lang="el-GR" sz="1400" u="none" strike="noStrike">
                          <a:effectLst/>
                        </a:rPr>
                        <a:t>ΛΤ.10.5</a:t>
                      </a:r>
                      <a:endParaRPr lang="el-GR" sz="1400" b="0" i="0" u="none" strike="noStrike">
                        <a:solidFill>
                          <a:srgbClr val="000000"/>
                        </a:solidFill>
                        <a:effectLst/>
                        <a:latin typeface="Calibri" panose="020F0502020204030204" pitchFamily="34" charset="0"/>
                      </a:endParaRPr>
                    </a:p>
                  </a:txBody>
                  <a:tcPr marL="6757" marR="6757" marT="6757" marB="0" anchor="ctr"/>
                </a:tc>
                <a:tc>
                  <a:txBody>
                    <a:bodyPr/>
                    <a:lstStyle/>
                    <a:p>
                      <a:pPr algn="just" fontAlgn="ctr"/>
                      <a:r>
                        <a:rPr lang="el-GR" sz="1400" u="none" strike="noStrike" dirty="0">
                          <a:effectLst/>
                        </a:rPr>
                        <a:t>Νομική υποστήριξη και Δημόσιες σχέσεις</a:t>
                      </a:r>
                      <a:endParaRPr lang="el-GR" sz="1400" b="0" i="0" u="none" strike="noStrike" dirty="0">
                        <a:solidFill>
                          <a:srgbClr val="000000"/>
                        </a:solidFill>
                        <a:effectLst/>
                        <a:latin typeface="Arial Narrow" panose="020B0606020202030204" pitchFamily="34" charset="0"/>
                      </a:endParaRPr>
                    </a:p>
                  </a:txBody>
                  <a:tcPr marL="6757" marR="6757" marT="6757" marB="0" anchor="ctr"/>
                </a:tc>
                <a:extLst>
                  <a:ext uri="{0D108BD9-81ED-4DB2-BD59-A6C34878D82A}">
                    <a16:rowId xmlns="" xmlns:a16="http://schemas.microsoft.com/office/drawing/2014/main" val="2054877669"/>
                  </a:ext>
                </a:extLst>
              </a:tr>
            </a:tbl>
          </a:graphicData>
        </a:graphic>
      </p:graphicFrame>
    </p:spTree>
    <p:extLst>
      <p:ext uri="{BB962C8B-B14F-4D97-AF65-F5344CB8AC3E}">
        <p14:creationId xmlns:p14="http://schemas.microsoft.com/office/powerpoint/2010/main" xmlns="" val="2434976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12</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0" indent="0" algn="ctr">
              <a:buNone/>
            </a:pPr>
            <a:r>
              <a:rPr lang="el-GR" sz="1600" b="1" dirty="0">
                <a:solidFill>
                  <a:schemeClr val="tx1"/>
                </a:solidFill>
              </a:rPr>
              <a:t>Συσχέτιση </a:t>
            </a:r>
            <a:r>
              <a:rPr lang="el-GR" sz="1600" b="1" dirty="0" smtClean="0">
                <a:solidFill>
                  <a:schemeClr val="tx1"/>
                </a:solidFill>
              </a:rPr>
              <a:t>Λειτουργικών Τομέων </a:t>
            </a:r>
            <a:r>
              <a:rPr lang="el-GR" sz="1600" b="1" dirty="0">
                <a:solidFill>
                  <a:schemeClr val="tx1"/>
                </a:solidFill>
              </a:rPr>
              <a:t>με ΟΤΑ</a:t>
            </a:r>
          </a:p>
          <a:p>
            <a:pPr marL="114300" indent="0" algn="ctr">
              <a:lnSpc>
                <a:spcPct val="150000"/>
              </a:lnSpc>
              <a:buNone/>
            </a:pPr>
            <a:endParaRPr lang="el-GR" sz="1600" b="1" dirty="0">
              <a:solidFill>
                <a:srgbClr val="0070C0"/>
              </a:solidFill>
            </a:endParaRPr>
          </a:p>
        </p:txBody>
      </p:sp>
      <p:graphicFrame>
        <p:nvGraphicFramePr>
          <p:cNvPr id="7" name="Table 8">
            <a:extLst>
              <a:ext uri="{FF2B5EF4-FFF2-40B4-BE49-F238E27FC236}">
                <a16:creationId xmlns="" xmlns:a16="http://schemas.microsoft.com/office/drawing/2014/main" id="{19DC4DED-645C-83D0-98A4-7FA0ABD1B72E}"/>
              </a:ext>
            </a:extLst>
          </p:cNvPr>
          <p:cNvGraphicFramePr>
            <a:graphicFrameLocks noGrp="1"/>
          </p:cNvGraphicFramePr>
          <p:nvPr>
            <p:extLst>
              <p:ext uri="{D42A27DB-BD31-4B8C-83A1-F6EECF244321}">
                <p14:modId xmlns:p14="http://schemas.microsoft.com/office/powerpoint/2010/main" xmlns="" val="1647954302"/>
              </p:ext>
            </p:extLst>
          </p:nvPr>
        </p:nvGraphicFramePr>
        <p:xfrm>
          <a:off x="1127451" y="1083798"/>
          <a:ext cx="10369150" cy="5009498"/>
        </p:xfrm>
        <a:graphic>
          <a:graphicData uri="http://schemas.openxmlformats.org/drawingml/2006/table">
            <a:tbl>
              <a:tblPr firstRow="1" bandRow="1">
                <a:tableStyleId>{0660B408-B3CF-4A94-85FC-2B1E0A45F4A2}</a:tableStyleId>
              </a:tblPr>
              <a:tblGrid>
                <a:gridCol w="3233936">
                  <a:extLst>
                    <a:ext uri="{9D8B030D-6E8A-4147-A177-3AD203B41FA5}">
                      <a16:colId xmlns="" xmlns:a16="http://schemas.microsoft.com/office/drawing/2014/main" val="642577352"/>
                    </a:ext>
                  </a:extLst>
                </a:gridCol>
                <a:gridCol w="3484055">
                  <a:extLst>
                    <a:ext uri="{9D8B030D-6E8A-4147-A177-3AD203B41FA5}">
                      <a16:colId xmlns="" xmlns:a16="http://schemas.microsoft.com/office/drawing/2014/main" val="2784663141"/>
                    </a:ext>
                  </a:extLst>
                </a:gridCol>
                <a:gridCol w="3651159">
                  <a:extLst>
                    <a:ext uri="{9D8B030D-6E8A-4147-A177-3AD203B41FA5}">
                      <a16:colId xmlns="" xmlns:a16="http://schemas.microsoft.com/office/drawing/2014/main" val="2158999219"/>
                    </a:ext>
                  </a:extLst>
                </a:gridCol>
              </a:tblGrid>
              <a:tr h="204570">
                <a:tc>
                  <a:txBody>
                    <a:bodyPr/>
                    <a:lstStyle/>
                    <a:p>
                      <a:pPr algn="just" fontAlgn="ctr"/>
                      <a:r>
                        <a:rPr lang="el-GR" sz="1050" b="1" u="none" strike="noStrike" cap="none" spc="0" dirty="0">
                          <a:solidFill>
                            <a:schemeClr val="bg1"/>
                          </a:solidFill>
                          <a:effectLst/>
                          <a:latin typeface="Corbel (Body)"/>
                        </a:rPr>
                        <a:t>Λειτουργικές Περιοχές </a:t>
                      </a:r>
                      <a:endParaRPr lang="el-GR" sz="1050" b="1" i="0" u="none" strike="noStrike" cap="none" spc="0" dirty="0">
                        <a:solidFill>
                          <a:schemeClr val="bg1"/>
                        </a:solidFill>
                        <a:effectLst/>
                        <a:latin typeface="Corbel (Body)"/>
                      </a:endParaRPr>
                    </a:p>
                  </a:txBody>
                  <a:tcPr marL="1969" marR="1969" marT="36724" marB="0" anchor="ctr"/>
                </a:tc>
                <a:tc>
                  <a:txBody>
                    <a:bodyPr/>
                    <a:lstStyle/>
                    <a:p>
                      <a:pPr algn="l" fontAlgn="ctr"/>
                      <a:r>
                        <a:rPr lang="el-GR" sz="1050" b="1" u="none" strike="noStrike" cap="none" spc="0">
                          <a:solidFill>
                            <a:schemeClr val="bg1"/>
                          </a:solidFill>
                          <a:effectLst/>
                          <a:latin typeface="Corbel (Body)"/>
                        </a:rPr>
                        <a:t>Λειτουργικός Τομέας Περιφερειών</a:t>
                      </a:r>
                      <a:endParaRPr lang="el-GR" sz="1050" b="1" i="0" u="none" strike="noStrike" cap="none" spc="0">
                        <a:solidFill>
                          <a:schemeClr val="bg1"/>
                        </a:solidFill>
                        <a:effectLst/>
                        <a:latin typeface="Corbel (Body)"/>
                      </a:endParaRPr>
                    </a:p>
                  </a:txBody>
                  <a:tcPr marL="1969" marR="1969" marT="36724" marB="0" anchor="ctr"/>
                </a:tc>
                <a:tc>
                  <a:txBody>
                    <a:bodyPr/>
                    <a:lstStyle/>
                    <a:p>
                      <a:pPr algn="l" fontAlgn="ctr"/>
                      <a:r>
                        <a:rPr lang="el-GR" sz="1050" b="1" u="none" strike="noStrike" cap="none" spc="0">
                          <a:solidFill>
                            <a:schemeClr val="bg1"/>
                          </a:solidFill>
                          <a:effectLst/>
                          <a:latin typeface="Corbel (Body)"/>
                        </a:rPr>
                        <a:t> Λειτουργικός Τομέας Δήμων </a:t>
                      </a:r>
                      <a:endParaRPr lang="el-GR" sz="1050" b="1" i="0" u="none" strike="noStrike" cap="none" spc="0">
                        <a:solidFill>
                          <a:schemeClr val="bg1"/>
                        </a:solidFill>
                        <a:effectLst/>
                        <a:latin typeface="Corbel (Body)"/>
                      </a:endParaRPr>
                    </a:p>
                  </a:txBody>
                  <a:tcPr marL="1969" marR="1969" marT="36724" marB="0" anchor="ctr"/>
                </a:tc>
                <a:extLst>
                  <a:ext uri="{0D108BD9-81ED-4DB2-BD59-A6C34878D82A}">
                    <a16:rowId xmlns="" xmlns:a16="http://schemas.microsoft.com/office/drawing/2014/main" val="1208895092"/>
                  </a:ext>
                </a:extLst>
              </a:tr>
              <a:tr h="204570">
                <a:tc rowSpan="3">
                  <a:txBody>
                    <a:bodyPr/>
                    <a:lstStyle/>
                    <a:p>
                      <a:pPr algn="l" fontAlgn="ctr"/>
                      <a:r>
                        <a:rPr lang="el-GR" sz="1050" b="1" u="none" strike="noStrike" cap="none" spc="0">
                          <a:solidFill>
                            <a:schemeClr val="tx1"/>
                          </a:solidFill>
                          <a:effectLst/>
                          <a:latin typeface="Corbel (Body)"/>
                        </a:rPr>
                        <a:t>1. Κοινωνική Πολιτική, Απασχόληση και Δημόσια Υγεία</a:t>
                      </a:r>
                      <a:endParaRPr lang="el-GR" sz="1050" b="1"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Κοινωνική Πολιτική &amp; Ισότητα των φύλων</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Κοινωνική Πολιτική &amp; Ισότητα των φύλων</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4252384076"/>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Απασχόληση</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Απασχόληση</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3891880552"/>
                  </a:ext>
                </a:extLst>
              </a:tr>
              <a:tr h="204570">
                <a:tc vMerge="1">
                  <a:txBody>
                    <a:bodyPr/>
                    <a:lstStyle/>
                    <a:p>
                      <a:endParaRPr lang="el-GR"/>
                    </a:p>
                  </a:txBody>
                  <a:tcPr/>
                </a:tc>
                <a:tc>
                  <a:txBody>
                    <a:bodyPr/>
                    <a:lstStyle/>
                    <a:p>
                      <a:pPr algn="just" fontAlgn="ctr"/>
                      <a:r>
                        <a:rPr lang="el-GR" sz="1050" u="none" strike="noStrike" cap="none" spc="0" dirty="0">
                          <a:solidFill>
                            <a:schemeClr val="tx1"/>
                          </a:solidFill>
                          <a:effectLst/>
                          <a:latin typeface="Corbel (Body)"/>
                        </a:rPr>
                        <a:t>Δημόσια Υγεία </a:t>
                      </a:r>
                      <a:endParaRPr lang="el-GR" sz="1050" b="0" i="0" u="none" strike="noStrike" cap="none" spc="0" dirty="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Δημόσια Υγεία</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1937687107"/>
                  </a:ext>
                </a:extLst>
              </a:tr>
              <a:tr h="204570">
                <a:tc rowSpan="3">
                  <a:txBody>
                    <a:bodyPr/>
                    <a:lstStyle/>
                    <a:p>
                      <a:pPr algn="l" fontAlgn="ctr"/>
                      <a:r>
                        <a:rPr lang="el-GR" sz="1050" b="1" u="none" strike="noStrike" cap="none" spc="0">
                          <a:solidFill>
                            <a:schemeClr val="tx1"/>
                          </a:solidFill>
                          <a:effectLst/>
                          <a:latin typeface="Corbel (Body)"/>
                        </a:rPr>
                        <a:t>2. Παιδεία, Πολιτισμός και Αθλητισμός</a:t>
                      </a:r>
                      <a:endParaRPr lang="el-GR" sz="1050" b="1"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Παιδεία</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Παιδεία</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491921854"/>
                  </a:ext>
                </a:extLst>
              </a:tr>
              <a:tr h="204570">
                <a:tc vMerge="1">
                  <a:txBody>
                    <a:bodyPr/>
                    <a:lstStyle/>
                    <a:p>
                      <a:endParaRPr lang="el-GR"/>
                    </a:p>
                  </a:txBody>
                  <a:tcPr/>
                </a:tc>
                <a:tc>
                  <a:txBody>
                    <a:bodyPr/>
                    <a:lstStyle/>
                    <a:p>
                      <a:pPr algn="just" fontAlgn="ctr"/>
                      <a:r>
                        <a:rPr lang="el-GR" sz="1050" u="none" strike="noStrike" cap="none" spc="0" dirty="0">
                          <a:solidFill>
                            <a:schemeClr val="tx1"/>
                          </a:solidFill>
                          <a:effectLst/>
                          <a:latin typeface="Corbel (Body)"/>
                        </a:rPr>
                        <a:t>Πολιτισμός</a:t>
                      </a:r>
                      <a:endParaRPr lang="el-GR" sz="1050" b="0" i="0" u="none" strike="noStrike" cap="none" spc="0" dirty="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Πολιτισμός</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1239239408"/>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Αθλητισμός </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Αθλητισμός </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3775762277"/>
                  </a:ext>
                </a:extLst>
              </a:tr>
              <a:tr h="204570">
                <a:tc rowSpan="6">
                  <a:txBody>
                    <a:bodyPr/>
                    <a:lstStyle/>
                    <a:p>
                      <a:pPr algn="l" fontAlgn="ctr"/>
                      <a:r>
                        <a:rPr lang="el-GR" sz="1050" b="1" u="none" strike="noStrike" cap="none" spc="0">
                          <a:solidFill>
                            <a:schemeClr val="tx1"/>
                          </a:solidFill>
                          <a:effectLst/>
                          <a:latin typeface="Corbel (Body)"/>
                        </a:rPr>
                        <a:t>3. Περιβάλλον, Χωροταξία και Πολεοδομία</a:t>
                      </a:r>
                      <a:endParaRPr lang="el-GR" sz="1050" b="1"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Προστασία Περιβάλλοντος</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Προστασία περιβάλλοντος </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3344715702"/>
                  </a:ext>
                </a:extLst>
              </a:tr>
              <a:tr h="353131">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Διαχείριση Υδάτων</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Διαχείριση στερεών και υγρών αποβλήτων, Καθαριότητα &amp; Πράσινο</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401018984"/>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Ενέργεια</a:t>
                      </a:r>
                      <a:endParaRPr lang="el-GR" sz="1050" b="0" i="0" u="none" strike="noStrike" cap="none" spc="0">
                        <a:solidFill>
                          <a:schemeClr val="tx1"/>
                        </a:solidFill>
                        <a:effectLst/>
                        <a:latin typeface="Corbel (Body)"/>
                      </a:endParaRPr>
                    </a:p>
                  </a:txBody>
                  <a:tcPr marL="1969" marR="1969" marT="36724" marB="0" anchor="ctr"/>
                </a:tc>
                <a:tc rowSpan="2">
                  <a:txBody>
                    <a:bodyPr/>
                    <a:lstStyle/>
                    <a:p>
                      <a:pPr algn="just" fontAlgn="ctr"/>
                      <a:r>
                        <a:rPr lang="el-GR" sz="1050" u="none" strike="noStrike" cap="none" spc="0">
                          <a:solidFill>
                            <a:schemeClr val="tx1"/>
                          </a:solidFill>
                          <a:effectLst/>
                          <a:latin typeface="Corbel (Body)"/>
                        </a:rPr>
                        <a:t>Φυσικοί  πόροι &amp; Ενέργεια</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4120820620"/>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Ορυκτός πλούτος – Λατομεία</a:t>
                      </a:r>
                      <a:endParaRPr lang="el-GR" sz="1050" b="0" i="0" u="none" strike="noStrike" cap="none" spc="0">
                        <a:solidFill>
                          <a:schemeClr val="tx1"/>
                        </a:solidFill>
                        <a:effectLst/>
                        <a:latin typeface="Corbel (Body)"/>
                      </a:endParaRPr>
                    </a:p>
                  </a:txBody>
                  <a:tcPr marL="1969" marR="1969" marT="36724" marB="0" anchor="ctr"/>
                </a:tc>
                <a:tc vMerge="1">
                  <a:txBody>
                    <a:bodyPr/>
                    <a:lstStyle/>
                    <a:p>
                      <a:endParaRPr lang="el-GR"/>
                    </a:p>
                  </a:txBody>
                  <a:tcPr/>
                </a:tc>
                <a:extLst>
                  <a:ext uri="{0D108BD9-81ED-4DB2-BD59-A6C34878D82A}">
                    <a16:rowId xmlns="" xmlns:a16="http://schemas.microsoft.com/office/drawing/2014/main" val="1681341873"/>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Χωροταξία</a:t>
                      </a:r>
                      <a:endParaRPr lang="el-GR" sz="1050" b="0" i="0" u="none" strike="noStrike" cap="none" spc="0">
                        <a:solidFill>
                          <a:schemeClr val="tx1"/>
                        </a:solidFill>
                        <a:effectLst/>
                        <a:latin typeface="Corbel (Body)"/>
                      </a:endParaRPr>
                    </a:p>
                  </a:txBody>
                  <a:tcPr marL="1969" marR="1969" marT="36724" marB="0" anchor="ctr"/>
                </a:tc>
                <a:tc rowSpan="2">
                  <a:txBody>
                    <a:bodyPr/>
                    <a:lstStyle/>
                    <a:p>
                      <a:pPr algn="just" fontAlgn="ctr"/>
                      <a:r>
                        <a:rPr lang="el-GR" sz="1050" u="none" strike="noStrike" cap="none" spc="0" dirty="0">
                          <a:solidFill>
                            <a:schemeClr val="tx1"/>
                          </a:solidFill>
                          <a:effectLst/>
                          <a:latin typeface="Corbel (Body)"/>
                        </a:rPr>
                        <a:t>Χωροταξία / Πολεοδομία</a:t>
                      </a:r>
                      <a:endParaRPr lang="el-GR" sz="1050" b="0" i="0" u="none" strike="noStrike" cap="none" spc="0" dirty="0">
                        <a:solidFill>
                          <a:schemeClr val="tx1"/>
                        </a:solidFill>
                        <a:effectLst/>
                        <a:latin typeface="Corbel (Body)"/>
                      </a:endParaRPr>
                    </a:p>
                  </a:txBody>
                  <a:tcPr marL="1969" marR="1969" marT="36724" marB="0" anchor="ctr"/>
                </a:tc>
                <a:extLst>
                  <a:ext uri="{0D108BD9-81ED-4DB2-BD59-A6C34878D82A}">
                    <a16:rowId xmlns="" xmlns:a16="http://schemas.microsoft.com/office/drawing/2014/main" val="325172926"/>
                  </a:ext>
                </a:extLst>
              </a:tr>
              <a:tr h="204570">
                <a:tc vMerge="1">
                  <a:txBody>
                    <a:bodyPr/>
                    <a:lstStyle/>
                    <a:p>
                      <a:endParaRPr lang="el-GR"/>
                    </a:p>
                  </a:txBody>
                  <a:tcPr/>
                </a:tc>
                <a:tc>
                  <a:txBody>
                    <a:bodyPr/>
                    <a:lstStyle/>
                    <a:p>
                      <a:pPr algn="just" fontAlgn="ctr"/>
                      <a:r>
                        <a:rPr lang="el-GR" sz="1050" u="none" strike="noStrike" cap="none" spc="0" dirty="0">
                          <a:solidFill>
                            <a:schemeClr val="tx1"/>
                          </a:solidFill>
                          <a:effectLst/>
                          <a:latin typeface="Corbel (Body)"/>
                        </a:rPr>
                        <a:t>Πολεοδομία</a:t>
                      </a:r>
                      <a:endParaRPr lang="el-GR" sz="1050" b="0" i="0" u="none" strike="noStrike" cap="none" spc="0" dirty="0">
                        <a:solidFill>
                          <a:schemeClr val="tx1"/>
                        </a:solidFill>
                        <a:effectLst/>
                        <a:latin typeface="Corbel (Body)"/>
                      </a:endParaRPr>
                    </a:p>
                  </a:txBody>
                  <a:tcPr marL="1969" marR="1969" marT="36724" marB="0" anchor="ctr"/>
                </a:tc>
                <a:tc vMerge="1">
                  <a:txBody>
                    <a:bodyPr/>
                    <a:lstStyle/>
                    <a:p>
                      <a:endParaRPr lang="el-GR"/>
                    </a:p>
                  </a:txBody>
                  <a:tcPr/>
                </a:tc>
                <a:extLst>
                  <a:ext uri="{0D108BD9-81ED-4DB2-BD59-A6C34878D82A}">
                    <a16:rowId xmlns="" xmlns:a16="http://schemas.microsoft.com/office/drawing/2014/main" val="2577570229"/>
                  </a:ext>
                </a:extLst>
              </a:tr>
              <a:tr h="204570">
                <a:tc rowSpan="3">
                  <a:txBody>
                    <a:bodyPr/>
                    <a:lstStyle/>
                    <a:p>
                      <a:pPr algn="l" fontAlgn="ctr"/>
                      <a:r>
                        <a:rPr lang="el-GR" sz="1050" b="1" u="none" strike="noStrike" cap="none" spc="0">
                          <a:solidFill>
                            <a:schemeClr val="tx1"/>
                          </a:solidFill>
                          <a:effectLst/>
                          <a:latin typeface="Corbel (Body)"/>
                        </a:rPr>
                        <a:t>4. Υποδομές και Μεταφορές</a:t>
                      </a:r>
                      <a:endParaRPr lang="el-GR" sz="1050" b="1"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Υποδομές – Διαχείριση τεχνικών έργων</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Υποδομές – Διαχείριση τεχνικών έργων</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4099559906"/>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Μεταφορές </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Συγκοινωνίες, Κυκλοφορία &amp; Στάθμευση οχημάτων</a:t>
                      </a:r>
                      <a:endParaRPr lang="el-GR" sz="1050" b="0" i="0" u="none" strike="noStrike" cap="none" spc="0">
                        <a:solidFill>
                          <a:schemeClr val="tx1"/>
                        </a:solidFill>
                        <a:effectLst/>
                        <a:latin typeface="Corbel (Body)"/>
                      </a:endParaRPr>
                    </a:p>
                  </a:txBody>
                  <a:tcPr marL="1969" marR="1969" marT="36724" marB="0" anchor="ctr"/>
                </a:tc>
                <a:extLst>
                  <a:ext uri="{0D108BD9-81ED-4DB2-BD59-A6C34878D82A}">
                    <a16:rowId xmlns="" xmlns:a16="http://schemas.microsoft.com/office/drawing/2014/main" val="2984729723"/>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Επικοινωνίες </a:t>
                      </a:r>
                      <a:endParaRPr lang="el-GR" sz="1050" b="0" i="0" u="none" strike="noStrike" cap="none" spc="0">
                        <a:solidFill>
                          <a:schemeClr val="tx1"/>
                        </a:solidFill>
                        <a:effectLst/>
                        <a:latin typeface="Corbel (Body)"/>
                      </a:endParaRPr>
                    </a:p>
                  </a:txBody>
                  <a:tcPr marL="1969" marR="1969" marT="36724" marB="0" anchor="ctr"/>
                </a:tc>
                <a:tc>
                  <a:txBody>
                    <a:bodyPr/>
                    <a:lstStyle/>
                    <a:p>
                      <a:pPr algn="l" fontAlgn="t"/>
                      <a:r>
                        <a:rPr lang="el-GR" sz="1050" u="none" strike="noStrike" cap="none" spc="0">
                          <a:solidFill>
                            <a:schemeClr val="tx1"/>
                          </a:solidFill>
                          <a:effectLst/>
                          <a:latin typeface="Corbel (Body)"/>
                        </a:rPr>
                        <a:t> </a:t>
                      </a:r>
                      <a:endParaRPr lang="el-GR" sz="1050" b="0" i="0" u="none" strike="noStrike" cap="none" spc="0">
                        <a:solidFill>
                          <a:schemeClr val="tx1"/>
                        </a:solidFill>
                        <a:effectLst/>
                        <a:latin typeface="Corbel (Body)"/>
                      </a:endParaRPr>
                    </a:p>
                  </a:txBody>
                  <a:tcPr marL="1969" marR="1969" marT="36724" marB="0"/>
                </a:tc>
                <a:extLst>
                  <a:ext uri="{0D108BD9-81ED-4DB2-BD59-A6C34878D82A}">
                    <a16:rowId xmlns="" xmlns:a16="http://schemas.microsoft.com/office/drawing/2014/main" val="4153010127"/>
                  </a:ext>
                </a:extLst>
              </a:tr>
              <a:tr h="204570">
                <a:tc rowSpan="7">
                  <a:txBody>
                    <a:bodyPr/>
                    <a:lstStyle/>
                    <a:p>
                      <a:pPr algn="l" fontAlgn="ctr"/>
                      <a:r>
                        <a:rPr lang="el-GR" sz="1050" b="1" u="none" strike="noStrike" cap="none" spc="0">
                          <a:solidFill>
                            <a:schemeClr val="tx1"/>
                          </a:solidFill>
                          <a:effectLst/>
                          <a:latin typeface="Corbel (Body)"/>
                        </a:rPr>
                        <a:t>5. Αγροτική Ανάπτυξη </a:t>
                      </a:r>
                      <a:endParaRPr lang="el-GR" sz="1050" b="1"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a:solidFill>
                            <a:schemeClr val="tx1"/>
                          </a:solidFill>
                          <a:effectLst/>
                          <a:latin typeface="Corbel (Body)"/>
                        </a:rPr>
                        <a:t>Προγραμματισμός Αγροτικής Ανάπτυξης</a:t>
                      </a:r>
                      <a:endParaRPr lang="el-GR" sz="1050" b="0" i="0" u="none" strike="noStrike" cap="none" spc="0">
                        <a:solidFill>
                          <a:schemeClr val="tx1"/>
                        </a:solidFill>
                        <a:effectLst/>
                        <a:latin typeface="Corbel (Body)"/>
                      </a:endParaRPr>
                    </a:p>
                  </a:txBody>
                  <a:tcPr marL="1969" marR="1969" marT="36724" marB="0" anchor="ctr"/>
                </a:tc>
                <a:tc>
                  <a:txBody>
                    <a:bodyPr/>
                    <a:lstStyle/>
                    <a:p>
                      <a:pPr algn="l" fontAlgn="t"/>
                      <a:r>
                        <a:rPr lang="el-GR" sz="1050" u="none" strike="noStrike" cap="none" spc="0">
                          <a:solidFill>
                            <a:schemeClr val="tx1"/>
                          </a:solidFill>
                          <a:effectLst/>
                          <a:latin typeface="Corbel (Body)"/>
                        </a:rPr>
                        <a:t> </a:t>
                      </a:r>
                      <a:endParaRPr lang="el-GR" sz="1050" b="0" i="0" u="none" strike="noStrike" cap="none" spc="0">
                        <a:solidFill>
                          <a:schemeClr val="tx1"/>
                        </a:solidFill>
                        <a:effectLst/>
                        <a:latin typeface="Corbel (Body)"/>
                      </a:endParaRPr>
                    </a:p>
                  </a:txBody>
                  <a:tcPr marL="1969" marR="1969" marT="36724" marB="0"/>
                </a:tc>
                <a:extLst>
                  <a:ext uri="{0D108BD9-81ED-4DB2-BD59-A6C34878D82A}">
                    <a16:rowId xmlns="" xmlns:a16="http://schemas.microsoft.com/office/drawing/2014/main" val="3189281136"/>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Πολιτική Γης</a:t>
                      </a:r>
                      <a:endParaRPr lang="el-GR" sz="1050" b="0" i="0" u="none" strike="noStrike" cap="none" spc="0">
                        <a:solidFill>
                          <a:schemeClr val="tx1"/>
                        </a:solidFill>
                        <a:effectLst/>
                        <a:latin typeface="Corbel (Body)"/>
                      </a:endParaRPr>
                    </a:p>
                  </a:txBody>
                  <a:tcPr marL="1969" marR="1969" marT="36724" marB="0" anchor="ctr"/>
                </a:tc>
                <a:tc>
                  <a:txBody>
                    <a:bodyPr/>
                    <a:lstStyle/>
                    <a:p>
                      <a:pPr algn="l" fontAlgn="t"/>
                      <a:r>
                        <a:rPr lang="el-GR" sz="1050" u="none" strike="noStrike" cap="none" spc="0">
                          <a:solidFill>
                            <a:schemeClr val="tx1"/>
                          </a:solidFill>
                          <a:effectLst/>
                          <a:latin typeface="Corbel (Body)"/>
                        </a:rPr>
                        <a:t> </a:t>
                      </a:r>
                      <a:endParaRPr lang="el-GR" sz="1050" b="0" i="0" u="none" strike="noStrike" cap="none" spc="0">
                        <a:solidFill>
                          <a:schemeClr val="tx1"/>
                        </a:solidFill>
                        <a:effectLst/>
                        <a:latin typeface="Corbel (Body)"/>
                      </a:endParaRPr>
                    </a:p>
                  </a:txBody>
                  <a:tcPr marL="1969" marR="1969" marT="36724" marB="0"/>
                </a:tc>
                <a:extLst>
                  <a:ext uri="{0D108BD9-81ED-4DB2-BD59-A6C34878D82A}">
                    <a16:rowId xmlns="" xmlns:a16="http://schemas.microsoft.com/office/drawing/2014/main" val="1418755430"/>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Γεωργία </a:t>
                      </a:r>
                      <a:endParaRPr lang="el-GR" sz="1050" b="0" i="0" u="none" strike="noStrike" cap="none" spc="0">
                        <a:solidFill>
                          <a:schemeClr val="tx1"/>
                        </a:solidFill>
                        <a:effectLst/>
                        <a:latin typeface="Corbel (Body)"/>
                      </a:endParaRPr>
                    </a:p>
                  </a:txBody>
                  <a:tcPr marL="1969" marR="1969" marT="36724" marB="0" anchor="ctr"/>
                </a:tc>
                <a:tc>
                  <a:txBody>
                    <a:bodyPr/>
                    <a:lstStyle/>
                    <a:p>
                      <a:pPr algn="l" fontAlgn="t"/>
                      <a:r>
                        <a:rPr lang="el-GR" sz="1050" u="none" strike="noStrike" cap="none" spc="0">
                          <a:solidFill>
                            <a:schemeClr val="tx1"/>
                          </a:solidFill>
                          <a:effectLst/>
                          <a:latin typeface="Corbel (Body)"/>
                        </a:rPr>
                        <a:t> </a:t>
                      </a:r>
                      <a:endParaRPr lang="el-GR" sz="1050" b="0" i="0" u="none" strike="noStrike" cap="none" spc="0">
                        <a:solidFill>
                          <a:schemeClr val="tx1"/>
                        </a:solidFill>
                        <a:effectLst/>
                        <a:latin typeface="Corbel (Body)"/>
                      </a:endParaRPr>
                    </a:p>
                  </a:txBody>
                  <a:tcPr marL="1969" marR="1969" marT="36724" marB="0"/>
                </a:tc>
                <a:extLst>
                  <a:ext uri="{0D108BD9-81ED-4DB2-BD59-A6C34878D82A}">
                    <a16:rowId xmlns="" xmlns:a16="http://schemas.microsoft.com/office/drawing/2014/main" val="2121782118"/>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Κτηνοτροφία </a:t>
                      </a:r>
                      <a:endParaRPr lang="el-GR" sz="1050" b="0" i="0" u="none" strike="noStrike" cap="none" spc="0">
                        <a:solidFill>
                          <a:schemeClr val="tx1"/>
                        </a:solidFill>
                        <a:effectLst/>
                        <a:latin typeface="Corbel (Body)"/>
                      </a:endParaRPr>
                    </a:p>
                  </a:txBody>
                  <a:tcPr marL="1969" marR="1969" marT="36724" marB="0" anchor="ctr"/>
                </a:tc>
                <a:tc>
                  <a:txBody>
                    <a:bodyPr/>
                    <a:lstStyle/>
                    <a:p>
                      <a:pPr algn="l" fontAlgn="t"/>
                      <a:r>
                        <a:rPr lang="el-GR" sz="1050" u="none" strike="noStrike" cap="none" spc="0">
                          <a:solidFill>
                            <a:schemeClr val="tx1"/>
                          </a:solidFill>
                          <a:effectLst/>
                          <a:latin typeface="Corbel (Body)"/>
                        </a:rPr>
                        <a:t> </a:t>
                      </a:r>
                      <a:endParaRPr lang="el-GR" sz="1050" b="0" i="0" u="none" strike="noStrike" cap="none" spc="0">
                        <a:solidFill>
                          <a:schemeClr val="tx1"/>
                        </a:solidFill>
                        <a:effectLst/>
                        <a:latin typeface="Corbel (Body)"/>
                      </a:endParaRPr>
                    </a:p>
                  </a:txBody>
                  <a:tcPr marL="1969" marR="1969" marT="36724" marB="0"/>
                </a:tc>
                <a:extLst>
                  <a:ext uri="{0D108BD9-81ED-4DB2-BD59-A6C34878D82A}">
                    <a16:rowId xmlns="" xmlns:a16="http://schemas.microsoft.com/office/drawing/2014/main" val="2173078907"/>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Κτηνιατρική </a:t>
                      </a:r>
                      <a:endParaRPr lang="el-GR" sz="1050" b="0" i="0" u="none" strike="noStrike" cap="none" spc="0">
                        <a:solidFill>
                          <a:schemeClr val="tx1"/>
                        </a:solidFill>
                        <a:effectLst/>
                        <a:latin typeface="Corbel (Body)"/>
                      </a:endParaRPr>
                    </a:p>
                  </a:txBody>
                  <a:tcPr marL="1969" marR="1969" marT="36724" marB="0" anchor="ctr"/>
                </a:tc>
                <a:tc>
                  <a:txBody>
                    <a:bodyPr/>
                    <a:lstStyle/>
                    <a:p>
                      <a:pPr algn="l" fontAlgn="t"/>
                      <a:r>
                        <a:rPr lang="el-GR" sz="1050" u="none" strike="noStrike" cap="none" spc="0">
                          <a:solidFill>
                            <a:schemeClr val="tx1"/>
                          </a:solidFill>
                          <a:effectLst/>
                          <a:latin typeface="Corbel (Body)"/>
                        </a:rPr>
                        <a:t> </a:t>
                      </a:r>
                      <a:endParaRPr lang="el-GR" sz="1050" b="0" i="0" u="none" strike="noStrike" cap="none" spc="0">
                        <a:solidFill>
                          <a:schemeClr val="tx1"/>
                        </a:solidFill>
                        <a:effectLst/>
                        <a:latin typeface="Corbel (Body)"/>
                      </a:endParaRPr>
                    </a:p>
                  </a:txBody>
                  <a:tcPr marL="1969" marR="1969" marT="36724" marB="0"/>
                </a:tc>
                <a:extLst>
                  <a:ext uri="{0D108BD9-81ED-4DB2-BD59-A6C34878D82A}">
                    <a16:rowId xmlns="" xmlns:a16="http://schemas.microsoft.com/office/drawing/2014/main" val="337868237"/>
                  </a:ext>
                </a:extLst>
              </a:tr>
              <a:tr h="204570">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Αλιεία </a:t>
                      </a:r>
                      <a:endParaRPr lang="el-GR" sz="1050" b="0" i="0" u="none" strike="noStrike" cap="none" spc="0">
                        <a:solidFill>
                          <a:schemeClr val="tx1"/>
                        </a:solidFill>
                        <a:effectLst/>
                        <a:latin typeface="Corbel (Body)"/>
                      </a:endParaRPr>
                    </a:p>
                  </a:txBody>
                  <a:tcPr marL="1969" marR="1969" marT="36724" marB="0" anchor="ctr"/>
                </a:tc>
                <a:tc>
                  <a:txBody>
                    <a:bodyPr/>
                    <a:lstStyle/>
                    <a:p>
                      <a:pPr algn="l" fontAlgn="t"/>
                      <a:r>
                        <a:rPr lang="el-GR" sz="1050" u="none" strike="noStrike" cap="none" spc="0">
                          <a:solidFill>
                            <a:schemeClr val="tx1"/>
                          </a:solidFill>
                          <a:effectLst/>
                          <a:latin typeface="Corbel (Body)"/>
                        </a:rPr>
                        <a:t> </a:t>
                      </a:r>
                      <a:endParaRPr lang="el-GR" sz="1050" b="0" i="0" u="none" strike="noStrike" cap="none" spc="0">
                        <a:solidFill>
                          <a:schemeClr val="tx1"/>
                        </a:solidFill>
                        <a:effectLst/>
                        <a:latin typeface="Corbel (Body)"/>
                      </a:endParaRPr>
                    </a:p>
                  </a:txBody>
                  <a:tcPr marL="1969" marR="1969" marT="36724" marB="0"/>
                </a:tc>
                <a:extLst>
                  <a:ext uri="{0D108BD9-81ED-4DB2-BD59-A6C34878D82A}">
                    <a16:rowId xmlns="" xmlns:a16="http://schemas.microsoft.com/office/drawing/2014/main" val="677621732"/>
                  </a:ext>
                </a:extLst>
              </a:tr>
              <a:tr h="353131">
                <a:tc vMerge="1">
                  <a:txBody>
                    <a:bodyPr/>
                    <a:lstStyle/>
                    <a:p>
                      <a:endParaRPr lang="el-GR"/>
                    </a:p>
                  </a:txBody>
                  <a:tcPr/>
                </a:tc>
                <a:tc>
                  <a:txBody>
                    <a:bodyPr/>
                    <a:lstStyle/>
                    <a:p>
                      <a:pPr algn="just" fontAlgn="ctr"/>
                      <a:r>
                        <a:rPr lang="el-GR" sz="1050" u="none" strike="noStrike" cap="none" spc="0">
                          <a:solidFill>
                            <a:schemeClr val="tx1"/>
                          </a:solidFill>
                          <a:effectLst/>
                          <a:latin typeface="Corbel (Body)"/>
                        </a:rPr>
                        <a:t>Γενικές αρμοδιότητες Γεωργίας – Κτηνοτροφίας – Κτηνιατρικής -Αλιείας</a:t>
                      </a:r>
                      <a:endParaRPr lang="el-GR" sz="1050" b="0" i="0" u="none" strike="noStrike" cap="none" spc="0">
                        <a:solidFill>
                          <a:schemeClr val="tx1"/>
                        </a:solidFill>
                        <a:effectLst/>
                        <a:latin typeface="Corbel (Body)"/>
                      </a:endParaRPr>
                    </a:p>
                  </a:txBody>
                  <a:tcPr marL="1969" marR="1969" marT="36724" marB="0" anchor="ctr"/>
                </a:tc>
                <a:tc>
                  <a:txBody>
                    <a:bodyPr/>
                    <a:lstStyle/>
                    <a:p>
                      <a:pPr algn="just" fontAlgn="ctr"/>
                      <a:r>
                        <a:rPr lang="el-GR" sz="1050" u="none" strike="noStrike" cap="none" spc="0" dirty="0">
                          <a:solidFill>
                            <a:schemeClr val="tx1"/>
                          </a:solidFill>
                          <a:effectLst/>
                          <a:latin typeface="Corbel (Body)"/>
                        </a:rPr>
                        <a:t>Γενικές αρμοδιότητες Γεωργίας – Κτηνοτροφίας-Αλιείας</a:t>
                      </a:r>
                      <a:endParaRPr lang="el-GR" sz="1050" b="0" i="0" u="none" strike="noStrike" cap="none" spc="0" dirty="0">
                        <a:solidFill>
                          <a:schemeClr val="tx1"/>
                        </a:solidFill>
                        <a:effectLst/>
                        <a:latin typeface="Corbel (Body)"/>
                      </a:endParaRPr>
                    </a:p>
                  </a:txBody>
                  <a:tcPr marL="1969" marR="1969" marT="36724" marB="0" anchor="ctr"/>
                </a:tc>
                <a:extLst>
                  <a:ext uri="{0D108BD9-81ED-4DB2-BD59-A6C34878D82A}">
                    <a16:rowId xmlns="" xmlns:a16="http://schemas.microsoft.com/office/drawing/2014/main" val="2309346238"/>
                  </a:ext>
                </a:extLst>
              </a:tr>
            </a:tbl>
          </a:graphicData>
        </a:graphic>
      </p:graphicFrame>
    </p:spTree>
    <p:extLst>
      <p:ext uri="{BB962C8B-B14F-4D97-AF65-F5344CB8AC3E}">
        <p14:creationId xmlns:p14="http://schemas.microsoft.com/office/powerpoint/2010/main" xmlns="" val="3236484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13</a:t>
            </a:fld>
            <a:endParaRPr lang="el-GR"/>
          </a:p>
        </p:txBody>
      </p:sp>
      <p:sp>
        <p:nvSpPr>
          <p:cNvPr id="3" name="TextBox 2"/>
          <p:cNvSpPr txBox="1"/>
          <p:nvPr/>
        </p:nvSpPr>
        <p:spPr>
          <a:xfrm>
            <a:off x="263351" y="260648"/>
            <a:ext cx="11661293" cy="1077218"/>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0" indent="0" algn="ctr">
              <a:buNone/>
            </a:pPr>
            <a:r>
              <a:rPr lang="el-GR" sz="1600" b="1" dirty="0">
                <a:solidFill>
                  <a:schemeClr val="tx1"/>
                </a:solidFill>
              </a:rPr>
              <a:t>Συσχέτιση </a:t>
            </a:r>
            <a:r>
              <a:rPr lang="el-GR" sz="1600" b="1" dirty="0" smtClean="0">
                <a:solidFill>
                  <a:schemeClr val="tx1"/>
                </a:solidFill>
              </a:rPr>
              <a:t>Λειτουργικών Τομέων </a:t>
            </a:r>
            <a:r>
              <a:rPr lang="el-GR" sz="1600" b="1" dirty="0">
                <a:solidFill>
                  <a:schemeClr val="tx1"/>
                </a:solidFill>
              </a:rPr>
              <a:t>με ΟΤΑ</a:t>
            </a:r>
          </a:p>
          <a:p>
            <a:pPr marL="114300" indent="0" algn="ctr">
              <a:lnSpc>
                <a:spcPct val="150000"/>
              </a:lnSpc>
              <a:buNone/>
            </a:pPr>
            <a:endParaRPr lang="el-GR" sz="1600" b="1" dirty="0">
              <a:solidFill>
                <a:srgbClr val="0070C0"/>
              </a:solidFill>
            </a:endParaRPr>
          </a:p>
        </p:txBody>
      </p:sp>
      <p:graphicFrame>
        <p:nvGraphicFramePr>
          <p:cNvPr id="7" name="Table 2">
            <a:extLst>
              <a:ext uri="{FF2B5EF4-FFF2-40B4-BE49-F238E27FC236}">
                <a16:creationId xmlns="" xmlns:a16="http://schemas.microsoft.com/office/drawing/2014/main" id="{1B0AA75F-7B0C-CBD6-3760-51B0B47BBB18}"/>
              </a:ext>
            </a:extLst>
          </p:cNvPr>
          <p:cNvGraphicFramePr>
            <a:graphicFrameLocks noGrp="1"/>
          </p:cNvGraphicFramePr>
          <p:nvPr>
            <p:extLst>
              <p:ext uri="{D42A27DB-BD31-4B8C-83A1-F6EECF244321}">
                <p14:modId xmlns:p14="http://schemas.microsoft.com/office/powerpoint/2010/main" xmlns="" val="2405399228"/>
              </p:ext>
            </p:extLst>
          </p:nvPr>
        </p:nvGraphicFramePr>
        <p:xfrm>
          <a:off x="982217" y="974436"/>
          <a:ext cx="10442375" cy="5118860"/>
        </p:xfrm>
        <a:graphic>
          <a:graphicData uri="http://schemas.openxmlformats.org/drawingml/2006/table">
            <a:tbl>
              <a:tblPr firstRow="1" bandRow="1">
                <a:tableStyleId>{5C22544A-7EE6-4342-B048-85BDC9FD1C3A}</a:tableStyleId>
              </a:tblPr>
              <a:tblGrid>
                <a:gridCol w="3696985">
                  <a:extLst>
                    <a:ext uri="{9D8B030D-6E8A-4147-A177-3AD203B41FA5}">
                      <a16:colId xmlns="" xmlns:a16="http://schemas.microsoft.com/office/drawing/2014/main" val="1053647913"/>
                    </a:ext>
                  </a:extLst>
                </a:gridCol>
                <a:gridCol w="3372695">
                  <a:extLst>
                    <a:ext uri="{9D8B030D-6E8A-4147-A177-3AD203B41FA5}">
                      <a16:colId xmlns="" xmlns:a16="http://schemas.microsoft.com/office/drawing/2014/main" val="126634919"/>
                    </a:ext>
                  </a:extLst>
                </a:gridCol>
                <a:gridCol w="3372695">
                  <a:extLst>
                    <a:ext uri="{9D8B030D-6E8A-4147-A177-3AD203B41FA5}">
                      <a16:colId xmlns="" xmlns:a16="http://schemas.microsoft.com/office/drawing/2014/main" val="2249327221"/>
                    </a:ext>
                  </a:extLst>
                </a:gridCol>
              </a:tblGrid>
              <a:tr h="237076">
                <a:tc>
                  <a:txBody>
                    <a:bodyPr/>
                    <a:lstStyle/>
                    <a:p>
                      <a:pPr algn="just" fontAlgn="ctr"/>
                      <a:r>
                        <a:rPr lang="el-GR" sz="1100" b="1" u="none" strike="noStrike" dirty="0">
                          <a:solidFill>
                            <a:schemeClr val="bg1"/>
                          </a:solidFill>
                          <a:effectLst/>
                          <a:latin typeface="+mn-lt"/>
                        </a:rPr>
                        <a:t>Λειτουργικές Περιοχές </a:t>
                      </a:r>
                      <a:endParaRPr lang="el-GR" sz="1100" b="1" i="0" u="none" strike="noStrike" dirty="0">
                        <a:solidFill>
                          <a:schemeClr val="bg1"/>
                        </a:solidFill>
                        <a:effectLst/>
                        <a:latin typeface="+mn-lt"/>
                      </a:endParaRPr>
                    </a:p>
                  </a:txBody>
                  <a:tcPr marL="3403" marR="3403" marT="3403" marB="0" anchor="ctr">
                    <a:solidFill>
                      <a:schemeClr val="accent2"/>
                    </a:solidFill>
                  </a:tcPr>
                </a:tc>
                <a:tc>
                  <a:txBody>
                    <a:bodyPr/>
                    <a:lstStyle/>
                    <a:p>
                      <a:pPr algn="l" fontAlgn="ctr"/>
                      <a:r>
                        <a:rPr lang="el-GR" sz="1100" b="1" u="none" strike="noStrike" dirty="0">
                          <a:solidFill>
                            <a:schemeClr val="bg1"/>
                          </a:solidFill>
                          <a:effectLst/>
                          <a:latin typeface="+mn-lt"/>
                        </a:rPr>
                        <a:t>Λειτουργικός Τομέας Περιφερειών</a:t>
                      </a:r>
                      <a:endParaRPr lang="el-GR" sz="1100" b="1" i="0" u="none" strike="noStrike" dirty="0">
                        <a:solidFill>
                          <a:schemeClr val="bg1"/>
                        </a:solidFill>
                        <a:effectLst/>
                        <a:latin typeface="+mn-lt"/>
                      </a:endParaRPr>
                    </a:p>
                  </a:txBody>
                  <a:tcPr marL="3403" marR="3403" marT="3403" marB="0" anchor="ctr">
                    <a:solidFill>
                      <a:schemeClr val="accent2"/>
                    </a:solidFill>
                  </a:tcPr>
                </a:tc>
                <a:tc>
                  <a:txBody>
                    <a:bodyPr/>
                    <a:lstStyle/>
                    <a:p>
                      <a:pPr algn="l" fontAlgn="ctr"/>
                      <a:r>
                        <a:rPr lang="el-GR" sz="1100" b="1" u="none" strike="noStrike">
                          <a:solidFill>
                            <a:schemeClr val="bg1"/>
                          </a:solidFill>
                          <a:effectLst/>
                          <a:latin typeface="+mn-lt"/>
                        </a:rPr>
                        <a:t> Λειτουργικός Τομέας Δήμων </a:t>
                      </a:r>
                      <a:endParaRPr lang="el-GR" sz="1100" b="1" i="0" u="none" strike="noStrike">
                        <a:solidFill>
                          <a:schemeClr val="bg1"/>
                        </a:solidFill>
                        <a:effectLst/>
                        <a:latin typeface="+mn-lt"/>
                      </a:endParaRPr>
                    </a:p>
                  </a:txBody>
                  <a:tcPr marL="3403" marR="3403" marT="3403" marB="0" anchor="ctr">
                    <a:solidFill>
                      <a:schemeClr val="accent2"/>
                    </a:solidFill>
                  </a:tcPr>
                </a:tc>
                <a:extLst>
                  <a:ext uri="{0D108BD9-81ED-4DB2-BD59-A6C34878D82A}">
                    <a16:rowId xmlns="" xmlns:a16="http://schemas.microsoft.com/office/drawing/2014/main" val="398832178"/>
                  </a:ext>
                </a:extLst>
              </a:tr>
              <a:tr h="237076">
                <a:tc rowSpan="3">
                  <a:txBody>
                    <a:bodyPr/>
                    <a:lstStyle/>
                    <a:p>
                      <a:pPr algn="l" fontAlgn="ctr"/>
                      <a:r>
                        <a:rPr lang="el-GR" sz="1100" b="1" u="none" strike="noStrike">
                          <a:effectLst/>
                          <a:latin typeface="+mn-lt"/>
                        </a:rPr>
                        <a:t>6. Μεταποίηση, Εμπόριο, Τουρισμός</a:t>
                      </a:r>
                      <a:endParaRPr lang="el-GR" sz="1100" b="1"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Μεταποίηση</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Μεταποίηση</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4017809691"/>
                  </a:ext>
                </a:extLst>
              </a:tr>
              <a:tr h="237076">
                <a:tc vMerge="1">
                  <a:txBody>
                    <a:bodyPr/>
                    <a:lstStyle/>
                    <a:p>
                      <a:endParaRPr lang="el-GR"/>
                    </a:p>
                  </a:txBody>
                  <a:tcPr/>
                </a:tc>
                <a:tc>
                  <a:txBody>
                    <a:bodyPr/>
                    <a:lstStyle/>
                    <a:p>
                      <a:pPr algn="just" fontAlgn="ctr"/>
                      <a:r>
                        <a:rPr lang="el-GR" sz="1100" u="none" strike="noStrike">
                          <a:effectLst/>
                          <a:latin typeface="+mn-lt"/>
                        </a:rPr>
                        <a:t>Εμπόριο </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Εμπόριο </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3224071809"/>
                  </a:ext>
                </a:extLst>
              </a:tr>
              <a:tr h="237076">
                <a:tc vMerge="1">
                  <a:txBody>
                    <a:bodyPr/>
                    <a:lstStyle/>
                    <a:p>
                      <a:endParaRPr lang="el-GR"/>
                    </a:p>
                  </a:txBody>
                  <a:tcPr/>
                </a:tc>
                <a:tc>
                  <a:txBody>
                    <a:bodyPr/>
                    <a:lstStyle/>
                    <a:p>
                      <a:pPr algn="just" fontAlgn="ctr"/>
                      <a:r>
                        <a:rPr lang="el-GR" sz="1100" u="none" strike="noStrike">
                          <a:effectLst/>
                          <a:latin typeface="+mn-lt"/>
                        </a:rPr>
                        <a:t>Τουρισμός</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Τουρισμός</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3245885892"/>
                  </a:ext>
                </a:extLst>
              </a:tr>
              <a:tr h="237076">
                <a:tc rowSpan="2">
                  <a:txBody>
                    <a:bodyPr/>
                    <a:lstStyle/>
                    <a:p>
                      <a:pPr algn="l" fontAlgn="ctr"/>
                      <a:r>
                        <a:rPr lang="el-GR" sz="1100" b="1" u="none" strike="noStrike">
                          <a:effectLst/>
                          <a:latin typeface="+mn-lt"/>
                        </a:rPr>
                        <a:t>7. Δημοτική Αστυνομία και Πολιτική Προστασία</a:t>
                      </a:r>
                      <a:endParaRPr lang="el-GR" sz="1100" b="1" i="0" u="none" strike="noStrike">
                        <a:solidFill>
                          <a:srgbClr val="000000"/>
                        </a:solidFill>
                        <a:effectLst/>
                        <a:latin typeface="+mn-lt"/>
                      </a:endParaRPr>
                    </a:p>
                  </a:txBody>
                  <a:tcPr marL="3403" marR="3403" marT="3403" marB="0" anchor="ctr"/>
                </a:tc>
                <a:tc>
                  <a:txBody>
                    <a:bodyPr/>
                    <a:lstStyle/>
                    <a:p>
                      <a:pPr algn="l" fontAlgn="t"/>
                      <a:r>
                        <a:rPr lang="el-GR" sz="1100" u="none" strike="noStrike">
                          <a:effectLst/>
                          <a:latin typeface="+mn-lt"/>
                        </a:rPr>
                        <a:t> </a:t>
                      </a:r>
                      <a:endParaRPr lang="el-GR" sz="1100" b="0" i="0" u="none" strike="noStrike">
                        <a:solidFill>
                          <a:srgbClr val="000000"/>
                        </a:solidFill>
                        <a:effectLst/>
                        <a:latin typeface="+mn-lt"/>
                      </a:endParaRPr>
                    </a:p>
                  </a:txBody>
                  <a:tcPr marL="3403" marR="3403" marT="3403" marB="0"/>
                </a:tc>
                <a:tc>
                  <a:txBody>
                    <a:bodyPr/>
                    <a:lstStyle/>
                    <a:p>
                      <a:pPr algn="just" fontAlgn="ctr"/>
                      <a:r>
                        <a:rPr lang="el-GR" sz="1100" u="none" strike="noStrike">
                          <a:effectLst/>
                          <a:latin typeface="+mn-lt"/>
                        </a:rPr>
                        <a:t>Δημοτική Αστυνομία</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2842435931"/>
                  </a:ext>
                </a:extLst>
              </a:tr>
              <a:tr h="237076">
                <a:tc vMerge="1">
                  <a:txBody>
                    <a:bodyPr/>
                    <a:lstStyle/>
                    <a:p>
                      <a:endParaRPr lang="el-GR"/>
                    </a:p>
                  </a:txBody>
                  <a:tcPr/>
                </a:tc>
                <a:tc>
                  <a:txBody>
                    <a:bodyPr/>
                    <a:lstStyle/>
                    <a:p>
                      <a:pPr algn="just" fontAlgn="ctr"/>
                      <a:r>
                        <a:rPr lang="el-GR" sz="1100" u="none" strike="noStrike">
                          <a:effectLst/>
                          <a:latin typeface="+mn-lt"/>
                        </a:rPr>
                        <a:t>Πολιτική Προστασία</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Πολιτική Προστασία</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1681879457"/>
                  </a:ext>
                </a:extLst>
              </a:tr>
              <a:tr h="237076">
                <a:tc rowSpan="7">
                  <a:txBody>
                    <a:bodyPr/>
                    <a:lstStyle/>
                    <a:p>
                      <a:pPr algn="l" fontAlgn="ctr"/>
                      <a:r>
                        <a:rPr lang="el-GR" sz="1100" b="1" u="none" strike="noStrike">
                          <a:effectLst/>
                          <a:latin typeface="+mn-lt"/>
                        </a:rPr>
                        <a:t>8. Προγραμματισμός, Ηλεκτρονική Διακυβέρνηση και Εξυπηρέτηση του πολίτη</a:t>
                      </a:r>
                      <a:endParaRPr lang="el-GR" sz="1100" b="1"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Αναπτυξιακός Προγραμματισμός </a:t>
                      </a:r>
                      <a:endParaRPr lang="el-GR" sz="1100" b="0" i="0" u="none" strike="noStrike">
                        <a:solidFill>
                          <a:srgbClr val="000000"/>
                        </a:solidFill>
                        <a:effectLst/>
                        <a:latin typeface="+mn-lt"/>
                      </a:endParaRPr>
                    </a:p>
                  </a:txBody>
                  <a:tcPr marL="3403" marR="3403" marT="3403" marB="0" anchor="ctr"/>
                </a:tc>
                <a:tc>
                  <a:txBody>
                    <a:bodyPr/>
                    <a:lstStyle/>
                    <a:p>
                      <a:pPr algn="l" fontAlgn="t"/>
                      <a:r>
                        <a:rPr lang="el-GR" sz="1100" u="none" strike="noStrike">
                          <a:effectLst/>
                          <a:latin typeface="+mn-lt"/>
                        </a:rPr>
                        <a:t> </a:t>
                      </a:r>
                      <a:endParaRPr lang="el-GR" sz="1100" b="0" i="0" u="none" strike="noStrike">
                        <a:solidFill>
                          <a:srgbClr val="000000"/>
                        </a:solidFill>
                        <a:effectLst/>
                        <a:latin typeface="+mn-lt"/>
                      </a:endParaRPr>
                    </a:p>
                  </a:txBody>
                  <a:tcPr marL="3403" marR="3403" marT="3403" marB="0"/>
                </a:tc>
                <a:extLst>
                  <a:ext uri="{0D108BD9-81ED-4DB2-BD59-A6C34878D82A}">
                    <a16:rowId xmlns="" xmlns:a16="http://schemas.microsoft.com/office/drawing/2014/main" val="3376235183"/>
                  </a:ext>
                </a:extLst>
              </a:tr>
              <a:tr h="425746">
                <a:tc vMerge="1">
                  <a:txBody>
                    <a:bodyPr/>
                    <a:lstStyle/>
                    <a:p>
                      <a:endParaRPr lang="el-GR"/>
                    </a:p>
                  </a:txBody>
                  <a:tcPr/>
                </a:tc>
                <a:tc>
                  <a:txBody>
                    <a:bodyPr/>
                    <a:lstStyle/>
                    <a:p>
                      <a:pPr algn="just" fontAlgn="ctr"/>
                      <a:r>
                        <a:rPr lang="el-GR" sz="1100" u="none" strike="noStrike">
                          <a:effectLst/>
                          <a:latin typeface="+mn-lt"/>
                        </a:rPr>
                        <a:t>Επιχειρησιακός Προγραμματισμός / Στοχοθεσία</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Επιχειρησιακός Προγραμματισμός / </a:t>
                      </a:r>
                      <a:r>
                        <a:rPr lang="el-GR" sz="1100" u="none" strike="noStrike" err="1">
                          <a:effectLst/>
                          <a:latin typeface="+mn-lt"/>
                        </a:rPr>
                        <a:t>Στοχοθεσία</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479733861"/>
                  </a:ext>
                </a:extLst>
              </a:tr>
              <a:tr h="237076">
                <a:tc vMerge="1">
                  <a:txBody>
                    <a:bodyPr/>
                    <a:lstStyle/>
                    <a:p>
                      <a:endParaRPr lang="el-GR"/>
                    </a:p>
                  </a:txBody>
                  <a:tcPr/>
                </a:tc>
                <a:tc>
                  <a:txBody>
                    <a:bodyPr/>
                    <a:lstStyle/>
                    <a:p>
                      <a:pPr algn="just" fontAlgn="ctr"/>
                      <a:r>
                        <a:rPr lang="el-GR" sz="1100" u="none" strike="noStrike">
                          <a:effectLst/>
                          <a:latin typeface="+mn-lt"/>
                        </a:rPr>
                        <a:t>Οργάνωση και Διαχείριση Ποιότητας</a:t>
                      </a:r>
                      <a:endParaRPr lang="el-GR" sz="1100" b="0" i="0" u="none" strike="noStrike">
                        <a:solidFill>
                          <a:srgbClr val="000000"/>
                        </a:solidFill>
                        <a:effectLst/>
                        <a:latin typeface="+mn-lt"/>
                      </a:endParaRPr>
                    </a:p>
                  </a:txBody>
                  <a:tcPr marL="3403" marR="3403" marT="3403" marB="0" anchor="ctr"/>
                </a:tc>
                <a:tc>
                  <a:txBody>
                    <a:bodyPr/>
                    <a:lstStyle/>
                    <a:p>
                      <a:pPr algn="l" fontAlgn="ctr"/>
                      <a:r>
                        <a:rPr lang="el-GR" sz="1100" u="none" strike="noStrike">
                          <a:effectLst/>
                          <a:latin typeface="+mn-lt"/>
                        </a:rPr>
                        <a:t>Οργάνωση και Διαχείριση Ποιότητας</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4046297925"/>
                  </a:ext>
                </a:extLst>
              </a:tr>
              <a:tr h="237076">
                <a:tc vMerge="1">
                  <a:txBody>
                    <a:bodyPr/>
                    <a:lstStyle/>
                    <a:p>
                      <a:endParaRPr lang="el-GR"/>
                    </a:p>
                  </a:txBody>
                  <a:tcPr/>
                </a:tc>
                <a:tc>
                  <a:txBody>
                    <a:bodyPr/>
                    <a:lstStyle/>
                    <a:p>
                      <a:pPr algn="just" fontAlgn="ctr"/>
                      <a:r>
                        <a:rPr lang="el-GR" sz="1100" u="none" strike="noStrike">
                          <a:effectLst/>
                          <a:latin typeface="+mn-lt"/>
                        </a:rPr>
                        <a:t>Ηλεκτρονική Διακυβέρνηση</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Ηλεκτρονική Διακυβέρνηση</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1256718411"/>
                  </a:ext>
                </a:extLst>
              </a:tr>
              <a:tr h="237076">
                <a:tc vMerge="1">
                  <a:txBody>
                    <a:bodyPr/>
                    <a:lstStyle/>
                    <a:p>
                      <a:endParaRPr lang="el-GR"/>
                    </a:p>
                  </a:txBody>
                  <a:tcPr/>
                </a:tc>
                <a:tc>
                  <a:txBody>
                    <a:bodyPr/>
                    <a:lstStyle/>
                    <a:p>
                      <a:pPr algn="just" fontAlgn="ctr"/>
                      <a:r>
                        <a:rPr lang="el-GR" sz="1100" u="none" strike="noStrike">
                          <a:effectLst/>
                          <a:latin typeface="+mn-lt"/>
                        </a:rPr>
                        <a:t>Διαφάνεια, Διαβούλευση και Συμμετοχή</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Διαφάνεια, Διαβούλευση και Συμμετοχή</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2305673119"/>
                  </a:ext>
                </a:extLst>
              </a:tr>
              <a:tr h="237076">
                <a:tc vMerge="1">
                  <a:txBody>
                    <a:bodyPr/>
                    <a:lstStyle/>
                    <a:p>
                      <a:endParaRPr lang="el-GR"/>
                    </a:p>
                  </a:txBody>
                  <a:tcPr/>
                </a:tc>
                <a:tc>
                  <a:txBody>
                    <a:bodyPr/>
                    <a:lstStyle/>
                    <a:p>
                      <a:pPr algn="just" fontAlgn="ctr"/>
                      <a:r>
                        <a:rPr lang="el-GR" sz="1100" u="none" strike="noStrike">
                          <a:effectLst/>
                          <a:latin typeface="+mn-lt"/>
                        </a:rPr>
                        <a:t>Εξυπηρέτηση του πολίτη</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Εξυπηρέτηση του πολίτη (ΚΕΠ)</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550520288"/>
                  </a:ext>
                </a:extLst>
              </a:tr>
              <a:tr h="237076">
                <a:tc vMerge="1">
                  <a:txBody>
                    <a:bodyPr/>
                    <a:lstStyle/>
                    <a:p>
                      <a:endParaRPr lang="el-GR"/>
                    </a:p>
                  </a:txBody>
                  <a:tcPr/>
                </a:tc>
                <a:tc>
                  <a:txBody>
                    <a:bodyPr/>
                    <a:lstStyle/>
                    <a:p>
                      <a:pPr algn="just" fontAlgn="ctr"/>
                      <a:r>
                        <a:rPr lang="el-GR" sz="1100" u="none" strike="noStrike">
                          <a:effectLst/>
                          <a:latin typeface="+mn-lt"/>
                        </a:rPr>
                        <a:t>Εσωτερικός έλεγχος </a:t>
                      </a:r>
                      <a:endParaRPr lang="el-GR" sz="1100" b="0" i="0" u="none" strike="noStrike">
                        <a:solidFill>
                          <a:srgbClr val="000000"/>
                        </a:solidFill>
                        <a:effectLst/>
                        <a:latin typeface="+mn-lt"/>
                      </a:endParaRPr>
                    </a:p>
                  </a:txBody>
                  <a:tcPr marL="3403" marR="3403" marT="3403" marB="0" anchor="ctr"/>
                </a:tc>
                <a:tc>
                  <a:txBody>
                    <a:bodyPr/>
                    <a:lstStyle/>
                    <a:p>
                      <a:pPr algn="l" fontAlgn="t"/>
                      <a:r>
                        <a:rPr lang="el-GR" sz="1100" u="none" strike="noStrike">
                          <a:effectLst/>
                          <a:latin typeface="+mn-lt"/>
                        </a:rPr>
                        <a:t> </a:t>
                      </a:r>
                      <a:endParaRPr lang="el-GR" sz="1100" b="0" i="0" u="none" strike="noStrike">
                        <a:solidFill>
                          <a:srgbClr val="000000"/>
                        </a:solidFill>
                        <a:effectLst/>
                        <a:latin typeface="+mn-lt"/>
                      </a:endParaRPr>
                    </a:p>
                  </a:txBody>
                  <a:tcPr marL="3403" marR="3403" marT="3403" marB="0"/>
                </a:tc>
                <a:extLst>
                  <a:ext uri="{0D108BD9-81ED-4DB2-BD59-A6C34878D82A}">
                    <a16:rowId xmlns="" xmlns:a16="http://schemas.microsoft.com/office/drawing/2014/main" val="950971421"/>
                  </a:ext>
                </a:extLst>
              </a:tr>
              <a:tr h="425746">
                <a:tc rowSpan="2">
                  <a:txBody>
                    <a:bodyPr/>
                    <a:lstStyle/>
                    <a:p>
                      <a:pPr algn="l" fontAlgn="ctr"/>
                      <a:r>
                        <a:rPr lang="el-GR" sz="1100" b="1" u="none" strike="noStrike">
                          <a:effectLst/>
                          <a:latin typeface="+mn-lt"/>
                        </a:rPr>
                        <a:t>9. Οικονομική διαχείριση και Προμήθειες</a:t>
                      </a:r>
                      <a:endParaRPr lang="el-GR" sz="1100" b="1"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Οικονομική Διαχείριση, Διαχείριση Υλικών, Παγίων και Περιουσίας</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Οικονομική Διαχείριση, Διαχείριση Υλικών, Παγίων και Περιουσίας</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205875675"/>
                  </a:ext>
                </a:extLst>
              </a:tr>
              <a:tr h="237076">
                <a:tc vMerge="1">
                  <a:txBody>
                    <a:bodyPr/>
                    <a:lstStyle/>
                    <a:p>
                      <a:endParaRPr lang="el-GR"/>
                    </a:p>
                  </a:txBody>
                  <a:tcPr/>
                </a:tc>
                <a:tc>
                  <a:txBody>
                    <a:bodyPr/>
                    <a:lstStyle/>
                    <a:p>
                      <a:pPr algn="just" fontAlgn="ctr"/>
                      <a:r>
                        <a:rPr lang="el-GR" sz="1100" u="none" strike="noStrike">
                          <a:effectLst/>
                          <a:latin typeface="+mn-lt"/>
                        </a:rPr>
                        <a:t>Προμήθειες υλικών και υπηρεσιών</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Προμήθειες υλικών και υπηρεσιών</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3829639342"/>
                  </a:ext>
                </a:extLst>
              </a:tr>
              <a:tr h="237076">
                <a:tc rowSpan="5">
                  <a:txBody>
                    <a:bodyPr/>
                    <a:lstStyle/>
                    <a:p>
                      <a:pPr algn="l" fontAlgn="ctr"/>
                      <a:r>
                        <a:rPr lang="el-GR" sz="1100" b="1" u="none" strike="noStrike" dirty="0">
                          <a:effectLst/>
                          <a:latin typeface="+mn-lt"/>
                        </a:rPr>
                        <a:t>10. Διαχείριση Ανθρώπινου Δυναμικού και Διοικητικές λειτουργίες</a:t>
                      </a:r>
                      <a:endParaRPr lang="el-GR" sz="1100" b="1" i="0" u="none" strike="noStrike" dirty="0">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Διαχείριση Ανθρώπινου Δυναμικού</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Διαχείριση Ανθρώπινου Δυναμικού</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1936527225"/>
                  </a:ext>
                </a:extLst>
              </a:tr>
              <a:tr h="237076">
                <a:tc vMerge="1">
                  <a:txBody>
                    <a:bodyPr/>
                    <a:lstStyle/>
                    <a:p>
                      <a:endParaRPr lang="el-GR"/>
                    </a:p>
                  </a:txBody>
                  <a:tcPr/>
                </a:tc>
                <a:tc>
                  <a:txBody>
                    <a:bodyPr/>
                    <a:lstStyle/>
                    <a:p>
                      <a:pPr algn="just" fontAlgn="ctr"/>
                      <a:r>
                        <a:rPr lang="el-GR" sz="1100" u="none" strike="noStrike">
                          <a:effectLst/>
                          <a:latin typeface="+mn-lt"/>
                        </a:rPr>
                        <a:t>Διοικητικές λειτουργίες</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Διοικητικές λειτουργίες</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1114571421"/>
                  </a:ext>
                </a:extLst>
              </a:tr>
              <a:tr h="237076">
                <a:tc vMerge="1">
                  <a:txBody>
                    <a:bodyPr/>
                    <a:lstStyle/>
                    <a:p>
                      <a:endParaRPr lang="el-GR"/>
                    </a:p>
                  </a:txBody>
                  <a:tcPr/>
                </a:tc>
                <a:tc>
                  <a:txBody>
                    <a:bodyPr/>
                    <a:lstStyle/>
                    <a:p>
                      <a:pPr algn="l" fontAlgn="t"/>
                      <a:endParaRPr lang="el-GR" sz="1100" b="0" i="0" u="none" strike="noStrike">
                        <a:solidFill>
                          <a:srgbClr val="000000"/>
                        </a:solidFill>
                        <a:effectLst/>
                        <a:latin typeface="+mn-lt"/>
                      </a:endParaRPr>
                    </a:p>
                  </a:txBody>
                  <a:tcPr marL="3403" marR="3403" marT="3403" marB="0"/>
                </a:tc>
                <a:tc>
                  <a:txBody>
                    <a:bodyPr/>
                    <a:lstStyle/>
                    <a:p>
                      <a:pPr algn="just" fontAlgn="ctr"/>
                      <a:r>
                        <a:rPr lang="el-GR" sz="1100" u="none" strike="noStrike">
                          <a:effectLst/>
                          <a:latin typeface="+mn-lt"/>
                        </a:rPr>
                        <a:t>Δημοτολόγιο, Ληξιαρχείο, Εκλογές κλπ</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1951597987"/>
                  </a:ext>
                </a:extLst>
              </a:tr>
              <a:tr h="237076">
                <a:tc vMerge="1">
                  <a:txBody>
                    <a:bodyPr/>
                    <a:lstStyle/>
                    <a:p>
                      <a:endParaRPr lang="el-GR"/>
                    </a:p>
                  </a:txBody>
                  <a:tcPr/>
                </a:tc>
                <a:tc>
                  <a:txBody>
                    <a:bodyPr/>
                    <a:lstStyle/>
                    <a:p>
                      <a:pPr algn="just" fontAlgn="ctr"/>
                      <a:r>
                        <a:rPr lang="el-GR" sz="1100" u="none" strike="noStrike">
                          <a:effectLst/>
                          <a:latin typeface="+mn-lt"/>
                        </a:rPr>
                        <a:t>Διαχείριση στόλου Οχημάτων </a:t>
                      </a:r>
                      <a:endParaRPr lang="el-GR" sz="1100" b="0" i="0" u="none" strike="noStrike">
                        <a:solidFill>
                          <a:srgbClr val="000000"/>
                        </a:solidFill>
                        <a:effectLst/>
                        <a:latin typeface="+mn-lt"/>
                      </a:endParaRPr>
                    </a:p>
                  </a:txBody>
                  <a:tcPr marL="3403" marR="3403" marT="3403" marB="0" anchor="ctr"/>
                </a:tc>
                <a:tc>
                  <a:txBody>
                    <a:bodyPr/>
                    <a:lstStyle/>
                    <a:p>
                      <a:pPr algn="just" fontAlgn="ctr"/>
                      <a:r>
                        <a:rPr lang="el-GR" sz="1100" u="none" strike="noStrike">
                          <a:effectLst/>
                          <a:latin typeface="+mn-lt"/>
                        </a:rPr>
                        <a:t>Διαχείριση στόλου Οχημάτων </a:t>
                      </a:r>
                      <a:endParaRPr lang="el-GR" sz="1100" b="0" i="0" u="none" strike="noStrike">
                        <a:solidFill>
                          <a:srgbClr val="000000"/>
                        </a:solidFill>
                        <a:effectLst/>
                        <a:latin typeface="+mn-lt"/>
                      </a:endParaRPr>
                    </a:p>
                  </a:txBody>
                  <a:tcPr marL="3403" marR="3403" marT="3403" marB="0" anchor="ctr"/>
                </a:tc>
                <a:extLst>
                  <a:ext uri="{0D108BD9-81ED-4DB2-BD59-A6C34878D82A}">
                    <a16:rowId xmlns="" xmlns:a16="http://schemas.microsoft.com/office/drawing/2014/main" val="211075287"/>
                  </a:ext>
                </a:extLst>
              </a:tr>
              <a:tr h="237076">
                <a:tc vMerge="1">
                  <a:txBody>
                    <a:bodyPr/>
                    <a:lstStyle/>
                    <a:p>
                      <a:endParaRPr lang="el-GR"/>
                    </a:p>
                  </a:txBody>
                  <a:tcPr/>
                </a:tc>
                <a:tc>
                  <a:txBody>
                    <a:bodyPr/>
                    <a:lstStyle/>
                    <a:p>
                      <a:pPr algn="just" fontAlgn="ctr"/>
                      <a:r>
                        <a:rPr lang="el-GR" sz="1100" u="none" strike="noStrike" dirty="0">
                          <a:effectLst/>
                          <a:latin typeface="+mn-lt"/>
                        </a:rPr>
                        <a:t>Νομική υποστήριξη και Δημόσιες σχέσεις</a:t>
                      </a:r>
                      <a:endParaRPr lang="el-GR" sz="1100" b="0" i="0" u="none" strike="noStrike" dirty="0">
                        <a:solidFill>
                          <a:srgbClr val="000000"/>
                        </a:solidFill>
                        <a:effectLst/>
                        <a:latin typeface="+mn-lt"/>
                      </a:endParaRPr>
                    </a:p>
                  </a:txBody>
                  <a:tcPr marL="3403" marR="3403" marT="3403" marB="0" anchor="ctr"/>
                </a:tc>
                <a:tc>
                  <a:txBody>
                    <a:bodyPr/>
                    <a:lstStyle/>
                    <a:p>
                      <a:pPr algn="just" fontAlgn="ctr"/>
                      <a:r>
                        <a:rPr lang="el-GR" sz="1100" u="none" strike="noStrike" dirty="0">
                          <a:effectLst/>
                          <a:latin typeface="+mn-lt"/>
                        </a:rPr>
                        <a:t>Νομική υποστήριξη και Δημόσιες σχέσεις</a:t>
                      </a:r>
                      <a:endParaRPr lang="el-GR" sz="1100" b="0" i="0" u="none" strike="noStrike" dirty="0">
                        <a:solidFill>
                          <a:srgbClr val="000000"/>
                        </a:solidFill>
                        <a:effectLst/>
                        <a:latin typeface="+mn-lt"/>
                      </a:endParaRPr>
                    </a:p>
                  </a:txBody>
                  <a:tcPr marL="3403" marR="3403" marT="3403" marB="0" anchor="ctr"/>
                </a:tc>
                <a:extLst>
                  <a:ext uri="{0D108BD9-81ED-4DB2-BD59-A6C34878D82A}">
                    <a16:rowId xmlns="" xmlns:a16="http://schemas.microsoft.com/office/drawing/2014/main" val="1172579598"/>
                  </a:ext>
                </a:extLst>
              </a:tr>
            </a:tbl>
          </a:graphicData>
        </a:graphic>
      </p:graphicFrame>
    </p:spTree>
    <p:extLst>
      <p:ext uri="{BB962C8B-B14F-4D97-AF65-F5344CB8AC3E}">
        <p14:creationId xmlns:p14="http://schemas.microsoft.com/office/powerpoint/2010/main" xmlns="" val="1505464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14</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l-GR" sz="1600" dirty="0" smtClean="0"/>
              <a:t>Συσχέτιση Λειτουργικών Περιοχών </a:t>
            </a:r>
            <a:r>
              <a:rPr lang="el-GR" sz="1600" dirty="0"/>
              <a:t>με </a:t>
            </a:r>
            <a:r>
              <a:rPr lang="el-GR" sz="1600" dirty="0" smtClean="0"/>
              <a:t>νομοθετικό πλαίσιο</a:t>
            </a:r>
            <a:endParaRPr lang="el-GR" sz="1600" b="1" dirty="0">
              <a:solidFill>
                <a:srgbClr val="0070C0"/>
              </a:solidFill>
            </a:endParaRPr>
          </a:p>
        </p:txBody>
      </p:sp>
      <p:sp>
        <p:nvSpPr>
          <p:cNvPr id="7" name="Content Placeholder 2">
            <a:extLst>
              <a:ext uri="{FF2B5EF4-FFF2-40B4-BE49-F238E27FC236}">
                <a16:creationId xmlns="" xmlns:a16="http://schemas.microsoft.com/office/drawing/2014/main" id="{A84CFB1D-A1A1-1AF5-4604-EA4DB36A5816}"/>
              </a:ext>
            </a:extLst>
          </p:cNvPr>
          <p:cNvSpPr txBox="1">
            <a:spLocks/>
          </p:cNvSpPr>
          <p:nvPr/>
        </p:nvSpPr>
        <p:spPr>
          <a:xfrm>
            <a:off x="493399" y="1202485"/>
            <a:ext cx="11169070" cy="1290411"/>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spcBef>
                <a:spcPts val="0"/>
              </a:spcBef>
              <a:spcAft>
                <a:spcPts val="0"/>
              </a:spcAft>
            </a:pPr>
            <a:r>
              <a:rPr lang="el-GR" sz="1600" dirty="0">
                <a:solidFill>
                  <a:schemeClr val="tx1"/>
                </a:solidFill>
              </a:rPr>
              <a:t>Κάθε μια από τις παραπάνω περιοχές και τομείς συσχετίζεται με βασικά νομοθετήματα που προέρχονται από την κεντρική διοίκηση και αποτελούν τη βάση ανάθεσης – ανάληψης αρμοδιοτήτων από κάθε εμπλεκόμενο κάθε φορά επίπεδο διακυβέρνησης.</a:t>
            </a:r>
          </a:p>
          <a:p>
            <a:pPr>
              <a:spcBef>
                <a:spcPts val="0"/>
              </a:spcBef>
              <a:spcAft>
                <a:spcPts val="0"/>
              </a:spcAft>
            </a:pPr>
            <a:r>
              <a:rPr lang="el-GR" sz="1600" dirty="0">
                <a:solidFill>
                  <a:schemeClr val="tx1"/>
                </a:solidFill>
              </a:rPr>
              <a:t>Για παράδειγμα, η λειτουργική περιοχή </a:t>
            </a:r>
            <a:r>
              <a:rPr lang="el-GR" sz="1600" b="1" dirty="0">
                <a:solidFill>
                  <a:schemeClr val="tx1"/>
                </a:solidFill>
              </a:rPr>
              <a:t>1. Κοινωνική Πολιτική, Απασχόληση και Δημόσια Υγεία, </a:t>
            </a:r>
            <a:r>
              <a:rPr lang="el-GR" sz="1600" dirty="0">
                <a:solidFill>
                  <a:schemeClr val="tx1"/>
                </a:solidFill>
              </a:rPr>
              <a:t>με τους τομείς που περιλαμβάνει, συσχετίζεται με τα παρακάτω ενδεικτικά νομοθετήματα :</a:t>
            </a:r>
          </a:p>
        </p:txBody>
      </p:sp>
      <p:sp>
        <p:nvSpPr>
          <p:cNvPr id="8" name="Content Placeholder 2">
            <a:extLst>
              <a:ext uri="{FF2B5EF4-FFF2-40B4-BE49-F238E27FC236}">
                <a16:creationId xmlns="" xmlns:a16="http://schemas.microsoft.com/office/drawing/2014/main" id="{BD4D5A55-5C1B-7A2E-E1CF-461B946CF98C}"/>
              </a:ext>
            </a:extLst>
          </p:cNvPr>
          <p:cNvSpPr txBox="1">
            <a:spLocks/>
          </p:cNvSpPr>
          <p:nvPr/>
        </p:nvSpPr>
        <p:spPr>
          <a:xfrm>
            <a:off x="1415480" y="2363213"/>
            <a:ext cx="9982898" cy="388038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spcBef>
                <a:spcPts val="0"/>
              </a:spcBef>
              <a:spcAft>
                <a:spcPts val="0"/>
              </a:spcAft>
            </a:pPr>
            <a:r>
              <a:rPr lang="el-GR" sz="1100" dirty="0">
                <a:solidFill>
                  <a:schemeClr val="tx1"/>
                </a:solidFill>
              </a:rPr>
              <a:t>1.	Ν. 5101/31 (ΦΕΚ 238/Α/28-07-1931) ως ισχύει</a:t>
            </a:r>
          </a:p>
          <a:p>
            <a:pPr>
              <a:spcBef>
                <a:spcPts val="0"/>
              </a:spcBef>
              <a:spcAft>
                <a:spcPts val="0"/>
              </a:spcAft>
            </a:pPr>
            <a:r>
              <a:rPr lang="el-GR" sz="1100" dirty="0">
                <a:solidFill>
                  <a:schemeClr val="tx1"/>
                </a:solidFill>
              </a:rPr>
              <a:t>2.	ΝΔ318/1969-ΦΕΚ212/τ. Α΄/1969, Άρθρο 26 παρ. 2</a:t>
            </a:r>
          </a:p>
          <a:p>
            <a:pPr>
              <a:spcBef>
                <a:spcPts val="0"/>
              </a:spcBef>
              <a:spcAft>
                <a:spcPts val="0"/>
              </a:spcAft>
            </a:pPr>
            <a:r>
              <a:rPr lang="el-GR" sz="1100" dirty="0">
                <a:solidFill>
                  <a:schemeClr val="tx1"/>
                </a:solidFill>
              </a:rPr>
              <a:t>3.	ΑΝ344/1968-ΦΕΚ 71/τ. Α΄/1968 Άρθρο 2 παρ. 1 όπως αντικαταστάθηκε από τις διατάξεις του άρθρου 32 του Ν.4304/2014-ΦΕΚ234/τ. Α΄</a:t>
            </a:r>
          </a:p>
          <a:p>
            <a:pPr>
              <a:spcBef>
                <a:spcPts val="0"/>
              </a:spcBef>
              <a:spcAft>
                <a:spcPts val="0"/>
              </a:spcAft>
            </a:pPr>
            <a:r>
              <a:rPr lang="el-GR" sz="1100" dirty="0">
                <a:solidFill>
                  <a:schemeClr val="tx1"/>
                </a:solidFill>
              </a:rPr>
              <a:t>4.	Ν.Δ. 57 της 9/19.7.1973 ως ισχύει</a:t>
            </a:r>
          </a:p>
          <a:p>
            <a:pPr>
              <a:spcBef>
                <a:spcPts val="0"/>
              </a:spcBef>
              <a:spcAft>
                <a:spcPts val="0"/>
              </a:spcAft>
            </a:pPr>
            <a:r>
              <a:rPr lang="el-GR" sz="1100" dirty="0">
                <a:solidFill>
                  <a:schemeClr val="tx1"/>
                </a:solidFill>
              </a:rPr>
              <a:t>5.	Ν.505/1976-ΦΕΚ353/τ. Α΄/1976</a:t>
            </a:r>
          </a:p>
          <a:p>
            <a:pPr>
              <a:spcBef>
                <a:spcPts val="0"/>
              </a:spcBef>
              <a:spcAft>
                <a:spcPts val="0"/>
              </a:spcAft>
            </a:pPr>
            <a:r>
              <a:rPr lang="el-GR" sz="1100" dirty="0">
                <a:solidFill>
                  <a:schemeClr val="tx1"/>
                </a:solidFill>
              </a:rPr>
              <a:t>6.	Ν.991/1979 (ΦΕΚ278/Α/20.12.1979)ως ισχύει , </a:t>
            </a:r>
          </a:p>
          <a:p>
            <a:pPr>
              <a:spcBef>
                <a:spcPts val="0"/>
              </a:spcBef>
              <a:spcAft>
                <a:spcPts val="0"/>
              </a:spcAft>
            </a:pPr>
            <a:r>
              <a:rPr lang="el-GR" sz="1100" dirty="0">
                <a:solidFill>
                  <a:schemeClr val="tx1"/>
                </a:solidFill>
              </a:rPr>
              <a:t>7.	Ν. 2345/1995 </a:t>
            </a:r>
            <a:r>
              <a:rPr lang="el-GR" sz="1100" dirty="0" err="1">
                <a:solidFill>
                  <a:schemeClr val="tx1"/>
                </a:solidFill>
              </a:rPr>
              <a:t>άρ</a:t>
            </a:r>
            <a:r>
              <a:rPr lang="el-GR" sz="1100" dirty="0">
                <a:solidFill>
                  <a:schemeClr val="tx1"/>
                </a:solidFill>
              </a:rPr>
              <a:t>. 1, παρ. 3 (ΦΕΚ 230 Α’ - 12/10/1995) ως ισχύει </a:t>
            </a:r>
          </a:p>
          <a:p>
            <a:pPr>
              <a:spcBef>
                <a:spcPts val="0"/>
              </a:spcBef>
              <a:spcAft>
                <a:spcPts val="0"/>
              </a:spcAft>
            </a:pPr>
            <a:r>
              <a:rPr lang="el-GR" sz="1100" dirty="0">
                <a:solidFill>
                  <a:schemeClr val="tx1"/>
                </a:solidFill>
              </a:rPr>
              <a:t>8.	Ν. 2472/1997-ΦΕΚ50/τ. Α΄/1997, Άρθρο 2 </a:t>
            </a:r>
          </a:p>
          <a:p>
            <a:pPr>
              <a:spcBef>
                <a:spcPts val="0"/>
              </a:spcBef>
              <a:spcAft>
                <a:spcPts val="0"/>
              </a:spcAft>
            </a:pPr>
            <a:r>
              <a:rPr lang="el-GR" sz="1100" dirty="0">
                <a:solidFill>
                  <a:schemeClr val="tx1"/>
                </a:solidFill>
              </a:rPr>
              <a:t>9.	Ν.2646/1998  (ΦΕΚ 236 τ. Α’ /1998), </a:t>
            </a:r>
          </a:p>
          <a:p>
            <a:pPr>
              <a:spcBef>
                <a:spcPts val="0"/>
              </a:spcBef>
              <a:spcAft>
                <a:spcPts val="0"/>
              </a:spcAft>
            </a:pPr>
            <a:r>
              <a:rPr lang="el-GR" sz="1100" dirty="0">
                <a:solidFill>
                  <a:schemeClr val="tx1"/>
                </a:solidFill>
              </a:rPr>
              <a:t>10. Ν. 2690/1999-ΦΕΚ45/τ. Α΄/1999, Άρθρο 6 του Κώδικα Διοικητικής Διαδικασίας</a:t>
            </a:r>
          </a:p>
          <a:p>
            <a:pPr>
              <a:spcBef>
                <a:spcPts val="0"/>
              </a:spcBef>
              <a:spcAft>
                <a:spcPts val="0"/>
              </a:spcAft>
            </a:pPr>
            <a:r>
              <a:rPr lang="el-GR" sz="1100" dirty="0">
                <a:solidFill>
                  <a:schemeClr val="tx1"/>
                </a:solidFill>
              </a:rPr>
              <a:t>11. Ν.2717/1999-ΦΕΚ 97/τ. Α΄/1999</a:t>
            </a:r>
          </a:p>
          <a:p>
            <a:pPr>
              <a:spcBef>
                <a:spcPts val="0"/>
              </a:spcBef>
              <a:spcAft>
                <a:spcPts val="0"/>
              </a:spcAft>
            </a:pPr>
            <a:r>
              <a:rPr lang="el-GR" sz="1100" dirty="0">
                <a:solidFill>
                  <a:schemeClr val="tx1"/>
                </a:solidFill>
              </a:rPr>
              <a:t>12. Ν.3106/03 (ΦΕΚ 30/Α/10-02-2003) άρθρο 12 παρ. 2 ως ισχύει  ,</a:t>
            </a:r>
          </a:p>
          <a:p>
            <a:pPr>
              <a:spcBef>
                <a:spcPts val="0"/>
              </a:spcBef>
              <a:spcAft>
                <a:spcPts val="0"/>
              </a:spcAft>
            </a:pPr>
            <a:r>
              <a:rPr lang="el-GR" sz="1100" dirty="0">
                <a:solidFill>
                  <a:schemeClr val="tx1"/>
                </a:solidFill>
              </a:rPr>
              <a:t>13. Ν.3463/2006 (ΦΕΚ114/Α/08.06/2006) αρ.75 ως ισχύει , </a:t>
            </a:r>
          </a:p>
          <a:p>
            <a:pPr>
              <a:spcBef>
                <a:spcPts val="0"/>
              </a:spcBef>
              <a:spcAft>
                <a:spcPts val="0"/>
              </a:spcAft>
            </a:pPr>
            <a:r>
              <a:rPr lang="el-GR" sz="1100" dirty="0">
                <a:solidFill>
                  <a:schemeClr val="tx1"/>
                </a:solidFill>
              </a:rPr>
              <a:t>14. Ν.3584/2007 (ΦΕΚ Α’ 143/28-06-2007) </a:t>
            </a:r>
          </a:p>
          <a:p>
            <a:pPr>
              <a:spcBef>
                <a:spcPts val="0"/>
              </a:spcBef>
              <a:spcAft>
                <a:spcPts val="0"/>
              </a:spcAft>
            </a:pPr>
            <a:r>
              <a:rPr lang="el-GR" sz="1100" dirty="0">
                <a:solidFill>
                  <a:schemeClr val="tx1"/>
                </a:solidFill>
              </a:rPr>
              <a:t>15. Ν.3852/2010(ΦΕΚ87/Α/07.06.2010), ως ισχύει, αρ.94, 227 και 228</a:t>
            </a:r>
          </a:p>
          <a:p>
            <a:pPr>
              <a:spcBef>
                <a:spcPts val="0"/>
              </a:spcBef>
              <a:spcAft>
                <a:spcPts val="0"/>
              </a:spcAft>
            </a:pPr>
            <a:r>
              <a:rPr lang="el-GR" sz="1100" dirty="0">
                <a:solidFill>
                  <a:schemeClr val="tx1"/>
                </a:solidFill>
              </a:rPr>
              <a:t>16. Ν.3879/2010,  ΦΕΚ163/</a:t>
            </a:r>
            <a:r>
              <a:rPr lang="el-GR" sz="1100" dirty="0" err="1">
                <a:solidFill>
                  <a:schemeClr val="tx1"/>
                </a:solidFill>
              </a:rPr>
              <a:t>τ.Α</a:t>
            </a:r>
            <a:r>
              <a:rPr lang="el-GR" sz="1100" dirty="0">
                <a:solidFill>
                  <a:schemeClr val="tx1"/>
                </a:solidFill>
              </a:rPr>
              <a:t>΄/21.09.2010 ς ισχύει , </a:t>
            </a:r>
          </a:p>
          <a:p>
            <a:pPr>
              <a:spcBef>
                <a:spcPts val="0"/>
              </a:spcBef>
              <a:spcAft>
                <a:spcPts val="0"/>
              </a:spcAft>
            </a:pPr>
            <a:r>
              <a:rPr lang="el-GR" sz="1100" dirty="0">
                <a:solidFill>
                  <a:schemeClr val="tx1"/>
                </a:solidFill>
              </a:rPr>
              <a:t>17. Ν 3961/2011(ΦΕΚ Α΄ 97/29.04.2011) ως ισχύει αρ.8 ,</a:t>
            </a:r>
          </a:p>
          <a:p>
            <a:pPr>
              <a:spcBef>
                <a:spcPts val="0"/>
              </a:spcBef>
              <a:spcAft>
                <a:spcPts val="0"/>
              </a:spcAft>
            </a:pPr>
            <a:r>
              <a:rPr lang="el-GR" sz="1100" dirty="0">
                <a:solidFill>
                  <a:schemeClr val="tx1"/>
                </a:solidFill>
              </a:rPr>
              <a:t>18. Ν.4079/2012-ΦΕΚ180/τ. Α΄/2012</a:t>
            </a:r>
          </a:p>
          <a:p>
            <a:pPr>
              <a:spcBef>
                <a:spcPts val="0"/>
              </a:spcBef>
              <a:spcAft>
                <a:spcPts val="0"/>
              </a:spcAft>
            </a:pPr>
            <a:r>
              <a:rPr lang="el-GR" sz="1100" dirty="0">
                <a:solidFill>
                  <a:schemeClr val="tx1"/>
                </a:solidFill>
              </a:rPr>
              <a:t>19. Ν.4250/2014 (ΦΕΚ74/Α/26.03.2014),ως ισχύει, </a:t>
            </a:r>
          </a:p>
          <a:p>
            <a:pPr>
              <a:spcBef>
                <a:spcPts val="0"/>
              </a:spcBef>
              <a:spcAft>
                <a:spcPts val="0"/>
              </a:spcAft>
            </a:pPr>
            <a:r>
              <a:rPr lang="el-GR" sz="1100" dirty="0">
                <a:solidFill>
                  <a:schemeClr val="tx1"/>
                </a:solidFill>
              </a:rPr>
              <a:t>20. Ν.4257/2014 (ΦΕΚ 93/Α/14-04-2014) άρθρο 31 παρ. 2  ως ισχύει ,</a:t>
            </a:r>
          </a:p>
          <a:p>
            <a:pPr>
              <a:spcBef>
                <a:spcPts val="0"/>
              </a:spcBef>
              <a:spcAft>
                <a:spcPts val="0"/>
              </a:spcAft>
            </a:pPr>
            <a:r>
              <a:rPr lang="el-GR" sz="1100" dirty="0">
                <a:solidFill>
                  <a:schemeClr val="tx1"/>
                </a:solidFill>
              </a:rPr>
              <a:t>21. Ν. 4270/2014-ΦΕΚ 143/τ. Α΄/2014, Άρθρο 96 παρ. 2 </a:t>
            </a:r>
          </a:p>
        </p:txBody>
      </p:sp>
    </p:spTree>
    <p:extLst>
      <p:ext uri="{BB962C8B-B14F-4D97-AF65-F5344CB8AC3E}">
        <p14:creationId xmlns:p14="http://schemas.microsoft.com/office/powerpoint/2010/main" xmlns="" val="861372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15</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n-US" sz="1600" b="1" dirty="0" err="1" smtClean="0">
                <a:latin typeface="+mn-lt"/>
              </a:rPr>
              <a:t>Εξειδ</a:t>
            </a:r>
            <a:r>
              <a:rPr lang="el-GR" sz="1600" b="1" dirty="0" smtClean="0">
                <a:latin typeface="+mn-lt"/>
              </a:rPr>
              <a:t>ί</a:t>
            </a:r>
            <a:r>
              <a:rPr lang="en-US" sz="1600" b="1" dirty="0" err="1" smtClean="0">
                <a:latin typeface="+mn-lt"/>
              </a:rPr>
              <a:t>κευση</a:t>
            </a:r>
            <a:r>
              <a:rPr lang="en-US" sz="1600" b="1" dirty="0" smtClean="0">
                <a:latin typeface="+mn-lt"/>
              </a:rPr>
              <a:t> </a:t>
            </a:r>
            <a:r>
              <a:rPr lang="en-US" sz="1600" b="1" dirty="0" err="1" smtClean="0">
                <a:latin typeface="+mn-lt"/>
              </a:rPr>
              <a:t>θεμ</a:t>
            </a:r>
            <a:r>
              <a:rPr lang="en-US" sz="1600" b="1" dirty="0" smtClean="0">
                <a:latin typeface="+mn-lt"/>
              </a:rPr>
              <a:t>ατικ</a:t>
            </a:r>
            <a:r>
              <a:rPr lang="el-GR" sz="1600" b="1" dirty="0" smtClean="0">
                <a:latin typeface="+mn-lt"/>
              </a:rPr>
              <a:t>ώ</a:t>
            </a:r>
            <a:r>
              <a:rPr lang="en-US" sz="1600" b="1" dirty="0" smtClean="0">
                <a:latin typeface="+mn-lt"/>
              </a:rPr>
              <a:t>ν α</a:t>
            </a:r>
            <a:r>
              <a:rPr lang="en-US" sz="1600" b="1" dirty="0" err="1" smtClean="0">
                <a:latin typeface="+mn-lt"/>
              </a:rPr>
              <a:t>ντικειμ</a:t>
            </a:r>
            <a:r>
              <a:rPr lang="el-GR" sz="1600" b="1" dirty="0" smtClean="0">
                <a:latin typeface="+mn-lt"/>
              </a:rPr>
              <a:t>έ</a:t>
            </a:r>
            <a:r>
              <a:rPr lang="en-US" sz="1600" b="1" dirty="0" err="1" smtClean="0">
                <a:latin typeface="+mn-lt"/>
              </a:rPr>
              <a:t>νων</a:t>
            </a:r>
            <a:r>
              <a:rPr lang="el-GR" sz="1600" b="1" dirty="0" smtClean="0">
                <a:latin typeface="+mn-lt"/>
              </a:rPr>
              <a:t> αρμοδιοτήτων</a:t>
            </a:r>
            <a:endParaRPr lang="el-GR" sz="1600" b="1" dirty="0">
              <a:solidFill>
                <a:srgbClr val="0070C0"/>
              </a:solidFill>
              <a:latin typeface="+mn-lt"/>
            </a:endParaRPr>
          </a:p>
        </p:txBody>
      </p:sp>
      <p:sp>
        <p:nvSpPr>
          <p:cNvPr id="7" name="Content Placeholder 2">
            <a:extLst>
              <a:ext uri="{FF2B5EF4-FFF2-40B4-BE49-F238E27FC236}">
                <a16:creationId xmlns="" xmlns:a16="http://schemas.microsoft.com/office/drawing/2014/main" id="{7BE6804A-D7A1-1122-5448-B7DF210057B1}"/>
              </a:ext>
            </a:extLst>
          </p:cNvPr>
          <p:cNvSpPr txBox="1">
            <a:spLocks/>
          </p:cNvSpPr>
          <p:nvPr/>
        </p:nvSpPr>
        <p:spPr>
          <a:xfrm>
            <a:off x="2567608" y="1196752"/>
            <a:ext cx="6900471" cy="127437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l-GR" dirty="0">
                <a:solidFill>
                  <a:schemeClr val="tx1"/>
                </a:solidFill>
              </a:rPr>
              <a:t>Ταυτόχρονα</a:t>
            </a:r>
            <a:r>
              <a:rPr lang="en-US" dirty="0">
                <a:solidFill>
                  <a:schemeClr val="tx1"/>
                </a:solidFill>
              </a:rPr>
              <a:t> </a:t>
            </a:r>
            <a:r>
              <a:rPr lang="el-GR" dirty="0">
                <a:solidFill>
                  <a:schemeClr val="tx1"/>
                </a:solidFill>
              </a:rPr>
              <a:t>διενεργείται αναγνώριση</a:t>
            </a:r>
            <a:r>
              <a:rPr lang="en-US" dirty="0">
                <a:solidFill>
                  <a:schemeClr val="tx1"/>
                </a:solidFill>
              </a:rPr>
              <a:t> </a:t>
            </a:r>
            <a:r>
              <a:rPr lang="en-US" dirty="0" err="1">
                <a:solidFill>
                  <a:schemeClr val="tx1"/>
                </a:solidFill>
              </a:rPr>
              <a:t>των</a:t>
            </a:r>
            <a:r>
              <a:rPr lang="en-US" dirty="0">
                <a:solidFill>
                  <a:schemeClr val="tx1"/>
                </a:solidFill>
              </a:rPr>
              <a:t> </a:t>
            </a:r>
            <a:r>
              <a:rPr lang="en-US" dirty="0" err="1">
                <a:solidFill>
                  <a:schemeClr val="tx1"/>
                </a:solidFill>
              </a:rPr>
              <a:t>θεμ</a:t>
            </a:r>
            <a:r>
              <a:rPr lang="en-US" dirty="0">
                <a:solidFill>
                  <a:schemeClr val="tx1"/>
                </a:solidFill>
              </a:rPr>
              <a:t>ατικών αντικειμένων αρμοδιοτήτων ανά ΛΠ/ ΛΤ</a:t>
            </a:r>
          </a:p>
        </p:txBody>
      </p:sp>
      <p:graphicFrame>
        <p:nvGraphicFramePr>
          <p:cNvPr id="8" name="Table 11">
            <a:extLst>
              <a:ext uri="{FF2B5EF4-FFF2-40B4-BE49-F238E27FC236}">
                <a16:creationId xmlns="" xmlns:a16="http://schemas.microsoft.com/office/drawing/2014/main" id="{F23A5819-0F8F-D093-4898-6FE2F68D5F79}"/>
              </a:ext>
            </a:extLst>
          </p:cNvPr>
          <p:cNvGraphicFramePr>
            <a:graphicFrameLocks noGrp="1"/>
          </p:cNvGraphicFramePr>
          <p:nvPr>
            <p:extLst>
              <p:ext uri="{D42A27DB-BD31-4B8C-83A1-F6EECF244321}">
                <p14:modId xmlns:p14="http://schemas.microsoft.com/office/powerpoint/2010/main" xmlns="" val="3734396921"/>
              </p:ext>
            </p:extLst>
          </p:nvPr>
        </p:nvGraphicFramePr>
        <p:xfrm>
          <a:off x="2795932" y="2471123"/>
          <a:ext cx="6012980" cy="3469676"/>
        </p:xfrm>
        <a:graphic>
          <a:graphicData uri="http://schemas.openxmlformats.org/drawingml/2006/table">
            <a:tbl>
              <a:tblPr firstRow="1" firstCol="1" bandRow="1"/>
              <a:tblGrid>
                <a:gridCol w="6012980">
                  <a:extLst>
                    <a:ext uri="{9D8B030D-6E8A-4147-A177-3AD203B41FA5}">
                      <a16:colId xmlns="" xmlns:a16="http://schemas.microsoft.com/office/drawing/2014/main" val="2770725916"/>
                    </a:ext>
                  </a:extLst>
                </a:gridCol>
              </a:tblGrid>
              <a:tr h="247834">
                <a:tc>
                  <a:txBody>
                    <a:bodyPr/>
                    <a:lstStyle/>
                    <a:p>
                      <a:pPr algn="l" fontAlgn="b">
                        <a:lnSpc>
                          <a:spcPts val="1700"/>
                        </a:lnSpc>
                        <a:spcBef>
                          <a:spcPts val="0"/>
                        </a:spcBef>
                        <a:spcAft>
                          <a:spcPts val="600"/>
                        </a:spcAft>
                      </a:pPr>
                      <a:r>
                        <a:rPr lang="el-GR" sz="1500" b="1"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ΛΠ 1. Κοινωνική Πολιτική, Απασχόληση και Δημόσια Υγεία</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w="12700" cap="flat" cmpd="sng" algn="ctr">
                      <a:solidFill>
                        <a:srgbClr val="8EA9DB"/>
                      </a:solidFill>
                      <a:prstDash val="solid"/>
                      <a:round/>
                      <a:headEnd type="none" w="med" len="med"/>
                      <a:tailEnd type="none" w="med" len="med"/>
                    </a:lnB>
                  </a:tcPr>
                </a:tc>
                <a:extLst>
                  <a:ext uri="{0D108BD9-81ED-4DB2-BD59-A6C34878D82A}">
                    <a16:rowId xmlns="" xmlns:a16="http://schemas.microsoft.com/office/drawing/2014/main" val="3380907870"/>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Βεβαιώσεις &amp; Πιστοποιητικά </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w="12700" cap="flat" cmpd="sng" algn="ctr">
                      <a:solidFill>
                        <a:srgbClr val="8EA9DB"/>
                      </a:solidFill>
                      <a:prstDash val="solid"/>
                      <a:round/>
                      <a:headEnd type="none" w="med" len="med"/>
                      <a:tailEnd type="none" w="med" len="med"/>
                    </a:lnT>
                    <a:lnB>
                      <a:noFill/>
                    </a:lnB>
                  </a:tcPr>
                </a:tc>
                <a:extLst>
                  <a:ext uri="{0D108BD9-81ED-4DB2-BD59-A6C34878D82A}">
                    <a16:rowId xmlns="" xmlns:a16="http://schemas.microsoft.com/office/drawing/2014/main" val="1482974938"/>
                  </a:ext>
                </a:extLst>
              </a:tr>
              <a:tr h="247834">
                <a:tc>
                  <a:txBody>
                    <a:bodyPr/>
                    <a:lstStyle/>
                    <a:p>
                      <a:pPr indent="137160" algn="l" fontAlgn="b">
                        <a:lnSpc>
                          <a:spcPts val="1700"/>
                        </a:lnSpc>
                        <a:spcBef>
                          <a:spcPts val="0"/>
                        </a:spcBef>
                        <a:spcAft>
                          <a:spcPts val="600"/>
                        </a:spcAft>
                      </a:pPr>
                      <a:r>
                        <a:rPr lang="el-GR" sz="1500" b="0" i="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Δομές Υγείας - Ψυχικής Υγείας</a:t>
                      </a:r>
                      <a:endParaRPr lang="el-GR" sz="2400" b="0" i="0" u="none" strike="noStrike" dirty="0">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3821944654"/>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Εθελοντισμός </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1226872638"/>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Επιδόματα πρόνοιας και παροχές κοινωνικής αλληλεγγύης</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2342254516"/>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Έρανοι, λαχειοφόρες και φιλανθρωπικές αγορές τοπικού χαρακτήρα </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1531797148"/>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Κοινωνικές Δομές </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489922168"/>
                  </a:ext>
                </a:extLst>
              </a:tr>
              <a:tr h="247834">
                <a:tc>
                  <a:txBody>
                    <a:bodyPr/>
                    <a:lstStyle/>
                    <a:p>
                      <a:pPr indent="137160" algn="l" fontAlgn="b">
                        <a:lnSpc>
                          <a:spcPts val="1700"/>
                        </a:lnSpc>
                        <a:spcBef>
                          <a:spcPts val="0"/>
                        </a:spcBef>
                        <a:spcAft>
                          <a:spcPts val="600"/>
                        </a:spcAft>
                      </a:pPr>
                      <a:r>
                        <a:rPr lang="el-GR" sz="1500" b="0" i="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Κοινωνικές Έρευνες - Έλεγχοι</a:t>
                      </a:r>
                      <a:endParaRPr lang="el-GR" sz="2400" b="0" i="0" u="none" strike="noStrike" dirty="0">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3886954321"/>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Κοινωνική Προστασία και Αλληλεγγύη</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3448194396"/>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Παιδικοί Σταθμοί, Βρεφικοί - Βρεφονηπιακοί Σταθμοί</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3835771356"/>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Πολιτικές Κοινωνικής Ένταξης και Κοινωνικής Συνοχής</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2273184130"/>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Προστασία και προαγωγή Δημόσιας Υγείας</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4290556814"/>
                  </a:ext>
                </a:extLst>
              </a:tr>
              <a:tr h="247834">
                <a:tc>
                  <a:txBody>
                    <a:bodyPr/>
                    <a:lstStyle/>
                    <a:p>
                      <a:pPr indent="137160" algn="l" fontAlgn="b">
                        <a:lnSpc>
                          <a:spcPts val="1700"/>
                        </a:lnSpc>
                        <a:spcBef>
                          <a:spcPts val="0"/>
                        </a:spcBef>
                        <a:spcAft>
                          <a:spcPts val="600"/>
                        </a:spcAft>
                      </a:pPr>
                      <a:r>
                        <a:rPr lang="el-GR" sz="1500" b="0" i="0" u="none" strike="noStrike">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Στρατηγικά / Επιχειρησιακά Σχέδια και δράσεις</a:t>
                      </a:r>
                      <a:endParaRPr lang="el-GR" sz="2400" b="0" i="0" u="none" strike="noStrike">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272104424"/>
                  </a:ext>
                </a:extLst>
              </a:tr>
              <a:tr h="247834">
                <a:tc>
                  <a:txBody>
                    <a:bodyPr/>
                    <a:lstStyle/>
                    <a:p>
                      <a:pPr indent="137160" algn="l" fontAlgn="b">
                        <a:lnSpc>
                          <a:spcPts val="1700"/>
                        </a:lnSpc>
                        <a:spcBef>
                          <a:spcPts val="0"/>
                        </a:spcBef>
                        <a:spcAft>
                          <a:spcPts val="600"/>
                        </a:spcAft>
                      </a:pPr>
                      <a:r>
                        <a:rPr lang="el-GR" sz="1500" b="0" i="0" u="none" strike="noStrik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Φιλανθρωπικά Σωματεία</a:t>
                      </a:r>
                      <a:endParaRPr lang="el-GR" sz="2400" b="0" i="0" u="none" strike="noStrike" dirty="0">
                        <a:solidFill>
                          <a:schemeClr val="tx1"/>
                        </a:solidFill>
                        <a:effectLst/>
                        <a:latin typeface="Arial" panose="020B0604020202020204" pitchFamily="34" charset="0"/>
                      </a:endParaRPr>
                    </a:p>
                  </a:txBody>
                  <a:tcPr marL="90900" marR="90900" marT="12625" marB="0" anchor="b">
                    <a:lnL>
                      <a:noFill/>
                    </a:lnL>
                    <a:lnR>
                      <a:noFill/>
                    </a:lnR>
                    <a:lnT>
                      <a:noFill/>
                    </a:lnT>
                    <a:lnB>
                      <a:noFill/>
                    </a:lnB>
                  </a:tcPr>
                </a:tc>
                <a:extLst>
                  <a:ext uri="{0D108BD9-81ED-4DB2-BD59-A6C34878D82A}">
                    <a16:rowId xmlns="" xmlns:a16="http://schemas.microsoft.com/office/drawing/2014/main" val="191853810"/>
                  </a:ext>
                </a:extLst>
              </a:tr>
            </a:tbl>
          </a:graphicData>
        </a:graphic>
      </p:graphicFrame>
    </p:spTree>
    <p:extLst>
      <p:ext uri="{BB962C8B-B14F-4D97-AF65-F5344CB8AC3E}">
        <p14:creationId xmlns:p14="http://schemas.microsoft.com/office/powerpoint/2010/main" xmlns="" val="106492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16</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l-GR" sz="1600" b="1" dirty="0" smtClean="0"/>
              <a:t>Εξειδίκευση Θεματικών Αντικειμένων Αρμοδιοτήτων</a:t>
            </a:r>
            <a:endParaRPr lang="el-GR" sz="1600" b="1" dirty="0">
              <a:solidFill>
                <a:srgbClr val="0070C0"/>
              </a:solidFill>
            </a:endParaRPr>
          </a:p>
        </p:txBody>
      </p:sp>
      <p:sp>
        <p:nvSpPr>
          <p:cNvPr id="7" name="Content Placeholder 2">
            <a:extLst>
              <a:ext uri="{FF2B5EF4-FFF2-40B4-BE49-F238E27FC236}">
                <a16:creationId xmlns="" xmlns:a16="http://schemas.microsoft.com/office/drawing/2014/main" id="{1792F481-C79B-4E49-D350-47C6DB4AA823}"/>
              </a:ext>
            </a:extLst>
          </p:cNvPr>
          <p:cNvSpPr txBox="1">
            <a:spLocks/>
          </p:cNvSpPr>
          <p:nvPr/>
        </p:nvSpPr>
        <p:spPr>
          <a:xfrm>
            <a:off x="581192" y="908720"/>
            <a:ext cx="11029615" cy="136815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05435" indent="-305435" algn="just">
              <a:lnSpc>
                <a:spcPct val="100000"/>
              </a:lnSpc>
            </a:pPr>
            <a:r>
              <a:rPr lang="el-GR" sz="1200" dirty="0" smtClean="0">
                <a:latin typeface="+mn-lt"/>
              </a:rPr>
              <a:t>Οι εν λόγω θεματικές συσχετίζονται με αντίστοιχες θεματικές αντικειμένου αρμοδιοτήτων με κάθε άλλο επίπεδο διακυβέρνησης με προσέγγιση </a:t>
            </a:r>
            <a:r>
              <a:rPr lang="el-GR" sz="1200" b="1" dirty="0" err="1" smtClean="0">
                <a:latin typeface="+mn-lt"/>
              </a:rPr>
              <a:t>bottom</a:t>
            </a:r>
            <a:r>
              <a:rPr lang="el-GR" sz="1200" b="1" dirty="0" smtClean="0">
                <a:latin typeface="+mn-lt"/>
              </a:rPr>
              <a:t> – </a:t>
            </a:r>
            <a:r>
              <a:rPr lang="el-GR" sz="1200" b="1" dirty="0" err="1" smtClean="0">
                <a:latin typeface="+mn-lt"/>
              </a:rPr>
              <a:t>up</a:t>
            </a:r>
            <a:r>
              <a:rPr lang="el-GR" sz="1200" dirty="0" smtClean="0">
                <a:latin typeface="+mn-lt"/>
              </a:rPr>
              <a:t> ή αντίστροφα ανάλογα το επίπεδο διακυβέρνησης.</a:t>
            </a:r>
            <a:endParaRPr lang="en-US" sz="1200" dirty="0" smtClean="0">
              <a:latin typeface="+mn-lt"/>
            </a:endParaRPr>
          </a:p>
          <a:p>
            <a:pPr marL="305435" indent="-305435" algn="just">
              <a:lnSpc>
                <a:spcPct val="100000"/>
              </a:lnSpc>
            </a:pPr>
            <a:r>
              <a:rPr lang="el-GR" sz="1200" dirty="0" smtClean="0">
                <a:latin typeface="+mn-lt"/>
              </a:rPr>
              <a:t>Σε κάθε </a:t>
            </a:r>
            <a:r>
              <a:rPr lang="el-GR" sz="1200" b="1" dirty="0" smtClean="0">
                <a:latin typeface="+mn-lt"/>
              </a:rPr>
              <a:t>επίπεδο θεματικής </a:t>
            </a:r>
            <a:r>
              <a:rPr lang="el-GR" sz="1200" dirty="0" smtClean="0">
                <a:latin typeface="+mn-lt"/>
              </a:rPr>
              <a:t>εντοπίζονται</a:t>
            </a:r>
            <a:r>
              <a:rPr lang="el-GR" sz="1200" b="1" dirty="0" smtClean="0">
                <a:latin typeface="+mn-lt"/>
              </a:rPr>
              <a:t> οι κύριες αρμοδιότητες</a:t>
            </a:r>
            <a:r>
              <a:rPr lang="el-GR" sz="1200" dirty="0" smtClean="0">
                <a:latin typeface="+mn-lt"/>
              </a:rPr>
              <a:t>, με κριτήρια, ότι αυτές προέρχονται από βασικά νομοθετήματα και εμπλέκουν άνω του ενός επίπεδα διακυβέρνησης. </a:t>
            </a:r>
          </a:p>
          <a:p>
            <a:pPr marL="305435" indent="-305435" algn="just">
              <a:lnSpc>
                <a:spcPct val="100000"/>
              </a:lnSpc>
            </a:pPr>
            <a:r>
              <a:rPr lang="el-GR" sz="1200" dirty="0" smtClean="0">
                <a:latin typeface="+mn-lt"/>
              </a:rPr>
              <a:t>Οι αρμοδιότητες είναι συσχετισμένες με Λειτουργικές Περιοχές, Λειτουργικούς Τομείς και θεματικές</a:t>
            </a:r>
            <a:endParaRPr lang="el-GR" sz="1200" dirty="0">
              <a:latin typeface="+mn-lt"/>
            </a:endParaRPr>
          </a:p>
        </p:txBody>
      </p:sp>
      <p:graphicFrame>
        <p:nvGraphicFramePr>
          <p:cNvPr id="6" name="Content Placeholder 6">
            <a:extLst>
              <a:ext uri="{FF2B5EF4-FFF2-40B4-BE49-F238E27FC236}">
                <a16:creationId xmlns="" xmlns:a16="http://schemas.microsoft.com/office/drawing/2014/main" id="{FA25D810-6921-B8C5-9D1B-84C114F2F25F}"/>
              </a:ext>
            </a:extLst>
          </p:cNvPr>
          <p:cNvGraphicFramePr>
            <a:graphicFrameLocks/>
          </p:cNvGraphicFramePr>
          <p:nvPr>
            <p:extLst>
              <p:ext uri="{D42A27DB-BD31-4B8C-83A1-F6EECF244321}">
                <p14:modId xmlns:p14="http://schemas.microsoft.com/office/powerpoint/2010/main" xmlns="" val="4010765545"/>
              </p:ext>
            </p:extLst>
          </p:nvPr>
        </p:nvGraphicFramePr>
        <p:xfrm>
          <a:off x="2423592" y="2276872"/>
          <a:ext cx="9043367" cy="3812574"/>
        </p:xfrm>
        <a:graphic>
          <a:graphicData uri="http://schemas.openxmlformats.org/drawingml/2006/table">
            <a:tbl>
              <a:tblPr firstRow="1" firstCol="1" bandRow="1">
                <a:tableStyleId>{F2DE63D5-997A-4646-A377-4702673A728D}</a:tableStyleId>
              </a:tblPr>
              <a:tblGrid>
                <a:gridCol w="9043367">
                  <a:extLst>
                    <a:ext uri="{9D8B030D-6E8A-4147-A177-3AD203B41FA5}">
                      <a16:colId xmlns="" xmlns:a16="http://schemas.microsoft.com/office/drawing/2014/main" val="402786256"/>
                    </a:ext>
                  </a:extLst>
                </a:gridCol>
              </a:tblGrid>
              <a:tr h="263589">
                <a:tc>
                  <a:txBody>
                    <a:bodyPr/>
                    <a:lstStyle/>
                    <a:p>
                      <a:pPr algn="l" fontAlgn="b">
                        <a:lnSpc>
                          <a:spcPct val="100000"/>
                        </a:lnSpc>
                        <a:spcBef>
                          <a:spcPts val="0"/>
                        </a:spcBef>
                        <a:spcAft>
                          <a:spcPts val="600"/>
                        </a:spcAft>
                      </a:pPr>
                      <a:r>
                        <a:rPr lang="el-GR" sz="1200" b="1" u="none" strike="noStrike" dirty="0">
                          <a:solidFill>
                            <a:srgbClr val="0070C0"/>
                          </a:solidFill>
                          <a:effectLst/>
                        </a:rPr>
                        <a:t>ΛΠ </a:t>
                      </a:r>
                      <a:r>
                        <a:rPr lang="el-GR" sz="1200" b="1" u="none" strike="noStrike" dirty="0">
                          <a:solidFill>
                            <a:srgbClr val="000000"/>
                          </a:solidFill>
                          <a:effectLst/>
                        </a:rPr>
                        <a:t>1. Κοινωνική Πολιτική, Απασχόληση και Δημόσια Υγεία</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2194112710"/>
                  </a:ext>
                </a:extLst>
              </a:tr>
              <a:tr h="263589">
                <a:tc>
                  <a:txBody>
                    <a:bodyPr/>
                    <a:lstStyle/>
                    <a:p>
                      <a:pPr indent="137160" algn="l" fontAlgn="b">
                        <a:lnSpc>
                          <a:spcPct val="100000"/>
                        </a:lnSpc>
                        <a:spcBef>
                          <a:spcPts val="0"/>
                        </a:spcBef>
                        <a:spcAft>
                          <a:spcPts val="600"/>
                        </a:spcAft>
                      </a:pPr>
                      <a:r>
                        <a:rPr lang="el-GR" sz="1200" b="1" u="none" strike="noStrike" dirty="0">
                          <a:solidFill>
                            <a:srgbClr val="0070C0"/>
                          </a:solidFill>
                          <a:effectLst/>
                        </a:rPr>
                        <a:t>ΛΤ </a:t>
                      </a:r>
                      <a:r>
                        <a:rPr lang="el-GR" sz="1200" b="1" u="none" strike="noStrike" dirty="0">
                          <a:solidFill>
                            <a:srgbClr val="000000"/>
                          </a:solidFill>
                          <a:effectLst/>
                        </a:rPr>
                        <a:t>1.1 Κοινωνική Πολιτική και Ισότητα των φύλων</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125773283"/>
                  </a:ext>
                </a:extLst>
              </a:tr>
              <a:tr h="263589">
                <a:tc>
                  <a:txBody>
                    <a:bodyPr/>
                    <a:lstStyle/>
                    <a:p>
                      <a:pPr indent="283464" algn="l" fontAlgn="b">
                        <a:lnSpc>
                          <a:spcPct val="100000"/>
                        </a:lnSpc>
                        <a:spcBef>
                          <a:spcPts val="0"/>
                        </a:spcBef>
                        <a:spcAft>
                          <a:spcPts val="600"/>
                        </a:spcAft>
                      </a:pPr>
                      <a:r>
                        <a:rPr lang="el-GR" sz="1200" b="1" u="none" strike="noStrike" dirty="0">
                          <a:solidFill>
                            <a:srgbClr val="0070C0"/>
                          </a:solidFill>
                          <a:effectLst/>
                        </a:rPr>
                        <a:t>ΘΕΜΑΤΙΚΟ ΑΝΤΙΚΕΙΜΕΝΟ </a:t>
                      </a:r>
                      <a:r>
                        <a:rPr lang="el-GR" sz="1200" b="1" u="none" strike="noStrike" dirty="0">
                          <a:solidFill>
                            <a:srgbClr val="000000"/>
                          </a:solidFill>
                          <a:effectLst/>
                        </a:rPr>
                        <a:t>Επιδόματα πρόνοιας και παροχές κοινωνικής αλληλεγγύης</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1536699480"/>
                  </a:ext>
                </a:extLst>
              </a:tr>
              <a:tr h="650953">
                <a:tc>
                  <a:txBody>
                    <a:bodyPr/>
                    <a:lstStyle/>
                    <a:p>
                      <a:pPr indent="420624" algn="l" fontAlgn="b">
                        <a:lnSpc>
                          <a:spcPct val="100000"/>
                        </a:lnSpc>
                        <a:spcBef>
                          <a:spcPts val="0"/>
                        </a:spcBef>
                        <a:spcAft>
                          <a:spcPts val="600"/>
                        </a:spcAft>
                      </a:pPr>
                      <a:r>
                        <a:rPr lang="el-GR" sz="1200" b="1" u="none" strike="noStrike" dirty="0">
                          <a:solidFill>
                            <a:srgbClr val="0070C0"/>
                          </a:solidFill>
                          <a:effectLst/>
                        </a:rPr>
                        <a:t>ΑΡΜΟΔΙΟΤΗΤΑ</a:t>
                      </a:r>
                      <a:r>
                        <a:rPr lang="el-GR" sz="1200" b="0" u="none" strike="noStrike" dirty="0">
                          <a:solidFill>
                            <a:srgbClr val="000000"/>
                          </a:solidFill>
                          <a:effectLst/>
                        </a:rPr>
                        <a:t> Η μέριμνα για τη στήριξη αστέγων και οικονομικά αδύνατων δημοτών, με την παραχώρηση δημοτικών και κοινοτικών οικοπέδων σε αυτούς ή με την παροχή χρηματικών βοηθημάτων, ειδών διαβίωσης και περίθαλψης σε κατοίκους που αντιμετωπίζουν σοβαρά προβλήματα διαβίωσης κατά τις προβλέψεις αυτού του Κώδικα.</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760791601"/>
                  </a:ext>
                </a:extLst>
              </a:tr>
              <a:tr h="263589">
                <a:tc>
                  <a:txBody>
                    <a:bodyPr/>
                    <a:lstStyle/>
                    <a:p>
                      <a:pPr indent="283464" algn="l" fontAlgn="b">
                        <a:lnSpc>
                          <a:spcPct val="100000"/>
                        </a:lnSpc>
                        <a:spcBef>
                          <a:spcPts val="0"/>
                        </a:spcBef>
                        <a:spcAft>
                          <a:spcPts val="600"/>
                        </a:spcAft>
                      </a:pPr>
                      <a:r>
                        <a:rPr lang="el-GR" sz="1200" b="1" u="none" strike="noStrike" dirty="0">
                          <a:solidFill>
                            <a:srgbClr val="0070C0"/>
                          </a:solidFill>
                          <a:effectLst/>
                        </a:rPr>
                        <a:t>ΘΕΜΑΤΙΚΟ ΑΝΤΙΚΕΙΜΕΝΟ </a:t>
                      </a:r>
                      <a:r>
                        <a:rPr lang="el-GR" sz="1200" b="1" u="none" strike="noStrike" dirty="0">
                          <a:solidFill>
                            <a:srgbClr val="000000"/>
                          </a:solidFill>
                          <a:effectLst/>
                        </a:rPr>
                        <a:t>Κοινωνικές Δομές </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664216281"/>
                  </a:ext>
                </a:extLst>
              </a:tr>
              <a:tr h="995883">
                <a:tc>
                  <a:txBody>
                    <a:bodyPr/>
                    <a:lstStyle/>
                    <a:p>
                      <a:pPr indent="420624" algn="l" fontAlgn="b">
                        <a:lnSpc>
                          <a:spcPct val="100000"/>
                        </a:lnSpc>
                        <a:spcBef>
                          <a:spcPts val="0"/>
                        </a:spcBef>
                        <a:spcAft>
                          <a:spcPts val="600"/>
                        </a:spcAft>
                      </a:pPr>
                      <a:r>
                        <a:rPr lang="el-GR" sz="1200" b="1" u="none" strike="noStrike" dirty="0">
                          <a:solidFill>
                            <a:srgbClr val="0070C0"/>
                          </a:solidFill>
                          <a:effectLst/>
                        </a:rPr>
                        <a:t>ΑΡΜΟΔΙΟΤΗΤΑ</a:t>
                      </a:r>
                      <a:r>
                        <a:rPr lang="el-GR" sz="1200" b="1" u="none" strike="noStrike" dirty="0">
                          <a:solidFill>
                            <a:srgbClr val="FF0000"/>
                          </a:solidFill>
                          <a:effectLst/>
                        </a:rPr>
                        <a:t> </a:t>
                      </a:r>
                      <a:r>
                        <a:rPr lang="el-GR" sz="1200" b="0" u="none" strike="noStrike" dirty="0">
                          <a:solidFill>
                            <a:srgbClr val="000000"/>
                          </a:solidFill>
                          <a:effectLst/>
                        </a:rPr>
                        <a:t>Η εφαρμογή πολιτικών ή η συμμετοχή σε δράσεις και προγράμματα, που στοχεύουν στη μέριμνα, υποστήριξη και φροντίδα ευπαθών κοινωνικών ομάδων με την παροχή υπηρεσιών υγείας και την προαγωγή ψυχικής υγείας, όπως δημιουργία δημοτικών και κοινοτικών ιατρείων, κέντρων αγωγής υγείας, υποστήριξης και αποκατάστασης ατόμων με αναπηρία, κέντρων ψυχικής υγείας, συμβουλευτικής στήριξης των θυμάτων ενδοοικογενειακής βίας και βίας κατά </a:t>
                      </a:r>
                      <a:r>
                        <a:rPr lang="el-GR" sz="1200" b="0" u="none" strike="noStrike" dirty="0" err="1">
                          <a:solidFill>
                            <a:srgbClr val="000000"/>
                          </a:solidFill>
                          <a:effectLst/>
                        </a:rPr>
                        <a:t>συνοικούντων</a:t>
                      </a:r>
                      <a:r>
                        <a:rPr lang="el-GR" sz="1200" b="0" u="none" strike="noStrike" dirty="0">
                          <a:solidFill>
                            <a:srgbClr val="000000"/>
                          </a:solidFill>
                          <a:effectLst/>
                        </a:rPr>
                        <a:t> προσώπων και κέντρων πρόληψης κατά </a:t>
                      </a:r>
                      <a:r>
                        <a:rPr lang="el-GR" sz="1200" b="0" u="none" strike="noStrike" dirty="0" err="1">
                          <a:solidFill>
                            <a:srgbClr val="000000"/>
                          </a:solidFill>
                          <a:effectLst/>
                        </a:rPr>
                        <a:t>εξαρτησιογόνων</a:t>
                      </a:r>
                      <a:r>
                        <a:rPr lang="el-GR" sz="1200" b="0" u="none" strike="noStrike" dirty="0">
                          <a:solidFill>
                            <a:srgbClr val="000000"/>
                          </a:solidFill>
                          <a:effectLst/>
                        </a:rPr>
                        <a:t> ουσιών</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2222286496"/>
                  </a:ext>
                </a:extLst>
              </a:tr>
              <a:tr h="391799">
                <a:tc>
                  <a:txBody>
                    <a:bodyPr/>
                    <a:lstStyle/>
                    <a:p>
                      <a:pPr indent="420624" algn="l" fontAlgn="b">
                        <a:lnSpc>
                          <a:spcPct val="100000"/>
                        </a:lnSpc>
                        <a:spcBef>
                          <a:spcPts val="0"/>
                        </a:spcBef>
                        <a:spcAft>
                          <a:spcPts val="600"/>
                        </a:spcAft>
                      </a:pPr>
                      <a:r>
                        <a:rPr lang="el-GR" sz="1200" b="0" u="none" strike="noStrike">
                          <a:solidFill>
                            <a:srgbClr val="000000"/>
                          </a:solidFill>
                          <a:effectLst/>
                        </a:rPr>
                        <a:t>Η χορήγηση άδειας ίδρυσης και λειτουργίας ιδρυμάτων παιδικής πρόνοιας σε ιδιώτες, καθώς και σε συλλόγους ή σωματεία, που επιδιώκουν φιλανθρωπικούς σκοπούς.</a:t>
                      </a:r>
                      <a:endParaRPr lang="el-GR" sz="1200" b="0" i="0" u="none" strike="noStrike">
                        <a:effectLst/>
                        <a:latin typeface="Arial" panose="020B0604020202020204" pitchFamily="34" charset="0"/>
                      </a:endParaRPr>
                    </a:p>
                  </a:txBody>
                  <a:tcPr marL="68580" marR="68580" marT="9525" marB="0" anchor="b"/>
                </a:tc>
                <a:extLst>
                  <a:ext uri="{0D108BD9-81ED-4DB2-BD59-A6C34878D82A}">
                    <a16:rowId xmlns="" xmlns:a16="http://schemas.microsoft.com/office/drawing/2014/main" val="25997545"/>
                  </a:ext>
                </a:extLst>
              </a:tr>
              <a:tr h="263589">
                <a:tc>
                  <a:txBody>
                    <a:bodyPr/>
                    <a:lstStyle/>
                    <a:p>
                      <a:pPr indent="137160" algn="l" fontAlgn="b">
                        <a:lnSpc>
                          <a:spcPct val="100000"/>
                        </a:lnSpc>
                        <a:spcBef>
                          <a:spcPts val="0"/>
                        </a:spcBef>
                        <a:spcAft>
                          <a:spcPts val="600"/>
                        </a:spcAft>
                      </a:pPr>
                      <a:r>
                        <a:rPr lang="el-GR" sz="1200" b="1" u="none" strike="noStrike" dirty="0">
                          <a:solidFill>
                            <a:srgbClr val="0070C0"/>
                          </a:solidFill>
                          <a:effectLst/>
                        </a:rPr>
                        <a:t>ΛΤ</a:t>
                      </a:r>
                      <a:r>
                        <a:rPr lang="el-GR" sz="1200" b="1" u="none" strike="noStrike" dirty="0">
                          <a:solidFill>
                            <a:srgbClr val="FF0000"/>
                          </a:solidFill>
                          <a:effectLst/>
                        </a:rPr>
                        <a:t> </a:t>
                      </a:r>
                      <a:r>
                        <a:rPr lang="el-GR" sz="1200" b="1" u="none" strike="noStrike" dirty="0">
                          <a:solidFill>
                            <a:srgbClr val="000000"/>
                          </a:solidFill>
                          <a:effectLst/>
                        </a:rPr>
                        <a:t>1.1 Κοινωνική Πολιτική και Ισότητα των Φύλων</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609888640"/>
                  </a:ext>
                </a:extLst>
              </a:tr>
              <a:tr h="263589">
                <a:tc>
                  <a:txBody>
                    <a:bodyPr/>
                    <a:lstStyle/>
                    <a:p>
                      <a:pPr indent="283464" algn="l" fontAlgn="b">
                        <a:lnSpc>
                          <a:spcPct val="100000"/>
                        </a:lnSpc>
                        <a:spcBef>
                          <a:spcPts val="0"/>
                        </a:spcBef>
                        <a:spcAft>
                          <a:spcPts val="600"/>
                        </a:spcAft>
                      </a:pPr>
                      <a:r>
                        <a:rPr lang="el-GR" sz="1200" b="1" u="none" strike="noStrike" dirty="0">
                          <a:solidFill>
                            <a:srgbClr val="0070C0"/>
                          </a:solidFill>
                          <a:effectLst/>
                        </a:rPr>
                        <a:t>ΘΕΜΑΤΙΚΟ ΑΝΤΙΚΕΙΜΕΝΟ  </a:t>
                      </a:r>
                      <a:r>
                        <a:rPr lang="el-GR" sz="1200" b="1" u="none" strike="noStrike" dirty="0">
                          <a:solidFill>
                            <a:srgbClr val="000000"/>
                          </a:solidFill>
                          <a:effectLst/>
                        </a:rPr>
                        <a:t>Βεβαιώσεις &amp; Πιστοποιητικά </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2821742904"/>
                  </a:ext>
                </a:extLst>
              </a:tr>
              <a:tr h="178749">
                <a:tc>
                  <a:txBody>
                    <a:bodyPr/>
                    <a:lstStyle/>
                    <a:p>
                      <a:pPr indent="420624" algn="l" fontAlgn="b">
                        <a:lnSpc>
                          <a:spcPct val="100000"/>
                        </a:lnSpc>
                        <a:spcBef>
                          <a:spcPts val="0"/>
                        </a:spcBef>
                        <a:spcAft>
                          <a:spcPts val="600"/>
                        </a:spcAft>
                      </a:pPr>
                      <a:r>
                        <a:rPr lang="el-GR" sz="1200" b="1" u="none" strike="noStrike" dirty="0">
                          <a:solidFill>
                            <a:srgbClr val="0070C0"/>
                          </a:solidFill>
                          <a:effectLst/>
                        </a:rPr>
                        <a:t>ΑΡΜΟΔΙΟΤΗΤΑ</a:t>
                      </a:r>
                      <a:r>
                        <a:rPr lang="el-GR" sz="1200" b="1" u="none" strike="noStrike" dirty="0">
                          <a:solidFill>
                            <a:srgbClr val="FF0000"/>
                          </a:solidFill>
                          <a:effectLst/>
                        </a:rPr>
                        <a:t> </a:t>
                      </a:r>
                      <a:r>
                        <a:rPr lang="el-GR" sz="1200" b="0" u="none" strike="noStrike" dirty="0">
                          <a:solidFill>
                            <a:srgbClr val="000000"/>
                          </a:solidFill>
                          <a:effectLst/>
                        </a:rPr>
                        <a:t>Η έκδοση πιστοποιητικών οικονομικής αδυναμίας.</a:t>
                      </a:r>
                      <a:endParaRPr lang="el-GR" sz="1200" b="0" i="0" u="none" strike="noStrike" dirty="0">
                        <a:effectLst/>
                        <a:latin typeface="Arial" panose="020B0604020202020204" pitchFamily="34" charset="0"/>
                      </a:endParaRPr>
                    </a:p>
                  </a:txBody>
                  <a:tcPr marL="68580" marR="68580" marT="9525" marB="0" anchor="b"/>
                </a:tc>
                <a:extLst>
                  <a:ext uri="{0D108BD9-81ED-4DB2-BD59-A6C34878D82A}">
                    <a16:rowId xmlns="" xmlns:a16="http://schemas.microsoft.com/office/drawing/2014/main" val="2397665290"/>
                  </a:ext>
                </a:extLst>
              </a:tr>
            </a:tbl>
          </a:graphicData>
        </a:graphic>
      </p:graphicFrame>
    </p:spTree>
    <p:extLst>
      <p:ext uri="{BB962C8B-B14F-4D97-AF65-F5344CB8AC3E}">
        <p14:creationId xmlns:p14="http://schemas.microsoft.com/office/powerpoint/2010/main" xmlns="" val="4156498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gbe86278dee_0_120"/>
          <p:cNvPicPr preferRelativeResize="0"/>
          <p:nvPr/>
        </p:nvPicPr>
        <p:blipFill rotWithShape="1">
          <a:blip r:embed="rId3">
            <a:alphaModFix/>
          </a:blip>
          <a:srcRect/>
          <a:stretch/>
        </p:blipFill>
        <p:spPr>
          <a:xfrm>
            <a:off x="0" y="0"/>
            <a:ext cx="12192000" cy="6858001"/>
          </a:xfrm>
          <a:prstGeom prst="rect">
            <a:avLst/>
          </a:prstGeom>
          <a:noFill/>
          <a:ln>
            <a:noFill/>
          </a:ln>
        </p:spPr>
      </p:pic>
      <p:sp>
        <p:nvSpPr>
          <p:cNvPr id="191" name="Google Shape;191;gbe86278dee_0_120"/>
          <p:cNvSpPr txBox="1"/>
          <p:nvPr/>
        </p:nvSpPr>
        <p:spPr>
          <a:xfrm>
            <a:off x="873125" y="260648"/>
            <a:ext cx="10906200" cy="5832648"/>
          </a:xfrm>
          <a:prstGeom prst="rect">
            <a:avLst/>
          </a:prstGeom>
          <a:noFill/>
          <a:ln>
            <a:noFill/>
          </a:ln>
        </p:spPr>
        <p:txBody>
          <a:bodyPr spcFirstLastPara="1" wrap="square" lIns="91425" tIns="45700" rIns="91425" bIns="45700" anchor="t" anchorCtr="0">
            <a:noAutofit/>
          </a:bodyPr>
          <a:lstStyle/>
          <a:p>
            <a:pPr algn="ctr">
              <a:buClr>
                <a:srgbClr val="0070C0"/>
              </a:buClr>
              <a:buSzPts val="2400"/>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Διακυβέρνησης</a:t>
            </a:r>
          </a:p>
          <a:p>
            <a:pPr marL="0" marR="0" lvl="0" indent="0" algn="ctr" rtl="0">
              <a:lnSpc>
                <a:spcPct val="100000"/>
              </a:lnSpc>
              <a:spcBef>
                <a:spcPts val="0"/>
              </a:spcBef>
              <a:spcAft>
                <a:spcPts val="0"/>
              </a:spcAft>
              <a:buClr>
                <a:srgbClr val="0070C0"/>
              </a:buClr>
              <a:buSzPts val="2400"/>
              <a:buFont typeface="Arial"/>
              <a:buNone/>
            </a:pPr>
            <a:r>
              <a:rPr lang="el-GR" sz="1600" b="1" i="0" u="none" dirty="0" smtClean="0">
                <a:solidFill>
                  <a:schemeClr val="tx1"/>
                </a:solidFill>
                <a:sym typeface="Arial"/>
              </a:rPr>
              <a:t>Πώς </a:t>
            </a:r>
            <a:r>
              <a:rPr lang="el-GR" sz="1600" b="1" i="0" u="none" dirty="0">
                <a:solidFill>
                  <a:schemeClr val="tx1"/>
                </a:solidFill>
                <a:sym typeface="Arial"/>
              </a:rPr>
              <a:t>διαμορφώθηκε η </a:t>
            </a:r>
            <a:r>
              <a:rPr lang="el-GR" sz="1600" b="1" i="0" u="none" dirty="0" smtClean="0">
                <a:solidFill>
                  <a:schemeClr val="tx1"/>
                </a:solidFill>
                <a:sym typeface="Arial"/>
              </a:rPr>
              <a:t>πρόταση</a:t>
            </a:r>
          </a:p>
          <a:p>
            <a:pPr marL="0" marR="0" lvl="0" indent="0" algn="ctr" rtl="0">
              <a:lnSpc>
                <a:spcPct val="100000"/>
              </a:lnSpc>
              <a:spcBef>
                <a:spcPts val="0"/>
              </a:spcBef>
              <a:spcAft>
                <a:spcPts val="0"/>
              </a:spcAft>
              <a:buClr>
                <a:srgbClr val="000000"/>
              </a:buClr>
              <a:buSzPts val="2400"/>
              <a:buFont typeface="Arial"/>
              <a:buNone/>
            </a:pPr>
            <a:endParaRPr sz="2400" b="0" i="0" u="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Arial"/>
              <a:buNone/>
            </a:pPr>
            <a:r>
              <a:rPr lang="el-GR" sz="1200" b="1" i="0" u="none" dirty="0">
                <a:solidFill>
                  <a:srgbClr val="FFFFFF"/>
                </a:solidFill>
                <a:latin typeface="Arial"/>
                <a:ea typeface="Arial"/>
                <a:cs typeface="Arial"/>
                <a:sym typeface="Arial"/>
              </a:rPr>
              <a:t>Ποιο</a:t>
            </a:r>
            <a:endParaRPr dirty="0"/>
          </a:p>
        </p:txBody>
      </p:sp>
      <p:sp>
        <p:nvSpPr>
          <p:cNvPr id="192" name="Google Shape;192;gbe86278dee_0_120"/>
          <p:cNvSpPr/>
          <p:nvPr/>
        </p:nvSpPr>
        <p:spPr>
          <a:xfrm>
            <a:off x="1221700" y="1272704"/>
            <a:ext cx="1622100" cy="2012279"/>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dirty="0">
                <a:solidFill>
                  <a:schemeClr val="bg1"/>
                </a:solidFill>
                <a:latin typeface="Arial"/>
                <a:ea typeface="Arial"/>
                <a:cs typeface="Arial"/>
                <a:sym typeface="Arial"/>
              </a:rPr>
              <a:t>Δεδομένα /</a:t>
            </a:r>
            <a:endParaRPr sz="12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dirty="0">
                <a:solidFill>
                  <a:schemeClr val="bg1"/>
                </a:solidFill>
                <a:latin typeface="Arial"/>
                <a:ea typeface="Arial"/>
                <a:cs typeface="Arial"/>
                <a:sym typeface="Arial"/>
              </a:rPr>
              <a:t>περιπτώσεις </a:t>
            </a:r>
            <a:endParaRPr sz="1200" b="0" i="0" u="none" strike="noStrike" cap="none" dirty="0">
              <a:solidFill>
                <a:schemeClr val="bg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dirty="0">
                <a:solidFill>
                  <a:schemeClr val="bg1"/>
                </a:solidFill>
                <a:latin typeface="Arial"/>
                <a:ea typeface="Arial"/>
                <a:cs typeface="Arial"/>
                <a:sym typeface="Arial"/>
              </a:rPr>
              <a:t>που εξετάστηκαν </a:t>
            </a:r>
            <a:endParaRPr sz="1200" b="0" i="0" u="none" strike="noStrike" cap="none" dirty="0">
              <a:solidFill>
                <a:schemeClr val="bg1"/>
              </a:solidFill>
              <a:latin typeface="Arial"/>
              <a:ea typeface="Arial"/>
              <a:cs typeface="Arial"/>
              <a:sym typeface="Arial"/>
            </a:endParaRPr>
          </a:p>
        </p:txBody>
      </p:sp>
      <p:sp>
        <p:nvSpPr>
          <p:cNvPr id="195" name="Google Shape;195;gbe86278dee_0_120"/>
          <p:cNvSpPr txBox="1"/>
          <p:nvPr/>
        </p:nvSpPr>
        <p:spPr>
          <a:xfrm>
            <a:off x="3262312" y="1273429"/>
            <a:ext cx="8472600" cy="2011555"/>
          </a:xfrm>
          <a:prstGeom prst="rect">
            <a:avLst/>
          </a:prstGeom>
          <a:solidFill>
            <a:schemeClr val="lt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114300" indent="0" algn="just">
              <a:lnSpc>
                <a:spcPts val="1700"/>
              </a:lnSpc>
              <a:spcAft>
                <a:spcPts val="600"/>
              </a:spcAft>
              <a:buNone/>
            </a:pPr>
            <a:endParaRPr lang="el-GR" sz="1200" dirty="0" smtClean="0">
              <a:ea typeface="Calibri" panose="020F0502020204030204" pitchFamily="34" charset="0"/>
              <a:cs typeface="Times New Roman" panose="02020603050405020304" pitchFamily="18" charset="0"/>
            </a:endParaRPr>
          </a:p>
          <a:p>
            <a:pPr marL="114300" indent="0" algn="just">
              <a:lnSpc>
                <a:spcPts val="1700"/>
              </a:lnSpc>
              <a:spcAft>
                <a:spcPts val="600"/>
              </a:spcAft>
              <a:buNone/>
            </a:pPr>
            <a:r>
              <a:rPr lang="el-GR" sz="1200" dirty="0" smtClean="0">
                <a:ea typeface="Calibri" panose="020F0502020204030204" pitchFamily="34" charset="0"/>
                <a:cs typeface="Times New Roman" panose="02020603050405020304" pitchFamily="18" charset="0"/>
              </a:rPr>
              <a:t>Οι </a:t>
            </a:r>
            <a:r>
              <a:rPr lang="el-GR" sz="1200" dirty="0">
                <a:ea typeface="Calibri" panose="020F0502020204030204" pitchFamily="34" charset="0"/>
                <a:cs typeface="Times New Roman" panose="02020603050405020304" pitchFamily="18" charset="0"/>
              </a:rPr>
              <a:t>χώρες της ΕΕ που προέκυψαν από την χρήση των κριτηρίων αξιολόγησης με βάση τη συγκριτική μελέτη της ΕΕ </a:t>
            </a:r>
            <a:r>
              <a:rPr lang="el-GR" sz="1200" dirty="0"/>
              <a:t>«</a:t>
            </a:r>
            <a:r>
              <a:rPr lang="en-US" sz="1200" dirty="0"/>
              <a:t>A comparative overview of public administration characteristics and performance in the EU28»</a:t>
            </a:r>
            <a:r>
              <a:rPr lang="el-GR" sz="1200" dirty="0"/>
              <a:t>,</a:t>
            </a:r>
            <a:r>
              <a:rPr lang="el-GR" sz="1200" b="1" dirty="0"/>
              <a:t> </a:t>
            </a:r>
            <a:r>
              <a:rPr lang="el-GR" sz="1200" dirty="0"/>
              <a:t>στην οποία</a:t>
            </a:r>
            <a:r>
              <a:rPr lang="el-GR" sz="1200" b="1" dirty="0"/>
              <a:t> </a:t>
            </a:r>
            <a:r>
              <a:rPr lang="el-GR" sz="1200" dirty="0">
                <a:ea typeface="Calibri" panose="020F0502020204030204" pitchFamily="34" charset="0"/>
                <a:cs typeface="Calibri" panose="020F0502020204030204" pitchFamily="34" charset="0"/>
              </a:rPr>
              <a:t>γίνεται βαθμολόγηση</a:t>
            </a:r>
            <a:r>
              <a:rPr lang="el-GR" sz="1200" b="1" dirty="0">
                <a:ea typeface="Calibri" panose="020F0502020204030204" pitchFamily="34" charset="0"/>
                <a:cs typeface="Calibri" panose="020F0502020204030204" pitchFamily="34" charset="0"/>
              </a:rPr>
              <a:t> </a:t>
            </a:r>
            <a:r>
              <a:rPr lang="el-GR" sz="1200" dirty="0">
                <a:ea typeface="Calibri" panose="020F0502020204030204" pitchFamily="34" charset="0"/>
                <a:cs typeface="Calibri" panose="020F0502020204030204" pitchFamily="34" charset="0"/>
              </a:rPr>
              <a:t>της</a:t>
            </a:r>
            <a:r>
              <a:rPr lang="el-GR" sz="1200" b="1" dirty="0">
                <a:ea typeface="Calibri" panose="020F0502020204030204" pitchFamily="34" charset="0"/>
                <a:cs typeface="Calibri" panose="020F0502020204030204" pitchFamily="34" charset="0"/>
              </a:rPr>
              <a:t> ικανότητας εφαρμογής της δημόσιας διοίκησης κάθε κράτους-μέλους της ΕΕ </a:t>
            </a:r>
            <a:r>
              <a:rPr lang="el-GR" sz="1200" dirty="0">
                <a:ea typeface="Calibri" panose="020F0502020204030204" pitchFamily="34" charset="0"/>
                <a:cs typeface="Calibri" panose="020F0502020204030204" pitchFamily="34" charset="0"/>
              </a:rPr>
              <a:t>βασιζόμενη σε ένα </a:t>
            </a:r>
            <a:r>
              <a:rPr lang="el-GR" sz="1200" dirty="0" err="1">
                <a:ea typeface="Calibri" panose="020F0502020204030204" pitchFamily="34" charset="0"/>
                <a:cs typeface="Calibri" panose="020F0502020204030204" pitchFamily="34" charset="0"/>
              </a:rPr>
              <a:t>πολυκριτιριακό</a:t>
            </a:r>
            <a:r>
              <a:rPr lang="el-GR" sz="1200" dirty="0">
                <a:ea typeface="Calibri" panose="020F0502020204030204" pitchFamily="34" charset="0"/>
                <a:cs typeface="Calibri" panose="020F0502020204030204" pitchFamily="34" charset="0"/>
              </a:rPr>
              <a:t> σύστημα</a:t>
            </a:r>
            <a:r>
              <a:rPr lang="el-GR" sz="1200" dirty="0">
                <a:ea typeface="Calibri" panose="020F0502020204030204" pitchFamily="34" charset="0"/>
                <a:cs typeface="Times New Roman" panose="02020603050405020304" pitchFamily="18" charset="0"/>
              </a:rPr>
              <a:t> στο οποίο αξιοποιούνται κριτήρια που αφορούν στο σύστημα διακυβέρνησης και ειδικότερα, την οργάνωση της κεντρικής διοίκησης και τη διαχείριση τομέων πολιτικής από αποκεντρωμένους και τοπικούς θεσμούς, είναι οι εξής </a:t>
            </a:r>
            <a:r>
              <a:rPr lang="el-GR" sz="1200" b="1" dirty="0">
                <a:ea typeface="Calibri" panose="020F0502020204030204" pitchFamily="34" charset="0"/>
                <a:cs typeface="Times New Roman" panose="02020603050405020304" pitchFamily="18" charset="0"/>
              </a:rPr>
              <a:t>12</a:t>
            </a:r>
            <a:r>
              <a:rPr lang="el-GR" sz="1100" dirty="0" smtClean="0"/>
              <a:t>:</a:t>
            </a:r>
          </a:p>
          <a:p>
            <a:pPr marL="114300" indent="0" algn="just">
              <a:lnSpc>
                <a:spcPts val="1700"/>
              </a:lnSpc>
              <a:spcAft>
                <a:spcPts val="600"/>
              </a:spcAft>
              <a:buNone/>
            </a:pPr>
            <a:r>
              <a:rPr lang="el-GR" sz="1200" b="1" dirty="0" smtClean="0"/>
              <a:t>Αυστρία – Γαλλία – Δανία – Εσθονία - Ηνωμένο Βασίλειο – Ισπανία – Ιταλία – Κροατία – Ολλανδία – Πορτογαλία Σουηδία και Φινλανδία</a:t>
            </a:r>
            <a:endParaRPr sz="1200" b="0" i="0" u="none" dirty="0">
              <a:solidFill>
                <a:srgbClr val="000000"/>
              </a:solidFill>
              <a:sym typeface="Arial"/>
            </a:endParaRPr>
          </a:p>
        </p:txBody>
      </p:sp>
      <p:sp>
        <p:nvSpPr>
          <p:cNvPr id="196" name="Google Shape;196;gbe86278dee_0_120"/>
          <p:cNvSpPr/>
          <p:nvPr/>
        </p:nvSpPr>
        <p:spPr>
          <a:xfrm>
            <a:off x="1221700" y="3596980"/>
            <a:ext cx="1622100" cy="2352300"/>
          </a:xfrm>
          <a:prstGeom prst="rect">
            <a:avLst/>
          </a:prstGeom>
          <a:solidFill>
            <a:srgbClr val="014A8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b="0" i="0" u="none" strike="noStrike" cap="none" dirty="0">
                <a:solidFill>
                  <a:schemeClr val="bg1"/>
                </a:solidFill>
                <a:latin typeface="Arial"/>
                <a:ea typeface="Arial"/>
                <a:cs typeface="Arial"/>
                <a:sym typeface="Arial"/>
              </a:rPr>
              <a:t>Κοινές Αρχές που αναγνωρίστηκαν κατά την εξέταση των περιπτώσεων και έχουν συμπεριληφθεί στην πρόταση</a:t>
            </a:r>
            <a:endParaRPr sz="1200" b="0" i="0" u="none" strike="noStrike" cap="none" dirty="0">
              <a:solidFill>
                <a:schemeClr val="bg1"/>
              </a:solidFill>
              <a:latin typeface="Arial"/>
              <a:ea typeface="Arial"/>
              <a:cs typeface="Arial"/>
              <a:sym typeface="Arial"/>
            </a:endParaRPr>
          </a:p>
        </p:txBody>
      </p:sp>
      <p:sp>
        <p:nvSpPr>
          <p:cNvPr id="197" name="Google Shape;197;gbe86278dee_0_120"/>
          <p:cNvSpPr txBox="1"/>
          <p:nvPr/>
        </p:nvSpPr>
        <p:spPr>
          <a:xfrm>
            <a:off x="3262312" y="3591386"/>
            <a:ext cx="8472600" cy="2352600"/>
          </a:xfrm>
          <a:prstGeom prst="rect">
            <a:avLst/>
          </a:prstGeom>
          <a:solidFill>
            <a:schemeClr val="lt1"/>
          </a:solidFill>
          <a:ln w="25400" cap="flat" cmpd="sng">
            <a:solidFill>
              <a:srgbClr val="014A8F"/>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1200"/>
              <a:buFont typeface="Arial"/>
              <a:buNone/>
            </a:pPr>
            <a:r>
              <a:rPr lang="el-GR" sz="1200" b="1" i="0" u="none" dirty="0" smtClean="0">
                <a:solidFill>
                  <a:srgbClr val="000000"/>
                </a:solidFill>
                <a:latin typeface="Arial"/>
                <a:ea typeface="Arial"/>
                <a:cs typeface="Arial"/>
                <a:sym typeface="Arial"/>
              </a:rPr>
              <a:t>Αρχές</a:t>
            </a:r>
            <a:endParaRPr sz="1200" b="1" i="0" u="none" dirty="0">
              <a:solidFill>
                <a:srgbClr val="000000"/>
              </a:solidFill>
              <a:latin typeface="Arial"/>
              <a:ea typeface="Arial"/>
              <a:cs typeface="Arial"/>
              <a:sym typeface="Arial"/>
            </a:endParaRPr>
          </a:p>
          <a:p>
            <a:pPr lvl="1"/>
            <a:r>
              <a:rPr lang="el-GR" sz="1500" dirty="0"/>
              <a:t>Αρχή της </a:t>
            </a:r>
            <a:r>
              <a:rPr lang="el-GR" sz="1500" dirty="0" smtClean="0"/>
              <a:t>επικουρικότητας</a:t>
            </a:r>
            <a:endParaRPr lang="el-GR" sz="1500" dirty="0"/>
          </a:p>
          <a:p>
            <a:pPr lvl="1"/>
            <a:r>
              <a:rPr lang="el-GR" sz="1500" dirty="0"/>
              <a:t>Αρχή της </a:t>
            </a:r>
            <a:r>
              <a:rPr lang="el-GR" sz="1500" dirty="0" smtClean="0"/>
              <a:t>εγγύτητας</a:t>
            </a:r>
            <a:endParaRPr lang="el-GR" sz="1500" dirty="0"/>
          </a:p>
          <a:p>
            <a:pPr lvl="1"/>
            <a:r>
              <a:rPr lang="el-GR" sz="1500" dirty="0"/>
              <a:t>Αρχή της εταιρικής </a:t>
            </a:r>
            <a:r>
              <a:rPr lang="el-GR" sz="1500" dirty="0" smtClean="0"/>
              <a:t>σχέσης</a:t>
            </a:r>
            <a:endParaRPr lang="en-US" sz="1500" dirty="0"/>
          </a:p>
          <a:p>
            <a:pPr lvl="1"/>
            <a:r>
              <a:rPr lang="el-GR" sz="1500" dirty="0"/>
              <a:t>Αρχή της </a:t>
            </a:r>
            <a:r>
              <a:rPr lang="el-GR" sz="1500" dirty="0" smtClean="0"/>
              <a:t>συνοχής</a:t>
            </a:r>
            <a:endParaRPr lang="el-GR" sz="1500" dirty="0"/>
          </a:p>
          <a:p>
            <a:pPr lvl="1"/>
            <a:r>
              <a:rPr lang="el-GR" sz="1500" dirty="0"/>
              <a:t>Αρχή της </a:t>
            </a:r>
            <a:r>
              <a:rPr lang="el-GR" sz="1500" dirty="0" err="1"/>
              <a:t>γεω</a:t>
            </a:r>
            <a:r>
              <a:rPr lang="el-GR" sz="1500" dirty="0"/>
              <a:t>-χωρικής </a:t>
            </a:r>
            <a:r>
              <a:rPr lang="el-GR" sz="1500" dirty="0" smtClean="0"/>
              <a:t>αναλογικότητας</a:t>
            </a:r>
            <a:endParaRPr lang="el-GR" sz="1500" dirty="0"/>
          </a:p>
          <a:p>
            <a:pPr lvl="1"/>
            <a:r>
              <a:rPr lang="el-GR" sz="1500" dirty="0"/>
              <a:t>Αρχή της </a:t>
            </a:r>
            <a:r>
              <a:rPr lang="el-GR" sz="1500" dirty="0" smtClean="0"/>
              <a:t>οικονομικότητας</a:t>
            </a:r>
            <a:endParaRPr lang="el-GR" sz="1500" dirty="0"/>
          </a:p>
          <a:p>
            <a:pPr lvl="1"/>
            <a:r>
              <a:rPr lang="el-GR" sz="1500" dirty="0"/>
              <a:t>Αρχή της βιώσιμης </a:t>
            </a:r>
            <a:r>
              <a:rPr lang="el-GR" sz="1500" dirty="0" smtClean="0"/>
              <a:t>ανάπτυξης</a:t>
            </a:r>
            <a:endParaRPr lang="el-GR" sz="1500" dirty="0"/>
          </a:p>
          <a:p>
            <a:pPr lvl="1"/>
            <a:r>
              <a:rPr lang="el-GR" sz="1500" dirty="0"/>
              <a:t>Αρχή της διαφάνειας/ ανοικτής </a:t>
            </a:r>
            <a:r>
              <a:rPr lang="el-GR" sz="1500" dirty="0" smtClean="0"/>
              <a:t>διακυβέρνησης</a:t>
            </a:r>
            <a:endParaRPr lang="el-GR" sz="1500" dirty="0"/>
          </a:p>
          <a:p>
            <a:pPr marL="0" marR="0" lvl="0" indent="0" algn="l" rtl="0">
              <a:lnSpc>
                <a:spcPct val="100000"/>
              </a:lnSpc>
              <a:spcBef>
                <a:spcPts val="0"/>
              </a:spcBef>
              <a:spcAft>
                <a:spcPts val="0"/>
              </a:spcAft>
              <a:buNone/>
            </a:pPr>
            <a:endParaRPr sz="1200" b="0" i="0" u="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xmlns="" val="1046042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18</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l-GR" sz="1600" b="1" dirty="0">
                <a:solidFill>
                  <a:schemeClr val="tx1"/>
                </a:solidFill>
              </a:rPr>
              <a:t>Βέλτιστες Πρακτικές εφαρμογής </a:t>
            </a:r>
            <a:r>
              <a:rPr lang="el-GR" sz="1600" b="1" dirty="0" err="1">
                <a:solidFill>
                  <a:schemeClr val="tx1"/>
                </a:solidFill>
              </a:rPr>
              <a:t>Πολυεπίπεδης</a:t>
            </a:r>
            <a:r>
              <a:rPr lang="el-GR" sz="1600" b="1" dirty="0">
                <a:solidFill>
                  <a:schemeClr val="tx1"/>
                </a:solidFill>
              </a:rPr>
              <a:t> Διακυβέρνησης στην Ευρωπαϊκή Ένωση </a:t>
            </a:r>
          </a:p>
          <a:p>
            <a:pPr marL="114300" indent="0" algn="ctr">
              <a:lnSpc>
                <a:spcPct val="150000"/>
              </a:lnSpc>
              <a:buNone/>
            </a:pPr>
            <a:endParaRPr lang="el-GR" sz="1600" b="1" dirty="0">
              <a:solidFill>
                <a:srgbClr val="0070C0"/>
              </a:solidFill>
            </a:endParaRPr>
          </a:p>
        </p:txBody>
      </p:sp>
      <p:sp>
        <p:nvSpPr>
          <p:cNvPr id="7" name="Content Placeholder 2">
            <a:extLst>
              <a:ext uri="{FF2B5EF4-FFF2-40B4-BE49-F238E27FC236}">
                <a16:creationId xmlns="" xmlns:a16="http://schemas.microsoft.com/office/drawing/2014/main" id="{50AF90A3-D143-42AD-CCBE-DC3EBC34F01E}"/>
              </a:ext>
            </a:extLst>
          </p:cNvPr>
          <p:cNvSpPr txBox="1">
            <a:spLocks/>
          </p:cNvSpPr>
          <p:nvPr/>
        </p:nvSpPr>
        <p:spPr>
          <a:xfrm>
            <a:off x="601974" y="1052736"/>
            <a:ext cx="11029615" cy="5040560"/>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just">
              <a:lnSpc>
                <a:spcPct val="150000"/>
              </a:lnSpc>
              <a:spcBef>
                <a:spcPts val="600"/>
              </a:spcBef>
              <a:buFont typeface="Wingdings" panose="05000000000000000000" pitchFamily="2" charset="2"/>
              <a:buChar char="§"/>
            </a:pPr>
            <a:r>
              <a:rPr lang="el-GR" sz="1400" dirty="0" smtClean="0">
                <a:latin typeface="+mn-lt"/>
                <a:cs typeface="Arial" panose="020B0604020202020204" pitchFamily="34" charset="0"/>
              </a:rPr>
              <a:t>Η εμπειρία της </a:t>
            </a:r>
            <a:r>
              <a:rPr lang="el-GR" sz="1400" b="1" dirty="0" smtClean="0">
                <a:latin typeface="+mn-lt"/>
                <a:cs typeface="Arial" panose="020B0604020202020204" pitchFamily="34" charset="0"/>
              </a:rPr>
              <a:t>διαβούλευσης μέσω της Ευρωπαϊκής Οικονομικής και Κοινωνικής Επιτροπής (Ο.Κ.Ε.)</a:t>
            </a:r>
            <a:r>
              <a:rPr lang="el-GR" sz="1400" dirty="0" smtClean="0">
                <a:latin typeface="+mn-lt"/>
                <a:cs typeface="Arial" panose="020B0604020202020204" pitchFamily="34" charset="0"/>
              </a:rPr>
              <a:t> θεσμικού οργάνου της Ευρωπαϊκής Ένωσης που ιδρύθηκε το 1957 και πραγματοποίησε την πρώτη της επίσημη συνεδρίαση το 1958. Οι διαδοχικές διευρύνσεις της Ευρωπαϊκής Ένωσης αύξησαν σταδιακά τον αριθμό των μελών της, αλλά κυρίως οι διαδοχικές Συνθήκες της έδωσαν όλο και περισσότερες και σημαντικότερες αρμοδιότητες</a:t>
            </a:r>
          </a:p>
          <a:p>
            <a:pPr algn="just">
              <a:lnSpc>
                <a:spcPct val="150000"/>
              </a:lnSpc>
              <a:spcBef>
                <a:spcPts val="600"/>
              </a:spcBef>
              <a:buFont typeface="Wingdings" panose="05000000000000000000" pitchFamily="2" charset="2"/>
              <a:buChar char="§"/>
            </a:pPr>
            <a:r>
              <a:rPr lang="el-GR" sz="1400" dirty="0" smtClean="0">
                <a:latin typeface="+mn-lt"/>
                <a:cs typeface="Arial" panose="020B0604020202020204" pitchFamily="34" charset="0"/>
              </a:rPr>
              <a:t>Το </a:t>
            </a:r>
            <a:r>
              <a:rPr lang="el-GR" sz="1400" b="1" dirty="0" smtClean="0">
                <a:latin typeface="+mn-lt"/>
                <a:cs typeface="Arial" panose="020B0604020202020204" pitchFamily="34" charset="0"/>
              </a:rPr>
              <a:t>κυριότερο καθήκον της Ο.Κ.Ε.</a:t>
            </a:r>
            <a:r>
              <a:rPr lang="el-GR" sz="1400" dirty="0" smtClean="0">
                <a:latin typeface="+mn-lt"/>
                <a:cs typeface="Arial" panose="020B0604020202020204" pitchFamily="34" charset="0"/>
              </a:rPr>
              <a:t> είναι να </a:t>
            </a:r>
            <a:r>
              <a:rPr lang="el-GR" sz="1400" b="1" dirty="0" smtClean="0">
                <a:latin typeface="+mn-lt"/>
                <a:cs typeface="Arial" panose="020B0604020202020204" pitchFamily="34" charset="0"/>
              </a:rPr>
              <a:t>εκδίδει γνωμοδοτήσεις</a:t>
            </a:r>
            <a:r>
              <a:rPr lang="el-GR" sz="1400" dirty="0" smtClean="0">
                <a:latin typeface="+mn-lt"/>
                <a:cs typeface="Arial" panose="020B0604020202020204" pitchFamily="34" charset="0"/>
              </a:rPr>
              <a:t>, τις οποίες υποβάλλει στην Επιτροπή, στο Ευρωπαϊκό Κοινοβούλιο και στο Συμβούλιο. </a:t>
            </a:r>
            <a:r>
              <a:rPr lang="el-GR" sz="1400" b="1" dirty="0" smtClean="0">
                <a:latin typeface="+mn-lt"/>
                <a:cs typeface="Arial" panose="020B0604020202020204" pitchFamily="34" charset="0"/>
              </a:rPr>
              <a:t>Η Ο.Κ.Ε. μπορεί να γνωμοδοτεί για όλους τους τομείς κατά τη διάρκεια της ευρωπαϊκής νομοθετικής διαδικασίας ή να εκπονεί γνωμοδοτήσεις με δική της πρωτοβουλία.</a:t>
            </a:r>
          </a:p>
          <a:p>
            <a:pPr marR="53340" algn="just">
              <a:lnSpc>
                <a:spcPct val="150000"/>
              </a:lnSpc>
              <a:spcBef>
                <a:spcPts val="600"/>
              </a:spcBef>
              <a:buFont typeface="Wingdings" panose="05000000000000000000" pitchFamily="2" charset="2"/>
              <a:buChar char="§"/>
            </a:pPr>
            <a:r>
              <a:rPr lang="el-GR" sz="1400" dirty="0">
                <a:latin typeface="+mn-lt"/>
                <a:cs typeface="Times New Roman" panose="02020603050405020304" pitchFamily="18" charset="0"/>
              </a:rPr>
              <a:t>Η </a:t>
            </a:r>
            <a:r>
              <a:rPr lang="el-GR" sz="1400" b="1" dirty="0">
                <a:latin typeface="+mn-lt"/>
                <a:cs typeface="Times New Roman" panose="02020603050405020304" pitchFamily="18" charset="0"/>
              </a:rPr>
              <a:t>Ευρωπαϊκή Πρωτοβουλία για την Κλιματική Αλλαγή</a:t>
            </a:r>
            <a:r>
              <a:rPr lang="el-GR" sz="1400" dirty="0">
                <a:latin typeface="+mn-lt"/>
                <a:cs typeface="Times New Roman" panose="02020603050405020304" pitchFamily="18" charset="0"/>
              </a:rPr>
              <a:t>, που έγινε γνωστή ως το </a:t>
            </a:r>
            <a:r>
              <a:rPr lang="el-GR" sz="1400" b="1" dirty="0">
                <a:latin typeface="+mn-lt"/>
                <a:cs typeface="Times New Roman" panose="02020603050405020304" pitchFamily="18" charset="0"/>
              </a:rPr>
              <a:t>«Σύμφωνο των Δημάρχων της ΕΕ για το Κλίμα και την Ενέργεια»</a:t>
            </a:r>
            <a:r>
              <a:rPr lang="el-GR" sz="1400" dirty="0">
                <a:latin typeface="+mn-lt"/>
                <a:cs typeface="Times New Roman" panose="02020603050405020304" pitchFamily="18" charset="0"/>
              </a:rPr>
              <a:t> ως εργαλείο διασύνδεσης και προώθησης πολιτικών σε επάλληλα επίπεδα, καθώς η δομική του μηχανισμού που δημιουργεί το εν λόγω σύμφωνο ως εθελοντικό </a:t>
            </a:r>
            <a:r>
              <a:rPr lang="el-GR" sz="1400" dirty="0" err="1">
                <a:latin typeface="+mn-lt"/>
                <a:cs typeface="Times New Roman" panose="02020603050405020304" pitchFamily="18" charset="0"/>
              </a:rPr>
              <a:t>forum</a:t>
            </a:r>
            <a:r>
              <a:rPr lang="el-GR" sz="1400" dirty="0">
                <a:latin typeface="+mn-lt"/>
                <a:cs typeface="Times New Roman" panose="02020603050405020304" pitchFamily="18" charset="0"/>
              </a:rPr>
              <a:t>, </a:t>
            </a:r>
            <a:r>
              <a:rPr lang="el-GR" sz="1400" b="1" dirty="0">
                <a:latin typeface="+mn-lt"/>
                <a:cs typeface="Times New Roman" panose="02020603050405020304" pitchFamily="18" charset="0"/>
              </a:rPr>
              <a:t>συγκεντρώνει και εμπλέκει όλα τα επίπεδα διακυβέρνησης</a:t>
            </a:r>
            <a:r>
              <a:rPr lang="el-GR" sz="1400" dirty="0">
                <a:latin typeface="+mn-lt"/>
                <a:cs typeface="Times New Roman" panose="02020603050405020304" pitchFamily="18" charset="0"/>
              </a:rPr>
              <a:t>, αλλά και σχετικούς με τον σκοπό του συμφώνου υποστηρικτικούς οργανισμούς, υπηρεσίες και ενώσεις.</a:t>
            </a:r>
          </a:p>
          <a:p>
            <a:pPr marR="53340" algn="just">
              <a:lnSpc>
                <a:spcPct val="150000"/>
              </a:lnSpc>
              <a:spcBef>
                <a:spcPts val="600"/>
              </a:spcBef>
              <a:buFont typeface="Wingdings" panose="05000000000000000000" pitchFamily="2" charset="2"/>
              <a:buChar char="§"/>
            </a:pPr>
            <a:r>
              <a:rPr lang="el-GR" sz="1400" dirty="0">
                <a:latin typeface="+mn-lt"/>
                <a:cs typeface="Times New Roman" panose="02020603050405020304" pitchFamily="18" charset="0"/>
              </a:rPr>
              <a:t>Οι δεσμεύσεις για τους συμμετέχοντες συνδέονται με τη πολιτική της ΕΕ για την προσαρμογή στην αλλαγή του κλίματος. Συγκεκριμένα, οι υπογράφοντες το Σύμφωνο απαιτείται να αναπτύξουν, εντός των δύο πρώτων ετών της προσχώρησης, ένα </a:t>
            </a:r>
            <a:r>
              <a:rPr lang="el-GR" sz="1400" b="1" dirty="0">
                <a:latin typeface="+mn-lt"/>
                <a:cs typeface="Times New Roman" panose="02020603050405020304" pitchFamily="18" charset="0"/>
              </a:rPr>
              <a:t>Σχέδιο Δράσης για την Αειφόρο Ενέργεια και το Κλίμα </a:t>
            </a:r>
            <a:r>
              <a:rPr lang="el-GR" sz="1400" dirty="0">
                <a:latin typeface="+mn-lt"/>
                <a:cs typeface="Times New Roman" panose="02020603050405020304" pitchFamily="18" charset="0"/>
              </a:rPr>
              <a:t>με στόχο τη μείωση των εκπομπών CO2 τουλάχιστον κατά 40% έως το 2030 και την αύξηση της ανθεκτικότητας στην κλιματική αλλαγή. </a:t>
            </a:r>
          </a:p>
          <a:p>
            <a:pPr algn="just">
              <a:lnSpc>
                <a:spcPct val="150000"/>
              </a:lnSpc>
              <a:spcBef>
                <a:spcPts val="600"/>
              </a:spcBef>
              <a:buFont typeface="Wingdings" panose="05000000000000000000" pitchFamily="2" charset="2"/>
              <a:buChar char="§"/>
            </a:pPr>
            <a:endParaRPr lang="el-GR" sz="1400" dirty="0" smtClean="0">
              <a:latin typeface="+mn-lt"/>
              <a:cs typeface="Arial" panose="020B0604020202020204" pitchFamily="34" charset="0"/>
            </a:endParaRPr>
          </a:p>
          <a:p>
            <a:pPr algn="just">
              <a:lnSpc>
                <a:spcPct val="150000"/>
              </a:lnSpc>
            </a:pPr>
            <a:endParaRPr lang="el-GR" sz="1400" dirty="0">
              <a:latin typeface="+mn-lt"/>
            </a:endParaRPr>
          </a:p>
        </p:txBody>
      </p:sp>
    </p:spTree>
    <p:extLst>
      <p:ext uri="{BB962C8B-B14F-4D97-AF65-F5344CB8AC3E}">
        <p14:creationId xmlns:p14="http://schemas.microsoft.com/office/powerpoint/2010/main" xmlns="" val="2805770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19</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lnSpc>
                <a:spcPct val="150000"/>
              </a:lnSpc>
              <a:buNone/>
            </a:pPr>
            <a:r>
              <a:rPr lang="el-GR" sz="1600" b="1" dirty="0">
                <a:latin typeface="Corbel (Body)"/>
                <a:ea typeface="Calibri" panose="020F0502020204030204" pitchFamily="34" charset="0"/>
                <a:cs typeface="Times New Roman" panose="02020603050405020304" pitchFamily="18" charset="0"/>
              </a:rPr>
              <a:t>Ο</a:t>
            </a:r>
            <a:r>
              <a:rPr lang="el-GR" sz="1600" b="1" dirty="0" smtClean="0">
                <a:latin typeface="Corbel (Body)"/>
                <a:ea typeface="Calibri" panose="020F0502020204030204" pitchFamily="34" charset="0"/>
                <a:cs typeface="Times New Roman" panose="02020603050405020304" pitchFamily="18" charset="0"/>
              </a:rPr>
              <a:t>λιστική </a:t>
            </a:r>
            <a:r>
              <a:rPr lang="el-GR" sz="1600" b="1" dirty="0">
                <a:latin typeface="Corbel (Body)"/>
                <a:ea typeface="Calibri" panose="020F0502020204030204" pitchFamily="34" charset="0"/>
                <a:cs typeface="Times New Roman" panose="02020603050405020304" pitchFamily="18" charset="0"/>
              </a:rPr>
              <a:t>νομοθετική πρόταση για την εφαρμογή της «</a:t>
            </a:r>
            <a:r>
              <a:rPr lang="el-GR" sz="1600" b="1" dirty="0" err="1">
                <a:latin typeface="Corbel (Body)"/>
                <a:ea typeface="Calibri" panose="020F0502020204030204" pitchFamily="34" charset="0"/>
                <a:cs typeface="Times New Roman" panose="02020603050405020304" pitchFamily="18" charset="0"/>
              </a:rPr>
              <a:t>Πολυεπίπεδης</a:t>
            </a:r>
            <a:r>
              <a:rPr lang="el-GR" sz="1600" b="1" dirty="0">
                <a:latin typeface="Corbel (Body)"/>
                <a:ea typeface="Calibri" panose="020F0502020204030204" pitchFamily="34" charset="0"/>
                <a:cs typeface="Times New Roman" panose="02020603050405020304" pitchFamily="18" charset="0"/>
              </a:rPr>
              <a:t> Διακυβέρνησης» στην </a:t>
            </a:r>
            <a:r>
              <a:rPr lang="el-GR" sz="1600" b="1" dirty="0" smtClean="0">
                <a:latin typeface="Corbel (Body)"/>
                <a:ea typeface="Calibri" panose="020F0502020204030204" pitchFamily="34" charset="0"/>
                <a:cs typeface="Times New Roman" panose="02020603050405020304" pitchFamily="18" charset="0"/>
              </a:rPr>
              <a:t>Ελλάδα</a:t>
            </a:r>
          </a:p>
          <a:p>
            <a:pPr marL="114300" indent="0" algn="ctr">
              <a:lnSpc>
                <a:spcPct val="150000"/>
              </a:lnSpc>
              <a:buNone/>
            </a:pPr>
            <a:r>
              <a:rPr lang="el-GR" sz="1600" b="1" dirty="0" smtClean="0">
                <a:latin typeface="Corbel (Body)"/>
                <a:ea typeface="Calibri" panose="020F0502020204030204" pitchFamily="34" charset="0"/>
                <a:cs typeface="Times New Roman" panose="02020603050405020304" pitchFamily="18" charset="0"/>
              </a:rPr>
              <a:t>υπό </a:t>
            </a:r>
            <a:r>
              <a:rPr lang="el-GR" sz="1600" b="1" dirty="0">
                <a:latin typeface="Corbel (Body)"/>
                <a:ea typeface="Calibri" panose="020F0502020204030204" pitchFamily="34" charset="0"/>
                <a:cs typeface="Times New Roman" panose="02020603050405020304" pitchFamily="18" charset="0"/>
              </a:rPr>
              <a:t>τους εξής τέσσερις </a:t>
            </a:r>
            <a:r>
              <a:rPr lang="el-GR" sz="1600" b="1" dirty="0" smtClean="0">
                <a:latin typeface="Corbel (Body)"/>
                <a:ea typeface="Calibri" panose="020F0502020204030204" pitchFamily="34" charset="0"/>
                <a:cs typeface="Times New Roman" panose="02020603050405020304" pitchFamily="18" charset="0"/>
              </a:rPr>
              <a:t>βασικούς </a:t>
            </a:r>
            <a:r>
              <a:rPr lang="el-GR" sz="1600" b="1" dirty="0">
                <a:latin typeface="Corbel (Body)"/>
                <a:ea typeface="Calibri" panose="020F0502020204030204" pitchFamily="34" charset="0"/>
                <a:cs typeface="Times New Roman" panose="02020603050405020304" pitchFamily="18" charset="0"/>
              </a:rPr>
              <a:t>άξονες:</a:t>
            </a:r>
            <a:endParaRPr lang="el-GR" sz="1600" b="1" dirty="0">
              <a:solidFill>
                <a:srgbClr val="0070C0"/>
              </a:solidFill>
            </a:endParaRPr>
          </a:p>
        </p:txBody>
      </p:sp>
      <p:sp>
        <p:nvSpPr>
          <p:cNvPr id="5" name="Content Placeholder 2">
            <a:extLst>
              <a:ext uri="{FF2B5EF4-FFF2-40B4-BE49-F238E27FC236}">
                <a16:creationId xmlns="" xmlns:a16="http://schemas.microsoft.com/office/drawing/2014/main" id="{A6F98829-0AB4-374E-4BF9-1ED30C6B9D8B}"/>
              </a:ext>
            </a:extLst>
          </p:cNvPr>
          <p:cNvSpPr txBox="1">
            <a:spLocks/>
          </p:cNvSpPr>
          <p:nvPr/>
        </p:nvSpPr>
        <p:spPr>
          <a:xfrm>
            <a:off x="581192" y="1460977"/>
            <a:ext cx="11029615" cy="463231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66900" lvl="1" algn="just">
              <a:lnSpc>
                <a:spcPct val="100000"/>
              </a:lnSpc>
              <a:buFont typeface="+mj-lt"/>
              <a:buAutoNum type="arabicPeriod"/>
            </a:pPr>
            <a:r>
              <a:rPr lang="el-GR" sz="1500" dirty="0" smtClean="0">
                <a:latin typeface="+mn-lt"/>
              </a:rPr>
              <a:t>Δημιουργία ενός </a:t>
            </a:r>
            <a:r>
              <a:rPr lang="el-GR" sz="1500" b="1" dirty="0" smtClean="0">
                <a:solidFill>
                  <a:schemeClr val="tx1"/>
                </a:solidFill>
                <a:latin typeface="+mn-lt"/>
              </a:rPr>
              <a:t>«Μηχανισμού Συντονισμού Επιπέδων Διοίκησης» </a:t>
            </a:r>
            <a:r>
              <a:rPr lang="el-GR" sz="1500" dirty="0" smtClean="0">
                <a:latin typeface="+mn-lt"/>
              </a:rPr>
              <a:t>υπό το Υπουργείο Εσωτερικών, με σκοπό τη συγκρότηση ενός σαφώς οριοθετημένου διοικητικού πλέγματος που θα εμπλέκει και θα συντονίζει όλους τους συναρμόδιους φορείς για την υλοποίηση του εθνικού συστήματος της «</a:t>
            </a:r>
            <a:r>
              <a:rPr lang="el-GR" sz="1500" dirty="0" err="1" smtClean="0">
                <a:latin typeface="+mn-lt"/>
              </a:rPr>
              <a:t>Πολυεπίπεδης</a:t>
            </a:r>
            <a:r>
              <a:rPr lang="el-GR" sz="1500" dirty="0" smtClean="0">
                <a:latin typeface="+mn-lt"/>
              </a:rPr>
              <a:t> Διακυβέρνησης» (κατά το πρότυπο της δομής του «Συμφώνου για το Κλίμα και την Ενέργεια»).</a:t>
            </a:r>
            <a:endParaRPr lang="en-US" sz="1500" dirty="0" smtClean="0">
              <a:latin typeface="+mn-lt"/>
            </a:endParaRPr>
          </a:p>
          <a:p>
            <a:pPr marL="666900" lvl="1" algn="just">
              <a:lnSpc>
                <a:spcPct val="100000"/>
              </a:lnSpc>
              <a:buFont typeface="+mj-lt"/>
              <a:buAutoNum type="arabicPeriod"/>
            </a:pPr>
            <a:r>
              <a:rPr lang="el-GR" sz="1500" dirty="0" smtClean="0">
                <a:latin typeface="+mn-lt"/>
                <a:ea typeface="Calibri" panose="020F0502020204030204" pitchFamily="34" charset="0"/>
                <a:cs typeface="Times New Roman" panose="02020603050405020304" pitchFamily="18" charset="0"/>
              </a:rPr>
              <a:t>Συγκρότηση του </a:t>
            </a:r>
            <a:r>
              <a:rPr lang="el-GR" sz="1500" b="1" dirty="0" smtClean="0">
                <a:latin typeface="+mn-lt"/>
                <a:ea typeface="Calibri" panose="020F0502020204030204" pitchFamily="34" charset="0"/>
                <a:cs typeface="Times New Roman" panose="02020603050405020304" pitchFamily="18" charset="0"/>
              </a:rPr>
              <a:t>«Εθνικού Συμβουλίου </a:t>
            </a:r>
            <a:r>
              <a:rPr lang="el-GR" sz="1500" b="1" dirty="0" err="1" smtClean="0">
                <a:latin typeface="+mn-lt"/>
                <a:ea typeface="Calibri" panose="020F0502020204030204" pitchFamily="34" charset="0"/>
                <a:cs typeface="Times New Roman" panose="02020603050405020304" pitchFamily="18" charset="0"/>
              </a:rPr>
              <a:t>Πολυεπίπεδης</a:t>
            </a:r>
            <a:r>
              <a:rPr lang="el-GR" sz="1500" b="1" dirty="0" smtClean="0">
                <a:latin typeface="+mn-lt"/>
                <a:ea typeface="Calibri" panose="020F0502020204030204" pitchFamily="34" charset="0"/>
                <a:cs typeface="Times New Roman" panose="02020603050405020304" pitchFamily="18" charset="0"/>
              </a:rPr>
              <a:t> Διακυβέρνησης», </a:t>
            </a:r>
            <a:r>
              <a:rPr lang="el-GR" sz="1500" dirty="0" smtClean="0">
                <a:latin typeface="+mn-lt"/>
                <a:ea typeface="Calibri" panose="020F0502020204030204" pitchFamily="34" charset="0"/>
                <a:cs typeface="Times New Roman" panose="02020603050405020304" pitchFamily="18" charset="0"/>
              </a:rPr>
              <a:t>γνωμοδοτικού οργάνου</a:t>
            </a:r>
            <a:r>
              <a:rPr lang="el-GR" sz="1500" b="1" dirty="0" smtClean="0">
                <a:latin typeface="+mn-lt"/>
                <a:ea typeface="Calibri" panose="020F0502020204030204" pitchFamily="34" charset="0"/>
                <a:cs typeface="Times New Roman" panose="02020603050405020304" pitchFamily="18" charset="0"/>
              </a:rPr>
              <a:t> </a:t>
            </a:r>
            <a:r>
              <a:rPr lang="el-GR" sz="1500" dirty="0" smtClean="0">
                <a:latin typeface="+mn-lt"/>
                <a:ea typeface="Calibri" panose="020F0502020204030204" pitchFamily="34" charset="0"/>
                <a:cs typeface="Times New Roman" panose="02020603050405020304" pitchFamily="18" charset="0"/>
              </a:rPr>
              <a:t>υπό τη σκέπη του Υπουργείου Εσωτερικών,</a:t>
            </a:r>
            <a:r>
              <a:rPr lang="el-GR" sz="1500" b="1" dirty="0" smtClean="0">
                <a:latin typeface="+mn-lt"/>
                <a:ea typeface="Calibri" panose="020F0502020204030204" pitchFamily="34" charset="0"/>
                <a:cs typeface="Times New Roman" panose="02020603050405020304" pitchFamily="18" charset="0"/>
              </a:rPr>
              <a:t> </a:t>
            </a:r>
            <a:r>
              <a:rPr lang="el-GR" sz="1500" dirty="0" smtClean="0">
                <a:latin typeface="+mn-lt"/>
                <a:ea typeface="Calibri" panose="020F0502020204030204" pitchFamily="34" charset="0"/>
                <a:cs typeface="Times New Roman" panose="02020603050405020304" pitchFamily="18" charset="0"/>
              </a:rPr>
              <a:t>με κύριο σκοπό τη γνωμοδότηση επί νομικών θεμάτων «</a:t>
            </a:r>
            <a:r>
              <a:rPr lang="el-GR" sz="1500" dirty="0" err="1" smtClean="0">
                <a:latin typeface="+mn-lt"/>
                <a:ea typeface="Calibri" panose="020F0502020204030204" pitchFamily="34" charset="0"/>
                <a:cs typeface="Times New Roman" panose="02020603050405020304" pitchFamily="18" charset="0"/>
              </a:rPr>
              <a:t>Πολυεπίπεδης</a:t>
            </a:r>
            <a:r>
              <a:rPr lang="el-GR" sz="1500" dirty="0" smtClean="0">
                <a:latin typeface="+mn-lt"/>
                <a:ea typeface="Calibri" panose="020F0502020204030204" pitchFamily="34" charset="0"/>
                <a:cs typeface="Times New Roman" panose="02020603050405020304" pitchFamily="18" charset="0"/>
              </a:rPr>
              <a:t> Διακυβέρνησης» και δη μεταφοράς αρμοδιοτήτων (στα πρότυπα του φινλανδικού μοντέλου).</a:t>
            </a:r>
          </a:p>
          <a:p>
            <a:pPr marL="666900" lvl="1" algn="just">
              <a:lnSpc>
                <a:spcPct val="100000"/>
              </a:lnSpc>
              <a:buFont typeface="+mj-lt"/>
              <a:buAutoNum type="arabicPeriod" startAt="3"/>
            </a:pPr>
            <a:r>
              <a:rPr lang="el-GR" sz="1500" dirty="0">
                <a:latin typeface="+mn-lt"/>
                <a:ea typeface="Calibri" panose="020F0502020204030204" pitchFamily="34" charset="0"/>
                <a:cs typeface="Times New Roman" panose="02020603050405020304" pitchFamily="18" charset="0"/>
              </a:rPr>
              <a:t>Πρόβλεψη ενός ενιαίου πλαισίου συγκρότησης και λειτουργίας </a:t>
            </a:r>
            <a:r>
              <a:rPr lang="el-GR" sz="1500" b="1" dirty="0">
                <a:latin typeface="+mn-lt"/>
                <a:ea typeface="Calibri" panose="020F0502020204030204" pitchFamily="34" charset="0"/>
                <a:cs typeface="Times New Roman" panose="02020603050405020304" pitchFamily="18" charset="0"/>
              </a:rPr>
              <a:t>ειδικότερων «Συντονιστικών Οργάνων ανά Δημόσια Πολιτική»</a:t>
            </a:r>
            <a:r>
              <a:rPr lang="el-GR" sz="1500" dirty="0">
                <a:latin typeface="+mn-lt"/>
                <a:ea typeface="Calibri" panose="020F0502020204030204" pitchFamily="34" charset="0"/>
                <a:cs typeface="Times New Roman" panose="02020603050405020304" pitchFamily="18" charset="0"/>
              </a:rPr>
              <a:t> (αρχές, κριτήρια, προϋποθέσεις </a:t>
            </a:r>
            <a:r>
              <a:rPr lang="el-GR" sz="1500" dirty="0" err="1">
                <a:latin typeface="+mn-lt"/>
                <a:ea typeface="Calibri" panose="020F0502020204030204" pitchFamily="34" charset="0"/>
                <a:cs typeface="Times New Roman" panose="02020603050405020304" pitchFamily="18" charset="0"/>
              </a:rPr>
              <a:t>κτλ</a:t>
            </a:r>
            <a:r>
              <a:rPr lang="el-GR" sz="1500" dirty="0">
                <a:latin typeface="+mn-lt"/>
                <a:ea typeface="Calibri" panose="020F0502020204030204" pitchFamily="34" charset="0"/>
                <a:cs typeface="Times New Roman" panose="02020603050405020304" pitchFamily="18" charset="0"/>
              </a:rPr>
              <a:t>), ώστε, εφόσον ανακύπτουν σημαντικά ζητήματα, για την επίλυση των οποίων επιλαμβάνονται περισσότεροι και σε πολλαπλά επίπεδα συναρμόδιοι φορείς, να προκύπτουν οι γενικοί όροι και η κοινή μεθοδολογία συντονισμού τους, σύμφωνα με τις αρχές του εθνικού συστήματος «</a:t>
            </a:r>
            <a:r>
              <a:rPr lang="el-GR" sz="1500" dirty="0" err="1">
                <a:latin typeface="+mn-lt"/>
                <a:ea typeface="Calibri" panose="020F0502020204030204" pitchFamily="34" charset="0"/>
                <a:cs typeface="Times New Roman" panose="02020603050405020304" pitchFamily="18" charset="0"/>
              </a:rPr>
              <a:t>Πολυεπίπεδης</a:t>
            </a:r>
            <a:r>
              <a:rPr lang="el-GR" sz="1500" dirty="0">
                <a:latin typeface="+mn-lt"/>
                <a:ea typeface="Calibri" panose="020F0502020204030204" pitchFamily="34" charset="0"/>
                <a:cs typeface="Times New Roman" panose="02020603050405020304" pitchFamily="18" charset="0"/>
              </a:rPr>
              <a:t> Διακυβέρνησης».</a:t>
            </a:r>
            <a:endParaRPr lang="en-US" sz="1500" dirty="0">
              <a:latin typeface="+mn-lt"/>
              <a:ea typeface="Calibri" panose="020F0502020204030204" pitchFamily="34" charset="0"/>
              <a:cs typeface="Times New Roman" panose="02020603050405020304" pitchFamily="18" charset="0"/>
            </a:endParaRPr>
          </a:p>
          <a:p>
            <a:pPr marL="666900" lvl="1" algn="just">
              <a:lnSpc>
                <a:spcPct val="100000"/>
              </a:lnSpc>
              <a:buFont typeface="+mj-lt"/>
              <a:buAutoNum type="arabicPeriod" startAt="3"/>
            </a:pPr>
            <a:r>
              <a:rPr lang="el-GR" sz="1500" dirty="0">
                <a:latin typeface="+mn-lt"/>
                <a:ea typeface="Calibri" panose="020F0502020204030204" pitchFamily="34" charset="0"/>
                <a:cs typeface="Times New Roman" panose="02020603050405020304" pitchFamily="18" charset="0"/>
              </a:rPr>
              <a:t>Αξιοποίηση </a:t>
            </a:r>
            <a:r>
              <a:rPr lang="el-GR" sz="1500" dirty="0" smtClean="0">
                <a:latin typeface="+mn-lt"/>
                <a:ea typeface="Calibri" panose="020F0502020204030204" pitchFamily="34" charset="0"/>
                <a:cs typeface="Times New Roman" panose="02020603050405020304" pitchFamily="18" charset="0"/>
              </a:rPr>
              <a:t>της </a:t>
            </a:r>
            <a:r>
              <a:rPr lang="el-GR" sz="1500" b="1" dirty="0" smtClean="0">
                <a:latin typeface="+mn-lt"/>
                <a:ea typeface="Calibri" panose="020F0502020204030204" pitchFamily="34" charset="0"/>
                <a:cs typeface="Times New Roman" panose="02020603050405020304" pitchFamily="18" charset="0"/>
              </a:rPr>
              <a:t>πλατφόρμας </a:t>
            </a:r>
            <a:r>
              <a:rPr lang="el-GR" sz="1500" b="1" dirty="0">
                <a:latin typeface="+mn-lt"/>
                <a:ea typeface="Calibri" panose="020F0502020204030204" pitchFamily="34" charset="0"/>
                <a:cs typeface="Times New Roman" panose="02020603050405020304" pitchFamily="18" charset="0"/>
              </a:rPr>
              <a:t>και </a:t>
            </a:r>
            <a:r>
              <a:rPr lang="el-GR" sz="1500" b="1" dirty="0" smtClean="0">
                <a:latin typeface="+mn-lt"/>
                <a:ea typeface="Calibri" panose="020F0502020204030204" pitchFamily="34" charset="0"/>
                <a:cs typeface="Times New Roman" panose="02020603050405020304" pitchFamily="18" charset="0"/>
              </a:rPr>
              <a:t>του συστήματος </a:t>
            </a:r>
            <a:r>
              <a:rPr lang="el-GR" sz="1500" b="1" dirty="0">
                <a:latin typeface="+mn-lt"/>
                <a:ea typeface="Calibri" panose="020F0502020204030204" pitchFamily="34" charset="0"/>
                <a:cs typeface="Times New Roman" panose="02020603050405020304" pitchFamily="18" charset="0"/>
              </a:rPr>
              <a:t>παρακολούθησης αρμοδιοτήτων μεταξύ των </a:t>
            </a:r>
            <a:r>
              <a:rPr lang="el-GR" sz="1500" b="1" dirty="0" smtClean="0">
                <a:latin typeface="+mn-lt"/>
                <a:ea typeface="Calibri" panose="020F0502020204030204" pitchFamily="34" charset="0"/>
                <a:cs typeface="Times New Roman" panose="02020603050405020304" pitchFamily="18" charset="0"/>
              </a:rPr>
              <a:t>φορέων</a:t>
            </a:r>
            <a:r>
              <a:rPr lang="el-GR" sz="1500" dirty="0" smtClean="0">
                <a:latin typeface="+mn-lt"/>
                <a:ea typeface="Calibri" panose="020F0502020204030204" pitchFamily="34" charset="0"/>
                <a:cs typeface="Times New Roman" panose="02020603050405020304" pitchFamily="18" charset="0"/>
              </a:rPr>
              <a:t>, </a:t>
            </a:r>
            <a:r>
              <a:rPr lang="el-GR" sz="1500" dirty="0">
                <a:latin typeface="+mn-lt"/>
                <a:ea typeface="Calibri" panose="020F0502020204030204" pitchFamily="34" charset="0"/>
                <a:cs typeface="Times New Roman" panose="02020603050405020304" pitchFamily="18" charset="0"/>
              </a:rPr>
              <a:t>για την επιχειρησιακή αποτελεσματικότητα του νέου μοντέλου οργάνωσης και λειτουργίας, ώστε να υποστηριχθεί η διαρκής καταγραφή και κατηγοριοποίηση των αρμοδιοτήτων των εμπλεκόμενων μερών, σύμφωνα με ένα νέο κοινό, </a:t>
            </a:r>
            <a:r>
              <a:rPr lang="el-GR" sz="1500" b="1" dirty="0">
                <a:latin typeface="+mn-lt"/>
                <a:ea typeface="Calibri" panose="020F0502020204030204" pitchFamily="34" charset="0"/>
                <a:cs typeface="Times New Roman" panose="02020603050405020304" pitchFamily="18" charset="0"/>
              </a:rPr>
              <a:t>λειτουργικό κριτήριο ταξινόμησης των δημοσίων πολιτικών </a:t>
            </a:r>
            <a:r>
              <a:rPr lang="el-GR" sz="1500" dirty="0">
                <a:latin typeface="+mn-lt"/>
                <a:ea typeface="Calibri" panose="020F0502020204030204" pitchFamily="34" charset="0"/>
                <a:cs typeface="Times New Roman" panose="02020603050405020304" pitchFamily="18" charset="0"/>
              </a:rPr>
              <a:t>π.χ. Λειτουργικοί Τομείς ανά Λειτουργική Περιοχή, και ταυτοχρόνως, να δομηθεί,</a:t>
            </a:r>
            <a:r>
              <a:rPr lang="el-GR" sz="1500" dirty="0">
                <a:solidFill>
                  <a:schemeClr val="tx1"/>
                </a:solidFill>
                <a:latin typeface="+mn-lt"/>
                <a:ea typeface="Calibri" panose="020F0502020204030204" pitchFamily="34" charset="0"/>
                <a:cs typeface="Times New Roman" panose="02020603050405020304" pitchFamily="18" charset="0"/>
              </a:rPr>
              <a:t> κατά το γαλλικό μοντέλο διαβούλευσης, με όρους αποτελεσματικότητας και διαφάνειας ένας θεματικός διάλογος.      </a:t>
            </a:r>
            <a:endParaRPr lang="en-US" sz="1500" dirty="0">
              <a:solidFill>
                <a:schemeClr val="tx1"/>
              </a:solidFill>
              <a:latin typeface="+mn-lt"/>
              <a:ea typeface="Calibri" panose="020F0502020204030204" pitchFamily="34" charset="0"/>
              <a:cs typeface="Times New Roman" panose="02020603050405020304" pitchFamily="18" charset="0"/>
            </a:endParaRPr>
          </a:p>
          <a:p>
            <a:pPr marL="324000" lvl="1" indent="0" algn="just">
              <a:lnSpc>
                <a:spcPct val="100000"/>
              </a:lnSpc>
              <a:buNone/>
            </a:pPr>
            <a:endParaRPr lang="en-US" sz="1500" dirty="0">
              <a:latin typeface="Corbel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86830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1340768"/>
            <a:ext cx="11662078" cy="4752528"/>
          </a:xfrm>
        </p:spPr>
        <p:txBody>
          <a:bodyPr>
            <a:normAutofit lnSpcReduction="10000"/>
          </a:bodyPr>
          <a:lstStyle/>
          <a:p>
            <a:pPr marL="114300" indent="0" algn="just">
              <a:lnSpc>
                <a:spcPct val="150000"/>
              </a:lnSpc>
              <a:buNone/>
            </a:pPr>
            <a:r>
              <a:rPr lang="el-GR" sz="1400" dirty="0">
                <a:latin typeface="Arial" panose="020B0604020202020204" pitchFamily="34" charset="0"/>
                <a:cs typeface="Arial" panose="020B0604020202020204" pitchFamily="34" charset="0"/>
              </a:rPr>
              <a:t>Στο πλαίσιο του Σχεδίου Ανάκαμψης και Ανθεκτικότητας υλοποιείται έργο του Υπουργείου Εσωτερικών, με τίτλο:</a:t>
            </a:r>
            <a:r>
              <a:rPr lang="el-GR" sz="1400" b="1"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Θέσπιση </a:t>
            </a:r>
            <a:r>
              <a:rPr lang="el-GR" sz="1400" dirty="0" err="1">
                <a:latin typeface="Arial" panose="020B0604020202020204" pitchFamily="34" charset="0"/>
                <a:cs typeface="Arial" panose="020B0604020202020204" pitchFamily="34" charset="0"/>
              </a:rPr>
              <a:t>πολυεπίπεδης</a:t>
            </a:r>
            <a:r>
              <a:rPr lang="el-GR" sz="1400" dirty="0">
                <a:latin typeface="Arial" panose="020B0604020202020204" pitchFamily="34" charset="0"/>
                <a:cs typeface="Arial" panose="020B0604020202020204" pitchFamily="34" charset="0"/>
              </a:rPr>
              <a:t> διακυβέρνησης και κατανομή αρμοδιοτήτων μεταξύ των επιπέδων κρατικής διοίκησης» και αφορά </a:t>
            </a:r>
            <a:r>
              <a:rPr lang="el-GR" sz="1400" dirty="0" smtClean="0">
                <a:latin typeface="Arial" panose="020B0604020202020204" pitchFamily="34" charset="0"/>
                <a:cs typeface="Arial" panose="020B0604020202020204" pitchFamily="34" charset="0"/>
              </a:rPr>
              <a:t>στην</a:t>
            </a:r>
            <a:endParaRPr lang="en-US" sz="1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Αξιολόγηση </a:t>
            </a:r>
            <a:r>
              <a:rPr lang="el-GR" sz="1400" dirty="0">
                <a:latin typeface="Arial" panose="020B0604020202020204" pitchFamily="34" charset="0"/>
                <a:cs typeface="Arial" panose="020B0604020202020204" pitchFamily="34" charset="0"/>
              </a:rPr>
              <a:t>των αρμοδιοτήτων, λειτουργιών και ευθυνών των φορέων ανά τομέα πολιτικής </a:t>
            </a:r>
            <a:endParaRPr lang="en-US"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r>
              <a:rPr lang="el-GR" sz="1400" dirty="0" smtClean="0">
                <a:latin typeface="Arial" panose="020B0604020202020204" pitchFamily="34" charset="0"/>
                <a:cs typeface="Arial" panose="020B0604020202020204" pitchFamily="34" charset="0"/>
              </a:rPr>
              <a:t>Ορθή </a:t>
            </a:r>
            <a:r>
              <a:rPr lang="el-GR" sz="1400" dirty="0">
                <a:latin typeface="Arial" panose="020B0604020202020204" pitchFamily="34" charset="0"/>
                <a:cs typeface="Arial" panose="020B0604020202020204" pitchFamily="34" charset="0"/>
              </a:rPr>
              <a:t>κατανομή </a:t>
            </a:r>
            <a:r>
              <a:rPr lang="el-GR" sz="1400" dirty="0" smtClean="0">
                <a:latin typeface="Arial" panose="020B0604020202020204" pitchFamily="34" charset="0"/>
                <a:cs typeface="Arial" panose="020B0604020202020204" pitchFamily="34" charset="0"/>
              </a:rPr>
              <a:t>των αρμοδιοτήτων κατά </a:t>
            </a:r>
            <a:r>
              <a:rPr lang="el-GR" sz="1400" dirty="0">
                <a:latin typeface="Arial" panose="020B0604020202020204" pitchFamily="34" charset="0"/>
                <a:cs typeface="Arial" panose="020B0604020202020204" pitchFamily="34" charset="0"/>
              </a:rPr>
              <a:t>τρόπο απόλυτα σαφή και οριοθετημένο στα επιμέρους επίπεδα Διοίκησης (Εθνικό, Περιφερειακό και Τοπικό επίπεδο</a:t>
            </a:r>
            <a:r>
              <a:rPr lang="el-GR" sz="1400" dirty="0" smtClean="0">
                <a:latin typeface="Arial" panose="020B0604020202020204" pitchFamily="34" charset="0"/>
                <a:cs typeface="Arial" panose="020B0604020202020204" pitchFamily="34" charset="0"/>
              </a:rPr>
              <a:t>).</a:t>
            </a:r>
          </a:p>
          <a:p>
            <a:pPr marL="114300" indent="0" algn="just">
              <a:lnSpc>
                <a:spcPct val="150000"/>
              </a:lnSpc>
              <a:buNone/>
            </a:pPr>
            <a:endParaRPr lang="el-GR"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ü"/>
            </a:pPr>
            <a:r>
              <a:rPr lang="el-GR" sz="1400" dirty="0" smtClean="0">
                <a:latin typeface="Arial" panose="020B0604020202020204" pitchFamily="34" charset="0"/>
                <a:cs typeface="Arial" panose="020B0604020202020204" pitchFamily="34" charset="0"/>
              </a:rPr>
              <a:t>Το </a:t>
            </a:r>
            <a:r>
              <a:rPr lang="el-GR" sz="1400" dirty="0">
                <a:latin typeface="Arial" panose="020B0604020202020204" pitchFamily="34" charset="0"/>
                <a:cs typeface="Arial" panose="020B0604020202020204" pitchFamily="34" charset="0"/>
              </a:rPr>
              <a:t>Έργο θα υλοποιηθεί σε 4 φάσεις:</a:t>
            </a:r>
          </a:p>
          <a:p>
            <a:pPr marL="114300" indent="0" algn="just">
              <a:lnSpc>
                <a:spcPct val="150000"/>
              </a:lnSpc>
              <a:buNone/>
            </a:pPr>
            <a:r>
              <a:rPr lang="el-GR" sz="1400" dirty="0">
                <a:latin typeface="Arial" panose="020B0604020202020204" pitchFamily="34" charset="0"/>
                <a:cs typeface="Arial" panose="020B0604020202020204" pitchFamily="34" charset="0"/>
              </a:rPr>
              <a:t>Α’ φάση: Καταγραφή υφιστάμενης κατάστασης - βέλτιστες πρακτικές</a:t>
            </a:r>
          </a:p>
          <a:p>
            <a:pPr marL="114300" indent="0" algn="just">
              <a:lnSpc>
                <a:spcPct val="150000"/>
              </a:lnSpc>
              <a:buNone/>
            </a:pPr>
            <a:r>
              <a:rPr lang="el-GR" sz="1400" dirty="0">
                <a:latin typeface="Arial" panose="020B0604020202020204" pitchFamily="34" charset="0"/>
                <a:cs typeface="Arial" panose="020B0604020202020204" pitchFamily="34" charset="0"/>
              </a:rPr>
              <a:t>Β΄ φάση: Καταγραφή αρμοδιοτήτων </a:t>
            </a:r>
          </a:p>
          <a:p>
            <a:pPr marL="114300" indent="0" algn="just">
              <a:lnSpc>
                <a:spcPct val="150000"/>
              </a:lnSpc>
              <a:buNone/>
            </a:pPr>
            <a:r>
              <a:rPr lang="el-GR" sz="1400" dirty="0">
                <a:latin typeface="Arial" panose="020B0604020202020204" pitchFamily="34" charset="0"/>
                <a:cs typeface="Arial" panose="020B0604020202020204" pitchFamily="34" charset="0"/>
              </a:rPr>
              <a:t>Γ΄ φάση: </a:t>
            </a:r>
            <a:r>
              <a:rPr lang="el-GR" sz="1400" dirty="0" smtClean="0">
                <a:latin typeface="Arial" panose="020B0604020202020204" pitchFamily="34" charset="0"/>
                <a:cs typeface="Arial" panose="020B0604020202020204" pitchFamily="34" charset="0"/>
              </a:rPr>
              <a:t>Καθορισμός νομοθετικού </a:t>
            </a:r>
            <a:r>
              <a:rPr lang="el-GR" sz="1400" dirty="0">
                <a:latin typeface="Arial" panose="020B0604020202020204" pitchFamily="34" charset="0"/>
                <a:cs typeface="Arial" panose="020B0604020202020204" pitchFamily="34" charset="0"/>
              </a:rPr>
              <a:t>πλαισίου</a:t>
            </a:r>
          </a:p>
          <a:p>
            <a:pPr marL="114300" indent="0" algn="just">
              <a:lnSpc>
                <a:spcPct val="150000"/>
              </a:lnSpc>
              <a:buNone/>
            </a:pPr>
            <a:r>
              <a:rPr lang="el-GR" sz="1400" dirty="0">
                <a:latin typeface="Arial" panose="020B0604020202020204" pitchFamily="34" charset="0"/>
                <a:cs typeface="Arial" panose="020B0604020202020204" pitchFamily="34" charset="0"/>
              </a:rPr>
              <a:t>Δ΄ φάση: Ανάπτυξη πλατφόρμας και συστήματος παρακολούθησης αρμοδιοτήτων μεταξύ των φορέων</a:t>
            </a:r>
          </a:p>
          <a:p>
            <a:pPr marL="114300" indent="0" algn="just">
              <a:lnSpc>
                <a:spcPct val="150000"/>
              </a:lnSpc>
              <a:buNone/>
            </a:pPr>
            <a:endParaRPr lang="el-GR"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a:p>
            <a:pPr marL="114300" indent="0" algn="just">
              <a:lnSpc>
                <a:spcPct val="150000"/>
              </a:lnSpc>
              <a:buNone/>
            </a:pPr>
            <a:endParaRPr lang="el-GR" sz="1400" dirty="0">
              <a:latin typeface="Arial" panose="020B0604020202020204" pitchFamily="34" charset="0"/>
              <a:cs typeface="Arial" panose="020B0604020202020204" pitchFamily="34" charset="0"/>
            </a:endParaRPr>
          </a:p>
          <a:p>
            <a:pPr algn="just">
              <a:lnSpc>
                <a:spcPct val="150000"/>
              </a:lnSpc>
            </a:pPr>
            <a:endParaRPr lang="el-GR" sz="1400" dirty="0" smtClean="0">
              <a:latin typeface="Arial" panose="020B0604020202020204" pitchFamily="34" charset="0"/>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2</a:t>
            </a:fld>
            <a:endParaRPr lang="el-GR"/>
          </a:p>
        </p:txBody>
      </p:sp>
      <p:sp>
        <p:nvSpPr>
          <p:cNvPr id="3" name="TextBox 2"/>
          <p:cNvSpPr txBox="1"/>
          <p:nvPr/>
        </p:nvSpPr>
        <p:spPr>
          <a:xfrm>
            <a:off x="263351" y="260648"/>
            <a:ext cx="11661293" cy="1154675"/>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l-GR" sz="1600" i="1" dirty="0"/>
              <a:t>Αξιολόγηση αρμοδιοτήτων και ορθή κατανομή ανά επίπεδο διακυβέρνησης </a:t>
            </a:r>
            <a:endParaRPr lang="el-GR" sz="1600" dirty="0"/>
          </a:p>
          <a:p>
            <a:pPr marL="114300" indent="0" algn="ctr">
              <a:lnSpc>
                <a:spcPct val="150000"/>
              </a:lnSpc>
              <a:buNone/>
            </a:pPr>
            <a:endParaRPr lang="el-GR" sz="1600" b="1" dirty="0">
              <a:solidFill>
                <a:srgbClr val="0070C0"/>
              </a:solidFill>
            </a:endParaRPr>
          </a:p>
        </p:txBody>
      </p:sp>
    </p:spTree>
    <p:extLst>
      <p:ext uri="{BB962C8B-B14F-4D97-AF65-F5344CB8AC3E}">
        <p14:creationId xmlns:p14="http://schemas.microsoft.com/office/powerpoint/2010/main" xmlns="" val="2169202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20</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lnSpc>
                <a:spcPct val="150000"/>
              </a:lnSpc>
              <a:buNone/>
            </a:pPr>
            <a:r>
              <a:rPr lang="el-GR" sz="1600" b="1" dirty="0">
                <a:latin typeface="Corbel (Body)"/>
                <a:ea typeface="Calibri" panose="020F0502020204030204" pitchFamily="34" charset="0"/>
                <a:cs typeface="Times New Roman" panose="02020603050405020304" pitchFamily="18" charset="0"/>
              </a:rPr>
              <a:t>Ολιστική νομοθετική πρόταση για την εφαρμογή της «</a:t>
            </a:r>
            <a:r>
              <a:rPr lang="el-GR" sz="1600" b="1" dirty="0" err="1">
                <a:latin typeface="Corbel (Body)"/>
                <a:ea typeface="Calibri" panose="020F0502020204030204" pitchFamily="34" charset="0"/>
                <a:cs typeface="Times New Roman" panose="02020603050405020304" pitchFamily="18" charset="0"/>
              </a:rPr>
              <a:t>Πολυεπίπεδης</a:t>
            </a:r>
            <a:r>
              <a:rPr lang="el-GR" sz="1600" b="1" dirty="0">
                <a:latin typeface="Corbel (Body)"/>
                <a:ea typeface="Calibri" panose="020F0502020204030204" pitchFamily="34" charset="0"/>
                <a:cs typeface="Times New Roman" panose="02020603050405020304" pitchFamily="18" charset="0"/>
              </a:rPr>
              <a:t> Διακυβέρνησης» στην </a:t>
            </a:r>
            <a:r>
              <a:rPr lang="el-GR" sz="1600" b="1" dirty="0" smtClean="0">
                <a:latin typeface="Corbel (Body)"/>
                <a:ea typeface="Calibri" panose="020F0502020204030204" pitchFamily="34" charset="0"/>
                <a:cs typeface="Times New Roman" panose="02020603050405020304" pitchFamily="18" charset="0"/>
              </a:rPr>
              <a:t>Ελλάδα</a:t>
            </a:r>
            <a:endParaRPr lang="el-GR" sz="1600" b="1" dirty="0">
              <a:latin typeface="Corbel (Body)"/>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 xmlns:a16="http://schemas.microsoft.com/office/drawing/2014/main" id="{1AFE6E69-BE44-09E3-CAF3-B36799DFD65A}"/>
              </a:ext>
            </a:extLst>
          </p:cNvPr>
          <p:cNvSpPr txBox="1">
            <a:spLocks/>
          </p:cNvSpPr>
          <p:nvPr/>
        </p:nvSpPr>
        <p:spPr>
          <a:xfrm>
            <a:off x="581191" y="1268760"/>
            <a:ext cx="11029615" cy="33655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l-GR" dirty="0">
                <a:latin typeface="Arial" panose="020B0604020202020204" pitchFamily="34" charset="0"/>
                <a:cs typeface="Arial" panose="020B0604020202020204" pitchFamily="34" charset="0"/>
              </a:rPr>
              <a:t>Μηχανισμός Υποστήριξης </a:t>
            </a:r>
            <a:r>
              <a:rPr lang="el-GR" dirty="0" err="1">
                <a:latin typeface="Arial" panose="020B0604020202020204" pitchFamily="34" charset="0"/>
                <a:cs typeface="Arial" panose="020B0604020202020204" pitchFamily="34" charset="0"/>
              </a:rPr>
              <a:t>Πολυεπίπεδης</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Διακυβέρνησης</a:t>
            </a:r>
          </a:p>
          <a:p>
            <a:pPr marL="114300" indent="0">
              <a:buNone/>
            </a:pPr>
            <a:endParaRPr lang="el-GR" dirty="0"/>
          </a:p>
          <a:p>
            <a:pPr lvl="1">
              <a:lnSpc>
                <a:spcPct val="150000"/>
              </a:lnSpc>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Εθνικό Συμβούλιο </a:t>
            </a:r>
            <a:r>
              <a:rPr lang="el-GR" sz="1800" dirty="0" err="1" smtClean="0">
                <a:latin typeface="Arial" panose="020B0604020202020204" pitchFamily="34" charset="0"/>
                <a:cs typeface="Arial" panose="020B0604020202020204" pitchFamily="34" charset="0"/>
              </a:rPr>
              <a:t>Πολυεπίπεδης</a:t>
            </a:r>
            <a:r>
              <a:rPr lang="el-GR" sz="1800" dirty="0" smtClean="0">
                <a:latin typeface="Arial" panose="020B0604020202020204" pitchFamily="34" charset="0"/>
                <a:cs typeface="Arial" panose="020B0604020202020204" pitchFamily="34" charset="0"/>
              </a:rPr>
              <a:t> Διακυβέρνησης.</a:t>
            </a:r>
          </a:p>
          <a:p>
            <a:pPr lvl="1">
              <a:lnSpc>
                <a:spcPct val="150000"/>
              </a:lnSpc>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Συντονιστικός</a:t>
            </a:r>
            <a:r>
              <a:rPr lang="el-GR" sz="1800" b="1" dirty="0" smtClean="0">
                <a:latin typeface="Arial" panose="020B0604020202020204" pitchFamily="34" charset="0"/>
                <a:cs typeface="Arial" panose="020B0604020202020204" pitchFamily="34" charset="0"/>
              </a:rPr>
              <a:t> </a:t>
            </a:r>
            <a:r>
              <a:rPr lang="el-GR" sz="1800" dirty="0" smtClean="0">
                <a:latin typeface="Arial" panose="020B0604020202020204" pitchFamily="34" charset="0"/>
                <a:cs typeface="Arial" panose="020B0604020202020204" pitchFamily="34" charset="0"/>
              </a:rPr>
              <a:t>Μηχανισμός </a:t>
            </a:r>
            <a:r>
              <a:rPr lang="el-GR" sz="1800" dirty="0" err="1" smtClean="0">
                <a:latin typeface="Arial" panose="020B0604020202020204" pitchFamily="34" charset="0"/>
                <a:cs typeface="Arial" panose="020B0604020202020204" pitchFamily="34" charset="0"/>
              </a:rPr>
              <a:t>Πολυεπίπεδης</a:t>
            </a:r>
            <a:r>
              <a:rPr lang="el-GR" sz="1800" dirty="0" smtClean="0">
                <a:latin typeface="Arial" panose="020B0604020202020204" pitchFamily="34" charset="0"/>
                <a:cs typeface="Arial" panose="020B0604020202020204" pitchFamily="34" charset="0"/>
              </a:rPr>
              <a:t> Διακυβέρνησης (Σημεία Αναφοράς).</a:t>
            </a:r>
          </a:p>
          <a:p>
            <a:pPr lvl="1">
              <a:lnSpc>
                <a:spcPct val="150000"/>
              </a:lnSpc>
              <a:buFont typeface="Wingdings" panose="05000000000000000000" pitchFamily="2" charset="2"/>
              <a:buChar char="Ø"/>
            </a:pPr>
            <a:r>
              <a:rPr lang="el-GR" sz="1800" dirty="0" smtClean="0">
                <a:latin typeface="Arial" panose="020B0604020202020204" pitchFamily="34" charset="0"/>
                <a:cs typeface="Arial" panose="020B0604020202020204" pitchFamily="34" charset="0"/>
              </a:rPr>
              <a:t>Σύστημα Διακυβέρνησης ανά δημόσια πολιτική.</a:t>
            </a:r>
          </a:p>
        </p:txBody>
      </p:sp>
    </p:spTree>
    <p:extLst>
      <p:ext uri="{BB962C8B-B14F-4D97-AF65-F5344CB8AC3E}">
        <p14:creationId xmlns:p14="http://schemas.microsoft.com/office/powerpoint/2010/main" xmlns="" val="124199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21</a:t>
            </a:fld>
            <a:endParaRPr lang="el-GR"/>
          </a:p>
        </p:txBody>
      </p:sp>
      <p:sp>
        <p:nvSpPr>
          <p:cNvPr id="3" name="TextBox 2"/>
          <p:cNvSpPr txBox="1"/>
          <p:nvPr/>
        </p:nvSpPr>
        <p:spPr>
          <a:xfrm>
            <a:off x="263351" y="260648"/>
            <a:ext cx="11661293" cy="707886"/>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buNone/>
            </a:pPr>
            <a:r>
              <a:rPr lang="el-GR" sz="1600" b="1" dirty="0">
                <a:latin typeface="Arial" panose="020B0604020202020204" pitchFamily="34" charset="0"/>
                <a:cs typeface="Arial" panose="020B0604020202020204" pitchFamily="34" charset="0"/>
              </a:rPr>
              <a:t>Μηχανισμός Υποστήριξης </a:t>
            </a:r>
            <a:r>
              <a:rPr lang="el-GR" sz="1600" b="1" dirty="0" err="1">
                <a:latin typeface="Arial" panose="020B0604020202020204" pitchFamily="34" charset="0"/>
                <a:cs typeface="Arial" panose="020B0604020202020204" pitchFamily="34" charset="0"/>
              </a:rPr>
              <a:t>Πολυεπίπεδης</a:t>
            </a:r>
            <a:r>
              <a:rPr lang="el-GR" sz="1600" b="1" dirty="0">
                <a:latin typeface="Arial" panose="020B0604020202020204" pitchFamily="34" charset="0"/>
                <a:cs typeface="Arial" panose="020B0604020202020204" pitchFamily="34" charset="0"/>
              </a:rPr>
              <a:t> </a:t>
            </a:r>
            <a:r>
              <a:rPr lang="el-GR" sz="1600" b="1" dirty="0" smtClean="0">
                <a:latin typeface="Arial" panose="020B0604020202020204" pitchFamily="34" charset="0"/>
                <a:cs typeface="Arial" panose="020B0604020202020204" pitchFamily="34" charset="0"/>
              </a:rPr>
              <a:t>Διακυβέρνησης</a:t>
            </a:r>
            <a:endParaRPr lang="el-GR" sz="1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 xmlns:a16="http://schemas.microsoft.com/office/drawing/2014/main" id="{203E1820-6FBE-44B3-74A1-D5B506186CE7}"/>
              </a:ext>
            </a:extLst>
          </p:cNvPr>
          <p:cNvSpPr txBox="1">
            <a:spLocks/>
          </p:cNvSpPr>
          <p:nvPr/>
        </p:nvSpPr>
        <p:spPr>
          <a:xfrm>
            <a:off x="581192" y="1256566"/>
            <a:ext cx="11029615" cy="480446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lnSpc>
                <a:spcPct val="150000"/>
              </a:lnSpc>
              <a:buNone/>
            </a:pPr>
            <a:r>
              <a:rPr lang="el-GR" sz="1500" b="1" dirty="0" smtClean="0">
                <a:latin typeface="Arial" panose="020B0604020202020204" pitchFamily="34" charset="0"/>
                <a:cs typeface="Arial" panose="020B0604020202020204" pitchFamily="34" charset="0"/>
              </a:rPr>
              <a:t>Σύσταση </a:t>
            </a:r>
            <a:r>
              <a:rPr lang="el-GR" sz="1500" b="1" dirty="0" smtClean="0">
                <a:solidFill>
                  <a:srgbClr val="0070C0"/>
                </a:solidFill>
                <a:latin typeface="Arial" panose="020B0604020202020204" pitchFamily="34" charset="0"/>
                <a:cs typeface="Arial" panose="020B0604020202020204" pitchFamily="34" charset="0"/>
              </a:rPr>
              <a:t>«Εθνικού Συμβουλίου </a:t>
            </a:r>
            <a:r>
              <a:rPr lang="el-GR" sz="1500" b="1" dirty="0" err="1" smtClean="0">
                <a:solidFill>
                  <a:srgbClr val="0070C0"/>
                </a:solidFill>
                <a:latin typeface="Arial" panose="020B0604020202020204" pitchFamily="34" charset="0"/>
                <a:cs typeface="Arial" panose="020B0604020202020204" pitchFamily="34" charset="0"/>
              </a:rPr>
              <a:t>Πολυεπίπεδης</a:t>
            </a:r>
            <a:r>
              <a:rPr lang="el-GR" sz="1500" b="1" dirty="0" smtClean="0">
                <a:solidFill>
                  <a:srgbClr val="0070C0"/>
                </a:solidFill>
                <a:latin typeface="Arial" panose="020B0604020202020204" pitchFamily="34" charset="0"/>
                <a:cs typeface="Arial" panose="020B0604020202020204" pitchFamily="34" charset="0"/>
              </a:rPr>
              <a:t> Διακυβέρνησης» </a:t>
            </a:r>
            <a:r>
              <a:rPr lang="el-GR" sz="1500" dirty="0" smtClean="0">
                <a:latin typeface="Arial" panose="020B0604020202020204" pitchFamily="34" charset="0"/>
                <a:cs typeface="Arial" panose="020B0604020202020204" pitchFamily="34" charset="0"/>
              </a:rPr>
              <a:t>ως συλλογικού - γνωμοδοτικού οργάνου με σκοπό τη διατύπωση απόψεων και εισηγήσεων προς τον Υπουργό Εσωτερικών αναφορικά με την εφαρμογή του εθνικού συστήματος </a:t>
            </a:r>
            <a:r>
              <a:rPr lang="el-GR" sz="1500" dirty="0" err="1" smtClean="0">
                <a:latin typeface="Arial" panose="020B0604020202020204" pitchFamily="34" charset="0"/>
                <a:cs typeface="Arial" panose="020B0604020202020204" pitchFamily="34" charset="0"/>
              </a:rPr>
              <a:t>Πολυεπίπεδης</a:t>
            </a:r>
            <a:r>
              <a:rPr lang="el-GR" sz="1500" dirty="0" smtClean="0">
                <a:latin typeface="Arial" panose="020B0604020202020204" pitchFamily="34" charset="0"/>
                <a:cs typeface="Arial" panose="020B0604020202020204" pitchFamily="34" charset="0"/>
              </a:rPr>
              <a:t> Διακυβέρνησης </a:t>
            </a:r>
            <a:r>
              <a:rPr lang="el-GR" sz="1500" i="1" dirty="0" smtClean="0">
                <a:latin typeface="Arial" panose="020B0604020202020204" pitchFamily="34" charset="0"/>
                <a:cs typeface="Arial" panose="020B0604020202020204" pitchFamily="34" charset="0"/>
              </a:rPr>
              <a:t>(θέματα αποκέντρωσης, </a:t>
            </a:r>
            <a:r>
              <a:rPr lang="el-GR" sz="1500" i="1" dirty="0" err="1" smtClean="0">
                <a:latin typeface="Arial" panose="020B0604020202020204" pitchFamily="34" charset="0"/>
                <a:cs typeface="Arial" panose="020B0604020202020204" pitchFamily="34" charset="0"/>
              </a:rPr>
              <a:t>αποσυγκέντρωσης</a:t>
            </a:r>
            <a:r>
              <a:rPr lang="el-GR" sz="1500" i="1" dirty="0" smtClean="0">
                <a:latin typeface="Arial" panose="020B0604020202020204" pitchFamily="34" charset="0"/>
                <a:cs typeface="Arial" panose="020B0604020202020204" pitchFamily="34" charset="0"/>
              </a:rPr>
              <a:t> και μεταφοράς αρμοδιοτήτων μεταξύ των διαφορετικών επιπέδων της Δημόσιας Διοίκησης και της Τοπικής Αυτοδιοίκησης και βασική λειτουργία τη συνεχή καταγραφή των αρμοδιοτήτων που υφίστανται, θεσπίζονται, καταργούνται, μεταβάλλονται ή μεταφέρονται).</a:t>
            </a:r>
          </a:p>
          <a:p>
            <a:pPr lvl="1" algn="just">
              <a:lnSpc>
                <a:spcPct val="150000"/>
              </a:lnSpc>
              <a:buFont typeface="Wingdings" panose="05000000000000000000" pitchFamily="2" charset="2"/>
              <a:buChar char="ü"/>
            </a:pPr>
            <a:r>
              <a:rPr lang="el-GR" sz="1500" b="1" dirty="0" smtClean="0">
                <a:latin typeface="Arial" panose="020B0604020202020204" pitchFamily="34" charset="0"/>
                <a:cs typeface="Arial" panose="020B0604020202020204" pitchFamily="34" charset="0"/>
              </a:rPr>
              <a:t>Υπάγεται</a:t>
            </a:r>
            <a:r>
              <a:rPr lang="el-GR" sz="1500" dirty="0" smtClean="0">
                <a:latin typeface="Arial" panose="020B0604020202020204" pitchFamily="34" charset="0"/>
                <a:cs typeface="Arial" panose="020B0604020202020204" pitchFamily="34" charset="0"/>
              </a:rPr>
              <a:t> απευθείας στον Υπουργό Εσωτερικών</a:t>
            </a:r>
          </a:p>
          <a:p>
            <a:pPr lvl="1">
              <a:lnSpc>
                <a:spcPct val="150000"/>
              </a:lnSpc>
              <a:buFont typeface="Wingdings" panose="05000000000000000000" pitchFamily="2" charset="2"/>
              <a:buChar char="ü"/>
            </a:pPr>
            <a:r>
              <a:rPr lang="el-GR" sz="1500" b="1" dirty="0" smtClean="0">
                <a:latin typeface="Arial" panose="020B0604020202020204" pitchFamily="34" charset="0"/>
                <a:cs typeface="Arial" panose="020B0604020202020204" pitchFamily="34" charset="0"/>
              </a:rPr>
              <a:t>Αποτελείται </a:t>
            </a:r>
            <a:r>
              <a:rPr lang="el-GR" sz="1500" dirty="0" smtClean="0">
                <a:latin typeface="Arial" panose="020B0604020202020204" pitchFamily="34" charset="0"/>
                <a:cs typeface="Arial" panose="020B0604020202020204" pitchFamily="34" charset="0"/>
              </a:rPr>
              <a:t>από τη ΓΓ της Γενικής Γραμματείας Ανθρώπινου Δυναμικού Δημοσίου Τομέα του ΥΠΕΣ,</a:t>
            </a:r>
            <a:r>
              <a:rPr lang="el-GR" sz="1500" b="1" dirty="0" smtClean="0">
                <a:latin typeface="Arial" panose="020B0604020202020204" pitchFamily="34" charset="0"/>
                <a:cs typeface="Arial" panose="020B0604020202020204" pitchFamily="34" charset="0"/>
              </a:rPr>
              <a:t> </a:t>
            </a:r>
            <a:r>
              <a:rPr lang="el-GR" sz="1500" dirty="0" smtClean="0">
                <a:latin typeface="Arial" panose="020B0604020202020204" pitchFamily="34" charset="0"/>
                <a:cs typeface="Arial" panose="020B0604020202020204" pitchFamily="34" charset="0"/>
              </a:rPr>
              <a:t>το ΓΓ Εσωτερικών και Οργάνωσης του ΥΠΕΣ, εκπρόσωπο από τη ΓΓΨΔ &amp; Απλούστευσης Διαδικασιών του ΥΠΨΔ, εκπρόσωπο ΓΓ Νομικών και Κοινοβουλευτικών Θεμάτων της Προεδρίας της Κυβέρνησης, εκπρόσωπο ΚΕΔΕ, ΕΝΠΕ, ΟΚΕ, ΕΚΔΔΑ.</a:t>
            </a:r>
          </a:p>
          <a:p>
            <a:pPr lvl="1">
              <a:lnSpc>
                <a:spcPct val="150000"/>
              </a:lnSpc>
              <a:buFont typeface="Wingdings" panose="05000000000000000000" pitchFamily="2" charset="2"/>
              <a:buChar char="ü"/>
            </a:pPr>
            <a:r>
              <a:rPr lang="el-GR" sz="1500" b="1" dirty="0" smtClean="0">
                <a:latin typeface="Arial" panose="020B0604020202020204" pitchFamily="34" charset="0"/>
                <a:cs typeface="Arial" panose="020B0604020202020204" pitchFamily="34" charset="0"/>
              </a:rPr>
              <a:t>Εδρεύει</a:t>
            </a:r>
            <a:r>
              <a:rPr lang="el-GR" sz="1500" dirty="0" smtClean="0">
                <a:latin typeface="Arial" panose="020B0604020202020204" pitchFamily="34" charset="0"/>
                <a:cs typeface="Arial" panose="020B0604020202020204" pitchFamily="34" charset="0"/>
              </a:rPr>
              <a:t> στο Υπουργείο Εσωτερικών</a:t>
            </a:r>
          </a:p>
          <a:p>
            <a:pPr lvl="1">
              <a:lnSpc>
                <a:spcPct val="150000"/>
              </a:lnSpc>
              <a:buFont typeface="Wingdings" panose="05000000000000000000" pitchFamily="2" charset="2"/>
              <a:buChar char="ü"/>
            </a:pPr>
            <a:r>
              <a:rPr lang="el-GR" sz="1500" b="1" dirty="0" smtClean="0">
                <a:latin typeface="Arial" panose="020B0604020202020204" pitchFamily="34" charset="0"/>
                <a:cs typeface="Arial" panose="020B0604020202020204" pitchFamily="34" charset="0"/>
              </a:rPr>
              <a:t>Συνεδριάζει</a:t>
            </a:r>
            <a:r>
              <a:rPr lang="el-GR" sz="1500" dirty="0" smtClean="0">
                <a:latin typeface="Arial" panose="020B0604020202020204" pitchFamily="34" charset="0"/>
                <a:cs typeface="Arial" panose="020B0604020202020204" pitchFamily="34" charset="0"/>
              </a:rPr>
              <a:t> τακτικά (δίμηνο, τρίμηνο, τετράμηνο)</a:t>
            </a:r>
            <a:r>
              <a:rPr lang="en-US" sz="1500" dirty="0" smtClean="0">
                <a:latin typeface="Arial" panose="020B0604020202020204" pitchFamily="34" charset="0"/>
                <a:cs typeface="Arial" panose="020B0604020202020204" pitchFamily="34" charset="0"/>
              </a:rPr>
              <a:t>.</a:t>
            </a:r>
            <a:endParaRPr lang="el-GR" sz="1500" dirty="0" smtClean="0">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ü"/>
            </a:pPr>
            <a:r>
              <a:rPr lang="el-GR" sz="1500" b="1" dirty="0" smtClean="0">
                <a:latin typeface="Arial" panose="020B0604020202020204" pitchFamily="34" charset="0"/>
                <a:cs typeface="Arial" panose="020B0604020202020204" pitchFamily="34" charset="0"/>
              </a:rPr>
              <a:t>Επικουρείται κατά τη λειτουργία </a:t>
            </a:r>
            <a:r>
              <a:rPr lang="el-GR" sz="1500" dirty="0" smtClean="0">
                <a:latin typeface="Arial" panose="020B0604020202020204" pitchFamily="34" charset="0"/>
                <a:cs typeface="Arial" panose="020B0604020202020204" pitchFamily="34" charset="0"/>
              </a:rPr>
              <a:t>του από:</a:t>
            </a:r>
          </a:p>
          <a:p>
            <a:pPr lvl="2">
              <a:lnSpc>
                <a:spcPct val="150000"/>
              </a:lnSpc>
              <a:buFont typeface="Courier New" panose="02070309020205020404" pitchFamily="49" charset="0"/>
              <a:buChar char="o"/>
            </a:pPr>
            <a:r>
              <a:rPr lang="el-GR" sz="1500" dirty="0" smtClean="0">
                <a:latin typeface="Arial" panose="020B0604020202020204" pitchFamily="34" charset="0"/>
                <a:cs typeface="Arial" panose="020B0604020202020204" pitchFamily="34" charset="0"/>
              </a:rPr>
              <a:t>Τη </a:t>
            </a:r>
            <a:r>
              <a:rPr lang="el-GR" sz="1500" b="1" dirty="0">
                <a:latin typeface="Arial" panose="020B0604020202020204" pitchFamily="34" charset="0"/>
                <a:cs typeface="Arial" panose="020B0604020202020204" pitchFamily="34" charset="0"/>
              </a:rPr>
              <a:t>Γενική Διεύθυνση Δημόσιων Οργανώσεων </a:t>
            </a:r>
            <a:r>
              <a:rPr lang="el-GR" sz="1500" dirty="0" smtClean="0">
                <a:latin typeface="Arial" panose="020B0604020202020204" pitchFamily="34" charset="0"/>
                <a:cs typeface="Arial" panose="020B0604020202020204" pitchFamily="34" charset="0"/>
              </a:rPr>
              <a:t>της ΓΓΑΔΔΤ του ΥΠΕΣ</a:t>
            </a:r>
          </a:p>
          <a:p>
            <a:pPr lvl="2">
              <a:lnSpc>
                <a:spcPct val="150000"/>
              </a:lnSpc>
              <a:buFont typeface="Courier New" panose="02070309020205020404" pitchFamily="49" charset="0"/>
              <a:buChar char="o"/>
            </a:pPr>
            <a:r>
              <a:rPr lang="el-GR" sz="1500" dirty="0">
                <a:latin typeface="Arial" panose="020B0604020202020204" pitchFamily="34" charset="0"/>
                <a:cs typeface="Arial" panose="020B0604020202020204" pitchFamily="34" charset="0"/>
              </a:rPr>
              <a:t>Τ</a:t>
            </a:r>
            <a:r>
              <a:rPr lang="el-GR" sz="1500" dirty="0" smtClean="0">
                <a:latin typeface="Arial" panose="020B0604020202020204" pitchFamily="34" charset="0"/>
                <a:cs typeface="Arial" panose="020B0604020202020204" pitchFamily="34" charset="0"/>
              </a:rPr>
              <a:t>η </a:t>
            </a:r>
            <a:r>
              <a:rPr lang="el-GR" sz="1500" b="1" dirty="0" smtClean="0">
                <a:latin typeface="Arial" panose="020B0604020202020204" pitchFamily="34" charset="0"/>
                <a:cs typeface="Arial" panose="020B0604020202020204" pitchFamily="34" charset="0"/>
              </a:rPr>
              <a:t>Γενική Διεύθυνση Αποκέντρωσης και Τοπικής Αυτοδιοίκησης </a:t>
            </a:r>
            <a:r>
              <a:rPr lang="el-GR" sz="1500" dirty="0" smtClean="0">
                <a:latin typeface="Arial" panose="020B0604020202020204" pitchFamily="34" charset="0"/>
                <a:cs typeface="Arial" panose="020B0604020202020204" pitchFamily="34" charset="0"/>
              </a:rPr>
              <a:t>του ΥΠΕΣ και </a:t>
            </a:r>
          </a:p>
          <a:p>
            <a:pPr lvl="2">
              <a:lnSpc>
                <a:spcPct val="150000"/>
              </a:lnSpc>
              <a:buFont typeface="Courier New" panose="02070309020205020404" pitchFamily="49" charset="0"/>
              <a:buChar char="o"/>
            </a:pPr>
            <a:r>
              <a:rPr lang="el-GR" sz="1500" dirty="0">
                <a:latin typeface="Arial" panose="020B0604020202020204" pitchFamily="34" charset="0"/>
                <a:cs typeface="Arial" panose="020B0604020202020204" pitchFamily="34" charset="0"/>
              </a:rPr>
              <a:t>Τ</a:t>
            </a:r>
            <a:r>
              <a:rPr lang="el-GR" sz="1500" dirty="0" smtClean="0">
                <a:latin typeface="Arial" panose="020B0604020202020204" pitchFamily="34" charset="0"/>
                <a:cs typeface="Arial" panose="020B0604020202020204" pitchFamily="34" charset="0"/>
              </a:rPr>
              <a:t>ο «</a:t>
            </a:r>
            <a:r>
              <a:rPr lang="el-GR" sz="1500" b="1" dirty="0" smtClean="0">
                <a:latin typeface="Arial" panose="020B0604020202020204" pitchFamily="34" charset="0"/>
                <a:cs typeface="Arial" panose="020B0604020202020204" pitchFamily="34" charset="0"/>
              </a:rPr>
              <a:t>Παρατηρητήριο </a:t>
            </a:r>
            <a:r>
              <a:rPr lang="el-GR" sz="1500" b="1" dirty="0" err="1" smtClean="0">
                <a:latin typeface="Arial" panose="020B0604020202020204" pitchFamily="34" charset="0"/>
                <a:cs typeface="Arial" panose="020B0604020202020204" pitchFamily="34" charset="0"/>
              </a:rPr>
              <a:t>Πολυεπίπεδης</a:t>
            </a:r>
            <a:r>
              <a:rPr lang="el-GR" sz="1500" b="1" dirty="0" smtClean="0">
                <a:latin typeface="Arial" panose="020B0604020202020204" pitchFamily="34" charset="0"/>
                <a:cs typeface="Arial" panose="020B0604020202020204" pitchFamily="34" charset="0"/>
              </a:rPr>
              <a:t> Διακυβέρνησης»</a:t>
            </a:r>
            <a:endParaRPr lang="el-G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61577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22</a:t>
            </a:fld>
            <a:endParaRPr lang="el-GR"/>
          </a:p>
        </p:txBody>
      </p:sp>
      <p:sp>
        <p:nvSpPr>
          <p:cNvPr id="3" name="TextBox 2"/>
          <p:cNvSpPr txBox="1"/>
          <p:nvPr/>
        </p:nvSpPr>
        <p:spPr>
          <a:xfrm>
            <a:off x="263351" y="260648"/>
            <a:ext cx="11661293" cy="707886"/>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buNone/>
            </a:pPr>
            <a:r>
              <a:rPr lang="el-GR" sz="1600" b="1" dirty="0">
                <a:latin typeface="Arial" panose="020B0604020202020204" pitchFamily="34" charset="0"/>
                <a:cs typeface="Arial" panose="020B0604020202020204" pitchFamily="34" charset="0"/>
              </a:rPr>
              <a:t>Μηχανισμός Υποστήριξης </a:t>
            </a:r>
            <a:r>
              <a:rPr lang="el-GR" sz="1600" b="1" dirty="0" err="1">
                <a:latin typeface="Arial" panose="020B0604020202020204" pitchFamily="34" charset="0"/>
                <a:cs typeface="Arial" panose="020B0604020202020204" pitchFamily="34" charset="0"/>
              </a:rPr>
              <a:t>Πολυεπίπεδης</a:t>
            </a:r>
            <a:r>
              <a:rPr lang="el-GR" sz="1600" b="1" dirty="0">
                <a:latin typeface="Arial" panose="020B0604020202020204" pitchFamily="34" charset="0"/>
                <a:cs typeface="Arial" panose="020B0604020202020204" pitchFamily="34" charset="0"/>
              </a:rPr>
              <a:t> </a:t>
            </a:r>
            <a:r>
              <a:rPr lang="el-GR" sz="1600" b="1" dirty="0" smtClean="0">
                <a:latin typeface="Arial" panose="020B0604020202020204" pitchFamily="34" charset="0"/>
                <a:cs typeface="Arial" panose="020B0604020202020204" pitchFamily="34" charset="0"/>
              </a:rPr>
              <a:t>Διακυβέρνησης</a:t>
            </a:r>
            <a:endParaRPr lang="el-GR" sz="1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 xmlns:a16="http://schemas.microsoft.com/office/drawing/2014/main" id="{203E1820-6FBE-44B3-74A1-D5B506186CE7}"/>
              </a:ext>
            </a:extLst>
          </p:cNvPr>
          <p:cNvSpPr txBox="1">
            <a:spLocks/>
          </p:cNvSpPr>
          <p:nvPr/>
        </p:nvSpPr>
        <p:spPr>
          <a:xfrm>
            <a:off x="438150" y="968535"/>
            <a:ext cx="11315699" cy="509249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just">
              <a:buFont typeface="Wingdings" panose="05000000000000000000" pitchFamily="2" charset="2"/>
              <a:buChar char="Ø"/>
            </a:pPr>
            <a:r>
              <a:rPr lang="el-GR" sz="1600" b="1" dirty="0" smtClean="0">
                <a:solidFill>
                  <a:srgbClr val="0070C0"/>
                </a:solidFill>
                <a:latin typeface="+mn-lt"/>
              </a:rPr>
              <a:t>«</a:t>
            </a:r>
            <a:r>
              <a:rPr lang="el-GR" sz="1600" b="1" dirty="0" smtClean="0">
                <a:solidFill>
                  <a:srgbClr val="0070C0"/>
                </a:solidFill>
                <a:latin typeface="+mn-lt"/>
                <a:cs typeface="Arial" panose="020B0604020202020204" pitchFamily="34" charset="0"/>
              </a:rPr>
              <a:t>Παρατηρητήριο </a:t>
            </a:r>
            <a:r>
              <a:rPr lang="el-GR" sz="1600" b="1" dirty="0" err="1" smtClean="0">
                <a:solidFill>
                  <a:srgbClr val="0070C0"/>
                </a:solidFill>
                <a:latin typeface="+mn-lt"/>
                <a:cs typeface="Arial" panose="020B0604020202020204" pitchFamily="34" charset="0"/>
              </a:rPr>
              <a:t>Πολυεπίπεδης</a:t>
            </a:r>
            <a:r>
              <a:rPr lang="el-GR" sz="1600" b="1" dirty="0" smtClean="0">
                <a:solidFill>
                  <a:srgbClr val="0070C0"/>
                </a:solidFill>
                <a:latin typeface="+mn-lt"/>
                <a:cs typeface="Arial" panose="020B0604020202020204" pitchFamily="34" charset="0"/>
              </a:rPr>
              <a:t> </a:t>
            </a:r>
            <a:r>
              <a:rPr lang="el-GR" sz="1600" b="1" dirty="0">
                <a:solidFill>
                  <a:srgbClr val="0070C0"/>
                </a:solidFill>
                <a:latin typeface="+mn-lt"/>
                <a:cs typeface="Arial" panose="020B0604020202020204" pitchFamily="34" charset="0"/>
              </a:rPr>
              <a:t>Διακυβέρνησης</a:t>
            </a:r>
            <a:r>
              <a:rPr lang="el-GR" sz="1600" b="1" dirty="0" smtClean="0">
                <a:solidFill>
                  <a:srgbClr val="0070C0"/>
                </a:solidFill>
                <a:latin typeface="+mn-lt"/>
              </a:rPr>
              <a:t>»</a:t>
            </a:r>
          </a:p>
          <a:p>
            <a:pPr lvl="1" algn="just"/>
            <a:r>
              <a:rPr lang="el-GR" sz="1600" b="1" dirty="0" smtClean="0">
                <a:latin typeface="+mn-lt"/>
              </a:rPr>
              <a:t>Υπάγεται</a:t>
            </a:r>
            <a:r>
              <a:rPr lang="el-GR" sz="1600" dirty="0" smtClean="0">
                <a:latin typeface="+mn-lt"/>
              </a:rPr>
              <a:t> στη Γενική Γραμματεία Ανθρώπινου Δυναμικού Δημοσίου Τομέα του ΥΠΕΣ.</a:t>
            </a:r>
          </a:p>
          <a:p>
            <a:pPr lvl="1" algn="just"/>
            <a:r>
              <a:rPr lang="el-GR" sz="1600" b="1" dirty="0" smtClean="0">
                <a:latin typeface="+mn-lt"/>
              </a:rPr>
              <a:t>Εδρεύει</a:t>
            </a:r>
            <a:r>
              <a:rPr lang="el-GR" sz="1600" dirty="0" smtClean="0">
                <a:latin typeface="+mn-lt"/>
              </a:rPr>
              <a:t> στο Υπουργείο Εσωτερικών.</a:t>
            </a:r>
          </a:p>
          <a:p>
            <a:pPr lvl="1" algn="just"/>
            <a:r>
              <a:rPr lang="el-GR" sz="1600" b="1" dirty="0" smtClean="0">
                <a:latin typeface="+mn-lt"/>
              </a:rPr>
              <a:t>Υποστηρίζει </a:t>
            </a:r>
            <a:r>
              <a:rPr lang="el-GR" sz="1600" dirty="0" smtClean="0">
                <a:latin typeface="+mn-lt"/>
              </a:rPr>
              <a:t>το «Εθνικό Συμβούλιο ΠΔ» και τον Υπουργό Εσωτερικών.</a:t>
            </a:r>
          </a:p>
          <a:p>
            <a:pPr lvl="1" algn="just"/>
            <a:r>
              <a:rPr lang="el-GR" sz="1600" b="1" dirty="0" smtClean="0">
                <a:latin typeface="+mn-lt"/>
              </a:rPr>
              <a:t>Κύρια αποστολή: </a:t>
            </a:r>
            <a:r>
              <a:rPr lang="el-GR" sz="1600" dirty="0" smtClean="0">
                <a:latin typeface="+mn-lt"/>
              </a:rPr>
              <a:t>η καταγραφή, κατηγοριοποίηση της νομοθεσίας και των κανονιστικών πράξεων της διοίκησης που αφορούν την οργάνωση και λειτουργία του εθνικού συστήματος </a:t>
            </a:r>
            <a:r>
              <a:rPr lang="el-GR" sz="1600" dirty="0" err="1" smtClean="0">
                <a:latin typeface="+mn-lt"/>
              </a:rPr>
              <a:t>Πολυεπίπεδης</a:t>
            </a:r>
            <a:r>
              <a:rPr lang="el-GR" sz="1600" dirty="0" smtClean="0">
                <a:latin typeface="+mn-lt"/>
              </a:rPr>
              <a:t> Διακυβέρνησης ανά δημόσια πολιτική.</a:t>
            </a:r>
          </a:p>
          <a:p>
            <a:pPr marL="571500" lvl="1" indent="0" algn="just">
              <a:buNone/>
            </a:pPr>
            <a:endParaRPr lang="el-GR" sz="1600" dirty="0" smtClean="0">
              <a:latin typeface="+mn-lt"/>
            </a:endParaRPr>
          </a:p>
          <a:p>
            <a:pPr algn="just">
              <a:buFont typeface="Wingdings" panose="05000000000000000000" pitchFamily="2" charset="2"/>
              <a:buChar char="Ø"/>
            </a:pPr>
            <a:r>
              <a:rPr lang="el-GR" sz="1600" dirty="0" smtClean="0">
                <a:latin typeface="+mn-lt"/>
              </a:rPr>
              <a:t>Υποστηρίζεται τεχνολογικά από το </a:t>
            </a:r>
            <a:r>
              <a:rPr lang="el-GR" sz="1600" b="1" dirty="0" smtClean="0">
                <a:latin typeface="+mn-lt"/>
              </a:rPr>
              <a:t>«</a:t>
            </a:r>
            <a:r>
              <a:rPr lang="el-GR" sz="1600" b="1" dirty="0">
                <a:latin typeface="+mn-lt"/>
                <a:cs typeface="Arial" panose="020B0604020202020204" pitchFamily="34" charset="0"/>
              </a:rPr>
              <a:t>Σύστημα</a:t>
            </a:r>
            <a:r>
              <a:rPr lang="el-GR" sz="1600" b="1" dirty="0">
                <a:latin typeface="+mn-lt"/>
                <a:ea typeface="Calibri" panose="020F0502020204030204" pitchFamily="34" charset="0"/>
                <a:cs typeface="Arial" panose="020B0604020202020204" pitchFamily="34" charset="0"/>
              </a:rPr>
              <a:t> παρακολούθησης</a:t>
            </a:r>
            <a:r>
              <a:rPr lang="el-GR" sz="1600" b="1" dirty="0">
                <a:latin typeface="+mn-lt"/>
                <a:cs typeface="Arial" panose="020B0604020202020204" pitchFamily="34" charset="0"/>
              </a:rPr>
              <a:t> </a:t>
            </a:r>
            <a:r>
              <a:rPr lang="el-GR" sz="1600" b="1" dirty="0" err="1">
                <a:latin typeface="+mn-lt"/>
                <a:cs typeface="Arial" panose="020B0604020202020204" pitchFamily="34" charset="0"/>
              </a:rPr>
              <a:t>Πολυεπίπεδης</a:t>
            </a:r>
            <a:r>
              <a:rPr lang="el-GR" sz="1600" b="1" dirty="0">
                <a:latin typeface="+mn-lt"/>
                <a:cs typeface="Arial" panose="020B0604020202020204" pitchFamily="34" charset="0"/>
              </a:rPr>
              <a:t> Διακυβέρνησης</a:t>
            </a:r>
            <a:r>
              <a:rPr lang="el-GR" sz="1600" b="1" dirty="0" smtClean="0">
                <a:latin typeface="+mn-lt"/>
              </a:rPr>
              <a:t>»</a:t>
            </a:r>
            <a:r>
              <a:rPr lang="el-GR" sz="1600" dirty="0" smtClean="0">
                <a:latin typeface="+mn-lt"/>
              </a:rPr>
              <a:t>, το οποίο αναπτύσσεται και λειτουργεί από το ΥΠΕΣ</a:t>
            </a:r>
          </a:p>
          <a:p>
            <a:pPr lvl="1" algn="just"/>
            <a:r>
              <a:rPr lang="el-GR" sz="1600" dirty="0" smtClean="0">
                <a:latin typeface="+mn-lt"/>
              </a:rPr>
              <a:t>Καταχώρηση και ανταλλαγή δεδομένων για την </a:t>
            </a:r>
            <a:r>
              <a:rPr lang="el-GR" sz="1600" b="1" dirty="0" smtClean="0">
                <a:latin typeface="+mn-lt"/>
              </a:rPr>
              <a:t>παρακολούθηση εφαρμογής του εθνικού συστήματος ΠΔ.</a:t>
            </a:r>
          </a:p>
          <a:p>
            <a:pPr lvl="1" algn="just"/>
            <a:r>
              <a:rPr lang="el-GR" sz="1600" b="1" dirty="0" smtClean="0">
                <a:latin typeface="+mn-lt"/>
              </a:rPr>
              <a:t>Καταγραφή</a:t>
            </a:r>
            <a:r>
              <a:rPr lang="el-GR" sz="1600" dirty="0" smtClean="0">
                <a:latin typeface="+mn-lt"/>
              </a:rPr>
              <a:t>  του συνόλου </a:t>
            </a:r>
            <a:r>
              <a:rPr lang="el-GR" sz="1600" b="1" dirty="0" smtClean="0">
                <a:latin typeface="+mn-lt"/>
              </a:rPr>
              <a:t>των αρμοδιοτήτων των φορέων του δημοσίου</a:t>
            </a:r>
            <a:r>
              <a:rPr lang="el-GR" sz="1600" dirty="0" smtClean="0">
                <a:latin typeface="+mn-lt"/>
              </a:rPr>
              <a:t>, ανά Λειτουργική Περιοχή (ΛΠ) και Λειτουργικό Τομέα (ΛΤ).</a:t>
            </a:r>
          </a:p>
          <a:p>
            <a:pPr lvl="1" algn="just"/>
            <a:r>
              <a:rPr lang="el-GR" sz="1600" b="1" dirty="0" smtClean="0">
                <a:latin typeface="+mn-lt"/>
              </a:rPr>
              <a:t>Συσχέτιση των αρμοδιοτήτων </a:t>
            </a:r>
            <a:r>
              <a:rPr lang="el-GR" sz="1600" dirty="0" smtClean="0">
                <a:latin typeface="+mn-lt"/>
              </a:rPr>
              <a:t>με πόρους (ανθρώπινους, υλικούς).</a:t>
            </a:r>
          </a:p>
          <a:p>
            <a:pPr lvl="1" algn="just"/>
            <a:r>
              <a:rPr lang="el-GR" sz="1600" dirty="0" err="1" smtClean="0">
                <a:latin typeface="+mn-lt"/>
              </a:rPr>
              <a:t>Επικαιροποίηση</a:t>
            </a:r>
            <a:r>
              <a:rPr lang="el-GR" sz="1600" dirty="0" smtClean="0">
                <a:latin typeface="+mn-lt"/>
              </a:rPr>
              <a:t> των δεδομένων μετά από κάθε ανακατανομή αρμοδιοτήτων.</a:t>
            </a:r>
          </a:p>
          <a:p>
            <a:pPr lvl="1" algn="just"/>
            <a:r>
              <a:rPr lang="el-GR" sz="1600" b="1" dirty="0" err="1" smtClean="0">
                <a:latin typeface="+mn-lt"/>
              </a:rPr>
              <a:t>Διαλειτουργικότητα</a:t>
            </a:r>
            <a:r>
              <a:rPr lang="el-GR" sz="1600" b="1" dirty="0" smtClean="0">
                <a:latin typeface="+mn-lt"/>
              </a:rPr>
              <a:t> με υφιστάμενα ΠΣ </a:t>
            </a:r>
            <a:r>
              <a:rPr lang="el-GR" sz="1600" dirty="0" smtClean="0">
                <a:latin typeface="+mn-lt"/>
              </a:rPr>
              <a:t>της Δημόσιας Διοίκησης (π.χ. ΜΙΤΟΣ, </a:t>
            </a:r>
            <a:r>
              <a:rPr lang="el-GR" sz="1600" dirty="0" err="1" smtClean="0">
                <a:latin typeface="+mn-lt"/>
              </a:rPr>
              <a:t>κλπ</a:t>
            </a:r>
            <a:r>
              <a:rPr lang="el-GR" sz="1600" dirty="0" smtClean="0">
                <a:latin typeface="+mn-lt"/>
              </a:rPr>
              <a:t>).</a:t>
            </a:r>
            <a:endParaRPr lang="el-GR" sz="1600" dirty="0">
              <a:latin typeface="+mn-lt"/>
            </a:endParaRPr>
          </a:p>
        </p:txBody>
      </p:sp>
    </p:spTree>
    <p:extLst>
      <p:ext uri="{BB962C8B-B14F-4D97-AF65-F5344CB8AC3E}">
        <p14:creationId xmlns:p14="http://schemas.microsoft.com/office/powerpoint/2010/main" xmlns="" val="186203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23</a:t>
            </a:fld>
            <a:endParaRPr lang="el-GR"/>
          </a:p>
        </p:txBody>
      </p:sp>
      <p:sp>
        <p:nvSpPr>
          <p:cNvPr id="3" name="TextBox 2"/>
          <p:cNvSpPr txBox="1"/>
          <p:nvPr/>
        </p:nvSpPr>
        <p:spPr>
          <a:xfrm>
            <a:off x="263351" y="260648"/>
            <a:ext cx="11661293" cy="707886"/>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buNone/>
            </a:pPr>
            <a:r>
              <a:rPr lang="el-GR" sz="1600" b="1" dirty="0">
                <a:latin typeface="Arial" panose="020B0604020202020204" pitchFamily="34" charset="0"/>
                <a:cs typeface="Arial" panose="020B0604020202020204" pitchFamily="34" charset="0"/>
              </a:rPr>
              <a:t>Μηχανισμός Υποστήριξης </a:t>
            </a:r>
            <a:r>
              <a:rPr lang="el-GR" sz="1600" b="1" dirty="0" err="1">
                <a:latin typeface="Arial" panose="020B0604020202020204" pitchFamily="34" charset="0"/>
                <a:cs typeface="Arial" panose="020B0604020202020204" pitchFamily="34" charset="0"/>
              </a:rPr>
              <a:t>Πολυεπίπεδης</a:t>
            </a:r>
            <a:r>
              <a:rPr lang="el-GR" sz="1600" b="1" dirty="0">
                <a:latin typeface="Arial" panose="020B0604020202020204" pitchFamily="34" charset="0"/>
                <a:cs typeface="Arial" panose="020B0604020202020204" pitchFamily="34" charset="0"/>
              </a:rPr>
              <a:t> </a:t>
            </a:r>
            <a:r>
              <a:rPr lang="el-GR" sz="1600" b="1" dirty="0" smtClean="0">
                <a:latin typeface="Arial" panose="020B0604020202020204" pitchFamily="34" charset="0"/>
                <a:cs typeface="Arial" panose="020B0604020202020204" pitchFamily="34" charset="0"/>
              </a:rPr>
              <a:t>Διακυβέρνησης</a:t>
            </a:r>
            <a:endParaRPr lang="el-GR" sz="1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 xmlns:a16="http://schemas.microsoft.com/office/drawing/2014/main" id="{203E1820-6FBE-44B3-74A1-D5B506186CE7}"/>
              </a:ext>
            </a:extLst>
          </p:cNvPr>
          <p:cNvSpPr txBox="1">
            <a:spLocks/>
          </p:cNvSpPr>
          <p:nvPr/>
        </p:nvSpPr>
        <p:spPr>
          <a:xfrm>
            <a:off x="438150" y="1052737"/>
            <a:ext cx="11315699" cy="5008294"/>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just">
              <a:lnSpc>
                <a:spcPct val="150000"/>
              </a:lnSpc>
              <a:buFont typeface="Wingdings" panose="05000000000000000000" pitchFamily="2" charset="2"/>
              <a:buChar char="Ø"/>
            </a:pPr>
            <a:r>
              <a:rPr lang="el-GR" sz="1600" b="1" dirty="0" smtClean="0">
                <a:latin typeface="Arial" panose="020B0604020202020204" pitchFamily="34" charset="0"/>
                <a:cs typeface="Arial" panose="020B0604020202020204" pitchFamily="34" charset="0"/>
              </a:rPr>
              <a:t>Αξιοποίηση υφιστάμενου </a:t>
            </a:r>
            <a:r>
              <a:rPr lang="el-GR" sz="1600" b="1" dirty="0" smtClean="0">
                <a:solidFill>
                  <a:schemeClr val="tx1"/>
                </a:solidFill>
                <a:latin typeface="Arial" panose="020B0604020202020204" pitchFamily="34" charset="0"/>
                <a:cs typeface="Arial" panose="020B0604020202020204" pitchFamily="34" charset="0"/>
              </a:rPr>
              <a:t>«Παρατηρητηρίου Γραφειοκρατίας» </a:t>
            </a:r>
            <a:r>
              <a:rPr lang="el-GR" sz="1600" dirty="0" smtClean="0">
                <a:solidFill>
                  <a:schemeClr val="tx1"/>
                </a:solidFill>
                <a:latin typeface="Arial" panose="020B0604020202020204" pitchFamily="34" charset="0"/>
                <a:cs typeface="Arial" panose="020B0604020202020204" pitchFamily="34" charset="0"/>
              </a:rPr>
              <a:t>(</a:t>
            </a:r>
            <a:r>
              <a:rPr lang="el-GR" sz="1600" dirty="0" smtClean="0">
                <a:latin typeface="Arial" panose="020B0604020202020204" pitchFamily="34" charset="0"/>
                <a:cs typeface="Arial" panose="020B0604020202020204" pitchFamily="34" charset="0"/>
              </a:rPr>
              <a:t>αρ.47, Ν.4635/2019)</a:t>
            </a:r>
          </a:p>
          <a:p>
            <a:pPr lvl="1" algn="just">
              <a:lnSpc>
                <a:spcPct val="150000"/>
              </a:lnSpc>
            </a:pPr>
            <a:r>
              <a:rPr lang="el-GR" sz="1600" b="1" dirty="0" smtClean="0">
                <a:latin typeface="Arial" panose="020B0604020202020204" pitchFamily="34" charset="0"/>
                <a:cs typeface="Arial" panose="020B0604020202020204" pitchFamily="34" charset="0"/>
              </a:rPr>
              <a:t>Υπάγεται</a:t>
            </a:r>
            <a:r>
              <a:rPr lang="el-GR" sz="1600" dirty="0" smtClean="0">
                <a:latin typeface="Arial" panose="020B0604020202020204" pitchFamily="34" charset="0"/>
                <a:cs typeface="Arial" panose="020B0604020202020204" pitchFamily="34" charset="0"/>
              </a:rPr>
              <a:t> στη  Γενική Γραμματεία Ψηφιακής Διακυβέρνησης του ΥΠΨΔ.</a:t>
            </a:r>
          </a:p>
          <a:p>
            <a:pPr lvl="1" algn="just">
              <a:lnSpc>
                <a:spcPct val="150000"/>
              </a:lnSpc>
            </a:pPr>
            <a:r>
              <a:rPr lang="el-GR" sz="1600" b="1" dirty="0" smtClean="0">
                <a:latin typeface="Arial" panose="020B0604020202020204" pitchFamily="34" charset="0"/>
                <a:cs typeface="Arial" panose="020B0604020202020204" pitchFamily="34" charset="0"/>
              </a:rPr>
              <a:t>Εδρεύει</a:t>
            </a:r>
            <a:r>
              <a:rPr lang="el-GR" sz="1600" dirty="0" smtClean="0">
                <a:latin typeface="Arial" panose="020B0604020202020204" pitchFamily="34" charset="0"/>
                <a:cs typeface="Arial" panose="020B0604020202020204" pitchFamily="34" charset="0"/>
              </a:rPr>
              <a:t> στο Υπουργείο ΨΔ.</a:t>
            </a:r>
          </a:p>
          <a:p>
            <a:pPr lvl="1" algn="just">
              <a:lnSpc>
                <a:spcPct val="150000"/>
              </a:lnSpc>
            </a:pPr>
            <a:r>
              <a:rPr lang="el-GR" sz="1600" b="1" dirty="0" smtClean="0">
                <a:latin typeface="Arial" panose="020B0604020202020204" pitchFamily="34" charset="0"/>
                <a:cs typeface="Arial" panose="020B0604020202020204" pitchFamily="34" charset="0"/>
              </a:rPr>
              <a:t>Υποστηρίζει</a:t>
            </a:r>
            <a:r>
              <a:rPr lang="el-GR" sz="1600" dirty="0" smtClean="0">
                <a:latin typeface="Arial" panose="020B0604020202020204" pitchFamily="34" charset="0"/>
                <a:cs typeface="Arial" panose="020B0604020202020204" pitchFamily="34" charset="0"/>
              </a:rPr>
              <a:t> (πλέον των άλλων) το «Εθνικό Συμβούλιο ΠΔ» και τον Υπουργό Εσωτερικών.</a:t>
            </a:r>
          </a:p>
          <a:p>
            <a:pPr lvl="1" algn="just">
              <a:lnSpc>
                <a:spcPct val="150000"/>
              </a:lnSpc>
            </a:pPr>
            <a:r>
              <a:rPr lang="el-GR" sz="1600" b="1" dirty="0" smtClean="0">
                <a:latin typeface="Arial" panose="020B0604020202020204" pitchFamily="34" charset="0"/>
                <a:cs typeface="Arial" panose="020B0604020202020204" pitchFamily="34" charset="0"/>
              </a:rPr>
              <a:t>Κύρια αποστολή: </a:t>
            </a:r>
            <a:r>
              <a:rPr lang="el-GR" sz="1600" dirty="0" smtClean="0">
                <a:latin typeface="Arial" panose="020B0604020202020204" pitchFamily="34" charset="0"/>
                <a:cs typeface="Arial" panose="020B0604020202020204" pitchFamily="34" charset="0"/>
              </a:rPr>
              <a:t>η κυλιόμενη μέτρηση</a:t>
            </a:r>
            <a:r>
              <a:rPr lang="en-US" sz="1600" dirty="0" smtClean="0">
                <a:latin typeface="Arial" panose="020B0604020202020204" pitchFamily="34" charset="0"/>
                <a:cs typeface="Arial" panose="020B0604020202020204" pitchFamily="34" charset="0"/>
              </a:rPr>
              <a:t> </a:t>
            </a:r>
            <a:r>
              <a:rPr lang="el-GR" sz="1600" dirty="0" smtClean="0">
                <a:latin typeface="Arial" panose="020B0604020202020204" pitchFamily="34" charset="0"/>
                <a:cs typeface="Arial" panose="020B0604020202020204" pitchFamily="34" charset="0"/>
              </a:rPr>
              <a:t>και αποτύπωση των διοικητικών βαρών (…) </a:t>
            </a:r>
            <a:r>
              <a:rPr lang="el-GR" sz="1600" b="1" u="sng" dirty="0" smtClean="0">
                <a:latin typeface="Arial" panose="020B0604020202020204" pitchFamily="34" charset="0"/>
                <a:cs typeface="Arial" panose="020B0604020202020204" pitchFamily="34" charset="0"/>
              </a:rPr>
              <a:t>και επιπλέον </a:t>
            </a:r>
            <a:r>
              <a:rPr lang="el-GR" sz="1600" dirty="0" smtClean="0">
                <a:latin typeface="Arial" panose="020B0604020202020204" pitchFamily="34" charset="0"/>
                <a:cs typeface="Arial" panose="020B0604020202020204" pitchFamily="34" charset="0"/>
              </a:rPr>
              <a:t>η καταγραφή, κατηγοριοποίηση της νομοθεσίας και των κανονιστικών πράξεων της διοίκησης που αφορούν την οργάνωση και λειτουργία του εθνικού συστήματος </a:t>
            </a:r>
            <a:r>
              <a:rPr lang="el-GR" sz="1600" dirty="0" err="1" smtClean="0">
                <a:latin typeface="Arial" panose="020B0604020202020204" pitchFamily="34" charset="0"/>
                <a:cs typeface="Arial" panose="020B0604020202020204" pitchFamily="34" charset="0"/>
              </a:rPr>
              <a:t>Πολυεπίπεδης</a:t>
            </a:r>
            <a:r>
              <a:rPr lang="el-GR" sz="1600" dirty="0" smtClean="0">
                <a:latin typeface="Arial" panose="020B0604020202020204" pitchFamily="34" charset="0"/>
                <a:cs typeface="Arial" panose="020B0604020202020204" pitchFamily="34" charset="0"/>
              </a:rPr>
              <a:t> Διακυβέρνησης ανά δημόσια πολιτική.</a:t>
            </a:r>
          </a:p>
          <a:p>
            <a:pPr algn="just">
              <a:lnSpc>
                <a:spcPct val="150000"/>
              </a:lnSpc>
              <a:buFont typeface="Wingdings" panose="05000000000000000000" pitchFamily="2" charset="2"/>
              <a:buChar char="Ø"/>
            </a:pPr>
            <a:r>
              <a:rPr lang="el-GR" sz="1600" b="1" dirty="0" smtClean="0">
                <a:latin typeface="Arial" panose="020B0604020202020204" pitchFamily="34" charset="0"/>
                <a:cs typeface="Arial" panose="020B0604020202020204" pitchFamily="34" charset="0"/>
              </a:rPr>
              <a:t>Το Παρατηρητήριο αξιοποιεί το Εθνικό Μητρώο Διοικητικών Διαδικασιών «ΜΙΤΟΣ» </a:t>
            </a:r>
            <a:r>
              <a:rPr lang="el-GR" sz="1600" dirty="0" smtClean="0">
                <a:latin typeface="Arial" panose="020B0604020202020204" pitchFamily="34" charset="0"/>
                <a:cs typeface="Arial" panose="020B0604020202020204" pitchFamily="34" charset="0"/>
              </a:rPr>
              <a:t>(αρ.90 Ν.4727/2020).</a:t>
            </a:r>
          </a:p>
          <a:p>
            <a:pPr marL="0" indent="0" algn="just">
              <a:lnSpc>
                <a:spcPct val="150000"/>
              </a:lnSpc>
              <a:buFont typeface="Arial"/>
              <a:buNone/>
            </a:pPr>
            <a:r>
              <a:rPr lang="el-GR" sz="1600" dirty="0" smtClean="0">
                <a:latin typeface="Arial" panose="020B0604020202020204" pitchFamily="34" charset="0"/>
                <a:cs typeface="Arial" panose="020B0604020202020204" pitchFamily="34" charset="0"/>
              </a:rPr>
              <a:t>	Στο ΠΣ «ΜΙΤΟΣ» υλοποιούνται (επιπλέον των υφιστάμενων αρμοδιοτήτων) τα κάτωθι:</a:t>
            </a:r>
          </a:p>
          <a:p>
            <a:pPr lvl="2" algn="just">
              <a:lnSpc>
                <a:spcPct val="150000"/>
              </a:lnSpc>
            </a:pPr>
            <a:r>
              <a:rPr lang="el-GR" sz="1600" dirty="0" smtClean="0">
                <a:latin typeface="Arial" panose="020B0604020202020204" pitchFamily="34" charset="0"/>
                <a:cs typeface="Arial" panose="020B0604020202020204" pitchFamily="34" charset="0"/>
              </a:rPr>
              <a:t>Καταχώρηση και ανταλλαγή δεδομένων για την παρακολούθηση εφαρμογής του εθνικού συστήματος ΠΔ,</a:t>
            </a:r>
          </a:p>
          <a:p>
            <a:pPr lvl="2" algn="just">
              <a:lnSpc>
                <a:spcPct val="150000"/>
              </a:lnSpc>
            </a:pPr>
            <a:r>
              <a:rPr lang="el-GR" sz="1600" dirty="0" smtClean="0">
                <a:latin typeface="Arial" panose="020B0604020202020204" pitchFamily="34" charset="0"/>
                <a:cs typeface="Arial" panose="020B0604020202020204" pitchFamily="34" charset="0"/>
              </a:rPr>
              <a:t>Συσχέτιση των αρμοδιοτήτων με πόρους (ανθρώπινους, υλικούς),</a:t>
            </a:r>
          </a:p>
          <a:p>
            <a:pPr lvl="2" algn="just">
              <a:lnSpc>
                <a:spcPct val="150000"/>
              </a:lnSpc>
            </a:pPr>
            <a:r>
              <a:rPr lang="el-GR" sz="1600" dirty="0" err="1" smtClean="0">
                <a:latin typeface="Arial" panose="020B0604020202020204" pitchFamily="34" charset="0"/>
                <a:cs typeface="Arial" panose="020B0604020202020204" pitchFamily="34" charset="0"/>
              </a:rPr>
              <a:t>Επικαιροποίηση</a:t>
            </a:r>
            <a:r>
              <a:rPr lang="el-GR" sz="1600" dirty="0" smtClean="0">
                <a:latin typeface="Arial" panose="020B0604020202020204" pitchFamily="34" charset="0"/>
                <a:cs typeface="Arial" panose="020B0604020202020204" pitchFamily="34" charset="0"/>
              </a:rPr>
              <a:t> των δεδομένων μετά από κάθε ανακατανομή αρμοδιοτήτων,</a:t>
            </a:r>
          </a:p>
          <a:p>
            <a:pPr lvl="2" algn="just">
              <a:lnSpc>
                <a:spcPct val="150000"/>
              </a:lnSpc>
            </a:pPr>
            <a:r>
              <a:rPr lang="el-GR" sz="1600" dirty="0" err="1" smtClean="0">
                <a:latin typeface="Arial" panose="020B0604020202020204" pitchFamily="34" charset="0"/>
                <a:cs typeface="Arial" panose="020B0604020202020204" pitchFamily="34" charset="0"/>
              </a:rPr>
              <a:t>Διαλειτουργικότητα</a:t>
            </a:r>
            <a:r>
              <a:rPr lang="el-GR" sz="1600" dirty="0" smtClean="0">
                <a:latin typeface="Arial" panose="020B0604020202020204" pitchFamily="34" charset="0"/>
                <a:cs typeface="Arial" panose="020B0604020202020204" pitchFamily="34" charset="0"/>
              </a:rPr>
              <a:t> με υφιστάμενα ΠΣ της Δημόσιας Διοίκησης.</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62522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24</a:t>
            </a:fld>
            <a:endParaRPr lang="el-GR"/>
          </a:p>
        </p:txBody>
      </p:sp>
      <p:sp>
        <p:nvSpPr>
          <p:cNvPr id="3" name="TextBox 2"/>
          <p:cNvSpPr txBox="1"/>
          <p:nvPr/>
        </p:nvSpPr>
        <p:spPr>
          <a:xfrm>
            <a:off x="263351" y="260648"/>
            <a:ext cx="11661293" cy="707886"/>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buNone/>
            </a:pPr>
            <a:r>
              <a:rPr lang="el-GR" sz="1600" b="1" dirty="0">
                <a:latin typeface="Arial" panose="020B0604020202020204" pitchFamily="34" charset="0"/>
                <a:cs typeface="Arial" panose="020B0604020202020204" pitchFamily="34" charset="0"/>
              </a:rPr>
              <a:t>Μηχανισμός Υποστήριξης </a:t>
            </a:r>
            <a:r>
              <a:rPr lang="el-GR" sz="1600" b="1" dirty="0" err="1">
                <a:latin typeface="Arial" panose="020B0604020202020204" pitchFamily="34" charset="0"/>
                <a:cs typeface="Arial" panose="020B0604020202020204" pitchFamily="34" charset="0"/>
              </a:rPr>
              <a:t>Πολυεπίπεδης</a:t>
            </a:r>
            <a:r>
              <a:rPr lang="el-GR" sz="1600" b="1" dirty="0">
                <a:latin typeface="Arial" panose="020B0604020202020204" pitchFamily="34" charset="0"/>
                <a:cs typeface="Arial" panose="020B0604020202020204" pitchFamily="34" charset="0"/>
              </a:rPr>
              <a:t> </a:t>
            </a:r>
            <a:r>
              <a:rPr lang="el-GR" sz="1600" b="1" dirty="0" smtClean="0">
                <a:latin typeface="Arial" panose="020B0604020202020204" pitchFamily="34" charset="0"/>
                <a:cs typeface="Arial" panose="020B0604020202020204" pitchFamily="34" charset="0"/>
              </a:rPr>
              <a:t>Διακυβέρνησης</a:t>
            </a:r>
            <a:endParaRPr lang="el-GR" sz="1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 xmlns:a16="http://schemas.microsoft.com/office/drawing/2014/main" id="{4F817078-975C-5417-510A-8F01BE41208F}"/>
              </a:ext>
            </a:extLst>
          </p:cNvPr>
          <p:cNvSpPr txBox="1">
            <a:spLocks/>
          </p:cNvSpPr>
          <p:nvPr/>
        </p:nvSpPr>
        <p:spPr>
          <a:xfrm>
            <a:off x="581192" y="1124744"/>
            <a:ext cx="11029615" cy="49362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buNone/>
            </a:pPr>
            <a:r>
              <a:rPr lang="el-GR" sz="1600" dirty="0" smtClean="0">
                <a:latin typeface="Arial" panose="020B0604020202020204" pitchFamily="34" charset="0"/>
                <a:cs typeface="Arial" panose="020B0604020202020204" pitchFamily="34" charset="0"/>
              </a:rPr>
              <a:t>Ορισμός του Υπουργείου Εσωτερικών ως </a:t>
            </a:r>
            <a:r>
              <a:rPr lang="el-GR" sz="1600" b="1" dirty="0" smtClean="0">
                <a:solidFill>
                  <a:srgbClr val="0070C0"/>
                </a:solidFill>
                <a:latin typeface="Arial" panose="020B0604020202020204" pitchFamily="34" charset="0"/>
                <a:cs typeface="Arial" panose="020B0604020202020204" pitchFamily="34" charset="0"/>
              </a:rPr>
              <a:t>Συντονιστικού Μηχανισμού </a:t>
            </a:r>
            <a:r>
              <a:rPr lang="el-GR" sz="1600" dirty="0" smtClean="0">
                <a:latin typeface="Arial" panose="020B0604020202020204" pitchFamily="34" charset="0"/>
                <a:cs typeface="Arial" panose="020B0604020202020204" pitchFamily="34" charset="0"/>
              </a:rPr>
              <a:t>για την εφαρμογή του εθνικού συστήματος </a:t>
            </a:r>
            <a:r>
              <a:rPr lang="el-GR" sz="1600" dirty="0" err="1" smtClean="0">
                <a:latin typeface="Arial" panose="020B0604020202020204" pitchFamily="34" charset="0"/>
                <a:cs typeface="Arial" panose="020B0604020202020204" pitchFamily="34" charset="0"/>
              </a:rPr>
              <a:t>Πολυεπίπεδης</a:t>
            </a:r>
            <a:r>
              <a:rPr lang="el-GR" sz="1600" dirty="0" smtClean="0">
                <a:latin typeface="Arial" panose="020B0604020202020204" pitchFamily="34" charset="0"/>
                <a:cs typeface="Arial" panose="020B0604020202020204" pitchFamily="34" charset="0"/>
              </a:rPr>
              <a:t> Διακυβέρνησης</a:t>
            </a:r>
          </a:p>
          <a:p>
            <a:pPr marL="114300" indent="0" algn="just">
              <a:buNone/>
            </a:pPr>
            <a:endParaRPr lang="el-GR" sz="1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l-GR" sz="1600" dirty="0" smtClean="0">
                <a:latin typeface="Arial" panose="020B0604020202020204" pitchFamily="34" charset="0"/>
                <a:cs typeface="Arial" panose="020B0604020202020204" pitchFamily="34" charset="0"/>
              </a:rPr>
              <a:t>Ορισμός της ΓΓΑΔΔΤ και της ΓΓ Εσωτερικών και Οργάνωσης του ΥΠΕΣ ως </a:t>
            </a:r>
            <a:r>
              <a:rPr lang="el-GR" sz="1600" b="1" dirty="0" smtClean="0">
                <a:latin typeface="Arial" panose="020B0604020202020204" pitchFamily="34" charset="0"/>
                <a:cs typeface="Arial" panose="020B0604020202020204" pitchFamily="34" charset="0"/>
              </a:rPr>
              <a:t>Κεντρικού Σημείου Αναφοράς</a:t>
            </a:r>
            <a:r>
              <a:rPr lang="el-GR" sz="1600" dirty="0" smtClean="0">
                <a:latin typeface="Arial" panose="020B0604020202020204" pitchFamily="34" charset="0"/>
                <a:cs typeface="Arial" panose="020B0604020202020204" pitchFamily="34" charset="0"/>
              </a:rPr>
              <a:t>, το οποίο θα εκπονεί</a:t>
            </a:r>
            <a:r>
              <a:rPr lang="el-GR" sz="1600" b="1" dirty="0" smtClean="0">
                <a:latin typeface="Arial" panose="020B0604020202020204" pitchFamily="34" charset="0"/>
                <a:cs typeface="Arial" panose="020B0604020202020204" pitchFamily="34" charset="0"/>
              </a:rPr>
              <a:t> Σχέδιο Δράσης </a:t>
            </a:r>
            <a:r>
              <a:rPr lang="el-GR" sz="1600" dirty="0" smtClean="0">
                <a:latin typeface="Arial" panose="020B0604020202020204" pitchFamily="34" charset="0"/>
                <a:cs typeface="Arial" panose="020B0604020202020204" pitchFamily="34" charset="0"/>
              </a:rPr>
              <a:t>για την εφαρμογή της ΠΔ που θα καταθέτει στη Βουλή.</a:t>
            </a:r>
          </a:p>
          <a:p>
            <a:pPr>
              <a:buFont typeface="Wingdings" panose="05000000000000000000" pitchFamily="2" charset="2"/>
              <a:buChar char="ü"/>
            </a:pPr>
            <a:r>
              <a:rPr lang="el-GR" sz="1600" dirty="0" smtClean="0">
                <a:latin typeface="Arial" panose="020B0604020202020204" pitchFamily="34" charset="0"/>
                <a:cs typeface="Arial" panose="020B0604020202020204" pitchFamily="34" charset="0"/>
              </a:rPr>
              <a:t>Ορισμός Γενικού ή Υπηρεσιακού Γραμματέα σε κάθε Υπουργείο ως </a:t>
            </a:r>
            <a:r>
              <a:rPr lang="el-GR" sz="1600" b="1" dirty="0" smtClean="0">
                <a:latin typeface="Arial" panose="020B0604020202020204" pitchFamily="34" charset="0"/>
                <a:cs typeface="Arial" panose="020B0604020202020204" pitchFamily="34" charset="0"/>
              </a:rPr>
              <a:t>Σημείου Αναφοράς </a:t>
            </a:r>
            <a:r>
              <a:rPr lang="el-GR" sz="1600" dirty="0" smtClean="0">
                <a:latin typeface="Arial" panose="020B0604020202020204" pitchFamily="34" charset="0"/>
                <a:cs typeface="Arial" panose="020B0604020202020204" pitchFamily="34" charset="0"/>
              </a:rPr>
              <a:t>για την εφαρμογή της </a:t>
            </a:r>
            <a:r>
              <a:rPr lang="el-GR" sz="1600" dirty="0" err="1" smtClean="0">
                <a:latin typeface="Arial" panose="020B0604020202020204" pitchFamily="34" charset="0"/>
                <a:cs typeface="Arial" panose="020B0604020202020204" pitchFamily="34" charset="0"/>
              </a:rPr>
              <a:t>Πολυεπίπεδης</a:t>
            </a:r>
            <a:r>
              <a:rPr lang="el-GR" sz="1600" dirty="0" smtClean="0">
                <a:latin typeface="Arial" panose="020B0604020202020204" pitchFamily="34" charset="0"/>
                <a:cs typeface="Arial" panose="020B0604020202020204" pitchFamily="34" charset="0"/>
              </a:rPr>
              <a:t> Διακυβέρνησης.</a:t>
            </a:r>
          </a:p>
          <a:p>
            <a:pPr>
              <a:buFont typeface="Wingdings" panose="05000000000000000000" pitchFamily="2" charset="2"/>
              <a:buChar char="ü"/>
            </a:pPr>
            <a:r>
              <a:rPr lang="el-GR" sz="1600" dirty="0" smtClean="0">
                <a:latin typeface="Arial" panose="020B0604020202020204" pitchFamily="34" charset="0"/>
                <a:cs typeface="Arial" panose="020B0604020202020204" pitchFamily="34" charset="0"/>
              </a:rPr>
              <a:t>Ορισμός εκπροσώπου κάθε Αποκεντρωμένης Διοίκησης ως Σημείου Αναφοράς.</a:t>
            </a:r>
          </a:p>
          <a:p>
            <a:pPr>
              <a:buFont typeface="Wingdings" panose="05000000000000000000" pitchFamily="2" charset="2"/>
              <a:buChar char="ü"/>
            </a:pPr>
            <a:r>
              <a:rPr lang="el-GR" sz="1600" dirty="0" smtClean="0">
                <a:latin typeface="Arial" panose="020B0604020202020204" pitchFamily="34" charset="0"/>
                <a:cs typeface="Arial" panose="020B0604020202020204" pitchFamily="34" charset="0"/>
              </a:rPr>
              <a:t>Ορισμός εκπροσώπου της ΕΝΠΕ και της ΚΕΔΕ ως Σημείου Αναφοράς της Τοπικής Αυτοδιοίκησης.</a:t>
            </a:r>
          </a:p>
          <a:p>
            <a:pPr>
              <a:buFont typeface="Wingdings" panose="05000000000000000000" pitchFamily="2" charset="2"/>
              <a:buChar char="ü"/>
            </a:pPr>
            <a:r>
              <a:rPr lang="el-GR" sz="1600" dirty="0" smtClean="0">
                <a:latin typeface="Arial" panose="020B0604020202020204" pitchFamily="34" charset="0"/>
                <a:cs typeface="Arial" panose="020B0604020202020204" pitchFamily="34" charset="0"/>
              </a:rPr>
              <a:t>Πρόβλεψη λειτουργικής σχέσης μεταξύ των Σημείων Αναφοράς των τριών επιπέδων διοίκησης με στόχο: </a:t>
            </a:r>
          </a:p>
          <a:p>
            <a:pPr lvl="1">
              <a:buFont typeface="Courier New" panose="02070309020205020404" pitchFamily="49" charset="0"/>
              <a:buChar char="o"/>
            </a:pPr>
            <a:r>
              <a:rPr lang="el-GR" sz="1600" dirty="0" smtClean="0">
                <a:latin typeface="Arial" panose="020B0604020202020204" pitchFamily="34" charset="0"/>
                <a:cs typeface="Arial" panose="020B0604020202020204" pitchFamily="34" charset="0"/>
              </a:rPr>
              <a:t>την εφαρμογή της ΠΔ, </a:t>
            </a:r>
          </a:p>
          <a:p>
            <a:pPr lvl="1">
              <a:buFont typeface="Courier New" panose="02070309020205020404" pitchFamily="49" charset="0"/>
              <a:buChar char="o"/>
            </a:pPr>
            <a:r>
              <a:rPr lang="el-GR" sz="1600" dirty="0" smtClean="0">
                <a:latin typeface="Arial" panose="020B0604020202020204" pitchFamily="34" charset="0"/>
                <a:cs typeface="Arial" panose="020B0604020202020204" pitchFamily="34" charset="0"/>
              </a:rPr>
              <a:t>την αποφυγή αλληλοεπικαλύψεων αρμοδιοτήτων, άρση ασαφειών για το ρόλο του κάθε συμμετέχοντα,</a:t>
            </a:r>
          </a:p>
          <a:p>
            <a:pPr lvl="1">
              <a:buFont typeface="Courier New" panose="02070309020205020404" pitchFamily="49" charset="0"/>
              <a:buChar char="o"/>
            </a:pPr>
            <a:r>
              <a:rPr lang="el-GR" sz="1600" dirty="0" smtClean="0">
                <a:latin typeface="Arial" panose="020B0604020202020204" pitchFamily="34" charset="0"/>
                <a:cs typeface="Arial" panose="020B0604020202020204" pitchFamily="34" charset="0"/>
              </a:rPr>
              <a:t>την επαρκή ρυθμιστική κάλυψη των νομικών κενών που τυχόν εντοπίζονται,</a:t>
            </a:r>
          </a:p>
          <a:p>
            <a:pPr lvl="1">
              <a:buFont typeface="Courier New" panose="02070309020205020404" pitchFamily="49" charset="0"/>
              <a:buChar char="o"/>
            </a:pPr>
            <a:r>
              <a:rPr lang="el-GR" sz="1600" dirty="0" smtClean="0">
                <a:latin typeface="Arial" panose="020B0604020202020204" pitchFamily="34" charset="0"/>
                <a:cs typeface="Arial" panose="020B0604020202020204" pitchFamily="34" charset="0"/>
              </a:rPr>
              <a:t>τη γνωμοδότηση για την ανακατανομή αρμοδιοτήτων μεταξύ των επιπέδων διοίκησης</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8761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25</a:t>
            </a:fld>
            <a:endParaRPr lang="el-GR"/>
          </a:p>
        </p:txBody>
      </p:sp>
      <p:sp>
        <p:nvSpPr>
          <p:cNvPr id="3" name="TextBox 2"/>
          <p:cNvSpPr txBox="1"/>
          <p:nvPr/>
        </p:nvSpPr>
        <p:spPr>
          <a:xfrm>
            <a:off x="263351" y="260648"/>
            <a:ext cx="11661293" cy="707886"/>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buNone/>
            </a:pPr>
            <a:r>
              <a:rPr lang="el-GR" sz="1600" b="1" dirty="0">
                <a:latin typeface="Arial" panose="020B0604020202020204" pitchFamily="34" charset="0"/>
                <a:cs typeface="Arial" panose="020B0604020202020204" pitchFamily="34" charset="0"/>
              </a:rPr>
              <a:t>Μηχανισμός Υποστήριξης </a:t>
            </a:r>
            <a:r>
              <a:rPr lang="el-GR" sz="1600" b="1" dirty="0" err="1">
                <a:latin typeface="Arial" panose="020B0604020202020204" pitchFamily="34" charset="0"/>
                <a:cs typeface="Arial" panose="020B0604020202020204" pitchFamily="34" charset="0"/>
              </a:rPr>
              <a:t>Πολυεπίπεδης</a:t>
            </a:r>
            <a:r>
              <a:rPr lang="el-GR" sz="1600" b="1" dirty="0">
                <a:latin typeface="Arial" panose="020B0604020202020204" pitchFamily="34" charset="0"/>
                <a:cs typeface="Arial" panose="020B0604020202020204" pitchFamily="34" charset="0"/>
              </a:rPr>
              <a:t> </a:t>
            </a:r>
            <a:r>
              <a:rPr lang="el-GR" sz="1600" b="1" dirty="0" smtClean="0">
                <a:latin typeface="Arial" panose="020B0604020202020204" pitchFamily="34" charset="0"/>
                <a:cs typeface="Arial" panose="020B0604020202020204" pitchFamily="34" charset="0"/>
              </a:rPr>
              <a:t>Διακυβέρνησης</a:t>
            </a:r>
            <a:endParaRPr lang="el-GR" sz="16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 xmlns:a16="http://schemas.microsoft.com/office/drawing/2014/main" id="{503A5A2A-565B-D5BC-B2A2-F9B3FA6F06DF}"/>
              </a:ext>
            </a:extLst>
          </p:cNvPr>
          <p:cNvSpPr txBox="1">
            <a:spLocks/>
          </p:cNvSpPr>
          <p:nvPr/>
        </p:nvSpPr>
        <p:spPr>
          <a:xfrm>
            <a:off x="415636" y="1124744"/>
            <a:ext cx="11305309" cy="485003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just">
              <a:buNone/>
            </a:pPr>
            <a:r>
              <a:rPr lang="el-GR" sz="1600" b="1" dirty="0" smtClean="0">
                <a:solidFill>
                  <a:srgbClr val="0070C0"/>
                </a:solidFill>
                <a:latin typeface="Arial" panose="020B0604020202020204" pitchFamily="34" charset="0"/>
                <a:cs typeface="Arial" panose="020B0604020202020204" pitchFamily="34" charset="0"/>
              </a:rPr>
              <a:t>«Συντονιστικό Όργανο Υλοποίησης Δημόσιας Πολιτικής» </a:t>
            </a:r>
            <a:r>
              <a:rPr lang="el-GR" sz="1600" dirty="0" smtClean="0">
                <a:latin typeface="Arial" panose="020B0604020202020204" pitchFamily="34" charset="0"/>
                <a:cs typeface="Arial" panose="020B0604020202020204" pitchFamily="34" charset="0"/>
              </a:rPr>
              <a:t>σε συγκεκριμένη δημόσια πολιτική που διαπερνά άνω των δύο Λειτουργικών Τομέων και εμπλέκει άνω των δύο διοικητικών επιπέδων.</a:t>
            </a:r>
          </a:p>
          <a:p>
            <a:pPr marL="114300" indent="0" algn="just">
              <a:buNone/>
            </a:pPr>
            <a:endParaRPr lang="el-GR" sz="1600" dirty="0" smtClean="0">
              <a:latin typeface="Arial" panose="020B0604020202020204" pitchFamily="34" charset="0"/>
              <a:cs typeface="Arial" panose="020B0604020202020204" pitchFamily="34" charset="0"/>
            </a:endParaRPr>
          </a:p>
          <a:p>
            <a:pPr lvl="1"/>
            <a:r>
              <a:rPr lang="el-GR" sz="1600" b="1" dirty="0" smtClean="0">
                <a:latin typeface="Arial" panose="020B0604020202020204" pitchFamily="34" charset="0"/>
                <a:cs typeface="Arial" panose="020B0604020202020204" pitchFamily="34" charset="0"/>
              </a:rPr>
              <a:t>Ανάθεση συντονισμού </a:t>
            </a:r>
            <a:r>
              <a:rPr lang="el-GR" sz="1600" dirty="0" smtClean="0">
                <a:latin typeface="Arial" panose="020B0604020202020204" pitchFamily="34" charset="0"/>
                <a:cs typeface="Arial" panose="020B0604020202020204" pitchFamily="34" charset="0"/>
              </a:rPr>
              <a:t>των διαφορετικών επιπέδων διοίκησης που εμπλέκονται στην υλοποίηση θεματικού αντικειμένου σε </a:t>
            </a:r>
            <a:r>
              <a:rPr lang="el-GR" sz="1600" b="1" dirty="0" smtClean="0">
                <a:latin typeface="Arial" panose="020B0604020202020204" pitchFamily="34" charset="0"/>
                <a:cs typeface="Arial" panose="020B0604020202020204" pitchFamily="34" charset="0"/>
              </a:rPr>
              <a:t>ΝΠ που εποπτεύεται από το αρμόδιο Υπουργείο,</a:t>
            </a:r>
            <a:endParaRPr lang="el-GR" sz="1600" dirty="0" smtClean="0">
              <a:latin typeface="Arial" panose="020B0604020202020204" pitchFamily="34" charset="0"/>
              <a:cs typeface="Arial" panose="020B0604020202020204" pitchFamily="34" charset="0"/>
            </a:endParaRPr>
          </a:p>
          <a:p>
            <a:pPr lvl="1"/>
            <a:r>
              <a:rPr lang="el-GR" sz="1600" b="1" dirty="0" smtClean="0">
                <a:latin typeface="Arial" panose="020B0604020202020204" pitchFamily="34" charset="0"/>
                <a:cs typeface="Arial" panose="020B0604020202020204" pitchFamily="34" charset="0"/>
              </a:rPr>
              <a:t>Καταγραφή των εμπλεκόμενων μερών </a:t>
            </a:r>
            <a:r>
              <a:rPr lang="el-GR" sz="1600" dirty="0" smtClean="0">
                <a:latin typeface="Arial" panose="020B0604020202020204" pitchFamily="34" charset="0"/>
                <a:cs typeface="Arial" panose="020B0604020202020204" pitchFamily="34" charset="0"/>
              </a:rPr>
              <a:t>και ρητή </a:t>
            </a:r>
            <a:r>
              <a:rPr lang="el-GR" sz="1600" b="1" dirty="0" smtClean="0">
                <a:latin typeface="Arial" panose="020B0604020202020204" pitchFamily="34" charset="0"/>
                <a:cs typeface="Arial" panose="020B0604020202020204" pitchFamily="34" charset="0"/>
              </a:rPr>
              <a:t>αποτύπωση των αρμοδιοτήτων </a:t>
            </a:r>
            <a:r>
              <a:rPr lang="el-GR" sz="1600" dirty="0" smtClean="0">
                <a:latin typeface="Arial" panose="020B0604020202020204" pitchFamily="34" charset="0"/>
                <a:cs typeface="Arial" panose="020B0604020202020204" pitchFamily="34" charset="0"/>
              </a:rPr>
              <a:t>όλων των διοικητικών επιπέδων,</a:t>
            </a:r>
          </a:p>
          <a:p>
            <a:pPr lvl="1"/>
            <a:r>
              <a:rPr lang="el-GR" sz="1600" dirty="0" smtClean="0">
                <a:latin typeface="Arial" panose="020B0604020202020204" pitchFamily="34" charset="0"/>
                <a:cs typeface="Arial" panose="020B0604020202020204" pitchFamily="34" charset="0"/>
              </a:rPr>
              <a:t>Περιγραφή συγκεκριμένων </a:t>
            </a:r>
            <a:r>
              <a:rPr lang="el-GR" sz="1600" b="1" dirty="0" smtClean="0">
                <a:latin typeface="Arial" panose="020B0604020202020204" pitchFamily="34" charset="0"/>
                <a:cs typeface="Arial" panose="020B0604020202020204" pitchFamily="34" charset="0"/>
              </a:rPr>
              <a:t>εργαλείων</a:t>
            </a:r>
            <a:r>
              <a:rPr lang="el-GR" sz="1600" dirty="0" smtClean="0">
                <a:latin typeface="Arial" panose="020B0604020202020204" pitchFamily="34" charset="0"/>
                <a:cs typeface="Arial" panose="020B0604020202020204" pitchFamily="34" charset="0"/>
              </a:rPr>
              <a:t> για το προβλεπόμενο (νομοθετικά) Συντονιστικό Όργανο Υλοποίησης Δημόσιας Πολιτικής,</a:t>
            </a:r>
          </a:p>
          <a:p>
            <a:pPr lvl="1"/>
            <a:r>
              <a:rPr lang="el-GR" sz="1600" dirty="0" smtClean="0">
                <a:latin typeface="Arial" panose="020B0604020202020204" pitchFamily="34" charset="0"/>
                <a:cs typeface="Arial" panose="020B0604020202020204" pitchFamily="34" charset="0"/>
              </a:rPr>
              <a:t>Κατοχύρωση της λειτουργικότητας της </a:t>
            </a:r>
            <a:r>
              <a:rPr lang="el-GR" sz="1600" dirty="0" err="1" smtClean="0">
                <a:latin typeface="Arial" panose="020B0604020202020204" pitchFamily="34" charset="0"/>
                <a:cs typeface="Arial" panose="020B0604020202020204" pitchFamily="34" charset="0"/>
              </a:rPr>
              <a:t>Πολυεπίπεδης</a:t>
            </a:r>
            <a:r>
              <a:rPr lang="el-GR" sz="1600" dirty="0" smtClean="0">
                <a:latin typeface="Arial" panose="020B0604020202020204" pitchFamily="34" charset="0"/>
                <a:cs typeface="Arial" panose="020B0604020202020204" pitchFamily="34" charset="0"/>
              </a:rPr>
              <a:t> Διακυβέρνησης μέσω:</a:t>
            </a:r>
          </a:p>
          <a:p>
            <a:pPr lvl="2"/>
            <a:r>
              <a:rPr lang="el-GR" sz="1600" dirty="0" smtClean="0">
                <a:latin typeface="Arial" panose="020B0604020202020204" pitchFamily="34" charset="0"/>
                <a:cs typeface="Arial" panose="020B0604020202020204" pitchFamily="34" charset="0"/>
              </a:rPr>
              <a:t>Προγραμματισμού,</a:t>
            </a:r>
          </a:p>
          <a:p>
            <a:pPr lvl="2"/>
            <a:r>
              <a:rPr lang="el-GR" sz="1600" dirty="0" smtClean="0">
                <a:latin typeface="Arial" panose="020B0604020202020204" pitchFamily="34" charset="0"/>
                <a:cs typeface="Arial" panose="020B0604020202020204" pitchFamily="34" charset="0"/>
              </a:rPr>
              <a:t>Δικτύωσης,</a:t>
            </a:r>
          </a:p>
          <a:p>
            <a:pPr lvl="2"/>
            <a:r>
              <a:rPr lang="el-GR" sz="1600" dirty="0" err="1" smtClean="0">
                <a:latin typeface="Arial" panose="020B0604020202020204" pitchFamily="34" charset="0"/>
                <a:cs typeface="Arial" panose="020B0604020202020204" pitchFamily="34" charset="0"/>
              </a:rPr>
              <a:t>Συμβασιοποίησης</a:t>
            </a:r>
            <a:r>
              <a:rPr lang="el-GR" sz="1600" dirty="0" smtClean="0">
                <a:latin typeface="Arial" panose="020B0604020202020204" pitchFamily="34" charset="0"/>
                <a:cs typeface="Arial" panose="020B0604020202020204" pitchFamily="34" charset="0"/>
              </a:rPr>
              <a:t>.</a:t>
            </a:r>
          </a:p>
          <a:p>
            <a:pPr lvl="1"/>
            <a:r>
              <a:rPr lang="el-GR" sz="1600" dirty="0" smtClean="0">
                <a:latin typeface="Arial" panose="020B0604020202020204" pitchFamily="34" charset="0"/>
                <a:cs typeface="Arial" panose="020B0604020202020204" pitchFamily="34" charset="0"/>
              </a:rPr>
              <a:t>Παράδειγμα του συγκεκριμένου σεναρίου αποτελεί ο Ν.4685/2020 για τη διαχείριση των Προστατευόμενων Περιοχών.</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80134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p:nvPr/>
        </p:nvSpPr>
        <p:spPr>
          <a:xfrm>
            <a:off x="1602769" y="5722705"/>
            <a:ext cx="9945384" cy="8527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b="1" i="0" u="none" strike="noStrike" cap="none" dirty="0">
              <a:solidFill>
                <a:srgbClr val="0070C0"/>
              </a:solidFill>
              <a:sym typeface="Arial"/>
            </a:endParaRPr>
          </a:p>
        </p:txBody>
      </p:sp>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l-GR" smtClean="0"/>
              <a:pPr marL="0" lvl="0" indent="0" algn="r" rtl="0">
                <a:spcBef>
                  <a:spcPts val="0"/>
                </a:spcBef>
                <a:spcAft>
                  <a:spcPts val="0"/>
                </a:spcAft>
                <a:buNone/>
              </a:pPr>
              <a:t>26</a:t>
            </a:fld>
            <a:endParaRPr lang="el-GR"/>
          </a:p>
        </p:txBody>
      </p:sp>
    </p:spTree>
    <p:extLst>
      <p:ext uri="{BB962C8B-B14F-4D97-AF65-F5344CB8AC3E}">
        <p14:creationId xmlns:p14="http://schemas.microsoft.com/office/powerpoint/2010/main" xmlns="" val="245518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96688" y="-136522"/>
            <a:ext cx="12271347" cy="6994521"/>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3</a:t>
            </a:fld>
            <a:endParaRPr lang="el-GR" dirty="0"/>
          </a:p>
        </p:txBody>
      </p:sp>
      <p:sp>
        <p:nvSpPr>
          <p:cNvPr id="3" name="TextBox 2"/>
          <p:cNvSpPr txBox="1"/>
          <p:nvPr/>
        </p:nvSpPr>
        <p:spPr>
          <a:xfrm>
            <a:off x="263351" y="260648"/>
            <a:ext cx="11661293" cy="338554"/>
          </a:xfrm>
          <a:prstGeom prst="rect">
            <a:avLst/>
          </a:prstGeom>
          <a:noFill/>
        </p:spPr>
        <p:txBody>
          <a:bodyPr wrap="square" rtlCol="0">
            <a:spAutoFit/>
          </a:bodyPr>
          <a:lstStyle/>
          <a:p>
            <a:pPr marL="114300" indent="0" algn="ctr">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Διακυβέρνησης</a:t>
            </a:r>
          </a:p>
        </p:txBody>
      </p:sp>
      <p:sp>
        <p:nvSpPr>
          <p:cNvPr id="8" name="Google Shape;97;p2"/>
          <p:cNvSpPr txBox="1"/>
          <p:nvPr/>
        </p:nvSpPr>
        <p:spPr>
          <a:xfrm>
            <a:off x="206570" y="1017260"/>
            <a:ext cx="11305257" cy="513405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lvl="0"/>
            <a:endParaRPr lang="en-US" dirty="0" smtClean="0">
              <a:solidFill>
                <a:srgbClr val="0070C0"/>
              </a:solidFill>
            </a:endParaRPr>
          </a:p>
          <a:p>
            <a:pPr lvl="0"/>
            <a:endParaRPr lang="en-US" dirty="0">
              <a:solidFill>
                <a:srgbClr val="0070C0"/>
              </a:solidFill>
            </a:endParaRPr>
          </a:p>
        </p:txBody>
      </p:sp>
      <p:sp>
        <p:nvSpPr>
          <p:cNvPr id="9" name="TextBox 11">
            <a:extLst>
              <a:ext uri="{FF2B5EF4-FFF2-40B4-BE49-F238E27FC236}">
                <a16:creationId xmlns="" xmlns:a16="http://schemas.microsoft.com/office/drawing/2014/main" id="{E71CBF58-428B-E24C-8A2B-EB5F68272E1A}"/>
              </a:ext>
            </a:extLst>
          </p:cNvPr>
          <p:cNvSpPr txBox="1"/>
          <p:nvPr/>
        </p:nvSpPr>
        <p:spPr>
          <a:xfrm>
            <a:off x="5879976" y="836712"/>
            <a:ext cx="4917321" cy="622788"/>
          </a:xfrm>
          <a:prstGeom prst="rect">
            <a:avLst/>
          </a:prstGeom>
        </p:spPr>
        <p:txBody>
          <a:bodyPr lIns="0" tIns="0" rIns="0" bIns="0" rtlCol="0" anchor="t">
            <a:noAutofit/>
          </a:bodyPr>
          <a:lstStyle/>
          <a:p>
            <a:pPr algn="just"/>
            <a:r>
              <a:rPr lang="el-GR" sz="1200" dirty="0"/>
              <a:t>Ανάλυση και αποτύπωση της υφιστάμενης κατάστασης στο δημόσιο ανά τομέα πολιτικής όπου θα προκύψουν οι δρώντες, οι τομείς πολιτικής στους οποίους αναπτύσσουν το έργο τους, οι ευθύνες που αναλαμβάνουν στον εκάστοτε τομέα πολιτικής, οι επικαλύψεις </a:t>
            </a:r>
            <a:r>
              <a:rPr lang="el-GR" sz="1200" dirty="0" smtClean="0"/>
              <a:t>ευθυνών </a:t>
            </a:r>
            <a:endParaRPr lang="el-GR" sz="1200" dirty="0"/>
          </a:p>
        </p:txBody>
      </p:sp>
      <p:sp>
        <p:nvSpPr>
          <p:cNvPr id="10" name="TextBox 11">
            <a:extLst>
              <a:ext uri="{FF2B5EF4-FFF2-40B4-BE49-F238E27FC236}">
                <a16:creationId xmlns="" xmlns:a16="http://schemas.microsoft.com/office/drawing/2014/main" id="{5820C465-888A-BF4F-8788-8A0E19BF0BF5}"/>
              </a:ext>
            </a:extLst>
          </p:cNvPr>
          <p:cNvSpPr txBox="1"/>
          <p:nvPr/>
        </p:nvSpPr>
        <p:spPr>
          <a:xfrm>
            <a:off x="5859199" y="1844824"/>
            <a:ext cx="4917321" cy="504056"/>
          </a:xfrm>
          <a:prstGeom prst="rect">
            <a:avLst/>
          </a:prstGeom>
        </p:spPr>
        <p:txBody>
          <a:bodyPr lIns="0" tIns="0" rIns="0" bIns="0" rtlCol="0" anchor="t">
            <a:noAutofit/>
          </a:bodyPr>
          <a:lstStyle/>
          <a:p>
            <a:pPr algn="just"/>
            <a:r>
              <a:rPr lang="el-GR" sz="1200" dirty="0"/>
              <a:t>Αποτύπωση των βέλτιστων πρακτικών επίτευξης </a:t>
            </a:r>
            <a:r>
              <a:rPr lang="el-GR" sz="1200" dirty="0" err="1"/>
              <a:t>πολυεπίπεδης</a:t>
            </a:r>
            <a:r>
              <a:rPr lang="el-GR" sz="1200" dirty="0"/>
              <a:t> διακυβέρνησης σε επίπεδο μεθοδολογίας κατανομής των αρμοδιοτήτων στα επιμέρους επίπεδα, από την Ευρωπαϊκή Ένωση και ειδικότερα, σε επιλεγμένα κράτη – μέλη, των οποίων το σύστημα διακυβέρνησης παρουσιάζει παρόμοια χαρακτηριστικά, ως προς την οργάνωση της κεντρικής διοίκησης και τη διαχείριση τομέων πολιτικής από αποκεντρωμένους και τοπικούς </a:t>
            </a:r>
            <a:r>
              <a:rPr lang="el-GR" sz="1200" dirty="0" smtClean="0"/>
              <a:t>θεσμούς</a:t>
            </a:r>
            <a:endParaRPr lang="el-GR" sz="1200" dirty="0"/>
          </a:p>
          <a:p>
            <a:pPr lvl="0" algn="just"/>
            <a:endParaRPr lang="en-US" sz="1200" dirty="0">
              <a:solidFill>
                <a:srgbClr val="16294C"/>
              </a:solidFill>
              <a:latin typeface="Gotham Greek Book" panose="02000503020000020004" pitchFamily="2" charset="0"/>
              <a:ea typeface="Roboto Condensed" panose="02000000000000000000" pitchFamily="2" charset="0"/>
            </a:endParaRPr>
          </a:p>
        </p:txBody>
      </p:sp>
      <p:sp>
        <p:nvSpPr>
          <p:cNvPr id="12" name="TextBox 8">
            <a:extLst>
              <a:ext uri="{FF2B5EF4-FFF2-40B4-BE49-F238E27FC236}">
                <a16:creationId xmlns="" xmlns:a16="http://schemas.microsoft.com/office/drawing/2014/main" id="{81BFF537-D061-A04B-81BF-D3A316813E2D}"/>
              </a:ext>
            </a:extLst>
          </p:cNvPr>
          <p:cNvSpPr txBox="1"/>
          <p:nvPr/>
        </p:nvSpPr>
        <p:spPr>
          <a:xfrm>
            <a:off x="642551" y="908222"/>
            <a:ext cx="3165609" cy="2345516"/>
          </a:xfrm>
          <a:prstGeom prst="rect">
            <a:avLst/>
          </a:prstGeom>
        </p:spPr>
        <p:txBody>
          <a:bodyPr wrap="square" lIns="0" tIns="0" rIns="0" bIns="0" rtlCol="0" anchor="t">
            <a:noAutofit/>
          </a:bodyPr>
          <a:lstStyle/>
          <a:p>
            <a:pPr lvl="0">
              <a:defRPr/>
            </a:pPr>
            <a:r>
              <a:rPr lang="el-GR" sz="1600" b="1" dirty="0">
                <a:solidFill>
                  <a:srgbClr val="0070C0"/>
                </a:solidFill>
              </a:rPr>
              <a:t>Α’ </a:t>
            </a:r>
            <a:r>
              <a:rPr lang="el-GR" sz="1600" b="1" dirty="0" smtClean="0">
                <a:solidFill>
                  <a:srgbClr val="0070C0"/>
                </a:solidFill>
              </a:rPr>
              <a:t>φάση</a:t>
            </a:r>
          </a:p>
          <a:p>
            <a:pPr lvl="0">
              <a:defRPr/>
            </a:pPr>
            <a:endParaRPr lang="el-GR" sz="1600" b="1" spc="-150" dirty="0" smtClean="0">
              <a:solidFill>
                <a:srgbClr val="0070C0"/>
              </a:solidFill>
              <a:latin typeface="+mn-lt"/>
            </a:endParaRPr>
          </a:p>
          <a:p>
            <a:r>
              <a:rPr lang="el-GR" sz="1600" b="1" dirty="0" smtClean="0">
                <a:solidFill>
                  <a:srgbClr val="0070C0"/>
                </a:solidFill>
              </a:rPr>
              <a:t>Καταγραφή </a:t>
            </a:r>
            <a:r>
              <a:rPr lang="el-GR" sz="1600" b="1" dirty="0">
                <a:solidFill>
                  <a:srgbClr val="0070C0"/>
                </a:solidFill>
              </a:rPr>
              <a:t>υφιστάμενης κατάστασης - βέλτιστες πρακτικές</a:t>
            </a:r>
            <a:endParaRPr lang="el-GR" sz="1600" dirty="0">
              <a:solidFill>
                <a:srgbClr val="0070C0"/>
              </a:solidFill>
            </a:endParaRPr>
          </a:p>
        </p:txBody>
      </p:sp>
      <p:grpSp>
        <p:nvGrpSpPr>
          <p:cNvPr id="16" name="Group 28">
            <a:extLst>
              <a:ext uri="{FF2B5EF4-FFF2-40B4-BE49-F238E27FC236}">
                <a16:creationId xmlns="" xmlns:a16="http://schemas.microsoft.com/office/drawing/2014/main" id="{5413164B-1924-4045-885D-6052083605F6}"/>
              </a:ext>
            </a:extLst>
          </p:cNvPr>
          <p:cNvGrpSpPr/>
          <p:nvPr/>
        </p:nvGrpSpPr>
        <p:grpSpPr>
          <a:xfrm>
            <a:off x="5231904" y="1916832"/>
            <a:ext cx="342900" cy="342900"/>
            <a:chOff x="4400550" y="3067470"/>
            <a:chExt cx="342900" cy="342900"/>
          </a:xfrm>
        </p:grpSpPr>
        <p:sp>
          <p:nvSpPr>
            <p:cNvPr id="17" name="Oval 29">
              <a:extLst>
                <a:ext uri="{FF2B5EF4-FFF2-40B4-BE49-F238E27FC236}">
                  <a16:creationId xmlns="" xmlns:a16="http://schemas.microsoft.com/office/drawing/2014/main" id="{B0B43AB1-4E4A-3041-9120-4DAA806AE733}"/>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18" name="L-shape 3">
              <a:extLst>
                <a:ext uri="{FF2B5EF4-FFF2-40B4-BE49-F238E27FC236}">
                  <a16:creationId xmlns="" xmlns:a16="http://schemas.microsoft.com/office/drawing/2014/main" id="{5F031367-0E2C-414D-A6BB-0C906B005F5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grpSp>
        <p:nvGrpSpPr>
          <p:cNvPr id="19" name="Group 31">
            <a:extLst>
              <a:ext uri="{FF2B5EF4-FFF2-40B4-BE49-F238E27FC236}">
                <a16:creationId xmlns="" xmlns:a16="http://schemas.microsoft.com/office/drawing/2014/main" id="{11779F6E-67FB-0F47-B00D-804847DF49DF}"/>
              </a:ext>
            </a:extLst>
          </p:cNvPr>
          <p:cNvGrpSpPr/>
          <p:nvPr/>
        </p:nvGrpSpPr>
        <p:grpSpPr>
          <a:xfrm>
            <a:off x="5231904" y="836712"/>
            <a:ext cx="342900" cy="342900"/>
            <a:chOff x="4400550" y="3067470"/>
            <a:chExt cx="342900" cy="342900"/>
          </a:xfrm>
        </p:grpSpPr>
        <p:sp>
          <p:nvSpPr>
            <p:cNvPr id="20" name="Oval 32">
              <a:extLst>
                <a:ext uri="{FF2B5EF4-FFF2-40B4-BE49-F238E27FC236}">
                  <a16:creationId xmlns="" xmlns:a16="http://schemas.microsoft.com/office/drawing/2014/main" id="{D90165EF-0568-0140-9C04-849456FEFCED}"/>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1" name="L-shape 3">
              <a:extLst>
                <a:ext uri="{FF2B5EF4-FFF2-40B4-BE49-F238E27FC236}">
                  <a16:creationId xmlns="" xmlns:a16="http://schemas.microsoft.com/office/drawing/2014/main" id="{825FB673-0AF9-5F48-A189-23B064E4AA14}"/>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22" name="TextBox 21">
            <a:extLst>
              <a:ext uri="{FF2B5EF4-FFF2-40B4-BE49-F238E27FC236}">
                <a16:creationId xmlns="" xmlns:a16="http://schemas.microsoft.com/office/drawing/2014/main" id="{4480666A-4A95-DA48-A7F8-63AE11D5D68D}"/>
              </a:ext>
            </a:extLst>
          </p:cNvPr>
          <p:cNvSpPr txBox="1"/>
          <p:nvPr/>
        </p:nvSpPr>
        <p:spPr>
          <a:xfrm>
            <a:off x="5907933" y="3944779"/>
            <a:ext cx="4917321" cy="622788"/>
          </a:xfrm>
          <a:prstGeom prst="rect">
            <a:avLst/>
          </a:prstGeom>
        </p:spPr>
        <p:txBody>
          <a:bodyPr lIns="0" tIns="0" rIns="0" bIns="0" rtlCol="0" anchor="t">
            <a:noAutofit/>
          </a:bodyPr>
          <a:lstStyle/>
          <a:p>
            <a:pPr algn="just"/>
            <a:r>
              <a:rPr lang="el-GR" sz="1200" dirty="0"/>
              <a:t>Εντοπισμός και καταγραφή των αρμοδιοτήτων ανά τομέα πολιτικής στα επιμέρους επίπεδα Διοίκησης. Ο εντοπισμός και καταγραφή αρμοδιοτήτων θα γίνει στη βάση αναγνώρισής τους σε πολλαπλά επίπεδα διακυβέρνησης, (εντοπισμός αρμοδιοτήτων που απαντώνται σε περισσότερα του ενός επίπεδα διακυβέρνησης-αλληλεπικαλύψεις</a:t>
            </a:r>
            <a:r>
              <a:rPr lang="el-GR" sz="1200" dirty="0" smtClean="0"/>
              <a:t>)</a:t>
            </a:r>
            <a:endParaRPr lang="el-GR" sz="1200" dirty="0"/>
          </a:p>
        </p:txBody>
      </p:sp>
      <p:grpSp>
        <p:nvGrpSpPr>
          <p:cNvPr id="24" name="Group 35">
            <a:extLst>
              <a:ext uri="{FF2B5EF4-FFF2-40B4-BE49-F238E27FC236}">
                <a16:creationId xmlns="" xmlns:a16="http://schemas.microsoft.com/office/drawing/2014/main" id="{36FEAE59-0887-0241-9AFE-857D054E8225}"/>
              </a:ext>
            </a:extLst>
          </p:cNvPr>
          <p:cNvGrpSpPr/>
          <p:nvPr/>
        </p:nvGrpSpPr>
        <p:grpSpPr>
          <a:xfrm>
            <a:off x="5279283" y="3933056"/>
            <a:ext cx="342900" cy="342900"/>
            <a:chOff x="4400550" y="3067470"/>
            <a:chExt cx="342900" cy="342900"/>
          </a:xfrm>
        </p:grpSpPr>
        <p:sp>
          <p:nvSpPr>
            <p:cNvPr id="25"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6"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36" name="TextBox 8">
            <a:extLst>
              <a:ext uri="{FF2B5EF4-FFF2-40B4-BE49-F238E27FC236}">
                <a16:creationId xmlns="" xmlns:a16="http://schemas.microsoft.com/office/drawing/2014/main" id="{81BFF537-D061-A04B-81BF-D3A316813E2D}"/>
              </a:ext>
            </a:extLst>
          </p:cNvPr>
          <p:cNvSpPr txBox="1"/>
          <p:nvPr/>
        </p:nvSpPr>
        <p:spPr>
          <a:xfrm>
            <a:off x="551384" y="4243926"/>
            <a:ext cx="3165609" cy="1129290"/>
          </a:xfrm>
          <a:prstGeom prst="rect">
            <a:avLst/>
          </a:prstGeom>
        </p:spPr>
        <p:txBody>
          <a:bodyPr wrap="square" lIns="0" tIns="0" rIns="0" bIns="0" rtlCol="0" anchor="t">
            <a:noAutofit/>
          </a:bodyPr>
          <a:lstStyle/>
          <a:p>
            <a:r>
              <a:rPr lang="el-GR" sz="1600" b="1" dirty="0">
                <a:solidFill>
                  <a:srgbClr val="0070C0"/>
                </a:solidFill>
              </a:rPr>
              <a:t>Β΄ </a:t>
            </a:r>
            <a:r>
              <a:rPr lang="el-GR" sz="1600" b="1" dirty="0" smtClean="0">
                <a:solidFill>
                  <a:srgbClr val="0070C0"/>
                </a:solidFill>
              </a:rPr>
              <a:t>φάση</a:t>
            </a:r>
          </a:p>
          <a:p>
            <a:endParaRPr lang="el-GR" sz="1600" b="1" dirty="0" smtClean="0">
              <a:solidFill>
                <a:srgbClr val="0070C0"/>
              </a:solidFill>
            </a:endParaRPr>
          </a:p>
          <a:p>
            <a:r>
              <a:rPr lang="el-GR" sz="1600" b="1" dirty="0" smtClean="0">
                <a:solidFill>
                  <a:srgbClr val="0070C0"/>
                </a:solidFill>
              </a:rPr>
              <a:t>Καταγραφή </a:t>
            </a:r>
            <a:r>
              <a:rPr lang="el-GR" sz="1600" b="1" dirty="0">
                <a:solidFill>
                  <a:srgbClr val="0070C0"/>
                </a:solidFill>
              </a:rPr>
              <a:t>αρμοδιοτήτων </a:t>
            </a:r>
            <a:endParaRPr lang="el-GR" sz="1600" dirty="0">
              <a:solidFill>
                <a:srgbClr val="0070C0"/>
              </a:solidFill>
            </a:endParaRPr>
          </a:p>
        </p:txBody>
      </p:sp>
      <p:sp>
        <p:nvSpPr>
          <p:cNvPr id="37" name="TextBox 36">
            <a:extLst>
              <a:ext uri="{FF2B5EF4-FFF2-40B4-BE49-F238E27FC236}">
                <a16:creationId xmlns="" xmlns:a16="http://schemas.microsoft.com/office/drawing/2014/main" id="{4480666A-4A95-DA48-A7F8-63AE11D5D68D}"/>
              </a:ext>
            </a:extLst>
          </p:cNvPr>
          <p:cNvSpPr txBox="1"/>
          <p:nvPr/>
        </p:nvSpPr>
        <p:spPr>
          <a:xfrm>
            <a:off x="5931207" y="5470508"/>
            <a:ext cx="4917321" cy="749326"/>
          </a:xfrm>
          <a:prstGeom prst="rect">
            <a:avLst/>
          </a:prstGeom>
        </p:spPr>
        <p:txBody>
          <a:bodyPr lIns="0" tIns="0" rIns="0" bIns="0" rtlCol="0" anchor="t">
            <a:noAutofit/>
          </a:bodyPr>
          <a:lstStyle/>
          <a:p>
            <a:pPr algn="just"/>
            <a:r>
              <a:rPr lang="el-GR" sz="1200" dirty="0"/>
              <a:t>Καταγραφή του πλαισίου που διέπει τις τεχνικές υπηρεσίες των Δήμων (Δημόσιες συμβάσεις) και συστάσεις για τη τυποποίηση, τη κωδικοποίηση και τον εκσυγχρονισμό του πλαισίου λειτουργίας </a:t>
            </a:r>
            <a:r>
              <a:rPr lang="el-GR" sz="1200" dirty="0" smtClean="0"/>
              <a:t>τους</a:t>
            </a:r>
            <a:endParaRPr lang="el-GR" sz="1200" dirty="0"/>
          </a:p>
        </p:txBody>
      </p:sp>
      <p:grpSp>
        <p:nvGrpSpPr>
          <p:cNvPr id="38" name="Group 35">
            <a:extLst>
              <a:ext uri="{FF2B5EF4-FFF2-40B4-BE49-F238E27FC236}">
                <a16:creationId xmlns="" xmlns:a16="http://schemas.microsoft.com/office/drawing/2014/main" id="{36FEAE59-0887-0241-9AFE-857D054E8225}"/>
              </a:ext>
            </a:extLst>
          </p:cNvPr>
          <p:cNvGrpSpPr/>
          <p:nvPr/>
        </p:nvGrpSpPr>
        <p:grpSpPr>
          <a:xfrm>
            <a:off x="5302557" y="5602801"/>
            <a:ext cx="342900" cy="342900"/>
            <a:chOff x="4400550" y="3067470"/>
            <a:chExt cx="342900" cy="342900"/>
          </a:xfrm>
        </p:grpSpPr>
        <p:sp>
          <p:nvSpPr>
            <p:cNvPr id="39"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40"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cxnSp>
        <p:nvCxnSpPr>
          <p:cNvPr id="6" name="Ευθεία γραμμή σύνδεσης 5"/>
          <p:cNvCxnSpPr/>
          <p:nvPr/>
        </p:nvCxnSpPr>
        <p:spPr>
          <a:xfrm>
            <a:off x="1199456" y="3573016"/>
            <a:ext cx="885698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5184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96688" y="-136522"/>
            <a:ext cx="12271347" cy="6994521"/>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4</a:t>
            </a:fld>
            <a:endParaRPr lang="el-GR" dirty="0"/>
          </a:p>
        </p:txBody>
      </p:sp>
      <p:sp>
        <p:nvSpPr>
          <p:cNvPr id="3" name="TextBox 2"/>
          <p:cNvSpPr txBox="1"/>
          <p:nvPr/>
        </p:nvSpPr>
        <p:spPr>
          <a:xfrm>
            <a:off x="263351" y="260648"/>
            <a:ext cx="11661293" cy="338554"/>
          </a:xfrm>
          <a:prstGeom prst="rect">
            <a:avLst/>
          </a:prstGeom>
          <a:noFill/>
        </p:spPr>
        <p:txBody>
          <a:bodyPr wrap="square" rtlCol="0">
            <a:spAutoFit/>
          </a:bodyPr>
          <a:lstStyle/>
          <a:p>
            <a:pPr marL="114300" indent="0" algn="ctr">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Διακυβέρνησης</a:t>
            </a:r>
          </a:p>
        </p:txBody>
      </p:sp>
      <p:sp>
        <p:nvSpPr>
          <p:cNvPr id="8" name="Google Shape;97;p2"/>
          <p:cNvSpPr txBox="1"/>
          <p:nvPr/>
        </p:nvSpPr>
        <p:spPr>
          <a:xfrm>
            <a:off x="263350" y="599202"/>
            <a:ext cx="11305257" cy="513405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lvl="0"/>
            <a:endParaRPr lang="en-US" sz="2000" dirty="0" smtClean="0">
              <a:solidFill>
                <a:schemeClr val="dk1"/>
              </a:solidFill>
            </a:endParaRPr>
          </a:p>
          <a:p>
            <a:pPr lvl="0"/>
            <a:endParaRPr lang="en-US" sz="2000" dirty="0">
              <a:solidFill>
                <a:schemeClr val="dk1"/>
              </a:solidFill>
            </a:endParaRPr>
          </a:p>
        </p:txBody>
      </p:sp>
      <p:sp>
        <p:nvSpPr>
          <p:cNvPr id="9" name="TextBox 11">
            <a:extLst>
              <a:ext uri="{FF2B5EF4-FFF2-40B4-BE49-F238E27FC236}">
                <a16:creationId xmlns="" xmlns:a16="http://schemas.microsoft.com/office/drawing/2014/main" id="{E71CBF58-428B-E24C-8A2B-EB5F68272E1A}"/>
              </a:ext>
            </a:extLst>
          </p:cNvPr>
          <p:cNvSpPr txBox="1"/>
          <p:nvPr/>
        </p:nvSpPr>
        <p:spPr>
          <a:xfrm>
            <a:off x="5879976" y="836711"/>
            <a:ext cx="4917321" cy="1107505"/>
          </a:xfrm>
          <a:prstGeom prst="rect">
            <a:avLst/>
          </a:prstGeom>
        </p:spPr>
        <p:txBody>
          <a:bodyPr lIns="0" tIns="0" rIns="0" bIns="0" rtlCol="0" anchor="t">
            <a:noAutofit/>
          </a:bodyPr>
          <a:lstStyle/>
          <a:p>
            <a:pPr algn="just"/>
            <a:r>
              <a:rPr lang="el-GR" dirty="0">
                <a:latin typeface="Corbel (Body)"/>
              </a:rPr>
              <a:t>Μ</a:t>
            </a:r>
            <a:r>
              <a:rPr lang="el-GR" dirty="0" smtClean="0">
                <a:latin typeface="Corbel (Body)"/>
              </a:rPr>
              <a:t>εθοδολογία </a:t>
            </a:r>
            <a:r>
              <a:rPr lang="el-GR" dirty="0">
                <a:latin typeface="Corbel (Body)"/>
              </a:rPr>
              <a:t>για την καθιέρωση της </a:t>
            </a:r>
            <a:r>
              <a:rPr lang="el-GR" dirty="0" err="1">
                <a:latin typeface="Corbel (Body)"/>
              </a:rPr>
              <a:t>Πολυεπίπεδης</a:t>
            </a:r>
            <a:r>
              <a:rPr lang="el-GR" dirty="0">
                <a:latin typeface="Corbel (Body)"/>
              </a:rPr>
              <a:t> </a:t>
            </a:r>
            <a:r>
              <a:rPr lang="el-GR" dirty="0" smtClean="0">
                <a:latin typeface="Corbel (Body)"/>
              </a:rPr>
              <a:t>Διακυβέρνησης</a:t>
            </a:r>
          </a:p>
          <a:p>
            <a:pPr algn="just"/>
            <a:endParaRPr lang="el-GR" dirty="0" smtClean="0">
              <a:latin typeface="Corbel (Body)"/>
            </a:endParaRPr>
          </a:p>
          <a:p>
            <a:pPr algn="just"/>
            <a:endParaRPr lang="en-US" dirty="0" smtClean="0">
              <a:latin typeface="Corbel (Body)"/>
            </a:endParaRPr>
          </a:p>
          <a:p>
            <a:pPr algn="just"/>
            <a:r>
              <a:rPr lang="el-GR" dirty="0" smtClean="0"/>
              <a:t>Μηχανισμός </a:t>
            </a:r>
            <a:r>
              <a:rPr lang="el-GR" dirty="0"/>
              <a:t>Υποστήριξης </a:t>
            </a:r>
            <a:r>
              <a:rPr lang="el-GR" dirty="0" err="1"/>
              <a:t>Πολυεπίπεδης</a:t>
            </a:r>
            <a:r>
              <a:rPr lang="el-GR" dirty="0"/>
              <a:t> Διακυβέρνησης</a:t>
            </a:r>
          </a:p>
        </p:txBody>
      </p:sp>
      <p:sp>
        <p:nvSpPr>
          <p:cNvPr id="12" name="TextBox 8">
            <a:extLst>
              <a:ext uri="{FF2B5EF4-FFF2-40B4-BE49-F238E27FC236}">
                <a16:creationId xmlns="" xmlns:a16="http://schemas.microsoft.com/office/drawing/2014/main" id="{81BFF537-D061-A04B-81BF-D3A316813E2D}"/>
              </a:ext>
            </a:extLst>
          </p:cNvPr>
          <p:cNvSpPr txBox="1"/>
          <p:nvPr/>
        </p:nvSpPr>
        <p:spPr>
          <a:xfrm>
            <a:off x="642551" y="908222"/>
            <a:ext cx="3165609" cy="1584674"/>
          </a:xfrm>
          <a:prstGeom prst="rect">
            <a:avLst/>
          </a:prstGeom>
        </p:spPr>
        <p:txBody>
          <a:bodyPr wrap="square" lIns="0" tIns="0" rIns="0" bIns="0" rtlCol="0" anchor="t">
            <a:noAutofit/>
          </a:bodyPr>
          <a:lstStyle/>
          <a:p>
            <a:r>
              <a:rPr lang="el-GR" sz="1600" b="1" dirty="0">
                <a:solidFill>
                  <a:srgbClr val="0070C0"/>
                </a:solidFill>
              </a:rPr>
              <a:t>Γ΄ </a:t>
            </a:r>
            <a:r>
              <a:rPr lang="el-GR" sz="1600" b="1" dirty="0" smtClean="0">
                <a:solidFill>
                  <a:srgbClr val="0070C0"/>
                </a:solidFill>
              </a:rPr>
              <a:t>φάση</a:t>
            </a:r>
          </a:p>
          <a:p>
            <a:endParaRPr lang="el-GR" sz="1600" b="1" dirty="0" smtClean="0">
              <a:solidFill>
                <a:srgbClr val="0070C0"/>
              </a:solidFill>
            </a:endParaRPr>
          </a:p>
          <a:p>
            <a:r>
              <a:rPr lang="el-GR" sz="1600" b="1" dirty="0" smtClean="0">
                <a:solidFill>
                  <a:srgbClr val="0070C0"/>
                </a:solidFill>
              </a:rPr>
              <a:t>Καθορισμός νομοθετικού </a:t>
            </a:r>
            <a:r>
              <a:rPr lang="el-GR" sz="1600" b="1" dirty="0">
                <a:solidFill>
                  <a:srgbClr val="0070C0"/>
                </a:solidFill>
              </a:rPr>
              <a:t>πλαισίου</a:t>
            </a:r>
            <a:endParaRPr lang="el-GR" sz="1600" dirty="0">
              <a:solidFill>
                <a:srgbClr val="0070C0"/>
              </a:solidFill>
            </a:endParaRPr>
          </a:p>
        </p:txBody>
      </p:sp>
      <p:grpSp>
        <p:nvGrpSpPr>
          <p:cNvPr id="19" name="Group 31">
            <a:extLst>
              <a:ext uri="{FF2B5EF4-FFF2-40B4-BE49-F238E27FC236}">
                <a16:creationId xmlns="" xmlns:a16="http://schemas.microsoft.com/office/drawing/2014/main" id="{11779F6E-67FB-0F47-B00D-804847DF49DF}"/>
              </a:ext>
            </a:extLst>
          </p:cNvPr>
          <p:cNvGrpSpPr/>
          <p:nvPr/>
        </p:nvGrpSpPr>
        <p:grpSpPr>
          <a:xfrm>
            <a:off x="5231904" y="836712"/>
            <a:ext cx="342900" cy="342900"/>
            <a:chOff x="4400550" y="3067470"/>
            <a:chExt cx="342900" cy="342900"/>
          </a:xfrm>
        </p:grpSpPr>
        <p:sp>
          <p:nvSpPr>
            <p:cNvPr id="20" name="Oval 32">
              <a:extLst>
                <a:ext uri="{FF2B5EF4-FFF2-40B4-BE49-F238E27FC236}">
                  <a16:creationId xmlns="" xmlns:a16="http://schemas.microsoft.com/office/drawing/2014/main" id="{D90165EF-0568-0140-9C04-849456FEFCED}"/>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1" name="L-shape 3">
              <a:extLst>
                <a:ext uri="{FF2B5EF4-FFF2-40B4-BE49-F238E27FC236}">
                  <a16:creationId xmlns="" xmlns:a16="http://schemas.microsoft.com/office/drawing/2014/main" id="{825FB673-0AF9-5F48-A189-23B064E4AA14}"/>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22" name="TextBox 21">
            <a:extLst>
              <a:ext uri="{FF2B5EF4-FFF2-40B4-BE49-F238E27FC236}">
                <a16:creationId xmlns="" xmlns:a16="http://schemas.microsoft.com/office/drawing/2014/main" id="{4480666A-4A95-DA48-A7F8-63AE11D5D68D}"/>
              </a:ext>
            </a:extLst>
          </p:cNvPr>
          <p:cNvSpPr txBox="1"/>
          <p:nvPr/>
        </p:nvSpPr>
        <p:spPr>
          <a:xfrm>
            <a:off x="5907933" y="3368714"/>
            <a:ext cx="4917321" cy="780365"/>
          </a:xfrm>
          <a:prstGeom prst="rect">
            <a:avLst/>
          </a:prstGeom>
        </p:spPr>
        <p:txBody>
          <a:bodyPr lIns="0" tIns="0" rIns="0" bIns="0" rtlCol="0" anchor="t">
            <a:noAutofit/>
          </a:bodyPr>
          <a:lstStyle/>
          <a:p>
            <a:pPr algn="just" fontAlgn="base"/>
            <a:r>
              <a:rPr lang="el-GR" dirty="0"/>
              <a:t>Ανάπτυξη διαδικτυακής εφαρμογής για τη δημιουργία ενός σημείου απόθεσης, συστηματικής καταγραφής και διανομής της </a:t>
            </a:r>
            <a:r>
              <a:rPr lang="el-GR" dirty="0" err="1"/>
              <a:t>οργανωσιακής</a:t>
            </a:r>
            <a:r>
              <a:rPr lang="el-GR" dirty="0"/>
              <a:t> πληροφορίας για όλη τη Δ.Δ</a:t>
            </a:r>
            <a:r>
              <a:rPr lang="el-GR" dirty="0" smtClean="0"/>
              <a:t>.</a:t>
            </a:r>
            <a:endParaRPr lang="el-GR" dirty="0"/>
          </a:p>
        </p:txBody>
      </p:sp>
      <p:grpSp>
        <p:nvGrpSpPr>
          <p:cNvPr id="24" name="Group 35">
            <a:extLst>
              <a:ext uri="{FF2B5EF4-FFF2-40B4-BE49-F238E27FC236}">
                <a16:creationId xmlns="" xmlns:a16="http://schemas.microsoft.com/office/drawing/2014/main" id="{36FEAE59-0887-0241-9AFE-857D054E8225}"/>
              </a:ext>
            </a:extLst>
          </p:cNvPr>
          <p:cNvGrpSpPr/>
          <p:nvPr/>
        </p:nvGrpSpPr>
        <p:grpSpPr>
          <a:xfrm>
            <a:off x="5279283" y="3356992"/>
            <a:ext cx="342900" cy="342900"/>
            <a:chOff x="4400550" y="3067470"/>
            <a:chExt cx="342900" cy="342900"/>
          </a:xfrm>
        </p:grpSpPr>
        <p:sp>
          <p:nvSpPr>
            <p:cNvPr id="25"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6"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
        <p:nvSpPr>
          <p:cNvPr id="36" name="TextBox 8">
            <a:extLst>
              <a:ext uri="{FF2B5EF4-FFF2-40B4-BE49-F238E27FC236}">
                <a16:creationId xmlns="" xmlns:a16="http://schemas.microsoft.com/office/drawing/2014/main" id="{81BFF537-D061-A04B-81BF-D3A316813E2D}"/>
              </a:ext>
            </a:extLst>
          </p:cNvPr>
          <p:cNvSpPr txBox="1"/>
          <p:nvPr/>
        </p:nvSpPr>
        <p:spPr>
          <a:xfrm>
            <a:off x="551384" y="3667862"/>
            <a:ext cx="3165609" cy="1129290"/>
          </a:xfrm>
          <a:prstGeom prst="rect">
            <a:avLst/>
          </a:prstGeom>
        </p:spPr>
        <p:txBody>
          <a:bodyPr wrap="square" lIns="0" tIns="0" rIns="0" bIns="0" rtlCol="0" anchor="t">
            <a:noAutofit/>
          </a:bodyPr>
          <a:lstStyle/>
          <a:p>
            <a:r>
              <a:rPr lang="el-GR" sz="1600" b="1" dirty="0">
                <a:solidFill>
                  <a:srgbClr val="0070C0"/>
                </a:solidFill>
              </a:rPr>
              <a:t>Δ΄ </a:t>
            </a:r>
            <a:r>
              <a:rPr lang="el-GR" sz="1600" b="1" dirty="0" smtClean="0">
                <a:solidFill>
                  <a:srgbClr val="0070C0"/>
                </a:solidFill>
              </a:rPr>
              <a:t>φάση</a:t>
            </a:r>
            <a:endParaRPr lang="el-GR" sz="1600" b="1" dirty="0">
              <a:solidFill>
                <a:srgbClr val="0070C0"/>
              </a:solidFill>
            </a:endParaRPr>
          </a:p>
          <a:p>
            <a:endParaRPr lang="el-GR" sz="1600" b="1" dirty="0" smtClean="0">
              <a:solidFill>
                <a:srgbClr val="0070C0"/>
              </a:solidFill>
            </a:endParaRPr>
          </a:p>
          <a:p>
            <a:r>
              <a:rPr lang="el-GR" sz="1600" b="1" dirty="0" smtClean="0">
                <a:solidFill>
                  <a:srgbClr val="0070C0"/>
                </a:solidFill>
              </a:rPr>
              <a:t>Ανάπτυξη </a:t>
            </a:r>
            <a:r>
              <a:rPr lang="el-GR" sz="1600" b="1" dirty="0">
                <a:solidFill>
                  <a:srgbClr val="0070C0"/>
                </a:solidFill>
              </a:rPr>
              <a:t>πλατφόρμας και συστήματος παρακολούθησης αρμοδιοτήτων μεταξύ των φορέων</a:t>
            </a:r>
            <a:endParaRPr lang="el-GR" sz="1600" dirty="0">
              <a:solidFill>
                <a:srgbClr val="0070C0"/>
              </a:solidFill>
            </a:endParaRPr>
          </a:p>
          <a:p>
            <a:r>
              <a:rPr lang="el-GR" sz="1200" b="1" dirty="0"/>
              <a:t> </a:t>
            </a:r>
            <a:endParaRPr lang="el-GR" sz="1200" dirty="0"/>
          </a:p>
        </p:txBody>
      </p:sp>
      <p:sp>
        <p:nvSpPr>
          <p:cNvPr id="37" name="TextBox 36">
            <a:extLst>
              <a:ext uri="{FF2B5EF4-FFF2-40B4-BE49-F238E27FC236}">
                <a16:creationId xmlns="" xmlns:a16="http://schemas.microsoft.com/office/drawing/2014/main" id="{4480666A-4A95-DA48-A7F8-63AE11D5D68D}"/>
              </a:ext>
            </a:extLst>
          </p:cNvPr>
          <p:cNvSpPr txBox="1"/>
          <p:nvPr/>
        </p:nvSpPr>
        <p:spPr>
          <a:xfrm>
            <a:off x="5931207" y="4581128"/>
            <a:ext cx="4917321" cy="1274658"/>
          </a:xfrm>
          <a:prstGeom prst="rect">
            <a:avLst/>
          </a:prstGeom>
        </p:spPr>
        <p:txBody>
          <a:bodyPr lIns="0" tIns="0" rIns="0" bIns="0" rtlCol="0" anchor="t">
            <a:noAutofit/>
          </a:bodyPr>
          <a:lstStyle/>
          <a:p>
            <a:pPr algn="just"/>
            <a:r>
              <a:rPr lang="el-GR" dirty="0"/>
              <a:t>Ανάπτυξη συστήματος το οποίο θα χρησιμοποιηθεί ως κεντρικός μηχανισμός για την οργάνωση και την παρακολούθηση των πολιτικών πολύ-επίπεδης διακυβέρνησης καθώς και της καλύτερης αξιοποίησης των πόρων της ΔΔ για την εφαρμογή των πολιτικών </a:t>
            </a:r>
            <a:r>
              <a:rPr lang="el-GR" dirty="0" smtClean="0"/>
              <a:t>αυτών</a:t>
            </a:r>
            <a:endParaRPr lang="el-GR" dirty="0"/>
          </a:p>
        </p:txBody>
      </p:sp>
      <p:grpSp>
        <p:nvGrpSpPr>
          <p:cNvPr id="38" name="Group 35">
            <a:extLst>
              <a:ext uri="{FF2B5EF4-FFF2-40B4-BE49-F238E27FC236}">
                <a16:creationId xmlns="" xmlns:a16="http://schemas.microsoft.com/office/drawing/2014/main" id="{36FEAE59-0887-0241-9AFE-857D054E8225}"/>
              </a:ext>
            </a:extLst>
          </p:cNvPr>
          <p:cNvGrpSpPr/>
          <p:nvPr/>
        </p:nvGrpSpPr>
        <p:grpSpPr>
          <a:xfrm>
            <a:off x="5302557" y="5026737"/>
            <a:ext cx="342900" cy="342900"/>
            <a:chOff x="4400550" y="3067470"/>
            <a:chExt cx="342900" cy="342900"/>
          </a:xfrm>
        </p:grpSpPr>
        <p:sp>
          <p:nvSpPr>
            <p:cNvPr id="39" name="Oval 36">
              <a:extLst>
                <a:ext uri="{FF2B5EF4-FFF2-40B4-BE49-F238E27FC236}">
                  <a16:creationId xmlns="" xmlns:a16="http://schemas.microsoft.com/office/drawing/2014/main" id="{A2EEC024-29D7-6E48-B12E-D2405BD06831}"/>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40" name="L-shape 3">
              <a:extLst>
                <a:ext uri="{FF2B5EF4-FFF2-40B4-BE49-F238E27FC236}">
                  <a16:creationId xmlns="" xmlns:a16="http://schemas.microsoft.com/office/drawing/2014/main" id="{71E7434F-8D47-DD48-8F79-4F2F267EE10F}"/>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cxnSp>
        <p:nvCxnSpPr>
          <p:cNvPr id="6" name="Ευθεία γραμμή σύνδεσης 5"/>
          <p:cNvCxnSpPr/>
          <p:nvPr/>
        </p:nvCxnSpPr>
        <p:spPr>
          <a:xfrm>
            <a:off x="1199456" y="2708920"/>
            <a:ext cx="885698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 name="Group 31">
            <a:extLst>
              <a:ext uri="{FF2B5EF4-FFF2-40B4-BE49-F238E27FC236}">
                <a16:creationId xmlns="" xmlns:a16="http://schemas.microsoft.com/office/drawing/2014/main" id="{11779F6E-67FB-0F47-B00D-804847DF49DF}"/>
              </a:ext>
            </a:extLst>
          </p:cNvPr>
          <p:cNvGrpSpPr/>
          <p:nvPr/>
        </p:nvGrpSpPr>
        <p:grpSpPr>
          <a:xfrm>
            <a:off x="5231904" y="1645940"/>
            <a:ext cx="342900" cy="342900"/>
            <a:chOff x="4400550" y="3067470"/>
            <a:chExt cx="342900" cy="342900"/>
          </a:xfrm>
        </p:grpSpPr>
        <p:sp>
          <p:nvSpPr>
            <p:cNvPr id="27" name="Oval 32">
              <a:extLst>
                <a:ext uri="{FF2B5EF4-FFF2-40B4-BE49-F238E27FC236}">
                  <a16:creationId xmlns="" xmlns:a16="http://schemas.microsoft.com/office/drawing/2014/main" id="{D90165EF-0568-0140-9C04-849456FEFCED}"/>
                </a:ext>
              </a:extLst>
            </p:cNvPr>
            <p:cNvSpPr/>
            <p:nvPr/>
          </p:nvSpPr>
          <p:spPr>
            <a:xfrm>
              <a:off x="4400550" y="3067470"/>
              <a:ext cx="342900" cy="34290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sz="450" dirty="0"/>
            </a:p>
          </p:txBody>
        </p:sp>
        <p:sp>
          <p:nvSpPr>
            <p:cNvPr id="28" name="L-shape 3">
              <a:extLst>
                <a:ext uri="{FF2B5EF4-FFF2-40B4-BE49-F238E27FC236}">
                  <a16:creationId xmlns="" xmlns:a16="http://schemas.microsoft.com/office/drawing/2014/main" id="{825FB673-0AF9-5F48-A189-23B064E4AA14}"/>
                </a:ext>
              </a:extLst>
            </p:cNvPr>
            <p:cNvSpPr/>
            <p:nvPr/>
          </p:nvSpPr>
          <p:spPr>
            <a:xfrm rot="2720178" flipH="1">
              <a:off x="4516704" y="3133835"/>
              <a:ext cx="128123" cy="170126"/>
            </a:xfrm>
            <a:custGeom>
              <a:avLst/>
              <a:gdLst>
                <a:gd name="connsiteX0" fmla="*/ 0 w 132026"/>
                <a:gd name="connsiteY0" fmla="*/ 0 h 132026"/>
                <a:gd name="connsiteX1" fmla="*/ 66013 w 132026"/>
                <a:gd name="connsiteY1" fmla="*/ 0 h 132026"/>
                <a:gd name="connsiteX2" fmla="*/ 66013 w 132026"/>
                <a:gd name="connsiteY2" fmla="*/ 66013 h 132026"/>
                <a:gd name="connsiteX3" fmla="*/ 132026 w 132026"/>
                <a:gd name="connsiteY3" fmla="*/ 66013 h 132026"/>
                <a:gd name="connsiteX4" fmla="*/ 132026 w 132026"/>
                <a:gd name="connsiteY4" fmla="*/ 132026 h 132026"/>
                <a:gd name="connsiteX5" fmla="*/ 0 w 132026"/>
                <a:gd name="connsiteY5" fmla="*/ 132026 h 132026"/>
                <a:gd name="connsiteX6" fmla="*/ 0 w 132026"/>
                <a:gd name="connsiteY6" fmla="*/ 0 h 132026"/>
                <a:gd name="connsiteX0" fmla="*/ 0 w 135201"/>
                <a:gd name="connsiteY0" fmla="*/ 0 h 182826"/>
                <a:gd name="connsiteX1" fmla="*/ 69188 w 135201"/>
                <a:gd name="connsiteY1" fmla="*/ 50800 h 182826"/>
                <a:gd name="connsiteX2" fmla="*/ 69188 w 135201"/>
                <a:gd name="connsiteY2" fmla="*/ 116813 h 182826"/>
                <a:gd name="connsiteX3" fmla="*/ 135201 w 135201"/>
                <a:gd name="connsiteY3" fmla="*/ 116813 h 182826"/>
                <a:gd name="connsiteX4" fmla="*/ 135201 w 135201"/>
                <a:gd name="connsiteY4" fmla="*/ 182826 h 182826"/>
                <a:gd name="connsiteX5" fmla="*/ 3175 w 135201"/>
                <a:gd name="connsiteY5" fmla="*/ 182826 h 182826"/>
                <a:gd name="connsiteX6" fmla="*/ 0 w 135201"/>
                <a:gd name="connsiteY6" fmla="*/ 0 h 182826"/>
                <a:gd name="connsiteX0" fmla="*/ 306 w 132332"/>
                <a:gd name="connsiteY0" fmla="*/ 0 h 170126"/>
                <a:gd name="connsiteX1" fmla="*/ 66319 w 132332"/>
                <a:gd name="connsiteY1" fmla="*/ 3810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0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314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9494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 name="connsiteX0" fmla="*/ 306 w 132332"/>
                <a:gd name="connsiteY0" fmla="*/ 0 h 170126"/>
                <a:gd name="connsiteX1" fmla="*/ 66319 w 132332"/>
                <a:gd name="connsiteY1" fmla="*/ 3175 h 170126"/>
                <a:gd name="connsiteX2" fmla="*/ 66319 w 132332"/>
                <a:gd name="connsiteY2" fmla="*/ 104113 h 170126"/>
                <a:gd name="connsiteX3" fmla="*/ 132332 w 132332"/>
                <a:gd name="connsiteY3" fmla="*/ 104113 h 170126"/>
                <a:gd name="connsiteX4" fmla="*/ 132332 w 132332"/>
                <a:gd name="connsiteY4" fmla="*/ 170126 h 170126"/>
                <a:gd name="connsiteX5" fmla="*/ 306 w 132332"/>
                <a:gd name="connsiteY5" fmla="*/ 170126 h 170126"/>
                <a:gd name="connsiteX6" fmla="*/ 306 w 132332"/>
                <a:gd name="connsiteY6" fmla="*/ 0 h 17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32" h="170126">
                  <a:moveTo>
                    <a:pt x="306" y="0"/>
                  </a:moveTo>
                  <a:lnTo>
                    <a:pt x="66319" y="3175"/>
                  </a:lnTo>
                  <a:cubicBezTo>
                    <a:pt x="67377" y="37879"/>
                    <a:pt x="65261" y="69409"/>
                    <a:pt x="66319" y="104113"/>
                  </a:cubicBezTo>
                  <a:lnTo>
                    <a:pt x="132332" y="104113"/>
                  </a:lnTo>
                  <a:lnTo>
                    <a:pt x="132332" y="170126"/>
                  </a:lnTo>
                  <a:lnTo>
                    <a:pt x="306" y="170126"/>
                  </a:lnTo>
                  <a:cubicBezTo>
                    <a:pt x="-752" y="109184"/>
                    <a:pt x="1364" y="60942"/>
                    <a:pt x="306" y="0"/>
                  </a:cubicBezTo>
                  <a:close/>
                </a:path>
              </a:pathLst>
            </a:cu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grpSp>
    </p:spTree>
    <p:extLst>
      <p:ext uri="{BB962C8B-B14F-4D97-AF65-F5344CB8AC3E}">
        <p14:creationId xmlns:p14="http://schemas.microsoft.com/office/powerpoint/2010/main" xmlns="" val="198376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12">
            <a:alphaModFix/>
          </a:blip>
          <a:srcRect/>
          <a:stretch/>
        </p:blipFill>
        <p:spPr>
          <a:xfrm>
            <a:off x="-47328" y="0"/>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5</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l-GR" sz="1600" b="1" dirty="0" smtClean="0"/>
              <a:t>Ορόσημο</a:t>
            </a:r>
            <a:endParaRPr lang="el-GR" sz="1600" b="1" dirty="0"/>
          </a:p>
          <a:p>
            <a:pPr marL="114300" indent="0" algn="ctr">
              <a:lnSpc>
                <a:spcPct val="150000"/>
              </a:lnSpc>
              <a:buNone/>
            </a:pPr>
            <a:endParaRPr lang="el-GR" sz="1600" b="1" dirty="0">
              <a:solidFill>
                <a:srgbClr val="0070C0"/>
              </a:solidFill>
            </a:endParaRPr>
          </a:p>
        </p:txBody>
      </p:sp>
      <p:sp>
        <p:nvSpPr>
          <p:cNvPr id="7" name="Title 1">
            <a:extLst>
              <a:ext uri="{FF2B5EF4-FFF2-40B4-BE49-F238E27FC236}">
                <a16:creationId xmlns:a16="http://schemas.microsoft.com/office/drawing/2014/main" xmlns="" id="{41938FF0-AFF8-104F-B1EA-07EC4FDECC60}"/>
              </a:ext>
            </a:extLst>
          </p:cNvPr>
          <p:cNvSpPr txBox="1">
            <a:spLocks/>
          </p:cNvSpPr>
          <p:nvPr/>
        </p:nvSpPr>
        <p:spPr>
          <a:xfrm>
            <a:off x="3430129" y="1268760"/>
            <a:ext cx="5402175" cy="1815882"/>
          </a:xfrm>
          <a:prstGeom prst="rect">
            <a:avLst/>
          </a:prstGeom>
          <a:solidFill>
            <a:schemeClr val="bg1"/>
          </a:solidFill>
          <a:ln>
            <a:solidFill>
              <a:srgbClr val="0070C0"/>
            </a:solidFill>
          </a:ln>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400" dirty="0" smtClean="0">
                <a:latin typeface="+mn-lt"/>
              </a:rPr>
              <a:t>Entry </a:t>
            </a:r>
            <a:r>
              <a:rPr lang="en-US" sz="1400" dirty="0">
                <a:latin typeface="+mn-lt"/>
              </a:rPr>
              <a:t>into force of a revised </a:t>
            </a:r>
            <a:r>
              <a:rPr lang="en-US" sz="1400" b="1" dirty="0">
                <a:latin typeface="+mn-lt"/>
              </a:rPr>
              <a:t>primary</a:t>
            </a:r>
            <a:r>
              <a:rPr lang="en-US" sz="1400" dirty="0">
                <a:latin typeface="+mn-lt"/>
              </a:rPr>
              <a:t> </a:t>
            </a:r>
            <a:r>
              <a:rPr lang="en-US" sz="1400" dirty="0" smtClean="0">
                <a:latin typeface="+mn-lt"/>
              </a:rPr>
              <a:t>and </a:t>
            </a:r>
            <a:r>
              <a:rPr lang="en-US" sz="1400" b="1" dirty="0" smtClean="0">
                <a:latin typeface="+mn-lt"/>
              </a:rPr>
              <a:t>secondary</a:t>
            </a:r>
            <a:r>
              <a:rPr lang="en-US" sz="1400" dirty="0" smtClean="0">
                <a:latin typeface="+mn-lt"/>
              </a:rPr>
              <a:t> </a:t>
            </a:r>
            <a:r>
              <a:rPr lang="en-US" sz="1400" b="1" dirty="0">
                <a:latin typeface="+mn-lt"/>
              </a:rPr>
              <a:t>legislation</a:t>
            </a:r>
            <a:r>
              <a:rPr lang="en-US" sz="1400" dirty="0">
                <a:latin typeface="+mn-lt"/>
              </a:rPr>
              <a:t> </a:t>
            </a:r>
            <a:r>
              <a:rPr lang="en-US" sz="1400" b="1" dirty="0">
                <a:latin typeface="+mn-lt"/>
              </a:rPr>
              <a:t>to establish a </a:t>
            </a:r>
            <a:r>
              <a:rPr lang="en-US" sz="1400" b="1" dirty="0" smtClean="0">
                <a:latin typeface="+mn-lt"/>
              </a:rPr>
              <a:t>multilevel governance </a:t>
            </a:r>
            <a:r>
              <a:rPr lang="en-US" sz="1400" b="1" dirty="0">
                <a:latin typeface="+mn-lt"/>
              </a:rPr>
              <a:t>allocation system </a:t>
            </a:r>
            <a:r>
              <a:rPr lang="en-US" sz="1400" dirty="0">
                <a:latin typeface="+mn-lt"/>
              </a:rPr>
              <a:t>aiming </a:t>
            </a:r>
            <a:r>
              <a:rPr lang="en-US" sz="1400" dirty="0" smtClean="0">
                <a:latin typeface="+mn-lt"/>
              </a:rPr>
              <a:t>to clarify </a:t>
            </a:r>
            <a:r>
              <a:rPr lang="en-US" sz="1400" dirty="0">
                <a:latin typeface="+mn-lt"/>
              </a:rPr>
              <a:t>responsibilities between all </a:t>
            </a:r>
            <a:r>
              <a:rPr lang="en-US" sz="1400" dirty="0" smtClean="0">
                <a:latin typeface="+mn-lt"/>
              </a:rPr>
              <a:t>public administration </a:t>
            </a:r>
            <a:r>
              <a:rPr lang="en-US" sz="1400" dirty="0">
                <a:latin typeface="+mn-lt"/>
              </a:rPr>
              <a:t>levels and address overlaps.</a:t>
            </a:r>
          </a:p>
          <a:p>
            <a:pPr algn="ctr">
              <a:lnSpc>
                <a:spcPct val="100000"/>
              </a:lnSpc>
            </a:pPr>
            <a:r>
              <a:rPr lang="en-US" sz="1400" dirty="0">
                <a:latin typeface="+mn-lt"/>
              </a:rPr>
              <a:t>The revised legal framework shall set out </a:t>
            </a:r>
            <a:r>
              <a:rPr lang="en-US" sz="1400" b="1" dirty="0" smtClean="0">
                <a:latin typeface="+mn-lt"/>
              </a:rPr>
              <a:t>the responsibility </a:t>
            </a:r>
            <a:r>
              <a:rPr lang="en-US" sz="1400" b="1" dirty="0">
                <a:latin typeface="+mn-lt"/>
              </a:rPr>
              <a:t>areas for each entity </a:t>
            </a:r>
            <a:r>
              <a:rPr lang="en-US" sz="1400" dirty="0">
                <a:latin typeface="+mn-lt"/>
              </a:rPr>
              <a:t>relating </a:t>
            </a:r>
            <a:r>
              <a:rPr lang="en-US" sz="1400" dirty="0" smtClean="0">
                <a:latin typeface="+mn-lt"/>
              </a:rPr>
              <a:t>to planning </a:t>
            </a:r>
            <a:r>
              <a:rPr lang="en-US" sz="1400" dirty="0">
                <a:latin typeface="+mn-lt"/>
              </a:rPr>
              <a:t>and implementation, including </a:t>
            </a:r>
            <a:r>
              <a:rPr lang="en-US" sz="1400" dirty="0" smtClean="0">
                <a:latin typeface="+mn-lt"/>
              </a:rPr>
              <a:t>on functions </a:t>
            </a:r>
            <a:r>
              <a:rPr lang="en-US" sz="1400" dirty="0">
                <a:latin typeface="+mn-lt"/>
              </a:rPr>
              <a:t>such as resource assurance and</a:t>
            </a:r>
          </a:p>
          <a:p>
            <a:pPr algn="ctr">
              <a:lnSpc>
                <a:spcPct val="100000"/>
              </a:lnSpc>
            </a:pPr>
            <a:r>
              <a:rPr lang="en-US" sz="1400" dirty="0">
                <a:latin typeface="+mn-lt"/>
              </a:rPr>
              <a:t>monitoring and evaluation responsibilities.</a:t>
            </a:r>
            <a:endParaRPr lang="el-GR" sz="1400" dirty="0">
              <a:latin typeface="+mn-lt"/>
            </a:endParaRPr>
          </a:p>
        </p:txBody>
      </p:sp>
      <p:cxnSp>
        <p:nvCxnSpPr>
          <p:cNvPr id="6" name="Ευθύγραμμο βέλος σύνδεσης 5"/>
          <p:cNvCxnSpPr/>
          <p:nvPr/>
        </p:nvCxnSpPr>
        <p:spPr>
          <a:xfrm>
            <a:off x="1775520" y="2132856"/>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9120336" y="2055788"/>
            <a:ext cx="1512168" cy="5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TLSHAPE_TB_00000000000000000000000000000000_ScaleContainer"/>
          <p:cNvSpPr/>
          <p:nvPr>
            <p:custDataLst>
              <p:tags r:id="rId1"/>
            </p:custDataLst>
          </p:nvPr>
        </p:nvSpPr>
        <p:spPr>
          <a:xfrm>
            <a:off x="4871864" y="5098297"/>
            <a:ext cx="6877978" cy="344115"/>
          </a:xfrm>
          <a:prstGeom prst="round2DiagRect">
            <a:avLst>
              <a:gd name="adj1" fmla="val 100000"/>
              <a:gd name="adj2" fmla="val 0"/>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anose="020B0604020202020204" pitchFamily="34" charset="0"/>
              <a:cs typeface="Arial" panose="020B0604020202020204" pitchFamily="34" charset="0"/>
            </a:endParaRPr>
          </a:p>
        </p:txBody>
      </p:sp>
      <p:sp>
        <p:nvSpPr>
          <p:cNvPr id="15" name="OTLSHAPE_TB_00000000000000000000000000000000_TimescaleInterval7"/>
          <p:cNvSpPr txBox="1"/>
          <p:nvPr>
            <p:custDataLst>
              <p:tags r:id="rId2"/>
            </p:custDataLst>
          </p:nvPr>
        </p:nvSpPr>
        <p:spPr>
          <a:xfrm>
            <a:off x="5951984" y="5196703"/>
            <a:ext cx="304955" cy="186055"/>
          </a:xfrm>
          <a:prstGeom prst="rect">
            <a:avLst/>
          </a:prstGeom>
          <a:noFill/>
        </p:spPr>
        <p:txBody>
          <a:bodyPr vert="horz" wrap="none" lIns="0" tIns="0" rIns="0" bIns="0" rtlCol="0" anchor="ctr" anchorCtr="0">
            <a:noAutofit/>
          </a:bodyPr>
          <a:lstStyle/>
          <a:p>
            <a:r>
              <a:rPr lang="el-GR" sz="1200" b="1" spc="-20" dirty="0" smtClean="0">
                <a:solidFill>
                  <a:schemeClr val="lt1"/>
                </a:solidFill>
                <a:latin typeface="Arial" panose="020B0604020202020204" pitchFamily="34" charset="0"/>
                <a:cs typeface="Arial" panose="020B0604020202020204" pitchFamily="34" charset="0"/>
              </a:rPr>
              <a:t>Οκτώβριος </a:t>
            </a:r>
            <a:r>
              <a:rPr lang="en-GB" sz="1200" b="1" spc="-20" dirty="0" smtClean="0">
                <a:solidFill>
                  <a:schemeClr val="lt1"/>
                </a:solidFill>
                <a:latin typeface="Arial" panose="020B0604020202020204" pitchFamily="34" charset="0"/>
                <a:cs typeface="Arial" panose="020B0604020202020204" pitchFamily="34" charset="0"/>
              </a:rPr>
              <a:t> 2022</a:t>
            </a:r>
            <a:endParaRPr lang="en-GB" sz="1200" b="1" spc="-20" dirty="0">
              <a:solidFill>
                <a:schemeClr val="lt1"/>
              </a:solidFill>
              <a:latin typeface="Arial" panose="020B0604020202020204" pitchFamily="34" charset="0"/>
              <a:cs typeface="Arial" panose="020B0604020202020204" pitchFamily="34" charset="0"/>
            </a:endParaRPr>
          </a:p>
        </p:txBody>
      </p:sp>
      <p:sp>
        <p:nvSpPr>
          <p:cNvPr id="16" name="OTLSHAPE_TB_00000000000000000000000000000000_TimescaleInterval9"/>
          <p:cNvSpPr txBox="1"/>
          <p:nvPr>
            <p:custDataLst>
              <p:tags r:id="rId3"/>
            </p:custDataLst>
          </p:nvPr>
        </p:nvSpPr>
        <p:spPr>
          <a:xfrm>
            <a:off x="10056440" y="5196703"/>
            <a:ext cx="304955" cy="186055"/>
          </a:xfrm>
          <a:prstGeom prst="rect">
            <a:avLst/>
          </a:prstGeom>
          <a:noFill/>
        </p:spPr>
        <p:txBody>
          <a:bodyPr vert="horz" wrap="none" lIns="0" tIns="0" rIns="0" bIns="0" rtlCol="0" anchor="ctr" anchorCtr="0">
            <a:noAutofit/>
          </a:bodyPr>
          <a:lstStyle/>
          <a:p>
            <a:r>
              <a:rPr lang="el-GR" sz="1200" b="1" spc="-20" dirty="0" smtClean="0">
                <a:solidFill>
                  <a:schemeClr val="lt1"/>
                </a:solidFill>
                <a:latin typeface="Arial" panose="020B0604020202020204" pitchFamily="34" charset="0"/>
                <a:cs typeface="Arial" panose="020B0604020202020204" pitchFamily="34" charset="0"/>
              </a:rPr>
              <a:t>Δεκέμβριος</a:t>
            </a:r>
            <a:r>
              <a:rPr lang="en-GB" sz="1200" b="1" spc="-20" dirty="0" smtClean="0">
                <a:solidFill>
                  <a:schemeClr val="lt1"/>
                </a:solidFill>
                <a:latin typeface="Arial" panose="020B0604020202020204" pitchFamily="34" charset="0"/>
                <a:cs typeface="Arial" panose="020B0604020202020204" pitchFamily="34" charset="0"/>
              </a:rPr>
              <a:t> 2022</a:t>
            </a:r>
            <a:endParaRPr lang="en-GB" sz="1200" b="1" spc="-20" dirty="0">
              <a:solidFill>
                <a:schemeClr val="lt1"/>
              </a:solidFill>
              <a:latin typeface="Arial" panose="020B0604020202020204" pitchFamily="34" charset="0"/>
              <a:cs typeface="Arial" panose="020B0604020202020204" pitchFamily="34" charset="0"/>
            </a:endParaRPr>
          </a:p>
        </p:txBody>
      </p:sp>
      <p:sp>
        <p:nvSpPr>
          <p:cNvPr id="17" name="OTLSHAPE_M_dba9f1cc2041410b849ee590e76c7780_Shape"/>
          <p:cNvSpPr/>
          <p:nvPr>
            <p:custDataLst>
              <p:tags r:id="rId4"/>
            </p:custDataLst>
          </p:nvPr>
        </p:nvSpPr>
        <p:spPr>
          <a:xfrm>
            <a:off x="8044485" y="4849803"/>
            <a:ext cx="152400" cy="177800"/>
          </a:xfrm>
          <a:prstGeom prst="flowChartManualOperation">
            <a:avLst/>
          </a:prstGeom>
          <a:solidFill>
            <a:schemeClr val="accent6"/>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 uri="{AF507438-7753-43E0-B8FC-AC1667EBCBE1}">
              <a14:hiddenEffects xmlns:a14="http://schemas.microsoft.com/office/drawing/2010/main" xmlns="">
                <a:effectLst>
                  <a:outerShdw>
                    <a:scrgbClr r="0" g="0" b="0">
                      <a:alpha val="50000"/>
                    </a:scrgbClr>
                  </a:outerShdw>
                </a:effectLst>
              </a14:hiddenEffects>
            </a:ext>
            <a:ext uri="{53640926-AAD7-44D8-BBD7-CCE9431645EC}">
              <a14:shadowObscured xmlns:a14="http://schemas.microsoft.com/office/drawing/2010/main" xmlns=""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25">
            <a:extLst>
              <a:ext uri="{FF2B5EF4-FFF2-40B4-BE49-F238E27FC236}">
                <a16:creationId xmlns="" xmlns:a16="http://schemas.microsoft.com/office/drawing/2014/main" id="{EFCF368D-D824-4D48-AA29-42D88C39E0BC}"/>
              </a:ext>
            </a:extLst>
          </p:cNvPr>
          <p:cNvCxnSpPr>
            <a:cxnSpLocks/>
          </p:cNvCxnSpPr>
          <p:nvPr/>
        </p:nvCxnSpPr>
        <p:spPr>
          <a:xfrm flipV="1">
            <a:off x="10848528" y="5506479"/>
            <a:ext cx="0" cy="340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TLSHAPE_TB_00000000000000000000000000000000_TimescaleInterval9"/>
          <p:cNvSpPr txBox="1"/>
          <p:nvPr>
            <p:custDataLst>
              <p:tags r:id="rId5"/>
            </p:custDataLst>
          </p:nvPr>
        </p:nvSpPr>
        <p:spPr>
          <a:xfrm>
            <a:off x="7968208" y="5196703"/>
            <a:ext cx="304955" cy="186055"/>
          </a:xfrm>
          <a:prstGeom prst="rect">
            <a:avLst/>
          </a:prstGeom>
          <a:noFill/>
        </p:spPr>
        <p:txBody>
          <a:bodyPr vert="horz" wrap="none" lIns="0" tIns="0" rIns="0" bIns="0" rtlCol="0" anchor="ctr" anchorCtr="0">
            <a:noAutofit/>
          </a:bodyPr>
          <a:lstStyle/>
          <a:p>
            <a:r>
              <a:rPr lang="el-GR" sz="1200" b="1" spc="-20" dirty="0" smtClean="0">
                <a:solidFill>
                  <a:schemeClr val="lt1"/>
                </a:solidFill>
                <a:latin typeface="Arial" panose="020B0604020202020204" pitchFamily="34" charset="0"/>
                <a:cs typeface="Arial" panose="020B0604020202020204" pitchFamily="34" charset="0"/>
              </a:rPr>
              <a:t>Νοέμβριος </a:t>
            </a:r>
            <a:r>
              <a:rPr lang="en-GB" sz="1200" b="1" spc="-20" dirty="0" smtClean="0">
                <a:solidFill>
                  <a:schemeClr val="lt1"/>
                </a:solidFill>
                <a:latin typeface="Arial" panose="020B0604020202020204" pitchFamily="34" charset="0"/>
                <a:cs typeface="Arial" panose="020B0604020202020204" pitchFamily="34" charset="0"/>
              </a:rPr>
              <a:t>2022</a:t>
            </a:r>
            <a:endParaRPr lang="en-GB" sz="1200" b="1" spc="-20" dirty="0">
              <a:solidFill>
                <a:schemeClr val="lt1"/>
              </a:solidFill>
              <a:latin typeface="Arial" panose="020B0604020202020204" pitchFamily="34" charset="0"/>
              <a:cs typeface="Arial" panose="020B0604020202020204" pitchFamily="34" charset="0"/>
            </a:endParaRPr>
          </a:p>
        </p:txBody>
      </p:sp>
      <p:sp>
        <p:nvSpPr>
          <p:cNvPr id="21" name="OTLSHAPE_M_2d20d7dcc94f4de2946e4373d494f10b_Title"/>
          <p:cNvSpPr txBox="1"/>
          <p:nvPr>
            <p:custDataLst>
              <p:tags r:id="rId6"/>
            </p:custDataLst>
          </p:nvPr>
        </p:nvSpPr>
        <p:spPr>
          <a:xfrm>
            <a:off x="8037872" y="3782070"/>
            <a:ext cx="3530736" cy="1231106"/>
          </a:xfrm>
          <a:prstGeom prst="rect">
            <a:avLst/>
          </a:prstGeom>
          <a:noFill/>
        </p:spPr>
        <p:txBody>
          <a:bodyPr vert="horz" wrap="square" lIns="0" tIns="0" rIns="0" bIns="0" rtlCol="0" anchor="ctr" anchorCtr="0">
            <a:spAutoFit/>
          </a:bodyPr>
          <a:lstStyle/>
          <a:p>
            <a:pPr algn="ctr"/>
            <a:r>
              <a:rPr lang="en-US" sz="1000" dirty="0" smtClean="0">
                <a:solidFill>
                  <a:srgbClr val="0070C0"/>
                </a:solidFill>
              </a:rPr>
              <a:t>Entry </a:t>
            </a:r>
            <a:r>
              <a:rPr lang="en-US" sz="1000" dirty="0">
                <a:solidFill>
                  <a:srgbClr val="0070C0"/>
                </a:solidFill>
              </a:rPr>
              <a:t>into force of a revised </a:t>
            </a:r>
            <a:r>
              <a:rPr lang="en-US" sz="1000" b="1" dirty="0">
                <a:solidFill>
                  <a:srgbClr val="0070C0"/>
                </a:solidFill>
              </a:rPr>
              <a:t>primary</a:t>
            </a:r>
            <a:r>
              <a:rPr lang="en-US" sz="1000" dirty="0">
                <a:solidFill>
                  <a:srgbClr val="0070C0"/>
                </a:solidFill>
              </a:rPr>
              <a:t> </a:t>
            </a:r>
            <a:r>
              <a:rPr lang="en-US" sz="1000" b="1" dirty="0" smtClean="0">
                <a:solidFill>
                  <a:srgbClr val="0070C0"/>
                </a:solidFill>
              </a:rPr>
              <a:t>legislation</a:t>
            </a:r>
            <a:r>
              <a:rPr lang="en-US" sz="1000" dirty="0" smtClean="0">
                <a:solidFill>
                  <a:srgbClr val="0070C0"/>
                </a:solidFill>
              </a:rPr>
              <a:t> </a:t>
            </a:r>
            <a:r>
              <a:rPr lang="en-US" sz="1000" b="1" dirty="0">
                <a:solidFill>
                  <a:srgbClr val="0070C0"/>
                </a:solidFill>
              </a:rPr>
              <a:t>to establish a </a:t>
            </a:r>
            <a:r>
              <a:rPr lang="en-US" sz="1000" b="1" dirty="0" smtClean="0">
                <a:solidFill>
                  <a:srgbClr val="0070C0"/>
                </a:solidFill>
              </a:rPr>
              <a:t>multilevel governance </a:t>
            </a:r>
            <a:r>
              <a:rPr lang="en-US" sz="1000" b="1" dirty="0">
                <a:solidFill>
                  <a:srgbClr val="0070C0"/>
                </a:solidFill>
              </a:rPr>
              <a:t>allocation system </a:t>
            </a:r>
            <a:r>
              <a:rPr lang="en-US" sz="1000" dirty="0">
                <a:solidFill>
                  <a:srgbClr val="0070C0"/>
                </a:solidFill>
              </a:rPr>
              <a:t>aiming </a:t>
            </a:r>
            <a:r>
              <a:rPr lang="en-US" sz="1000" dirty="0" smtClean="0">
                <a:solidFill>
                  <a:srgbClr val="0070C0"/>
                </a:solidFill>
              </a:rPr>
              <a:t>to clarify </a:t>
            </a:r>
            <a:r>
              <a:rPr lang="en-US" sz="1000" dirty="0">
                <a:solidFill>
                  <a:srgbClr val="0070C0"/>
                </a:solidFill>
              </a:rPr>
              <a:t>responsibilities between all </a:t>
            </a:r>
            <a:r>
              <a:rPr lang="en-US" sz="1000" dirty="0" smtClean="0">
                <a:solidFill>
                  <a:srgbClr val="0070C0"/>
                </a:solidFill>
              </a:rPr>
              <a:t>public administration </a:t>
            </a:r>
            <a:r>
              <a:rPr lang="en-US" sz="1000" dirty="0">
                <a:solidFill>
                  <a:srgbClr val="0070C0"/>
                </a:solidFill>
              </a:rPr>
              <a:t>levels and address overlaps.</a:t>
            </a:r>
          </a:p>
          <a:p>
            <a:pPr algn="ctr"/>
            <a:r>
              <a:rPr lang="en-US" sz="1000" dirty="0">
                <a:solidFill>
                  <a:srgbClr val="0070C0"/>
                </a:solidFill>
              </a:rPr>
              <a:t>The revised legal framework shall set out </a:t>
            </a:r>
            <a:r>
              <a:rPr lang="en-US" sz="1000" b="1" dirty="0" smtClean="0">
                <a:solidFill>
                  <a:srgbClr val="0070C0"/>
                </a:solidFill>
              </a:rPr>
              <a:t>the responsibility </a:t>
            </a:r>
            <a:r>
              <a:rPr lang="en-US" sz="1000" b="1" dirty="0">
                <a:solidFill>
                  <a:srgbClr val="0070C0"/>
                </a:solidFill>
              </a:rPr>
              <a:t>areas for each entity </a:t>
            </a:r>
            <a:r>
              <a:rPr lang="en-US" sz="1000" dirty="0">
                <a:solidFill>
                  <a:srgbClr val="0070C0"/>
                </a:solidFill>
              </a:rPr>
              <a:t>relating </a:t>
            </a:r>
            <a:r>
              <a:rPr lang="en-US" sz="1000" dirty="0" smtClean="0">
                <a:solidFill>
                  <a:srgbClr val="0070C0"/>
                </a:solidFill>
              </a:rPr>
              <a:t>to planning </a:t>
            </a:r>
            <a:r>
              <a:rPr lang="en-US" sz="1000" dirty="0">
                <a:solidFill>
                  <a:srgbClr val="0070C0"/>
                </a:solidFill>
              </a:rPr>
              <a:t>and implementation, including </a:t>
            </a:r>
            <a:r>
              <a:rPr lang="en-US" sz="1000" dirty="0" smtClean="0">
                <a:solidFill>
                  <a:srgbClr val="0070C0"/>
                </a:solidFill>
              </a:rPr>
              <a:t>on functions </a:t>
            </a:r>
            <a:r>
              <a:rPr lang="en-US" sz="1000" dirty="0">
                <a:solidFill>
                  <a:srgbClr val="0070C0"/>
                </a:solidFill>
              </a:rPr>
              <a:t>such as resource assurance and</a:t>
            </a:r>
          </a:p>
          <a:p>
            <a:pPr algn="ctr"/>
            <a:r>
              <a:rPr lang="en-US" sz="1000" dirty="0">
                <a:solidFill>
                  <a:srgbClr val="0070C0"/>
                </a:solidFill>
              </a:rPr>
              <a:t>monitoring and evaluation responsibilities</a:t>
            </a:r>
            <a:r>
              <a:rPr lang="en-US" sz="1000" dirty="0" smtClean="0">
                <a:solidFill>
                  <a:srgbClr val="0070C0"/>
                </a:solidFill>
              </a:rPr>
              <a:t>.</a:t>
            </a:r>
            <a:endParaRPr lang="el-GR" sz="1000" dirty="0">
              <a:solidFill>
                <a:srgbClr val="0070C0"/>
              </a:solidFill>
            </a:endParaRPr>
          </a:p>
        </p:txBody>
      </p:sp>
      <p:cxnSp>
        <p:nvCxnSpPr>
          <p:cNvPr id="22" name="OTLSHAPE_TB_00000000000000000000000000000000_Separator8"/>
          <p:cNvCxnSpPr/>
          <p:nvPr>
            <p:custDataLst>
              <p:tags r:id="rId7"/>
            </p:custDataLst>
          </p:nvPr>
        </p:nvCxnSpPr>
        <p:spPr>
          <a:xfrm>
            <a:off x="7282933" y="5255173"/>
            <a:ext cx="0" cy="3048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Αριστερό βέλος 23"/>
          <p:cNvSpPr/>
          <p:nvPr/>
        </p:nvSpPr>
        <p:spPr>
          <a:xfrm rot="16200000">
            <a:off x="6620628" y="5640677"/>
            <a:ext cx="258328" cy="155456"/>
          </a:xfrm>
          <a:prstGeom prst="lef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OTLSHAPE_M_2d20d7dcc94f4de2946e4373d494f10b_Title"/>
          <p:cNvSpPr txBox="1"/>
          <p:nvPr>
            <p:custDataLst>
              <p:tags r:id="rId8"/>
            </p:custDataLst>
          </p:nvPr>
        </p:nvSpPr>
        <p:spPr>
          <a:xfrm>
            <a:off x="5807968" y="5949280"/>
            <a:ext cx="1725848" cy="184666"/>
          </a:xfrm>
          <a:prstGeom prst="rect">
            <a:avLst/>
          </a:prstGeom>
          <a:noFill/>
        </p:spPr>
        <p:txBody>
          <a:bodyPr vert="horz" wrap="square" lIns="0" tIns="0" rIns="0" bIns="0" rtlCol="0" anchor="ctr" anchorCtr="0">
            <a:spAutoFit/>
          </a:bodyPr>
          <a:lstStyle/>
          <a:p>
            <a:pPr lvl="0" algn="ctr"/>
            <a:r>
              <a:rPr lang="en-US" sz="1200" dirty="0" smtClean="0">
                <a:solidFill>
                  <a:srgbClr val="0070C0"/>
                </a:solidFill>
              </a:rPr>
              <a:t>Draft Law</a:t>
            </a:r>
            <a:endParaRPr lang="en-US" sz="1200" dirty="0">
              <a:solidFill>
                <a:srgbClr val="0070C0"/>
              </a:solidFill>
              <a:latin typeface="Arial" panose="020B0604020202020204" pitchFamily="34" charset="0"/>
              <a:cs typeface="Arial" panose="020B0604020202020204" pitchFamily="34" charset="0"/>
            </a:endParaRPr>
          </a:p>
        </p:txBody>
      </p:sp>
      <p:sp>
        <p:nvSpPr>
          <p:cNvPr id="26" name="OTLSHAPE_M_2d20d7dcc94f4de2946e4373d494f10b_Title"/>
          <p:cNvSpPr txBox="1"/>
          <p:nvPr>
            <p:custDataLst>
              <p:tags r:id="rId9"/>
            </p:custDataLst>
          </p:nvPr>
        </p:nvSpPr>
        <p:spPr>
          <a:xfrm>
            <a:off x="10562840" y="5873790"/>
            <a:ext cx="1725848" cy="184666"/>
          </a:xfrm>
          <a:prstGeom prst="rect">
            <a:avLst/>
          </a:prstGeom>
          <a:noFill/>
        </p:spPr>
        <p:txBody>
          <a:bodyPr vert="horz" wrap="square" lIns="0" tIns="0" rIns="0" bIns="0" rtlCol="0" anchor="ctr" anchorCtr="0">
            <a:spAutoFit/>
          </a:bodyPr>
          <a:lstStyle/>
          <a:p>
            <a:pPr lvl="0" algn="ctr"/>
            <a:r>
              <a:rPr lang="en-US" sz="1200" dirty="0" smtClean="0">
                <a:solidFill>
                  <a:srgbClr val="0070C0"/>
                </a:solidFill>
              </a:rPr>
              <a:t>Secondary </a:t>
            </a:r>
            <a:r>
              <a:rPr lang="en-US" sz="1200" dirty="0">
                <a:solidFill>
                  <a:srgbClr val="0070C0"/>
                </a:solidFill>
              </a:rPr>
              <a:t>legislation</a:t>
            </a:r>
            <a:endParaRPr lang="en-US" sz="1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22653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980728"/>
            <a:ext cx="11662078" cy="5112568"/>
          </a:xfrm>
        </p:spPr>
        <p:txBody>
          <a:bodyPr>
            <a:normAutofit lnSpcReduction="10000"/>
          </a:bodyPr>
          <a:lstStyle/>
          <a:p>
            <a:pPr algn="just">
              <a:lnSpc>
                <a:spcPct val="150000"/>
              </a:lnSpc>
            </a:pPr>
            <a:r>
              <a:rPr lang="el-GR" sz="1400" dirty="0">
                <a:latin typeface="+mn-lt"/>
              </a:rPr>
              <a:t>Ως </a:t>
            </a:r>
            <a:r>
              <a:rPr lang="el-GR" sz="1400" dirty="0" err="1">
                <a:latin typeface="+mn-lt"/>
              </a:rPr>
              <a:t>Πολυεπίπεδη</a:t>
            </a:r>
            <a:r>
              <a:rPr lang="el-GR" sz="1400" dirty="0">
                <a:latin typeface="+mn-lt"/>
              </a:rPr>
              <a:t> Διακυβέρνηση, </a:t>
            </a:r>
            <a:r>
              <a:rPr lang="el-GR" sz="1400" i="1" dirty="0">
                <a:latin typeface="+mn-lt"/>
              </a:rPr>
              <a:t>στο πλαίσιο του παρόντος έργου</a:t>
            </a:r>
            <a:r>
              <a:rPr lang="el-GR" sz="1400" dirty="0">
                <a:latin typeface="+mn-lt"/>
              </a:rPr>
              <a:t>, δύναται να οριστεί </a:t>
            </a:r>
            <a:r>
              <a:rPr lang="el-GR" sz="1400" b="1" dirty="0">
                <a:solidFill>
                  <a:srgbClr val="0070C0"/>
                </a:solidFill>
                <a:latin typeface="+mn-lt"/>
              </a:rPr>
              <a:t>το ενιαίο λειτουργικά διοικητικό πλέγμα, στο πλαίσιο του οποίο διασφαλίζεται, ιδίως με την αξιοποίηση των νέων τεχνολογιών πληροφορικής και επικοινωνίας, η συστημική συνεργασία των διαφόρων διοικητικών επιπέδων τόσο κάθετα όσο και οριζόντια ανά δημόσια πολιτική ή τομεακή λειτουργία, υπό το πρίσμα των αρχών της επικουρικότητας, της εγγύτητας και της εταιρικής σχέσης.</a:t>
            </a:r>
          </a:p>
          <a:p>
            <a:pPr>
              <a:lnSpc>
                <a:spcPct val="150000"/>
              </a:lnSpc>
            </a:pPr>
            <a:r>
              <a:rPr lang="el-GR" sz="1400" dirty="0">
                <a:latin typeface="+mn-lt"/>
              </a:rPr>
              <a:t>Υπόψη λαμβάνονται οι απόψεις της Επιτροπής των Περιφερειών (Λευκή Βίβλος για την </a:t>
            </a:r>
            <a:r>
              <a:rPr lang="el-GR" sz="1400" dirty="0" err="1">
                <a:latin typeface="+mn-lt"/>
              </a:rPr>
              <a:t>Πολυεπίπεδη</a:t>
            </a:r>
            <a:r>
              <a:rPr lang="el-GR" sz="1400" dirty="0">
                <a:latin typeface="+mn-lt"/>
              </a:rPr>
              <a:t> Διακυβέρνηση) :</a:t>
            </a:r>
          </a:p>
          <a:p>
            <a:pPr lvl="1" algn="just">
              <a:lnSpc>
                <a:spcPct val="150000"/>
              </a:lnSpc>
            </a:pPr>
            <a:r>
              <a:rPr lang="el-GR" sz="1400" dirty="0">
                <a:latin typeface="+mn-lt"/>
              </a:rPr>
              <a:t>Η </a:t>
            </a:r>
            <a:r>
              <a:rPr lang="el-GR" sz="1400" dirty="0" err="1">
                <a:latin typeface="+mn-lt"/>
              </a:rPr>
              <a:t>Πολυεπίπεδη</a:t>
            </a:r>
            <a:r>
              <a:rPr lang="el-GR" sz="1400" dirty="0">
                <a:latin typeface="+mn-lt"/>
              </a:rPr>
              <a:t> Διακυβέρνηση αντιπροσωπεύει ένα </a:t>
            </a:r>
            <a:r>
              <a:rPr lang="el-GR" sz="1400" b="1" dirty="0">
                <a:latin typeface="+mn-lt"/>
              </a:rPr>
              <a:t>πολιτικό πλέγμα οργάνωσης της δράσης</a:t>
            </a:r>
            <a:r>
              <a:rPr lang="el-GR" sz="1400" dirty="0">
                <a:latin typeface="+mn-lt"/>
              </a:rPr>
              <a:t>, παρά έναν νομικό μηχανισμό και </a:t>
            </a:r>
            <a:r>
              <a:rPr lang="el-GR" sz="1400" u="sng" dirty="0">
                <a:latin typeface="+mn-lt"/>
              </a:rPr>
              <a:t>δεν μπορεί να νοηθεί αποκλειστικά υπό το πρίσμα του καταμερισμού των αρμοδιοτήτων»</a:t>
            </a:r>
          </a:p>
          <a:p>
            <a:pPr lvl="1" algn="just">
              <a:lnSpc>
                <a:spcPct val="150000"/>
              </a:lnSpc>
            </a:pPr>
            <a:r>
              <a:rPr lang="el-GR" sz="1400" dirty="0">
                <a:latin typeface="+mn-lt"/>
              </a:rPr>
              <a:t>Η  υλοποίηση της </a:t>
            </a:r>
            <a:r>
              <a:rPr lang="el-GR" sz="1400" dirty="0" err="1">
                <a:latin typeface="+mn-lt"/>
              </a:rPr>
              <a:t>Πολυεπίπεδης</a:t>
            </a:r>
            <a:r>
              <a:rPr lang="el-GR" sz="1400" dirty="0">
                <a:latin typeface="+mn-lt"/>
              </a:rPr>
              <a:t> Διακυβέρνησης βασίζεται στον σεβασμό των </a:t>
            </a:r>
            <a:r>
              <a:rPr lang="el-GR" sz="1400" b="1" dirty="0">
                <a:latin typeface="+mn-lt"/>
              </a:rPr>
              <a:t>αρχών της επικουρικότητας</a:t>
            </a:r>
            <a:r>
              <a:rPr lang="el-GR" sz="1400" dirty="0">
                <a:latin typeface="+mn-lt"/>
              </a:rPr>
              <a:t>, της </a:t>
            </a:r>
            <a:r>
              <a:rPr lang="el-GR" sz="1400" b="1" dirty="0">
                <a:latin typeface="+mn-lt"/>
              </a:rPr>
              <a:t>εγγύτητας</a:t>
            </a:r>
            <a:r>
              <a:rPr lang="el-GR" sz="1400" dirty="0">
                <a:latin typeface="+mn-lt"/>
              </a:rPr>
              <a:t> και της </a:t>
            </a:r>
            <a:r>
              <a:rPr lang="el-GR" sz="1400" b="1" dirty="0">
                <a:latin typeface="+mn-lt"/>
              </a:rPr>
              <a:t>εταιρικής σχέσης, </a:t>
            </a:r>
            <a:r>
              <a:rPr lang="el-GR" sz="1400" dirty="0">
                <a:latin typeface="+mn-lt"/>
              </a:rPr>
              <a:t>τη</a:t>
            </a:r>
            <a:r>
              <a:rPr lang="el-GR" sz="1400" b="1" dirty="0">
                <a:latin typeface="+mn-lt"/>
              </a:rPr>
              <a:t> συνοχή, </a:t>
            </a:r>
            <a:r>
              <a:rPr lang="el-GR" sz="1400" dirty="0">
                <a:latin typeface="+mn-lt"/>
              </a:rPr>
              <a:t>τη</a:t>
            </a:r>
            <a:r>
              <a:rPr lang="el-GR" sz="1400" b="1" dirty="0">
                <a:latin typeface="+mn-lt"/>
              </a:rPr>
              <a:t> </a:t>
            </a:r>
            <a:r>
              <a:rPr lang="el-GR" sz="1400" b="1" dirty="0" err="1">
                <a:latin typeface="+mn-lt"/>
              </a:rPr>
              <a:t>γεωχωρική</a:t>
            </a:r>
            <a:r>
              <a:rPr lang="el-GR" sz="1400" b="1" dirty="0">
                <a:latin typeface="+mn-lt"/>
              </a:rPr>
              <a:t> αναλογικότητα, την οικονομικότητα, </a:t>
            </a:r>
            <a:r>
              <a:rPr lang="el-GR" sz="1400" dirty="0">
                <a:latin typeface="+mn-lt"/>
              </a:rPr>
              <a:t>τη</a:t>
            </a:r>
            <a:r>
              <a:rPr lang="el-GR" sz="1400" b="1" dirty="0">
                <a:latin typeface="+mn-lt"/>
              </a:rPr>
              <a:t> βιώσιμη ανάπτυξη </a:t>
            </a:r>
            <a:r>
              <a:rPr lang="el-GR" sz="1400" dirty="0">
                <a:latin typeface="+mn-lt"/>
              </a:rPr>
              <a:t>και τη  </a:t>
            </a:r>
            <a:r>
              <a:rPr lang="el-GR" sz="1400" b="1" dirty="0">
                <a:latin typeface="+mn-lt"/>
              </a:rPr>
              <a:t>διαφάνεια.</a:t>
            </a:r>
          </a:p>
          <a:p>
            <a:pPr algn="just">
              <a:lnSpc>
                <a:spcPct val="150000"/>
              </a:lnSpc>
            </a:pPr>
            <a:r>
              <a:rPr lang="el-GR" sz="1400" dirty="0">
                <a:latin typeface="+mn-lt"/>
              </a:rPr>
              <a:t>Στα </a:t>
            </a:r>
            <a:r>
              <a:rPr lang="el-GR" sz="1400" u="sng" dirty="0">
                <a:latin typeface="+mn-lt"/>
              </a:rPr>
              <a:t>επίπεδα διακυβέρνησης </a:t>
            </a:r>
            <a:r>
              <a:rPr lang="el-GR" sz="1400" dirty="0">
                <a:latin typeface="+mn-lt"/>
              </a:rPr>
              <a:t>περιλαμβάνονται:</a:t>
            </a:r>
          </a:p>
          <a:p>
            <a:pPr lvl="1" algn="just">
              <a:lnSpc>
                <a:spcPct val="150000"/>
              </a:lnSpc>
            </a:pPr>
            <a:r>
              <a:rPr lang="el-GR" sz="1400" dirty="0">
                <a:latin typeface="+mn-lt"/>
              </a:rPr>
              <a:t>Τα Υπουργεία</a:t>
            </a:r>
            <a:r>
              <a:rPr lang="en-US" sz="1400" dirty="0">
                <a:latin typeface="+mn-lt"/>
              </a:rPr>
              <a:t> (</a:t>
            </a:r>
            <a:r>
              <a:rPr lang="el-GR" sz="1400" dirty="0">
                <a:latin typeface="+mn-lt"/>
              </a:rPr>
              <a:t>ΝΠΔΔ, ΝΠΙΔ που εμπλέκονται με τα άλλα διοικητικά επίπεδα) συμπεριλαμβανομένων των Αποκεντρωμένων Διοικήσεων</a:t>
            </a:r>
          </a:p>
          <a:p>
            <a:pPr lvl="1" algn="just">
              <a:lnSpc>
                <a:spcPct val="150000"/>
              </a:lnSpc>
            </a:pPr>
            <a:r>
              <a:rPr lang="el-GR" sz="1400" dirty="0">
                <a:latin typeface="+mn-lt"/>
              </a:rPr>
              <a:t>Οι ΟΤΑ Β’ Βαθμού – Περιφέρειες,</a:t>
            </a:r>
          </a:p>
          <a:p>
            <a:pPr lvl="1" algn="just">
              <a:lnSpc>
                <a:spcPct val="150000"/>
              </a:lnSpc>
            </a:pPr>
            <a:r>
              <a:rPr lang="el-GR" sz="1400" dirty="0">
                <a:latin typeface="+mn-lt"/>
              </a:rPr>
              <a:t>Οι ΟΤΑ Α’ Βαθμού – Δήμοι.</a:t>
            </a:r>
          </a:p>
          <a:p>
            <a:pPr marL="114300" indent="0" algn="just">
              <a:lnSpc>
                <a:spcPct val="150000"/>
              </a:lnSpc>
              <a:buNone/>
            </a:pPr>
            <a:endParaRPr lang="el-GR" sz="1400" dirty="0" smtClean="0">
              <a:latin typeface="+mn-lt"/>
              <a:cs typeface="Arial" panose="020B0604020202020204" pitchFamily="34" charset="0"/>
            </a:endParaRPr>
          </a:p>
          <a:p>
            <a:pPr algn="just">
              <a:lnSpc>
                <a:spcPct val="150000"/>
              </a:lnSpc>
              <a:buFont typeface="Wingdings" panose="05000000000000000000" pitchFamily="2" charset="2"/>
              <a:buChar char="Ø"/>
            </a:pPr>
            <a:endParaRPr lang="el-GR" sz="1400" dirty="0">
              <a:latin typeface="+mn-lt"/>
              <a:cs typeface="Arial" panose="020B0604020202020204" pitchFamily="34" charset="0"/>
            </a:endParaRPr>
          </a:p>
          <a:p>
            <a:pPr marL="114300" indent="0" algn="just">
              <a:lnSpc>
                <a:spcPct val="150000"/>
              </a:lnSpc>
              <a:buNone/>
            </a:pPr>
            <a:endParaRPr lang="el-GR" sz="1400" dirty="0">
              <a:latin typeface="+mn-lt"/>
              <a:cs typeface="Arial" panose="020B0604020202020204" pitchFamily="34" charset="0"/>
            </a:endParaRPr>
          </a:p>
          <a:p>
            <a:pPr algn="just">
              <a:lnSpc>
                <a:spcPct val="150000"/>
              </a:lnSpc>
            </a:pPr>
            <a:endParaRPr lang="el-GR" sz="1400" dirty="0" smtClean="0">
              <a:latin typeface="+mn-lt"/>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6</a:t>
            </a:fld>
            <a:endParaRPr lang="el-GR"/>
          </a:p>
        </p:txBody>
      </p:sp>
      <p:sp>
        <p:nvSpPr>
          <p:cNvPr id="3" name="TextBox 2"/>
          <p:cNvSpPr txBox="1"/>
          <p:nvPr/>
        </p:nvSpPr>
        <p:spPr>
          <a:xfrm>
            <a:off x="263351" y="260648"/>
            <a:ext cx="11661293" cy="830997"/>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indent="0" algn="ctr">
              <a:lnSpc>
                <a:spcPct val="150000"/>
              </a:lnSpc>
              <a:buNone/>
            </a:pPr>
            <a:endParaRPr lang="el-GR" sz="1600" b="1" dirty="0">
              <a:solidFill>
                <a:srgbClr val="0070C0"/>
              </a:solidFill>
            </a:endParaRPr>
          </a:p>
        </p:txBody>
      </p:sp>
    </p:spTree>
    <p:extLst>
      <p:ext uri="{BB962C8B-B14F-4D97-AF65-F5344CB8AC3E}">
        <p14:creationId xmlns:p14="http://schemas.microsoft.com/office/powerpoint/2010/main" xmlns="" val="1652510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7</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nSpc>
                <a:spcPct val="150000"/>
              </a:lnSpc>
            </a:pPr>
            <a:r>
              <a:rPr lang="el-GR" sz="1600" b="1" dirty="0" smtClean="0">
                <a:solidFill>
                  <a:srgbClr val="0070C0"/>
                </a:solidFill>
              </a:rPr>
              <a:t>Μεθοδολογία</a:t>
            </a:r>
            <a:endParaRPr lang="el-GR" sz="1600" b="1" dirty="0">
              <a:solidFill>
                <a:srgbClr val="0070C0"/>
              </a:solidFill>
            </a:endParaRPr>
          </a:p>
          <a:p>
            <a:pPr marL="114300" indent="0" algn="ctr">
              <a:lnSpc>
                <a:spcPct val="150000"/>
              </a:lnSpc>
              <a:buNone/>
            </a:pPr>
            <a:endParaRPr lang="el-GR" sz="1600" b="1" dirty="0">
              <a:solidFill>
                <a:srgbClr val="0070C0"/>
              </a:solidFill>
            </a:endParaRPr>
          </a:p>
        </p:txBody>
      </p:sp>
      <p:graphicFrame>
        <p:nvGraphicFramePr>
          <p:cNvPr id="7" name="Diagram 5">
            <a:extLst>
              <a:ext uri="{FF2B5EF4-FFF2-40B4-BE49-F238E27FC236}">
                <a16:creationId xmlns="" xmlns:a16="http://schemas.microsoft.com/office/drawing/2014/main" id="{1B0829A1-98AE-1B18-1AE6-15EE1D6F90E5}"/>
              </a:ext>
            </a:extLst>
          </p:cNvPr>
          <p:cNvGraphicFramePr/>
          <p:nvPr>
            <p:extLst>
              <p:ext uri="{D42A27DB-BD31-4B8C-83A1-F6EECF244321}">
                <p14:modId xmlns:p14="http://schemas.microsoft.com/office/powerpoint/2010/main" xmlns="" val="3619568523"/>
              </p:ext>
            </p:extLst>
          </p:nvPr>
        </p:nvGraphicFramePr>
        <p:xfrm>
          <a:off x="932507" y="1052736"/>
          <a:ext cx="10678303" cy="49744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91100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3" name="Θέση κειμένου 22"/>
          <p:cNvSpPr>
            <a:spLocks noGrp="1"/>
          </p:cNvSpPr>
          <p:nvPr>
            <p:ph type="body" idx="1"/>
          </p:nvPr>
        </p:nvSpPr>
        <p:spPr>
          <a:xfrm>
            <a:off x="120552" y="1340768"/>
            <a:ext cx="11662078" cy="4752528"/>
          </a:xfrm>
        </p:spPr>
        <p:txBody>
          <a:bodyPr>
            <a:normAutofit lnSpcReduction="10000"/>
          </a:bodyPr>
          <a:lstStyle/>
          <a:p>
            <a:pPr marL="305435" indent="-305435" algn="just"/>
            <a:r>
              <a:rPr lang="el-GR" dirty="0"/>
              <a:t>Για την καταγραφή των αρμοδιοτήτων στα τρία επίπεδα διοίκησης υλοποιούνται τα κάτωθι βήματα:</a:t>
            </a:r>
            <a:endParaRPr lang="en-US" dirty="0"/>
          </a:p>
          <a:p>
            <a:pPr marL="666750" lvl="1" algn="just">
              <a:buFont typeface="+mj-lt"/>
              <a:buAutoNum type="arabicPeriod"/>
            </a:pPr>
            <a:r>
              <a:rPr lang="el-GR" b="1" dirty="0"/>
              <a:t>Αναγνώριση των δημόσιων πολιτικών</a:t>
            </a:r>
            <a:r>
              <a:rPr lang="el-GR" dirty="0"/>
              <a:t>, όπως αυτές καθορίζονται από την κατανομή των φορέων της κεντρικής διοίκησης και τα βασικά νομοθετήματα που τις διέπουν και τη συσχέτιση με τα υπόλοιπα επίπεδα διακυβέρνησης (συσχετισμός με την </a:t>
            </a:r>
            <a:r>
              <a:rPr lang="en-US" dirty="0"/>
              <a:t>COFOG - Classification of the Functions of Government, </a:t>
            </a:r>
            <a:r>
              <a:rPr lang="el-GR" dirty="0"/>
              <a:t>αναγνωρισμένη από </a:t>
            </a:r>
            <a:r>
              <a:rPr lang="en-US" dirty="0"/>
              <a:t>OECD, UN, EU).</a:t>
            </a:r>
            <a:endParaRPr lang="el-GR" dirty="0"/>
          </a:p>
          <a:p>
            <a:pPr marL="666750" lvl="1" algn="just">
              <a:buFont typeface="+mj-lt"/>
              <a:buAutoNum type="arabicPeriod"/>
            </a:pPr>
            <a:r>
              <a:rPr lang="el-GR" b="1" dirty="0">
                <a:latin typeface="Corbel"/>
              </a:rPr>
              <a:t>Ομαδοποίηση των δημόσιων πολιτικών</a:t>
            </a:r>
            <a:r>
              <a:rPr lang="el-GR" dirty="0">
                <a:latin typeface="Corbel"/>
              </a:rPr>
              <a:t> σε Λειτουργικές Περιοχές (ΛΠ) και Λειτουργικούς Τομείς (ΛΤ)</a:t>
            </a:r>
          </a:p>
          <a:p>
            <a:pPr marL="666750" lvl="1" algn="just">
              <a:buFont typeface="+mj-lt"/>
              <a:buAutoNum type="arabicPeriod"/>
            </a:pPr>
            <a:r>
              <a:rPr lang="el-GR" dirty="0"/>
              <a:t>Εξειδίκευση ΛΠ, ΛΤ σε </a:t>
            </a:r>
            <a:r>
              <a:rPr lang="el-GR" b="1" dirty="0"/>
              <a:t>θεματικά αντικείμενα αρμοδιοτήτων</a:t>
            </a:r>
            <a:endParaRPr lang="el-GR" dirty="0"/>
          </a:p>
          <a:p>
            <a:pPr marL="666750" lvl="1" algn="just">
              <a:buFont typeface="+mj-lt"/>
              <a:buAutoNum type="arabicPeriod"/>
            </a:pPr>
            <a:r>
              <a:rPr lang="el-GR" dirty="0"/>
              <a:t>Συσχέτιση ΛΠ, ΛΤ, θεματικών αντικειμένων αρμοδιοτήτων με το αντίστοιχο διοικητικό επίπεδο</a:t>
            </a:r>
          </a:p>
          <a:p>
            <a:pPr marL="666750" lvl="1" algn="just">
              <a:buFont typeface="+mj-lt"/>
              <a:buAutoNum type="arabicPeriod"/>
            </a:pPr>
            <a:r>
              <a:rPr lang="el-GR" dirty="0"/>
              <a:t>Συσχέτιση ΛΠ, ΛΤ, θεματικών αντικειμένων αρμοδιοτήτων με τις αρμοδιότητες του κάθε εμπλεκόμενου μέρους.</a:t>
            </a:r>
            <a:endParaRPr lang="en-US" dirty="0"/>
          </a:p>
          <a:p>
            <a:pPr marL="323850" lvl="1" indent="0" algn="just">
              <a:buNone/>
            </a:pPr>
            <a:endParaRPr lang="el-GR" dirty="0"/>
          </a:p>
          <a:p>
            <a:pPr marL="114300" indent="0" algn="just">
              <a:lnSpc>
                <a:spcPct val="150000"/>
              </a:lnSpc>
              <a:buNone/>
            </a:pPr>
            <a:endParaRPr lang="el-GR" sz="1400" dirty="0" smtClean="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Ø"/>
            </a:pPr>
            <a:endParaRPr lang="el-GR" sz="1400" dirty="0">
              <a:latin typeface="Arial" panose="020B0604020202020204" pitchFamily="34" charset="0"/>
              <a:cs typeface="Arial" panose="020B0604020202020204" pitchFamily="34" charset="0"/>
            </a:endParaRPr>
          </a:p>
          <a:p>
            <a:pPr marL="114300" indent="0" algn="just">
              <a:lnSpc>
                <a:spcPct val="150000"/>
              </a:lnSpc>
              <a:buNone/>
            </a:pPr>
            <a:endParaRPr lang="el-GR" sz="1400" dirty="0">
              <a:latin typeface="Arial" panose="020B0604020202020204" pitchFamily="34" charset="0"/>
              <a:cs typeface="Arial" panose="020B0604020202020204" pitchFamily="34" charset="0"/>
            </a:endParaRPr>
          </a:p>
          <a:p>
            <a:pPr algn="just">
              <a:lnSpc>
                <a:spcPct val="150000"/>
              </a:lnSpc>
            </a:pPr>
            <a:endParaRPr lang="el-GR" sz="1400" dirty="0" smtClean="0">
              <a:latin typeface="Arial" panose="020B0604020202020204" pitchFamily="34" charset="0"/>
              <a:cs typeface="Arial" panose="020B0604020202020204" pitchFamily="34" charset="0"/>
            </a:endParaRPr>
          </a:p>
        </p:txBody>
      </p:sp>
      <p:sp>
        <p:nvSpPr>
          <p:cNvPr id="2" name="Θέση αριθμού διαφάνειας 1"/>
          <p:cNvSpPr>
            <a:spLocks noGrp="1"/>
          </p:cNvSpPr>
          <p:nvPr>
            <p:ph type="sldNum" idx="12"/>
          </p:nvPr>
        </p:nvSpPr>
        <p:spPr/>
        <p:txBody>
          <a:bodyPr/>
          <a:lstStyle/>
          <a:p>
            <a:fld id="{00000000-1234-1234-1234-123412341234}" type="slidenum">
              <a:rPr lang="el-GR" smtClean="0"/>
              <a:pPr/>
              <a:t>8</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l-GR" sz="1600" b="1" dirty="0" smtClean="0"/>
              <a:t>Μεθοδολογία</a:t>
            </a:r>
            <a:endParaRPr lang="el-GR" sz="1600" b="1" dirty="0"/>
          </a:p>
          <a:p>
            <a:pPr marL="114300" indent="0" algn="ctr">
              <a:lnSpc>
                <a:spcPct val="150000"/>
              </a:lnSpc>
              <a:buNone/>
            </a:pPr>
            <a:endParaRPr lang="el-GR" sz="1600" b="1" dirty="0">
              <a:solidFill>
                <a:srgbClr val="0070C0"/>
              </a:solidFill>
            </a:endParaRPr>
          </a:p>
        </p:txBody>
      </p:sp>
    </p:spTree>
    <p:extLst>
      <p:ext uri="{BB962C8B-B14F-4D97-AF65-F5344CB8AC3E}">
        <p14:creationId xmlns:p14="http://schemas.microsoft.com/office/powerpoint/2010/main" xmlns="" val="3057737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9" name="Google Shape;96;p2"/>
          <p:cNvPicPr preferRelativeResize="0"/>
          <p:nvPr/>
        </p:nvPicPr>
        <p:blipFill rotWithShape="1">
          <a:blip r:embed="rId3">
            <a:alphaModFix/>
          </a:blip>
          <a:srcRect/>
          <a:stretch/>
        </p:blipFill>
        <p:spPr>
          <a:xfrm>
            <a:off x="-21463" y="-27384"/>
            <a:ext cx="12192000" cy="6858000"/>
          </a:xfrm>
          <a:prstGeom prst="rect">
            <a:avLst/>
          </a:prstGeom>
          <a:noFill/>
          <a:ln>
            <a:noFill/>
          </a:ln>
        </p:spPr>
      </p:pic>
      <p:sp>
        <p:nvSpPr>
          <p:cNvPr id="2" name="Θέση αριθμού διαφάνειας 1"/>
          <p:cNvSpPr>
            <a:spLocks noGrp="1"/>
          </p:cNvSpPr>
          <p:nvPr>
            <p:ph type="sldNum" idx="12"/>
          </p:nvPr>
        </p:nvSpPr>
        <p:spPr/>
        <p:txBody>
          <a:bodyPr/>
          <a:lstStyle/>
          <a:p>
            <a:fld id="{00000000-1234-1234-1234-123412341234}" type="slidenum">
              <a:rPr lang="el-GR" smtClean="0"/>
              <a:pPr/>
              <a:t>9</a:t>
            </a:fld>
            <a:endParaRPr lang="el-GR"/>
          </a:p>
        </p:txBody>
      </p:sp>
      <p:sp>
        <p:nvSpPr>
          <p:cNvPr id="3" name="TextBox 2"/>
          <p:cNvSpPr txBox="1"/>
          <p:nvPr/>
        </p:nvSpPr>
        <p:spPr>
          <a:xfrm>
            <a:off x="263351" y="260648"/>
            <a:ext cx="11661293" cy="1200329"/>
          </a:xfrm>
          <a:prstGeom prst="rect">
            <a:avLst/>
          </a:prstGeom>
          <a:noFill/>
        </p:spPr>
        <p:txBody>
          <a:bodyPr wrap="square" rtlCol="0">
            <a:spAutoFit/>
          </a:bodyPr>
          <a:lstStyle/>
          <a:p>
            <a:pPr marL="114300" indent="0" algn="ctr">
              <a:lnSpc>
                <a:spcPct val="150000"/>
              </a:lnSpc>
              <a:buNone/>
            </a:pPr>
            <a:r>
              <a:rPr lang="el-GR" sz="1600" b="1" dirty="0" err="1">
                <a:solidFill>
                  <a:srgbClr val="0070C0"/>
                </a:solidFill>
              </a:rPr>
              <a:t>Εξορθολογισμός</a:t>
            </a:r>
            <a:r>
              <a:rPr lang="el-GR" sz="1600" b="1" dirty="0">
                <a:solidFill>
                  <a:srgbClr val="0070C0"/>
                </a:solidFill>
              </a:rPr>
              <a:t> Πλαισίου Αρμοδιοτήτων </a:t>
            </a:r>
            <a:r>
              <a:rPr lang="el-GR" sz="1600" b="1" dirty="0" err="1">
                <a:solidFill>
                  <a:srgbClr val="0070C0"/>
                </a:solidFill>
              </a:rPr>
              <a:t>Πολυεπίπεδης</a:t>
            </a:r>
            <a:r>
              <a:rPr lang="el-GR" sz="1600" b="1" dirty="0">
                <a:solidFill>
                  <a:srgbClr val="0070C0"/>
                </a:solidFill>
              </a:rPr>
              <a:t> </a:t>
            </a:r>
            <a:r>
              <a:rPr lang="el-GR" sz="1600" b="1" dirty="0" smtClean="0">
                <a:solidFill>
                  <a:srgbClr val="0070C0"/>
                </a:solidFill>
              </a:rPr>
              <a:t>Διακυβέρνησης</a:t>
            </a:r>
          </a:p>
          <a:p>
            <a:pPr marL="114300" algn="ctr">
              <a:lnSpc>
                <a:spcPct val="150000"/>
              </a:lnSpc>
            </a:pPr>
            <a:r>
              <a:rPr lang="el-GR" sz="1600" b="1" dirty="0" smtClean="0"/>
              <a:t>Λειτουργικές Περιοχές Δημόσιων Πολιτικών </a:t>
            </a:r>
            <a:endParaRPr lang="el-GR" sz="1600" b="1" dirty="0"/>
          </a:p>
          <a:p>
            <a:pPr marL="114300" indent="0" algn="ctr">
              <a:lnSpc>
                <a:spcPct val="150000"/>
              </a:lnSpc>
              <a:buNone/>
            </a:pPr>
            <a:endParaRPr lang="el-GR" sz="1600" b="1" dirty="0">
              <a:solidFill>
                <a:srgbClr val="0070C0"/>
              </a:solidFill>
            </a:endParaRPr>
          </a:p>
        </p:txBody>
      </p:sp>
      <p:sp>
        <p:nvSpPr>
          <p:cNvPr id="8" name="Content Placeholder 4">
            <a:extLst>
              <a:ext uri="{FF2B5EF4-FFF2-40B4-BE49-F238E27FC236}">
                <a16:creationId xmlns="" xmlns:a16="http://schemas.microsoft.com/office/drawing/2014/main" id="{FE66AB0C-934C-9A34-8832-8E73513D216F}"/>
              </a:ext>
            </a:extLst>
          </p:cNvPr>
          <p:cNvSpPr txBox="1">
            <a:spLocks/>
          </p:cNvSpPr>
          <p:nvPr/>
        </p:nvSpPr>
        <p:spPr>
          <a:xfrm>
            <a:off x="6259774" y="1916832"/>
            <a:ext cx="5275001" cy="33123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just"/>
            <a:r>
              <a:rPr lang="el-GR" sz="1400" dirty="0" smtClean="0"/>
              <a:t>Η αλληλουχία καταγραφής των αρμοδιοτήτων ξεκινά από το χαμηλότερο (</a:t>
            </a:r>
            <a:r>
              <a:rPr lang="en-US" sz="1400" dirty="0" smtClean="0"/>
              <a:t>bottom-up) </a:t>
            </a:r>
            <a:r>
              <a:rPr lang="el-GR" sz="1400" dirty="0" smtClean="0"/>
              <a:t>επίπεδο διοίκησης (ΟΤΑ) προς το υψηλότερο (Αποκεντρωμένες Διοικήσεις, Υπουργεία).</a:t>
            </a:r>
          </a:p>
          <a:p>
            <a:pPr algn="just"/>
            <a:r>
              <a:rPr lang="el-GR" sz="1400" dirty="0" smtClean="0"/>
              <a:t>Με αυτόν τον τρόπο καθίσταται δυνατός ο εντοπισμός εκείνων των δημόσιων πολιτικών που εμπλέκουν και τα τρία επίπεδα διοίκησης. </a:t>
            </a:r>
          </a:p>
          <a:p>
            <a:pPr algn="just"/>
            <a:r>
              <a:rPr lang="el-GR" sz="1400" dirty="0" smtClean="0"/>
              <a:t>Προτείνονται </a:t>
            </a:r>
            <a:r>
              <a:rPr lang="el-GR" sz="1400" b="1" dirty="0" smtClean="0"/>
              <a:t>δέκα (10) Λειτουργικές Περιοχές </a:t>
            </a:r>
            <a:r>
              <a:rPr lang="el-GR" sz="1400" dirty="0" smtClean="0"/>
              <a:t>που κατηγοριοποιούν το σύνολο των αρμοδιοτήτων που εκτελούνται από τους ΟΤΑ Α’ και Β’ Βαθμού.</a:t>
            </a:r>
          </a:p>
          <a:p>
            <a:pPr algn="just"/>
            <a:r>
              <a:rPr lang="el-GR" sz="1400" dirty="0" smtClean="0"/>
              <a:t>Στις Λειτουργικές Περιοχές αυτές </a:t>
            </a:r>
            <a:r>
              <a:rPr lang="el-GR" sz="1400" u="sng" dirty="0" smtClean="0"/>
              <a:t>θα προστίθενται και άλλες που ενδέχεται να αφορούν τα ανώτερα επίπεδα διακυβέρνησης, </a:t>
            </a:r>
            <a:r>
              <a:rPr lang="el-GR" sz="1400" dirty="0" smtClean="0"/>
              <a:t>χωρίς να εμπλέκουν αυτά με τα δύο κατώτερα επίπεδα της τοπικής αυτοδιοίκησης, όπως π.χ. ιθαγένεια.</a:t>
            </a:r>
            <a:endParaRPr lang="el-GR" sz="1400" dirty="0"/>
          </a:p>
        </p:txBody>
      </p:sp>
      <p:graphicFrame>
        <p:nvGraphicFramePr>
          <p:cNvPr id="9" name="Table 2">
            <a:extLst>
              <a:ext uri="{FF2B5EF4-FFF2-40B4-BE49-F238E27FC236}">
                <a16:creationId xmlns="" xmlns:a16="http://schemas.microsoft.com/office/drawing/2014/main" id="{3D50C030-5643-CC06-6360-6B9AC33F92A6}"/>
              </a:ext>
            </a:extLst>
          </p:cNvPr>
          <p:cNvGraphicFramePr>
            <a:graphicFrameLocks noGrp="1"/>
          </p:cNvGraphicFramePr>
          <p:nvPr>
            <p:extLst>
              <p:ext uri="{D42A27DB-BD31-4B8C-83A1-F6EECF244321}">
                <p14:modId xmlns:p14="http://schemas.microsoft.com/office/powerpoint/2010/main" xmlns="" val="2691937635"/>
              </p:ext>
            </p:extLst>
          </p:nvPr>
        </p:nvGraphicFramePr>
        <p:xfrm>
          <a:off x="667589" y="1916832"/>
          <a:ext cx="4962525" cy="3299620"/>
        </p:xfrm>
        <a:graphic>
          <a:graphicData uri="http://schemas.openxmlformats.org/drawingml/2006/table">
            <a:tbl>
              <a:tblPr firstRow="1" firstCol="1" bandRow="1">
                <a:tableStyleId>{B301B821-A1FF-4177-AEE7-76D212191A09}</a:tableStyleId>
              </a:tblPr>
              <a:tblGrid>
                <a:gridCol w="4962525">
                  <a:extLst>
                    <a:ext uri="{9D8B030D-6E8A-4147-A177-3AD203B41FA5}">
                      <a16:colId xmlns="" xmlns:a16="http://schemas.microsoft.com/office/drawing/2014/main" val="2796890542"/>
                    </a:ext>
                  </a:extLst>
                </a:gridCol>
              </a:tblGrid>
              <a:tr h="256570">
                <a:tc>
                  <a:txBody>
                    <a:bodyPr/>
                    <a:lstStyle/>
                    <a:p>
                      <a:pPr algn="just">
                        <a:lnSpc>
                          <a:spcPct val="115000"/>
                        </a:lnSpc>
                        <a:spcAft>
                          <a:spcPts val="600"/>
                        </a:spcAft>
                      </a:pPr>
                      <a:r>
                        <a:rPr lang="el-GR" sz="1400" dirty="0">
                          <a:effectLst/>
                        </a:rPr>
                        <a:t>ΛΕΙΤΟΥΡΓΙΚΕΣ ΠΕΡΙΟΧΕΣ (ΛΠ) ΔΗΜΟΣΙΩΝ ΠΟΛΙΤΙΚΩΝ</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4183938548"/>
                  </a:ext>
                </a:extLst>
              </a:tr>
              <a:tr h="256570">
                <a:tc>
                  <a:txBody>
                    <a:bodyPr/>
                    <a:lstStyle/>
                    <a:p>
                      <a:pPr algn="just">
                        <a:lnSpc>
                          <a:spcPct val="115000"/>
                        </a:lnSpc>
                        <a:spcAft>
                          <a:spcPts val="600"/>
                        </a:spcAft>
                      </a:pPr>
                      <a:r>
                        <a:rPr lang="el-GR" sz="1400" dirty="0">
                          <a:effectLst/>
                        </a:rPr>
                        <a:t>1. Κοινωνική Πολιτική, Απασχόληση και Δημόσια Υγεία</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745779971"/>
                  </a:ext>
                </a:extLst>
              </a:tr>
              <a:tr h="256570">
                <a:tc>
                  <a:txBody>
                    <a:bodyPr/>
                    <a:lstStyle/>
                    <a:p>
                      <a:pPr algn="just">
                        <a:lnSpc>
                          <a:spcPct val="115000"/>
                        </a:lnSpc>
                        <a:spcAft>
                          <a:spcPts val="600"/>
                        </a:spcAft>
                      </a:pPr>
                      <a:r>
                        <a:rPr lang="el-GR" sz="1400" dirty="0">
                          <a:effectLst/>
                        </a:rPr>
                        <a:t>2. Παιδεία, Πολιτισμός και Αθλητισμός</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193027162"/>
                  </a:ext>
                </a:extLst>
              </a:tr>
              <a:tr h="256570">
                <a:tc>
                  <a:txBody>
                    <a:bodyPr/>
                    <a:lstStyle/>
                    <a:p>
                      <a:pPr algn="just">
                        <a:lnSpc>
                          <a:spcPct val="115000"/>
                        </a:lnSpc>
                        <a:spcAft>
                          <a:spcPts val="600"/>
                        </a:spcAft>
                      </a:pPr>
                      <a:r>
                        <a:rPr lang="el-GR" sz="1400" dirty="0">
                          <a:effectLst/>
                        </a:rPr>
                        <a:t>3. Περιβάλλον, Χωροταξία και Πολεοδομία</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3389263195"/>
                  </a:ext>
                </a:extLst>
              </a:tr>
              <a:tr h="256570">
                <a:tc>
                  <a:txBody>
                    <a:bodyPr/>
                    <a:lstStyle/>
                    <a:p>
                      <a:pPr algn="just">
                        <a:lnSpc>
                          <a:spcPct val="115000"/>
                        </a:lnSpc>
                        <a:spcAft>
                          <a:spcPts val="600"/>
                        </a:spcAft>
                      </a:pPr>
                      <a:r>
                        <a:rPr lang="el-GR" sz="1400" dirty="0">
                          <a:effectLst/>
                        </a:rPr>
                        <a:t>4. Υποδομές και Μεταφορές</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2975659651"/>
                  </a:ext>
                </a:extLst>
              </a:tr>
              <a:tr h="256570">
                <a:tc>
                  <a:txBody>
                    <a:bodyPr/>
                    <a:lstStyle/>
                    <a:p>
                      <a:pPr algn="just">
                        <a:lnSpc>
                          <a:spcPct val="115000"/>
                        </a:lnSpc>
                        <a:spcAft>
                          <a:spcPts val="600"/>
                        </a:spcAft>
                      </a:pPr>
                      <a:r>
                        <a:rPr lang="el-GR" sz="1400">
                          <a:effectLst/>
                        </a:rPr>
                        <a:t>5. Αγροτική Ανάπτυξη </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4267319333"/>
                  </a:ext>
                </a:extLst>
              </a:tr>
              <a:tr h="256570">
                <a:tc>
                  <a:txBody>
                    <a:bodyPr/>
                    <a:lstStyle/>
                    <a:p>
                      <a:pPr algn="just">
                        <a:lnSpc>
                          <a:spcPct val="115000"/>
                        </a:lnSpc>
                        <a:spcAft>
                          <a:spcPts val="600"/>
                        </a:spcAft>
                      </a:pPr>
                      <a:r>
                        <a:rPr lang="el-GR" sz="1400">
                          <a:effectLst/>
                        </a:rPr>
                        <a:t>6. Μεταποίηση, Εμπόριο, Τουρισμός</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3248614715"/>
                  </a:ext>
                </a:extLst>
              </a:tr>
              <a:tr h="256570">
                <a:tc>
                  <a:txBody>
                    <a:bodyPr/>
                    <a:lstStyle/>
                    <a:p>
                      <a:pPr algn="just">
                        <a:lnSpc>
                          <a:spcPct val="115000"/>
                        </a:lnSpc>
                        <a:spcAft>
                          <a:spcPts val="600"/>
                        </a:spcAft>
                      </a:pPr>
                      <a:r>
                        <a:rPr lang="el-GR" sz="1400">
                          <a:effectLst/>
                        </a:rPr>
                        <a:t>7. Δημοτική Αστυνομία και Πολιτική Προστασία</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3372109645"/>
                  </a:ext>
                </a:extLst>
              </a:tr>
              <a:tr h="495245">
                <a:tc>
                  <a:txBody>
                    <a:bodyPr/>
                    <a:lstStyle/>
                    <a:p>
                      <a:pPr algn="just">
                        <a:lnSpc>
                          <a:spcPct val="115000"/>
                        </a:lnSpc>
                        <a:spcAft>
                          <a:spcPts val="600"/>
                        </a:spcAft>
                      </a:pPr>
                      <a:r>
                        <a:rPr lang="el-GR" sz="1400">
                          <a:effectLst/>
                        </a:rPr>
                        <a:t>8. Προγραμματισμός, Ηλεκτρονική Διακυβέρνηση και Εξυπηρέτηση του πολίτη</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797525481"/>
                  </a:ext>
                </a:extLst>
              </a:tr>
              <a:tr h="256570">
                <a:tc>
                  <a:txBody>
                    <a:bodyPr/>
                    <a:lstStyle/>
                    <a:p>
                      <a:pPr algn="just">
                        <a:lnSpc>
                          <a:spcPct val="115000"/>
                        </a:lnSpc>
                        <a:spcAft>
                          <a:spcPts val="600"/>
                        </a:spcAft>
                      </a:pPr>
                      <a:r>
                        <a:rPr lang="el-GR" sz="1400">
                          <a:effectLst/>
                        </a:rPr>
                        <a:t>9. Οικονομική διαχείριση και Προμήθειες</a:t>
                      </a:r>
                      <a:endParaRPr lang="el-GR" sz="140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044129495"/>
                  </a:ext>
                </a:extLst>
              </a:tr>
              <a:tr h="495245">
                <a:tc>
                  <a:txBody>
                    <a:bodyPr/>
                    <a:lstStyle/>
                    <a:p>
                      <a:pPr algn="just">
                        <a:lnSpc>
                          <a:spcPct val="115000"/>
                        </a:lnSpc>
                        <a:spcAft>
                          <a:spcPts val="600"/>
                        </a:spcAft>
                      </a:pPr>
                      <a:r>
                        <a:rPr lang="el-GR" sz="1400" dirty="0">
                          <a:effectLst/>
                        </a:rPr>
                        <a:t>10. Διαχείριση Ανθρώπινου Δυναμικού και Διοικητικές λειτουργίες</a:t>
                      </a:r>
                      <a:endParaRPr lang="el-GR"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6456" marR="86456" marT="0" marB="0"/>
                </a:tc>
                <a:extLst>
                  <a:ext uri="{0D108BD9-81ED-4DB2-BD59-A6C34878D82A}">
                    <a16:rowId xmlns="" xmlns:a16="http://schemas.microsoft.com/office/drawing/2014/main" val="1725526381"/>
                  </a:ext>
                </a:extLst>
              </a:tr>
            </a:tbl>
          </a:graphicData>
        </a:graphic>
      </p:graphicFrame>
    </p:spTree>
    <p:extLst>
      <p:ext uri="{BB962C8B-B14F-4D97-AF65-F5344CB8AC3E}">
        <p14:creationId xmlns:p14="http://schemas.microsoft.com/office/powerpoint/2010/main" xmlns="" val="5826813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11891</TotalTime>
  <Words>3585</Words>
  <Application>Microsoft Office PowerPoint</Application>
  <PresentationFormat>Custom</PresentationFormat>
  <Paragraphs>508</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Calibri</vt:lpstr>
      <vt:lpstr>Wingdings</vt:lpstr>
      <vt:lpstr>Gotham Greek Book</vt:lpstr>
      <vt:lpstr>Roboto Condensed</vt:lpstr>
      <vt:lpstr>Corbel (Body)</vt:lpstr>
      <vt:lpstr>Corbel</vt:lpstr>
      <vt:lpstr>Arial Narrow</vt:lpstr>
      <vt:lpstr>Times New Roman</vt:lpstr>
      <vt:lpstr>Wingdings 2</vt:lpstr>
      <vt:lpstr>Courier New</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Magda Karayianni</dc:creator>
  <cp:lastModifiedBy>AcerF</cp:lastModifiedBy>
  <cp:revision>1005</cp:revision>
  <cp:lastPrinted>2022-03-11T13:56:55Z</cp:lastPrinted>
  <dcterms:created xsi:type="dcterms:W3CDTF">2019-09-02T08:29:26Z</dcterms:created>
  <dcterms:modified xsi:type="dcterms:W3CDTF">2022-10-27T09:08:13Z</dcterms:modified>
</cp:coreProperties>
</file>