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78" r:id="rId6"/>
    <p:sldId id="274" r:id="rId7"/>
    <p:sldId id="270" r:id="rId8"/>
    <p:sldId id="284" r:id="rId9"/>
    <p:sldId id="285" r:id="rId10"/>
    <p:sldId id="277" r:id="rId11"/>
    <p:sldId id="271" r:id="rId12"/>
    <p:sldId id="272" r:id="rId13"/>
    <p:sldId id="262" r:id="rId14"/>
  </p:sldIdLst>
  <p:sldSz cx="9144000" cy="6858000" type="screen4x3"/>
  <p:notesSz cx="7099300" cy="102346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EB99"/>
    <a:srgbClr val="FFE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356000" y="6498000"/>
            <a:ext cx="4211640" cy="359640"/>
          </a:xfrm>
          <a:prstGeom prst="rect">
            <a:avLst/>
          </a:prstGeom>
          <a:solidFill>
            <a:srgbClr val="26367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36000" rIns="36000" bIns="36000" anchor="ctr"/>
          <a:lstStyle/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Funded from the European Union’s</a:t>
            </a:r>
            <a:endParaRPr lang="el-GR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Horizon 2020 Research and Innovation Programme</a:t>
            </a:r>
            <a:endParaRPr lang="el-GR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G.A. No 754171</a:t>
            </a:r>
            <a:endParaRPr lang="el-GR" sz="500" b="0" strike="noStrike" spc="-1">
              <a:latin typeface="Arial"/>
            </a:endParaRPr>
          </a:p>
        </p:txBody>
      </p:sp>
      <p:pic>
        <p:nvPicPr>
          <p:cNvPr id="7" name="Εικόνα 3"/>
          <p:cNvPicPr/>
          <p:nvPr/>
        </p:nvPicPr>
        <p:blipFill>
          <a:blip r:embed="rId14" cstate="print"/>
          <a:stretch/>
        </p:blipFill>
        <p:spPr>
          <a:xfrm>
            <a:off x="8604360" y="6498000"/>
            <a:ext cx="539280" cy="359640"/>
          </a:xfrm>
          <a:prstGeom prst="rect">
            <a:avLst/>
          </a:prstGeom>
          <a:ln>
            <a:noFill/>
          </a:ln>
        </p:spPr>
      </p:pic>
      <p:pic>
        <p:nvPicPr>
          <p:cNvPr id="2" name="Picture 12"/>
          <p:cNvPicPr/>
          <p:nvPr/>
        </p:nvPicPr>
        <p:blipFill>
          <a:blip r:embed="rId15" cstate="print"/>
          <a:stretch/>
        </p:blipFill>
        <p:spPr>
          <a:xfrm>
            <a:off x="144000" y="6498000"/>
            <a:ext cx="875520" cy="359640"/>
          </a:xfrm>
          <a:prstGeom prst="rect">
            <a:avLst/>
          </a:prstGeom>
          <a:ln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4000" b="0" strike="noStrike" spc="-1">
                <a:solidFill>
                  <a:srgbClr val="095782"/>
                </a:solidFill>
                <a:latin typeface="Verdana"/>
                <a:ea typeface="Verdana"/>
              </a:rPr>
              <a:t>Click to edit Master title style</a:t>
            </a:r>
            <a:endParaRPr lang="el-GR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1184040" y="6498000"/>
            <a:ext cx="3131640" cy="359640"/>
          </a:xfrm>
          <a:prstGeom prst="rect">
            <a:avLst/>
          </a:prstGeom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627B8B"/>
                </a:solidFill>
                <a:latin typeface="Verdan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627B8B"/>
                </a:solidFill>
                <a:latin typeface="Verdan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627B8B"/>
                </a:solidFill>
                <a:latin typeface="Verdan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356000" y="6498000"/>
            <a:ext cx="4211640" cy="359640"/>
          </a:xfrm>
          <a:prstGeom prst="rect">
            <a:avLst/>
          </a:prstGeom>
          <a:solidFill>
            <a:srgbClr val="26367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36000" rIns="36000" bIns="36000" anchor="ctr"/>
          <a:lstStyle/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Funded from the European Union’s</a:t>
            </a:r>
            <a:endParaRPr lang="el-GR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Horizon 2020 Research and Innovation Programme</a:t>
            </a:r>
            <a:endParaRPr lang="el-GR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G.A. No 754171</a:t>
            </a:r>
            <a:endParaRPr lang="el-GR" sz="500" b="0" strike="noStrike" spc="-1">
              <a:latin typeface="Arial"/>
            </a:endParaRPr>
          </a:p>
        </p:txBody>
      </p:sp>
      <p:pic>
        <p:nvPicPr>
          <p:cNvPr id="43" name="Εικόνα 3"/>
          <p:cNvPicPr/>
          <p:nvPr/>
        </p:nvPicPr>
        <p:blipFill>
          <a:blip r:embed="rId14" cstate="print"/>
          <a:stretch/>
        </p:blipFill>
        <p:spPr>
          <a:xfrm>
            <a:off x="8604360" y="6498000"/>
            <a:ext cx="539280" cy="359640"/>
          </a:xfrm>
          <a:prstGeom prst="rect">
            <a:avLst/>
          </a:prstGeom>
          <a:ln>
            <a:noFill/>
          </a:ln>
        </p:spPr>
      </p:pic>
      <p:pic>
        <p:nvPicPr>
          <p:cNvPr id="44" name="Picture 12"/>
          <p:cNvPicPr/>
          <p:nvPr/>
        </p:nvPicPr>
        <p:blipFill>
          <a:blip r:embed="rId15" cstate="print"/>
          <a:stretch/>
        </p:blipFill>
        <p:spPr>
          <a:xfrm>
            <a:off x="144000" y="6498000"/>
            <a:ext cx="875520" cy="359640"/>
          </a:xfrm>
          <a:prstGeom prst="rect">
            <a:avLst/>
          </a:prstGeom>
          <a:ln>
            <a:noFill/>
          </a:ln>
        </p:spPr>
      </p:pic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79640"/>
          </a:xfrm>
          <a:prstGeom prst="rect">
            <a:avLst/>
          </a:prstGeom>
        </p:spPr>
        <p:txBody>
          <a:bodyPr lIns="72000" tIns="72000" rIns="72000" bIns="72000" anchor="ctr"/>
          <a:lstStyle/>
          <a:p>
            <a:pPr>
              <a:lnSpc>
                <a:spcPct val="90000"/>
              </a:lnSpc>
            </a:pPr>
            <a:r>
              <a:rPr lang="el-GR" sz="3600" b="0" strike="noStrike" spc="-1">
                <a:solidFill>
                  <a:srgbClr val="263673"/>
                </a:solidFill>
                <a:latin typeface="Verdana"/>
                <a:ea typeface="Verdana"/>
              </a:rPr>
              <a:t>Click to edit Master title style</a:t>
            </a:r>
            <a:endParaRPr lang="el-G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0" y="1188000"/>
            <a:ext cx="9143640" cy="5183640"/>
          </a:xfrm>
          <a:prstGeom prst="rect">
            <a:avLst/>
          </a:prstGeom>
        </p:spPr>
        <p:txBody>
          <a:bodyPr lIns="72000" tIns="216000" rIns="72000" bIns="72000"/>
          <a:lstStyle/>
          <a:p>
            <a:pPr marL="230400" indent="-230040">
              <a:lnSpc>
                <a:spcPct val="100000"/>
              </a:lnSpc>
              <a:spcBef>
                <a:spcPts val="1001"/>
              </a:spcBef>
              <a:buClr>
                <a:srgbClr val="627B8B"/>
              </a:buClr>
              <a:buFont typeface="Arial"/>
              <a:buChar char="•"/>
            </a:pPr>
            <a:r>
              <a:rPr lang="el-GR" sz="2800" b="0" strike="noStrike" spc="-1">
                <a:solidFill>
                  <a:srgbClr val="627B8B"/>
                </a:solidFill>
                <a:latin typeface="Verdana"/>
                <a:ea typeface="Verdana"/>
              </a:rPr>
              <a:t>Click to edit Master text styles</a:t>
            </a:r>
            <a:endParaRPr lang="el-GR" sz="2800" b="0" strike="noStrike" spc="-1">
              <a:solidFill>
                <a:srgbClr val="627B8B"/>
              </a:solidFill>
              <a:latin typeface="Verdana"/>
            </a:endParaRPr>
          </a:p>
          <a:p>
            <a:pPr marL="687600" lvl="1" indent="-230040">
              <a:lnSpc>
                <a:spcPct val="100000"/>
              </a:lnSpc>
              <a:spcBef>
                <a:spcPts val="499"/>
              </a:spcBef>
              <a:buClr>
                <a:srgbClr val="627B8B"/>
              </a:buClr>
              <a:buFont typeface="Arial"/>
              <a:buChar char="•"/>
            </a:pPr>
            <a:r>
              <a:rPr lang="el-GR" sz="2400" b="0" strike="noStrike" spc="-1">
                <a:solidFill>
                  <a:srgbClr val="627B8B"/>
                </a:solidFill>
                <a:latin typeface="Verdana"/>
                <a:ea typeface="Verdana"/>
              </a:rPr>
              <a:t>Second level</a:t>
            </a:r>
            <a:endParaRPr lang="el-GR" sz="2400" b="0" strike="noStrike" spc="-1">
              <a:solidFill>
                <a:srgbClr val="627B8B"/>
              </a:solidFill>
              <a:latin typeface="Verdana"/>
            </a:endParaRPr>
          </a:p>
          <a:p>
            <a:pPr marL="1144800" lvl="2" indent="-230040">
              <a:lnSpc>
                <a:spcPct val="100000"/>
              </a:lnSpc>
              <a:spcBef>
                <a:spcPts val="499"/>
              </a:spcBef>
              <a:buClr>
                <a:srgbClr val="627B8B"/>
              </a:buClr>
              <a:buFont typeface="Arial"/>
              <a:buChar char="•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  <a:ea typeface="Verdana"/>
              </a:rPr>
              <a:t>Third level</a:t>
            </a:r>
            <a:endParaRPr lang="el-GR" sz="2000" b="0" strike="noStrike" spc="-1">
              <a:solidFill>
                <a:srgbClr val="627B8B"/>
              </a:solidFill>
              <a:latin typeface="Verdana"/>
            </a:endParaRPr>
          </a:p>
          <a:p>
            <a:pPr marL="1602000" lvl="3" indent="-230040">
              <a:lnSpc>
                <a:spcPct val="100000"/>
              </a:lnSpc>
              <a:spcBef>
                <a:spcPts val="499"/>
              </a:spcBef>
              <a:buClr>
                <a:srgbClr val="627B8B"/>
              </a:buClr>
              <a:buFont typeface="Arial"/>
              <a:buChar char="•"/>
            </a:pPr>
            <a:r>
              <a:rPr lang="el-GR" sz="1800" b="0" strike="noStrike" spc="-1">
                <a:solidFill>
                  <a:srgbClr val="627B8B"/>
                </a:solidFill>
                <a:latin typeface="Verdana"/>
                <a:ea typeface="Verdana"/>
              </a:rPr>
              <a:t>Fourth level</a:t>
            </a:r>
            <a:endParaRPr lang="el-GR" sz="1800" b="0" strike="noStrike" spc="-1">
              <a:solidFill>
                <a:srgbClr val="627B8B"/>
              </a:solidFill>
              <a:latin typeface="Verdana"/>
            </a:endParaRPr>
          </a:p>
          <a:p>
            <a:pPr marL="2059200" lvl="4" indent="-230040">
              <a:lnSpc>
                <a:spcPct val="100000"/>
              </a:lnSpc>
              <a:spcBef>
                <a:spcPts val="499"/>
              </a:spcBef>
              <a:buClr>
                <a:srgbClr val="627B8B"/>
              </a:buClr>
              <a:buFont typeface="Arial"/>
              <a:buChar char="•"/>
            </a:pPr>
            <a:r>
              <a:rPr lang="el-GR" sz="1800" b="0" strike="noStrike" spc="-1">
                <a:solidFill>
                  <a:srgbClr val="627B8B"/>
                </a:solidFill>
                <a:latin typeface="Verdana"/>
                <a:ea typeface="Verdana"/>
              </a:rPr>
              <a:t>Fifth level</a:t>
            </a:r>
            <a:endParaRPr lang="el-GR" sz="1800" b="0" strike="noStrike" spc="-1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1184040" y="6498000"/>
            <a:ext cx="3131640" cy="359640"/>
          </a:xfrm>
          <a:prstGeom prst="rect">
            <a:avLst/>
          </a:prstGeom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0" y="1080000"/>
            <a:ext cx="9143640" cy="35640"/>
          </a:xfrm>
          <a:prstGeom prst="rect">
            <a:avLst/>
          </a:prstGeom>
          <a:solidFill>
            <a:srgbClr val="627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356000" y="6498000"/>
            <a:ext cx="4211640" cy="359640"/>
          </a:xfrm>
          <a:prstGeom prst="rect">
            <a:avLst/>
          </a:prstGeom>
          <a:solidFill>
            <a:srgbClr val="26367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36000" rIns="36000" bIns="36000" anchor="ctr"/>
          <a:lstStyle/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Funded from the European Union’s</a:t>
            </a:r>
            <a:endParaRPr lang="el-GR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Horizon 2020 Research and Innovation Programme</a:t>
            </a:r>
            <a:endParaRPr lang="el-GR" sz="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l-GR" sz="500" b="0" i="1" strike="noStrike" spc="-1">
                <a:solidFill>
                  <a:srgbClr val="FFFFFF"/>
                </a:solidFill>
                <a:latin typeface="Verdana"/>
                <a:ea typeface="Verdana"/>
              </a:rPr>
              <a:t>G.A. No 754171</a:t>
            </a:r>
            <a:endParaRPr lang="el-GR" sz="500" b="0" strike="noStrike" spc="-1">
              <a:latin typeface="Arial"/>
            </a:endParaRPr>
          </a:p>
        </p:txBody>
      </p:sp>
      <p:pic>
        <p:nvPicPr>
          <p:cNvPr id="86" name="Εικόνα 3"/>
          <p:cNvPicPr/>
          <p:nvPr/>
        </p:nvPicPr>
        <p:blipFill>
          <a:blip r:embed="rId14" cstate="print"/>
          <a:stretch/>
        </p:blipFill>
        <p:spPr>
          <a:xfrm>
            <a:off x="8604360" y="6498000"/>
            <a:ext cx="539280" cy="359640"/>
          </a:xfrm>
          <a:prstGeom prst="rect">
            <a:avLst/>
          </a:prstGeom>
          <a:ln>
            <a:noFill/>
          </a:ln>
        </p:spPr>
      </p:pic>
      <p:pic>
        <p:nvPicPr>
          <p:cNvPr id="87" name="Picture 12"/>
          <p:cNvPicPr/>
          <p:nvPr/>
        </p:nvPicPr>
        <p:blipFill>
          <a:blip r:embed="rId15" cstate="print"/>
          <a:stretch/>
        </p:blipFill>
        <p:spPr>
          <a:xfrm>
            <a:off x="144000" y="6498000"/>
            <a:ext cx="875520" cy="359640"/>
          </a:xfrm>
          <a:prstGeom prst="rect">
            <a:avLst/>
          </a:prstGeom>
          <a:ln>
            <a:noFill/>
          </a:ln>
        </p:spPr>
      </p:pic>
      <p:sp>
        <p:nvSpPr>
          <p:cNvPr id="88" name="PlaceHolder 2"/>
          <p:cNvSpPr>
            <a:spLocks noGrp="1"/>
          </p:cNvSpPr>
          <p:nvPr>
            <p:ph type="ftr"/>
          </p:nvPr>
        </p:nvSpPr>
        <p:spPr>
          <a:xfrm>
            <a:off x="1184040" y="6498000"/>
            <a:ext cx="3131640" cy="359640"/>
          </a:xfrm>
          <a:prstGeom prst="rect">
            <a:avLst/>
          </a:prstGeom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l-GR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627B8B"/>
                </a:solidFill>
                <a:latin typeface="Verdan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627B8B"/>
                </a:solidFill>
                <a:latin typeface="Verdan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627B8B"/>
                </a:solidFill>
                <a:latin typeface="Verdan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627B8B"/>
                </a:solidFill>
                <a:latin typeface="Verdan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143000" y="4069080"/>
            <a:ext cx="6857640" cy="1752120"/>
          </a:xfrm>
          <a:prstGeom prst="rect">
            <a:avLst/>
          </a:prstGeom>
          <a:noFill/>
          <a:ln>
            <a:noFill/>
          </a:ln>
        </p:spPr>
        <p:txBody>
          <a:bodyPr lIns="72000" tIns="216000" rIns="72000" bIns="72000">
            <a:normAutofit fontScale="55000" lnSpcReduction="20000"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l-GR" sz="4400" b="1" strike="noStrike" spc="-1" dirty="0">
                <a:solidFill>
                  <a:schemeClr val="accent5"/>
                </a:solidFill>
                <a:latin typeface="Verdana"/>
                <a:ea typeface="Verdana"/>
              </a:rPr>
              <a:t> </a:t>
            </a:r>
            <a:endParaRPr lang="el-GR" sz="4400" b="0" strike="noStrike" spc="-1" dirty="0">
              <a:solidFill>
                <a:schemeClr val="accent5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l-GR" sz="4400" b="1" strike="noStrike" spc="-1" dirty="0">
                <a:solidFill>
                  <a:schemeClr val="accent5"/>
                </a:solidFill>
                <a:latin typeface="Verdana"/>
                <a:ea typeface="Verdana"/>
              </a:rPr>
              <a:t>ΚΑΙΝΟΤΟΜΟΣ ΧΡΗΜΑΤΟΔΟΤΗΣΗ ΕΡΓΩΝ ΕΝΕΡΓΕΙΑΚΗΣ ΑΠΟΔΟΣΗΣ</a:t>
            </a:r>
            <a:endParaRPr lang="el-GR" sz="4400" b="0" strike="noStrike" spc="-1" dirty="0">
              <a:solidFill>
                <a:schemeClr val="accent5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l-GR" sz="4400" b="0" strike="noStrike" spc="-1" dirty="0">
                <a:solidFill>
                  <a:schemeClr val="accent5"/>
                </a:solidFill>
                <a:latin typeface="Verdana"/>
                <a:ea typeface="Verdana"/>
              </a:rPr>
              <a:t> </a:t>
            </a:r>
            <a:endParaRPr lang="el-GR" sz="4400" b="0" strike="noStrike" spc="-1" dirty="0">
              <a:solidFill>
                <a:schemeClr val="accent5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el-GR" sz="4400" b="0" strike="noStrike" spc="-1" dirty="0">
              <a:solidFill>
                <a:schemeClr val="accent5"/>
              </a:solid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chemeClr val="accent5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solidFill>
                <a:schemeClr val="accent5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chemeClr val="accent5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solidFill>
                <a:schemeClr val="accent5"/>
              </a:solidFill>
              <a:latin typeface="Times New Roman"/>
            </a:endParaRPr>
          </a:p>
        </p:txBody>
      </p:sp>
      <p:pic>
        <p:nvPicPr>
          <p:cNvPr id="129" name="Picture 4"/>
          <p:cNvPicPr/>
          <p:nvPr/>
        </p:nvPicPr>
        <p:blipFill>
          <a:blip r:embed="rId2" cstate="print"/>
          <a:stretch/>
        </p:blipFill>
        <p:spPr>
          <a:xfrm>
            <a:off x="5981400" y="219600"/>
            <a:ext cx="2997360" cy="1229760"/>
          </a:xfrm>
          <a:prstGeom prst="rect">
            <a:avLst/>
          </a:prstGeom>
          <a:ln>
            <a:noFill/>
          </a:ln>
        </p:spPr>
      </p:pic>
      <p:sp>
        <p:nvSpPr>
          <p:cNvPr id="130" name="CustomShape 3"/>
          <p:cNvSpPr/>
          <p:nvPr/>
        </p:nvSpPr>
        <p:spPr>
          <a:xfrm>
            <a:off x="0" y="6103800"/>
            <a:ext cx="9143640" cy="75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4"/>
          <p:cNvSpPr/>
          <p:nvPr/>
        </p:nvSpPr>
        <p:spPr>
          <a:xfrm>
            <a:off x="1184040" y="6103800"/>
            <a:ext cx="6857640" cy="47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216000" rIns="72000" bIns="72000">
            <a:normAutofit fontScale="32500" lnSpcReduction="2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l-GR" sz="4400" b="1" strike="noStrike" spc="-1">
                <a:solidFill>
                  <a:schemeClr val="accent5"/>
                </a:solidFill>
                <a:latin typeface="Verdana"/>
                <a:ea typeface="Verdana"/>
              </a:rPr>
              <a:t>13/05/2021</a:t>
            </a:r>
            <a:endParaRPr lang="el-GR" sz="4400" b="0" strike="noStrike" spc="-1">
              <a:solidFill>
                <a:schemeClr val="accent5"/>
              </a:solidFill>
              <a:latin typeface="Arial"/>
            </a:endParaRPr>
          </a:p>
        </p:txBody>
      </p:sp>
      <p:pic>
        <p:nvPicPr>
          <p:cNvPr id="132" name="Picture 12"/>
          <p:cNvPicPr/>
          <p:nvPr/>
        </p:nvPicPr>
        <p:blipFill>
          <a:blip r:embed="rId3" cstate="print"/>
          <a:stretch/>
        </p:blipFill>
        <p:spPr>
          <a:xfrm>
            <a:off x="2692800" y="2041920"/>
            <a:ext cx="3898800" cy="137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-38236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Οφέλη για τον Δήμο</a:t>
            </a:r>
          </a:p>
        </p:txBody>
      </p:sp>
      <p:sp>
        <p:nvSpPr>
          <p:cNvPr id="148" name="TextShape 2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9" name="Picture 12"/>
          <p:cNvPicPr/>
          <p:nvPr/>
        </p:nvPicPr>
        <p:blipFill>
          <a:blip r:embed="rId2" cstate="print"/>
          <a:stretch/>
        </p:blipFill>
        <p:spPr>
          <a:xfrm>
            <a:off x="7620480" y="238680"/>
            <a:ext cx="1331280" cy="469080"/>
          </a:xfrm>
          <a:prstGeom prst="rect">
            <a:avLst/>
          </a:prstGeom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173FFF-F2C1-42B3-BFE0-61F663B57F53}"/>
              </a:ext>
            </a:extLst>
          </p:cNvPr>
          <p:cNvSpPr txBox="1"/>
          <p:nvPr/>
        </p:nvSpPr>
        <p:spPr>
          <a:xfrm>
            <a:off x="285380" y="1651695"/>
            <a:ext cx="86854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Επιτυγχάνει μακροχρόνιο οικονομικό, ενεργειακό, κοινωνικό και περιβαλλοντικό όφελος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Αναβαθμίζονται τα κτήρια με σύγχρονο και αποδοτικό ενεργειακό εξοπλισμό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Μειώνονται οι εκπομπές </a:t>
            </a:r>
            <a:r>
              <a:rPr lang="en-US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CO</a:t>
            </a:r>
            <a:r>
              <a:rPr lang="en-US" spc="-1" baseline="-25000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2</a:t>
            </a:r>
            <a:r>
              <a:rPr lang="en-US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</a:t>
            </a: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και το ενεργειακό αποτύπωμα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Αποκτά τεχνογνωσία στην υλοποίηση Συμβάσεων Ενεργειακής Απόδοσης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Αποκτά τεχνογνωσία στη χρήση καινοτόμων εργαλείων χρηματοδότησης</a:t>
            </a:r>
            <a:endParaRPr lang="en-US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spc="-1" dirty="0">
              <a:solidFill>
                <a:srgbClr val="627B8B"/>
              </a:solidFill>
              <a:latin typeface="Verdan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1600" spc="-1" dirty="0">
              <a:solidFill>
                <a:srgbClr val="627B8B"/>
              </a:solidFill>
              <a:latin typeface="Verdan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965642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0" y="2736720"/>
            <a:ext cx="9143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3600" b="1" spc="-1" dirty="0">
                <a:solidFill>
                  <a:srgbClr val="627B8B"/>
                </a:solidFill>
                <a:latin typeface="Verdana"/>
                <a:ea typeface="Verdana"/>
              </a:rPr>
              <a:t>Σας ευχαριστώ</a:t>
            </a:r>
            <a:r>
              <a:rPr lang="el-GR" sz="3600" b="1" strike="noStrike" spc="-1" dirty="0">
                <a:solidFill>
                  <a:srgbClr val="627B8B"/>
                </a:solidFill>
                <a:latin typeface="Verdana"/>
                <a:ea typeface="Verdana"/>
              </a:rPr>
              <a:t>.</a:t>
            </a:r>
            <a:endParaRPr lang="el-GR" sz="3600" b="0" strike="noStrike" spc="-1" dirty="0">
              <a:latin typeface="Arial"/>
            </a:endParaRPr>
          </a:p>
        </p:txBody>
      </p:sp>
      <p:pic>
        <p:nvPicPr>
          <p:cNvPr id="157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Στάδια υλοποίησης μελέτης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2099499" y="4911392"/>
            <a:ext cx="6000246" cy="492242"/>
          </a:xfrm>
          <a:prstGeom prst="rect">
            <a:avLst/>
          </a:prstGeom>
          <a:noFill/>
          <a:ln>
            <a:noFill/>
          </a:ln>
        </p:spPr>
        <p:txBody>
          <a:bodyPr lIns="72000" tIns="216000" rIns="72000" bIns="72000">
            <a:normAutofit fontScale="25000" lnSpcReduction="20000"/>
          </a:bodyPr>
          <a:lstStyle/>
          <a:p>
            <a:pPr marL="360">
              <a:lnSpc>
                <a:spcPct val="100000"/>
              </a:lnSpc>
              <a:spcBef>
                <a:spcPts val="1001"/>
              </a:spcBef>
              <a:buClr>
                <a:srgbClr val="627B8B"/>
              </a:buClr>
            </a:pPr>
            <a:r>
              <a:rPr lang="el-GR" sz="8000" b="0" strike="noStrike" spc="-1" dirty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</a:rPr>
              <a:t>Επικαιροποίηση μελέτης</a:t>
            </a:r>
            <a:endParaRPr lang="el-GR" sz="7200" b="0" strike="noStrike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l-GR" sz="2800" b="0" strike="noStrike" spc="-1" dirty="0">
              <a:solidFill>
                <a:srgbClr val="627B8B"/>
              </a:solidFill>
              <a:latin typeface="Verdana"/>
            </a:endParaRPr>
          </a:p>
          <a:p>
            <a:pPr marL="230400" indent="-230040">
              <a:lnSpc>
                <a:spcPct val="100000"/>
              </a:lnSpc>
              <a:spcBef>
                <a:spcPts val="1001"/>
              </a:spcBef>
              <a:buClr>
                <a:srgbClr val="627B8B"/>
              </a:buClr>
              <a:buFont typeface="Arial"/>
              <a:buChar char="•"/>
            </a:pPr>
            <a:endParaRPr lang="el-GR" sz="2800" b="0" strike="noStrike" spc="-1" dirty="0">
              <a:solidFill>
                <a:srgbClr val="627B8B"/>
              </a:solidFill>
              <a:latin typeface="Verdana"/>
            </a:endParaRPr>
          </a:p>
          <a:p>
            <a:pPr marL="230400" indent="-230040">
              <a:lnSpc>
                <a:spcPct val="100000"/>
              </a:lnSpc>
              <a:spcBef>
                <a:spcPts val="1001"/>
              </a:spcBef>
            </a:pPr>
            <a:r>
              <a:rPr lang="el-GR" sz="2800" b="0" strike="noStrike" spc="-1" dirty="0">
                <a:solidFill>
                  <a:srgbClr val="627B8B"/>
                </a:solidFill>
                <a:latin typeface="Verdana"/>
                <a:ea typeface="Verdana"/>
              </a:rPr>
              <a:t> </a:t>
            </a:r>
            <a:endParaRPr lang="el-GR" sz="2800" b="0" strike="noStrike" spc="-1" dirty="0">
              <a:solidFill>
                <a:srgbClr val="627B8B"/>
              </a:solidFill>
              <a:latin typeface="Verdana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36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sp>
        <p:nvSpPr>
          <p:cNvPr id="2" name="Βέλος: Διάσημα 1">
            <a:extLst>
              <a:ext uri="{FF2B5EF4-FFF2-40B4-BE49-F238E27FC236}">
                <a16:creationId xmlns:a16="http://schemas.microsoft.com/office/drawing/2014/main" xmlns="" id="{E130DA4A-05A0-4FD3-B782-E1F83A8E3128}"/>
              </a:ext>
            </a:extLst>
          </p:cNvPr>
          <p:cNvSpPr/>
          <p:nvPr/>
        </p:nvSpPr>
        <p:spPr>
          <a:xfrm rot="5400000">
            <a:off x="389540" y="1615212"/>
            <a:ext cx="1949150" cy="1265430"/>
          </a:xfrm>
          <a:prstGeom prst="chevron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rot="-5400000" lIns="15120" tIns="15120" rIns="15120" bIns="15120" anchor="ctr"/>
          <a:lstStyle/>
          <a:p>
            <a:pPr>
              <a:lnSpc>
                <a:spcPct val="90000"/>
              </a:lnSpc>
              <a:spcAft>
                <a:spcPts val="839"/>
              </a:spcAft>
            </a:pPr>
            <a:endParaRPr lang="el-GR" sz="2000" spc="-1" dirty="0">
              <a:solidFill>
                <a:srgbClr val="FFFFFF"/>
              </a:solidFill>
              <a:latin typeface="Arial"/>
              <a:ea typeface="Microsoft YaHe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592DB9-8F93-4AD8-A3A8-72C0077CC95D}"/>
              </a:ext>
            </a:extLst>
          </p:cNvPr>
          <p:cNvSpPr txBox="1"/>
          <p:nvPr/>
        </p:nvSpPr>
        <p:spPr>
          <a:xfrm>
            <a:off x="790327" y="2046953"/>
            <a:ext cx="1100831" cy="36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02/03/18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0CAAB7E-0BFC-4D15-8B6E-385FA21531BB}"/>
              </a:ext>
            </a:extLst>
          </p:cNvPr>
          <p:cNvSpPr txBox="1"/>
          <p:nvPr/>
        </p:nvSpPr>
        <p:spPr>
          <a:xfrm>
            <a:off x="2053980" y="1131123"/>
            <a:ext cx="6640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spc="-1" dirty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</a:rPr>
              <a:t>Ο Δήμος Βάρης Βούλας Βουλιαγμένης υπέγραψε προγραμματική σύμβαση με τον Ειδικό Λογαριασμό Κονδυλίων Έρευνας-Εθνικό Μετσόβιο Πολυτεχνείο (ΕΛΚΕ – ΕΜΠ)- Σχόλη Μηχανολόγων Μηχανικών- Τομέας Θερμότητας Εργαστήριο Ατμοκινητήρων και Λεβήτων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F191956-418F-45F0-895C-436FEAC9F7BC}"/>
              </a:ext>
            </a:extLst>
          </p:cNvPr>
          <p:cNvSpPr txBox="1"/>
          <p:nvPr/>
        </p:nvSpPr>
        <p:spPr>
          <a:xfrm>
            <a:off x="1996830" y="3524410"/>
            <a:ext cx="6396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spc="-1" dirty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</a:rPr>
              <a:t>Ολοκλήρωση μελέτης: Βέλτιστο μίγμα ενεργειακών παρεμβάσεων για επίτευξη στόχων του έργου με όρους οικονομικής βιωσιμότητας </a:t>
            </a:r>
            <a:endParaRPr lang="el-GR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Βέλος: Διάσημα 14">
            <a:extLst>
              <a:ext uri="{FF2B5EF4-FFF2-40B4-BE49-F238E27FC236}">
                <a16:creationId xmlns:a16="http://schemas.microsoft.com/office/drawing/2014/main" xmlns="" id="{1BD6BC92-610F-4AA0-A575-AC7479DAC561}"/>
              </a:ext>
            </a:extLst>
          </p:cNvPr>
          <p:cNvSpPr/>
          <p:nvPr/>
        </p:nvSpPr>
        <p:spPr>
          <a:xfrm rot="5400000">
            <a:off x="436301" y="3289094"/>
            <a:ext cx="1807106" cy="1265430"/>
          </a:xfrm>
          <a:prstGeom prst="chevron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rot="-5400000" lIns="15120" tIns="15120" rIns="15120" bIns="15120" anchor="ctr"/>
          <a:lstStyle/>
          <a:p>
            <a:pPr>
              <a:lnSpc>
                <a:spcPct val="90000"/>
              </a:lnSpc>
              <a:spcAft>
                <a:spcPts val="839"/>
              </a:spcAft>
            </a:pPr>
            <a:endParaRPr lang="el-GR" sz="2000" spc="-1" dirty="0">
              <a:solidFill>
                <a:srgbClr val="FFFFFF"/>
              </a:solidFill>
              <a:latin typeface="Arial"/>
              <a:ea typeface="Microsoft YaHe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5CF89BD-07FD-4C9F-B01D-F9E616E77B70}"/>
              </a:ext>
            </a:extLst>
          </p:cNvPr>
          <p:cNvSpPr txBox="1"/>
          <p:nvPr/>
        </p:nvSpPr>
        <p:spPr>
          <a:xfrm>
            <a:off x="790327" y="3831322"/>
            <a:ext cx="1100831" cy="36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30/06/18</a:t>
            </a:r>
          </a:p>
        </p:txBody>
      </p:sp>
      <p:sp>
        <p:nvSpPr>
          <p:cNvPr id="12" name="Βέλος: Διάσημα 14">
            <a:extLst>
              <a:ext uri="{FF2B5EF4-FFF2-40B4-BE49-F238E27FC236}">
                <a16:creationId xmlns:a16="http://schemas.microsoft.com/office/drawing/2014/main" xmlns="" id="{1BD6BC92-610F-4AA0-A575-AC7479DAC561}"/>
              </a:ext>
            </a:extLst>
          </p:cNvPr>
          <p:cNvSpPr/>
          <p:nvPr/>
        </p:nvSpPr>
        <p:spPr>
          <a:xfrm rot="5400000">
            <a:off x="398201" y="4845482"/>
            <a:ext cx="1807106" cy="1265430"/>
          </a:xfrm>
          <a:prstGeom prst="chevron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2">
            <a:scrgbClr r="0" g="0" b="0"/>
          </a:effectRef>
          <a:fontRef idx="minor"/>
        </p:style>
        <p:txBody>
          <a:bodyPr rot="-5400000" lIns="15120" tIns="15120" rIns="15120" bIns="15120" anchor="ctr"/>
          <a:lstStyle/>
          <a:p>
            <a:pPr>
              <a:lnSpc>
                <a:spcPct val="90000"/>
              </a:lnSpc>
              <a:spcAft>
                <a:spcPts val="839"/>
              </a:spcAft>
            </a:pPr>
            <a:endParaRPr lang="el-GR" sz="2000" spc="-1" dirty="0">
              <a:solidFill>
                <a:srgbClr val="FFFFFF"/>
              </a:solidFill>
              <a:latin typeface="Arial"/>
              <a:ea typeface="Microsoft YaHei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xmlns="" id="{05CF89BD-07FD-4C9F-B01D-F9E616E77B70}"/>
              </a:ext>
            </a:extLst>
          </p:cNvPr>
          <p:cNvSpPr txBox="1"/>
          <p:nvPr/>
        </p:nvSpPr>
        <p:spPr>
          <a:xfrm>
            <a:off x="761752" y="5279122"/>
            <a:ext cx="1100831" cy="36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30/04/21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36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Αποτελέσματα μελέτης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292964" y="1434752"/>
            <a:ext cx="8148391" cy="884936"/>
          </a:xfrm>
          <a:prstGeom prst="rect">
            <a:avLst/>
          </a:prstGeom>
          <a:noFill/>
          <a:ln>
            <a:noFill/>
          </a:ln>
        </p:spPr>
        <p:txBody>
          <a:bodyPr lIns="72000" tIns="216000" rIns="72000" bIns="72000">
            <a:normAutofit/>
          </a:bodyPr>
          <a:lstStyle/>
          <a:p>
            <a:pPr marL="285750" lvl="0" indent="-285750">
              <a:spcBef>
                <a:spcPts val="1001"/>
              </a:spcBef>
              <a:buFont typeface="Wingdings" panose="05000000000000000000" pitchFamily="2" charset="2"/>
              <a:buChar char="Ø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Πραγματοποιούνται </a:t>
            </a:r>
            <a:r>
              <a:rPr lang="el-GR" b="1" u="sng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ενεργειακές παρεμβάσεις σε 14 κτήρια </a:t>
            </a: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λαμβάνοντας υπόψη τη βελτίωση των συνθηκών άνεσης:</a:t>
            </a: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404D49C-8844-475F-A769-E8DFA9C20113}"/>
              </a:ext>
            </a:extLst>
          </p:cNvPr>
          <p:cNvSpPr txBox="1"/>
          <p:nvPr/>
        </p:nvSpPr>
        <p:spPr>
          <a:xfrm>
            <a:off x="610223" y="2357407"/>
            <a:ext cx="7861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Θερμομόνωση δώματος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Αντικατάσταση κλιματιστικών μονάδων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Αντικατάσταση φωτιστικών σωμάτων με νέα τύπου LED και αισθητήρες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Αντικατάσταση λέβητα με αντλία θερμότητας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Εγκατάσταση φωτοβολταϊκών συστημάτων</a:t>
            </a:r>
            <a:r>
              <a:rPr lang="en-US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</a:t>
            </a: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με εικονικό ενεργειακό συμψηφισμό (</a:t>
            </a:r>
            <a:r>
              <a:rPr lang="en-US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Virtual </a:t>
            </a:r>
            <a:r>
              <a:rPr lang="el-GR" b="1" spc="-1" dirty="0" err="1">
                <a:solidFill>
                  <a:schemeClr val="accent5">
                    <a:lumMod val="75000"/>
                  </a:schemeClr>
                </a:solidFill>
                <a:latin typeface="Verdana"/>
              </a:rPr>
              <a:t>Net</a:t>
            </a: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</a:t>
            </a:r>
            <a:r>
              <a:rPr lang="el-GR" b="1" spc="-1" dirty="0" err="1">
                <a:solidFill>
                  <a:schemeClr val="accent5">
                    <a:lumMod val="75000"/>
                  </a:schemeClr>
                </a:solidFill>
                <a:latin typeface="Verdana"/>
              </a:rPr>
              <a:t>metering</a:t>
            </a: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) </a:t>
            </a:r>
          </a:p>
          <a:p>
            <a:pPr marL="285750" indent="-285750"/>
            <a:r>
              <a:rPr lang="el-GR" b="1" spc="-1" dirty="0">
                <a:solidFill>
                  <a:srgbClr val="627B8B"/>
                </a:solidFill>
                <a:latin typeface="Verdana"/>
              </a:rPr>
              <a:t> </a:t>
            </a:r>
          </a:p>
          <a:p>
            <a:r>
              <a:rPr lang="el-GR" b="1" dirty="0"/>
              <a:t>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33400" y="4838611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Τοποθετούνται </a:t>
            </a:r>
            <a:r>
              <a:rPr lang="el-GR" b="1" u="sng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Φ/Β συστήματα σε επιπλέον 21 σχολικά κτήρια</a:t>
            </a: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με εικονικό ενεργειακό συμψηφισμό (</a:t>
            </a:r>
            <a:r>
              <a:rPr lang="en-US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Virtual </a:t>
            </a:r>
            <a:r>
              <a:rPr lang="el-GR" b="1" spc="-1" dirty="0" err="1">
                <a:solidFill>
                  <a:schemeClr val="accent5">
                    <a:lumMod val="75000"/>
                  </a:schemeClr>
                </a:solidFill>
                <a:latin typeface="Verdana"/>
              </a:rPr>
              <a:t>Net</a:t>
            </a: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</a:t>
            </a:r>
            <a:r>
              <a:rPr lang="el-GR" b="1" spc="-1" dirty="0" err="1">
                <a:solidFill>
                  <a:schemeClr val="accent5">
                    <a:lumMod val="75000"/>
                  </a:schemeClr>
                </a:solidFill>
                <a:latin typeface="Verdana"/>
              </a:rPr>
              <a:t>metering</a:t>
            </a:r>
            <a:r>
              <a:rPr lang="el-GR" b="1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) </a:t>
            </a: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179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-1260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Αποτελέσματα μελέτης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23899" y="1809751"/>
          <a:ext cx="7800976" cy="1968045"/>
        </p:xfrm>
        <a:graphic>
          <a:graphicData uri="http://schemas.openxmlformats.org/drawingml/2006/table">
            <a:tbl>
              <a:tblPr/>
              <a:tblGrid>
                <a:gridCol w="717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2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65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190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3347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 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Αριθμός Κτηρίων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Εξοικονόμηση Πρωτογενούς Ενέργειας (</a:t>
                      </a:r>
                      <a:r>
                        <a:rPr lang="en-US" sz="12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MWh</a:t>
                      </a:r>
                      <a:r>
                        <a:rPr lang="en-US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/</a:t>
                      </a:r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έτος</a:t>
                      </a:r>
                      <a:r>
                        <a:rPr lang="en-US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)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Εξοικονόμηση Πρωτογενούς Ενέργειας (€</a:t>
                      </a:r>
                      <a:r>
                        <a:rPr lang="en-US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/</a:t>
                      </a:r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έτος)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Παραγωγή Ενέργειας από ΑΠΕ (</a:t>
                      </a:r>
                      <a:r>
                        <a:rPr lang="el-GR" sz="12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MWh</a:t>
                      </a:r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/έτος)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Μείωση Εκπομπών </a:t>
                      </a:r>
                      <a:r>
                        <a:rPr lang="en-US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CO2 (ton/</a:t>
                      </a:r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έτος</a:t>
                      </a:r>
                      <a:r>
                        <a:rPr lang="en-US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)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Προϋπολογισμός (εκ. €)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Σύνολο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35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715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166.530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1.231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1.380</a:t>
                      </a: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2,4</a:t>
                      </a:r>
                      <a:r>
                        <a:rPr lang="en-US" sz="12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</a:rPr>
                        <a:t>7</a:t>
                      </a:r>
                      <a:endParaRPr lang="el-GR" sz="12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7993" marR="7993" marT="79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071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-1260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Πηγές Χρηματοδότησης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sp>
        <p:nvSpPr>
          <p:cNvPr id="6" name="5 - TextBox"/>
          <p:cNvSpPr txBox="1"/>
          <p:nvPr/>
        </p:nvSpPr>
        <p:spPr>
          <a:xfrm>
            <a:off x="762000" y="1295400"/>
            <a:ext cx="6991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rgbClr val="627B8B"/>
                </a:solidFill>
                <a:latin typeface="Verdana"/>
              </a:rPr>
              <a:t> </a:t>
            </a: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ΕΣΠΑ </a:t>
            </a: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Ευρωπαϊκά Προγράμματα</a:t>
            </a: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Εθνικά Προγράμματα </a:t>
            </a:r>
          </a:p>
          <a:p>
            <a:pPr>
              <a:buFont typeface="Arial" pitchFamily="34" charset="0"/>
              <a:buChar char="•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Ταμείο Παρακαταθηκών και Δανείων</a:t>
            </a: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Περιφέρεια Αττικής</a:t>
            </a:r>
          </a:p>
          <a:p>
            <a:pPr>
              <a:buFont typeface="Arial" pitchFamily="34" charset="0"/>
              <a:buChar char="•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Εταιρείες Ενεργειακών Υπηρεσιών (</a:t>
            </a:r>
            <a:r>
              <a:rPr lang="en-US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ESCO)</a:t>
            </a: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Crowdfunding (Ηλεκτρονική συμμετοχική χρηματοδότηση): Πιλοτική διενέργεια καμπάνιας σε συνεργασία με τον Δήμο Αγίων Αναργύρων-Καματερού</a:t>
            </a:r>
            <a:r>
              <a:rPr lang="en-US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</a:t>
            </a: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τον 12/2019 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-31" t="-56" r="-31" b="-56"/>
          <a:stretch>
            <a:fillRect/>
          </a:stretch>
        </p:blipFill>
        <p:spPr bwMode="auto">
          <a:xfrm>
            <a:off x="7706631" y="4867275"/>
            <a:ext cx="1323067" cy="14763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993745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-1260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Πηγές Χρηματοδότησης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sp>
        <p:nvSpPr>
          <p:cNvPr id="6" name="5 - TextBox"/>
          <p:cNvSpPr txBox="1"/>
          <p:nvPr/>
        </p:nvSpPr>
        <p:spPr>
          <a:xfrm>
            <a:off x="762000" y="1295400"/>
            <a:ext cx="6991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Calibri" pitchFamily="34" charset="0"/>
              </a:rPr>
              <a:t>Υπέβαλε αίτηση χρηματοδότησης στο Πρόγραμμα Χρηματοδοτικού Μηχανισμού Ευρωπαϊκού Οικονομικού Χώρου (ΧΜ ΕΟΧ) 2014-2021 ύψους περίπου 1,3 εκ. €. Το αποτέλεσμα της αξιολόγησης ήταν θετικό.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3745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-1260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Χρηματοδοτικό σχήμα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1085850" y="1739900"/>
          <a:ext cx="6467475" cy="323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0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7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Πηγή</a:t>
                      </a:r>
                      <a:r>
                        <a:rPr lang="el-GR" sz="1600" baseline="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 χρηματοδότησης</a:t>
                      </a:r>
                      <a:endParaRPr lang="el-GR" sz="1600" dirty="0">
                        <a:latin typeface="Verdana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baseline="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Προϋπολογισμός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baseline="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(εκ. €)</a:t>
                      </a:r>
                    </a:p>
                    <a:p>
                      <a:pPr algn="ctr"/>
                      <a:endParaRPr lang="el-GR" sz="1600" dirty="0">
                        <a:latin typeface="Verdana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69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ESCO</a:t>
                      </a:r>
                      <a:r>
                        <a:rPr lang="el-GR" sz="16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-ΑΝΑΔΟΧΟΣ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ΕΠΙΧΟΡΗΓΗΣΗ </a:t>
                      </a:r>
                    </a:p>
                    <a:p>
                      <a:r>
                        <a:rPr lang="el-GR" sz="1600" kern="1200" dirty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(Πρόγραμμα Χρηματοδοτικού Μηχανισμού Ευρωπαϊκού Οικονομικού Χώρου 2014-2021)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1,27</a:t>
                      </a:r>
                    </a:p>
                    <a:p>
                      <a:pPr algn="ctr"/>
                      <a:endParaRPr lang="el-GR" sz="1600" dirty="0">
                        <a:latin typeface="Verdana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ΣΥΝΟΛΟ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2,47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93745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-1260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Τεύχη δημοπράτησης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sp>
        <p:nvSpPr>
          <p:cNvPr id="6" name="5 - TextBox"/>
          <p:cNvSpPr txBox="1"/>
          <p:nvPr/>
        </p:nvSpPr>
        <p:spPr>
          <a:xfrm>
            <a:off x="762000" y="1295400"/>
            <a:ext cx="69913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rgbClr val="627B8B"/>
                </a:solidFill>
                <a:latin typeface="Verdana"/>
              </a:rPr>
              <a:t> </a:t>
            </a: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Νόμος Δημοσίων συμβάσεων</a:t>
            </a:r>
          </a:p>
          <a:p>
            <a:pPr>
              <a:buFont typeface="Arial" pitchFamily="34" charset="0"/>
              <a:buChar char="•"/>
            </a:pP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Ανοικτή Διαδικασία με ηλεκτρονικό ανοιχτό διαγωνισμό με σφραγισμένες προσφορές και με κριτήριο κατακύρωσης την πλέον συμφέρουσα από οικονομική άποψη προσφορά βάσει της βέλτιστης σχέση ποιότητας – τιμής </a:t>
            </a:r>
          </a:p>
          <a:p>
            <a:pPr>
              <a:buFont typeface="Arial" pitchFamily="34" charset="0"/>
              <a:buChar char="•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Μεικτή σύμβαση (έργο-προμήθεια-</a:t>
            </a:r>
            <a:r>
              <a:rPr lang="el-GR" spc="-1" dirty="0" err="1">
                <a:solidFill>
                  <a:schemeClr val="accent5">
                    <a:lumMod val="75000"/>
                  </a:schemeClr>
                </a:solidFill>
                <a:latin typeface="Verdana"/>
              </a:rPr>
              <a:t>υπηρεσία</a:t>
            </a: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l-GR" spc="-1" dirty="0">
              <a:solidFill>
                <a:schemeClr val="accent5">
                  <a:lumMod val="75000"/>
                </a:schemeClr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Σύμβαση ενεργειακής απόδοσης πολυετούς διάρκειας</a:t>
            </a:r>
          </a:p>
          <a:p>
            <a:pPr lvl="1">
              <a:buFont typeface="Wingdings" pitchFamily="2" charset="2"/>
              <a:buChar char="ü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Ο Ανάδοχος θα είναι υπεύθυνος για την υλοποίηση ενεργειακών παρεμβάσεων, τη συντήρηση και την εγγυημένη απόδοση λειτουργίας  τους</a:t>
            </a:r>
          </a:p>
          <a:p>
            <a:pPr lvl="1">
              <a:buFont typeface="Wingdings" pitchFamily="2" charset="2"/>
              <a:buChar char="ü"/>
            </a:pPr>
            <a:r>
              <a:rPr lang="el-GR" spc="-1" dirty="0">
                <a:solidFill>
                  <a:schemeClr val="accent5">
                    <a:lumMod val="75000"/>
                  </a:schemeClr>
                </a:solidFill>
                <a:latin typeface="Verdana"/>
              </a:rPr>
              <a:t> Καταβολή σταθερών ετήσιων πληρωμών στον Ανάδοχο εφόσον πιστοποιείται η εγγυημένη απόδοση λειτουργίας τους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8071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-12600" y="0"/>
            <a:ext cx="9143640" cy="107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72000" tIns="72000" rIns="72000" bIns="72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 spc="-1" dirty="0">
                <a:solidFill>
                  <a:srgbClr val="263673"/>
                </a:solidFill>
                <a:latin typeface="Verdana"/>
                <a:ea typeface="Verdana"/>
              </a:rPr>
              <a:t>Προκήρυξη διαγωνισμού</a:t>
            </a:r>
            <a:endParaRPr lang="el-GR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1184040" y="6498000"/>
            <a:ext cx="3131640" cy="359640"/>
          </a:xfrm>
          <a:prstGeom prst="rect">
            <a:avLst/>
          </a:prstGeom>
          <a:solidFill>
            <a:srgbClr val="F0EB99"/>
          </a:solidFill>
          <a:ln>
            <a:noFill/>
          </a:ln>
        </p:spPr>
        <p:txBody>
          <a:bodyPr lIns="36000" tIns="36000" rIns="36000" bIns="36000" anchor="ctr"/>
          <a:lstStyle/>
          <a:p>
            <a:pPr algn="ctr">
              <a:lnSpc>
                <a:spcPct val="100000"/>
              </a:lnSpc>
            </a:pPr>
            <a:r>
              <a:rPr lang="el-GR" sz="1100" b="1" strike="noStrike" spc="-1">
                <a:solidFill>
                  <a:srgbClr val="627B8B"/>
                </a:solidFill>
                <a:latin typeface="Verdana"/>
                <a:ea typeface="Verdana"/>
              </a:rPr>
              <a:t>ProDeSA</a:t>
            </a:r>
            <a:endParaRPr lang="el-GR" sz="11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l-GR" sz="700" b="1" strike="noStrike" spc="-1">
                <a:solidFill>
                  <a:srgbClr val="627B8B"/>
                </a:solidFill>
                <a:latin typeface="Verdana"/>
                <a:ea typeface="Verdana"/>
              </a:rPr>
              <a:t>Energy Efficiency Project Development for South Attica</a:t>
            </a:r>
            <a:endParaRPr lang="el-GR" sz="700" b="0" strike="noStrike" spc="-1">
              <a:latin typeface="Times New Roman"/>
            </a:endParaRPr>
          </a:p>
        </p:txBody>
      </p:sp>
      <p:pic>
        <p:nvPicPr>
          <p:cNvPr id="145" name="Picture 12"/>
          <p:cNvPicPr/>
          <p:nvPr/>
        </p:nvPicPr>
        <p:blipFill>
          <a:blip r:embed="rId2" cstate="print"/>
          <a:stretch/>
        </p:blipFill>
        <p:spPr>
          <a:xfrm>
            <a:off x="7594920" y="225720"/>
            <a:ext cx="1331280" cy="469080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295400" y="1711325"/>
          <a:ext cx="6096000" cy="13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3683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Στάδιο</a:t>
                      </a:r>
                      <a:r>
                        <a:rPr lang="el-GR" sz="2000" baseline="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 </a:t>
                      </a:r>
                      <a:endParaRPr lang="el-GR" sz="2000" dirty="0">
                        <a:latin typeface="Verdana" pitchFamily="34" charset="0"/>
                        <a:ea typeface="Verdan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Ημερομηνία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683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Προκήρυξη διαγωνισμού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Verdana" pitchFamily="34" charset="0"/>
                          <a:ea typeface="Verdana" pitchFamily="34" charset="0"/>
                          <a:cs typeface="Calibri" pitchFamily="34" charset="0"/>
                        </a:rPr>
                        <a:t>Ιούνιος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071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3949</TotalTime>
  <Words>501</Words>
  <Application>Microsoft Office PowerPoint</Application>
  <PresentationFormat>Προβολή στην οθόνη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Platon Baltas</dc:creator>
  <cp:lastModifiedBy>dapostolopoulos</cp:lastModifiedBy>
  <cp:revision>280</cp:revision>
  <dcterms:created xsi:type="dcterms:W3CDTF">2017-05-13T16:02:17Z</dcterms:created>
  <dcterms:modified xsi:type="dcterms:W3CDTF">2021-05-17T06:39:49Z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