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41" r:id="rId3"/>
  </p:sldMasterIdLst>
  <p:notesMasterIdLst>
    <p:notesMasterId r:id="rId16"/>
  </p:notesMasterIdLst>
  <p:sldIdLst>
    <p:sldId id="298" r:id="rId4"/>
    <p:sldId id="351" r:id="rId5"/>
    <p:sldId id="383" r:id="rId6"/>
    <p:sldId id="384" r:id="rId7"/>
    <p:sldId id="385" r:id="rId8"/>
    <p:sldId id="377" r:id="rId9"/>
    <p:sldId id="392" r:id="rId10"/>
    <p:sldId id="268" r:id="rId11"/>
    <p:sldId id="404" r:id="rId12"/>
    <p:sldId id="292" r:id="rId13"/>
    <p:sldId id="295" r:id="rId14"/>
    <p:sldId id="350" r:id="rId15"/>
  </p:sldIdLst>
  <p:sldSz cx="12192000" cy="6858000"/>
  <p:notesSz cx="7086600" cy="90249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99F"/>
    <a:srgbClr val="EAE519"/>
    <a:srgbClr val="F0F608"/>
    <a:srgbClr val="F2ED0C"/>
    <a:srgbClr val="0DD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3" autoAdjust="0"/>
    <p:restoredTop sz="78346" autoAdjust="0"/>
  </p:normalViewPr>
  <p:slideViewPr>
    <p:cSldViewPr snapToGrid="0">
      <p:cViewPr varScale="1">
        <p:scale>
          <a:sx n="51" d="100"/>
          <a:sy n="51" d="100"/>
        </p:scale>
        <p:origin x="1392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B9594-8064-45DF-BE43-5E5E682072BD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43B76FE-2952-47A0-B6FC-D8C402E1309E}">
      <dgm:prSet phldrT="[Text]" custT="1"/>
      <dgm:spPr/>
      <dgm:t>
        <a:bodyPr/>
        <a:lstStyle/>
        <a:p>
          <a:pPr algn="l"/>
          <a:r>
            <a:rPr lang="en-US" sz="2000" b="1" dirty="0" smtClean="0"/>
            <a:t>For Direct Investments</a:t>
          </a:r>
        </a:p>
        <a:p>
          <a:pPr algn="l"/>
          <a:endParaRPr lang="en-US" sz="1800" dirty="0" smtClean="0"/>
        </a:p>
        <a:p>
          <a:pPr algn="l"/>
          <a:r>
            <a:rPr lang="en-US" sz="1800" dirty="0" smtClean="0"/>
            <a:t>- Recovery and Resilience Facility</a:t>
          </a:r>
        </a:p>
        <a:p>
          <a:pPr algn="l"/>
          <a:r>
            <a:rPr lang="en-US" sz="1800" dirty="0" smtClean="0"/>
            <a:t>- Cohesion Policy Funds (ERDF, ESF)</a:t>
          </a:r>
        </a:p>
        <a:p>
          <a:pPr algn="l"/>
          <a:r>
            <a:rPr lang="en-US" sz="1800" dirty="0" smtClean="0"/>
            <a:t>- Just Transition Mechanism - JTF</a:t>
          </a:r>
          <a:endParaRPr lang="en-US" sz="2000" dirty="0"/>
        </a:p>
      </dgm:t>
    </dgm:pt>
    <dgm:pt modelId="{C04D30E6-89BB-4FFF-B3E4-2520A53D7019}" type="parTrans" cxnId="{503095F3-6A45-477E-9E1F-303FDA83A1A5}">
      <dgm:prSet/>
      <dgm:spPr/>
      <dgm:t>
        <a:bodyPr/>
        <a:lstStyle/>
        <a:p>
          <a:endParaRPr lang="en-US"/>
        </a:p>
      </dgm:t>
    </dgm:pt>
    <dgm:pt modelId="{BE35527E-84CD-4107-BBF9-2240664035A3}" type="sibTrans" cxnId="{503095F3-6A45-477E-9E1F-303FDA83A1A5}">
      <dgm:prSet/>
      <dgm:spPr/>
      <dgm:t>
        <a:bodyPr/>
        <a:lstStyle/>
        <a:p>
          <a:endParaRPr lang="en-US"/>
        </a:p>
      </dgm:t>
    </dgm:pt>
    <dgm:pt modelId="{230BDC79-A1B0-462C-9C56-7F51B1D02D66}">
      <dgm:prSet phldrT="[Text]" custT="1"/>
      <dgm:spPr/>
      <dgm:t>
        <a:bodyPr/>
        <a:lstStyle/>
        <a:p>
          <a:pPr algn="l"/>
          <a:r>
            <a:rPr lang="en-US" sz="2000" b="1" dirty="0" smtClean="0"/>
            <a:t>For Technical Assistance and Advisory</a:t>
          </a:r>
        </a:p>
        <a:p>
          <a:pPr algn="l"/>
          <a:r>
            <a:rPr lang="en-US" sz="2000" b="1" dirty="0" smtClean="0"/>
            <a:t>  </a:t>
          </a:r>
        </a:p>
        <a:p>
          <a:pPr algn="l"/>
          <a:r>
            <a:rPr lang="en-US" sz="1800" b="0" dirty="0" smtClean="0"/>
            <a:t>-</a:t>
          </a:r>
          <a:r>
            <a:rPr lang="en-US" sz="2000" b="1" dirty="0" smtClean="0"/>
            <a:t> </a:t>
          </a:r>
          <a:r>
            <a:rPr lang="en-US" sz="1800" b="0" dirty="0" smtClean="0"/>
            <a:t>ELENA Facility</a:t>
          </a:r>
        </a:p>
        <a:p>
          <a:pPr algn="l"/>
          <a:r>
            <a:rPr lang="en-US" sz="1800" b="0" dirty="0" smtClean="0"/>
            <a:t>- Technical Support – Cohesion Policy</a:t>
          </a:r>
          <a:endParaRPr lang="en-US" sz="1800" b="0" dirty="0"/>
        </a:p>
      </dgm:t>
    </dgm:pt>
    <dgm:pt modelId="{1BD1143C-CFAD-4957-9798-417732C16311}" type="parTrans" cxnId="{F27405BA-32B4-4AF4-B9B8-403B83E1733C}">
      <dgm:prSet/>
      <dgm:spPr/>
      <dgm:t>
        <a:bodyPr/>
        <a:lstStyle/>
        <a:p>
          <a:endParaRPr lang="en-US"/>
        </a:p>
      </dgm:t>
    </dgm:pt>
    <dgm:pt modelId="{659B4B2F-6271-4F70-8711-6CE722DEB263}" type="sibTrans" cxnId="{F27405BA-32B4-4AF4-B9B8-403B83E1733C}">
      <dgm:prSet/>
      <dgm:spPr/>
      <dgm:t>
        <a:bodyPr/>
        <a:lstStyle/>
        <a:p>
          <a:endParaRPr lang="en-US"/>
        </a:p>
      </dgm:t>
    </dgm:pt>
    <dgm:pt modelId="{FC3734F1-E20E-486A-86F3-9C27A92607AA}">
      <dgm:prSet custT="1"/>
      <dgm:spPr/>
      <dgm:t>
        <a:bodyPr anchor="ctr" anchorCtr="0"/>
        <a:lstStyle/>
        <a:p>
          <a:pPr algn="l">
            <a:spcBef>
              <a:spcPct val="0"/>
            </a:spcBef>
            <a:spcAft>
              <a:spcPct val="35000"/>
            </a:spcAft>
          </a:pPr>
          <a:endParaRPr lang="en-US" sz="2000" b="1" dirty="0" smtClean="0"/>
        </a:p>
        <a:p>
          <a:pPr algn="l">
            <a:spcBef>
              <a:spcPct val="0"/>
            </a:spcBef>
            <a:spcAft>
              <a:spcPct val="35000"/>
            </a:spcAft>
          </a:pPr>
          <a:r>
            <a:rPr lang="en-US" sz="2000" b="1" dirty="0" smtClean="0"/>
            <a:t>To leverage private investments</a:t>
          </a:r>
        </a:p>
        <a:p>
          <a:pPr algn="l">
            <a:spcBef>
              <a:spcPct val="0"/>
            </a:spcBef>
            <a:spcAft>
              <a:spcPct val="35000"/>
            </a:spcAft>
          </a:pPr>
          <a:endParaRPr lang="en-US" sz="2000" b="1" dirty="0" smtClean="0"/>
        </a:p>
        <a:p>
          <a:pPr algn="l">
            <a:spcBef>
              <a:spcPts val="0"/>
            </a:spcBef>
            <a:spcAft>
              <a:spcPts val="840"/>
            </a:spcAft>
          </a:pPr>
          <a:r>
            <a:rPr lang="en-US" sz="1800" spc="20" baseline="0" dirty="0" smtClean="0"/>
            <a:t>- </a:t>
          </a:r>
          <a:r>
            <a:rPr lang="en-US" sz="1800" spc="20" baseline="0" dirty="0" err="1" smtClean="0"/>
            <a:t>InvestEU</a:t>
          </a:r>
          <a:r>
            <a:rPr lang="en-US" sz="1800" spc="20" baseline="0" dirty="0" smtClean="0"/>
            <a:t> (Sustainable Infrastructure window and SMEs window)</a:t>
          </a:r>
        </a:p>
        <a:p>
          <a:pPr algn="l">
            <a:spcBef>
              <a:spcPts val="0"/>
            </a:spcBef>
            <a:spcAft>
              <a:spcPts val="840"/>
            </a:spcAft>
          </a:pPr>
          <a:endParaRPr lang="en-US" sz="1800" dirty="0"/>
        </a:p>
      </dgm:t>
    </dgm:pt>
    <dgm:pt modelId="{FA022576-94CD-456E-803D-4B385BAD6C50}" type="parTrans" cxnId="{C2B3B7FF-5147-46EE-8C1B-A06024A6109A}">
      <dgm:prSet/>
      <dgm:spPr/>
      <dgm:t>
        <a:bodyPr/>
        <a:lstStyle/>
        <a:p>
          <a:endParaRPr lang="en-US"/>
        </a:p>
      </dgm:t>
    </dgm:pt>
    <dgm:pt modelId="{15BAD345-1946-4068-A4B8-8333A372AEB1}" type="sibTrans" cxnId="{C2B3B7FF-5147-46EE-8C1B-A06024A6109A}">
      <dgm:prSet/>
      <dgm:spPr/>
      <dgm:t>
        <a:bodyPr/>
        <a:lstStyle/>
        <a:p>
          <a:endParaRPr lang="en-US"/>
        </a:p>
      </dgm:t>
    </dgm:pt>
    <dgm:pt modelId="{DF361A89-CF8A-4730-9EE4-87AFF5E3AD20}">
      <dgm:prSet custT="1"/>
      <dgm:spPr/>
      <dgm:t>
        <a:bodyPr anchor="t" anchorCtr="0"/>
        <a:lstStyle/>
        <a:p>
          <a:pPr algn="l"/>
          <a:endParaRPr lang="en-US" sz="2000" b="1" dirty="0" smtClean="0"/>
        </a:p>
        <a:p>
          <a:pPr algn="l"/>
          <a:endParaRPr lang="en-US" sz="2000" b="1" dirty="0" smtClean="0"/>
        </a:p>
        <a:p>
          <a:pPr algn="l"/>
          <a:r>
            <a:rPr lang="en-US" sz="2000" b="1" dirty="0" smtClean="0"/>
            <a:t>For Research &amp; Innovation</a:t>
          </a:r>
        </a:p>
        <a:p>
          <a:pPr algn="l"/>
          <a:endParaRPr lang="en-US" sz="2000" b="1" dirty="0" smtClean="0"/>
        </a:p>
        <a:p>
          <a:pPr algn="l"/>
          <a:r>
            <a:rPr lang="en-US" sz="1800" b="0" i="0" dirty="0" smtClean="0"/>
            <a:t>- Horizon Europe </a:t>
          </a:r>
        </a:p>
      </dgm:t>
    </dgm:pt>
    <dgm:pt modelId="{84AD4D20-4339-4E8A-B876-FFA5B1295CA0}" type="parTrans" cxnId="{7BD87712-8AF8-463C-A957-B5F52BA0C972}">
      <dgm:prSet/>
      <dgm:spPr/>
      <dgm:t>
        <a:bodyPr/>
        <a:lstStyle/>
        <a:p>
          <a:endParaRPr lang="en-US"/>
        </a:p>
      </dgm:t>
    </dgm:pt>
    <dgm:pt modelId="{77A72B5D-039E-4C0B-B485-38F9C3D016C1}" type="sibTrans" cxnId="{7BD87712-8AF8-463C-A957-B5F52BA0C972}">
      <dgm:prSet/>
      <dgm:spPr/>
      <dgm:t>
        <a:bodyPr/>
        <a:lstStyle/>
        <a:p>
          <a:endParaRPr lang="en-US"/>
        </a:p>
      </dgm:t>
    </dgm:pt>
    <dgm:pt modelId="{E7E5B255-CD8E-4696-92DE-C9B589068B18}">
      <dgm:prSet custT="1"/>
      <dgm:spPr/>
      <dgm:t>
        <a:bodyPr/>
        <a:lstStyle/>
        <a:p>
          <a:pPr algn="l"/>
          <a:endParaRPr lang="en-US" sz="2000" b="1" dirty="0" smtClean="0"/>
        </a:p>
        <a:p>
          <a:pPr algn="l"/>
          <a:r>
            <a:rPr lang="en-US" sz="2000" b="1" dirty="0" smtClean="0"/>
            <a:t>To address Market Barriers</a:t>
          </a:r>
        </a:p>
        <a:p>
          <a:pPr algn="l"/>
          <a:endParaRPr lang="en-US" sz="2000" b="0" dirty="0" smtClean="0"/>
        </a:p>
        <a:p>
          <a:pPr algn="l"/>
          <a:r>
            <a:rPr lang="en-US" sz="1800" b="0" dirty="0" smtClean="0"/>
            <a:t>- LIFE – Clean Energy Transition &amp; Climate Change Mitigation and Adaptation</a:t>
          </a:r>
        </a:p>
        <a:p>
          <a:pPr algn="l"/>
          <a:endParaRPr lang="en-US" sz="1800" b="0" dirty="0" smtClean="0"/>
        </a:p>
        <a:p>
          <a:pPr algn="l"/>
          <a:r>
            <a:rPr lang="en-US" sz="1800" b="0" dirty="0" smtClean="0"/>
            <a:t>- LIFE – Circular Economy &amp; Quality of Life</a:t>
          </a:r>
        </a:p>
        <a:p>
          <a:pPr algn="l"/>
          <a:endParaRPr lang="en-US" sz="1800" b="0" dirty="0" smtClean="0"/>
        </a:p>
      </dgm:t>
    </dgm:pt>
    <dgm:pt modelId="{E13BD794-D7C9-4D7E-B9EA-47B074D061FE}" type="parTrans" cxnId="{F4495DB7-1639-4C7E-BA95-582157726497}">
      <dgm:prSet/>
      <dgm:spPr/>
      <dgm:t>
        <a:bodyPr/>
        <a:lstStyle/>
        <a:p>
          <a:endParaRPr lang="en-US"/>
        </a:p>
      </dgm:t>
    </dgm:pt>
    <dgm:pt modelId="{00C0A5F5-6A08-469A-BEE2-AF0C1350973F}" type="sibTrans" cxnId="{F4495DB7-1639-4C7E-BA95-582157726497}">
      <dgm:prSet/>
      <dgm:spPr/>
      <dgm:t>
        <a:bodyPr/>
        <a:lstStyle/>
        <a:p>
          <a:endParaRPr lang="en-US"/>
        </a:p>
      </dgm:t>
    </dgm:pt>
    <dgm:pt modelId="{D1D10299-95EC-4988-85A2-B12C5AAB1A7A}" type="pres">
      <dgm:prSet presAssocID="{2A3B9594-8064-45DF-BE43-5E5E682072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BA5C43-01E2-4E16-9E1A-E79092E903F3}" type="pres">
      <dgm:prSet presAssocID="{443B76FE-2952-47A0-B6FC-D8C402E1309E}" presName="node" presStyleLbl="node1" presStyleIdx="0" presStyleCnt="5" custLinFactNeighborX="15047" custLinFactNeighborY="2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670B5-E248-4ABE-94C9-6B366E446FD9}" type="pres">
      <dgm:prSet presAssocID="{BE35527E-84CD-4107-BBF9-2240664035A3}" presName="sibTrans" presStyleCnt="0"/>
      <dgm:spPr/>
    </dgm:pt>
    <dgm:pt modelId="{1E46D16A-5ADE-44CF-A037-C8E6BC8FD99E}" type="pres">
      <dgm:prSet presAssocID="{FC3734F1-E20E-486A-86F3-9C27A92607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62BC4-4C28-48FB-9652-B22A35FF73AA}" type="pres">
      <dgm:prSet presAssocID="{15BAD345-1946-4068-A4B8-8333A372AEB1}" presName="sibTrans" presStyleCnt="0"/>
      <dgm:spPr/>
    </dgm:pt>
    <dgm:pt modelId="{653D0A27-971C-4671-AEA6-8FA1100C6F91}" type="pres">
      <dgm:prSet presAssocID="{DF361A89-CF8A-4730-9EE4-87AFF5E3AD20}" presName="node" presStyleLbl="node1" presStyleIdx="2" presStyleCnt="5" custScaleX="96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C3B06-7CDA-49F6-8E04-7B520DFE99BE}" type="pres">
      <dgm:prSet presAssocID="{77A72B5D-039E-4C0B-B485-38F9C3D016C1}" presName="sibTrans" presStyleCnt="0"/>
      <dgm:spPr/>
    </dgm:pt>
    <dgm:pt modelId="{BDA1EB6F-A67D-434E-84F6-4877458DEBA6}" type="pres">
      <dgm:prSet presAssocID="{E7E5B255-CD8E-4696-92DE-C9B589068B1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04BE4-79F9-4AF9-A260-13AD4E4B78E8}" type="pres">
      <dgm:prSet presAssocID="{00C0A5F5-6A08-469A-BEE2-AF0C1350973F}" presName="sibTrans" presStyleCnt="0"/>
      <dgm:spPr/>
    </dgm:pt>
    <dgm:pt modelId="{81AF02D0-1424-421A-B5D0-3436C8757DAF}" type="pres">
      <dgm:prSet presAssocID="{230BDC79-A1B0-462C-9C56-7F51B1D02D6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D87712-8AF8-463C-A957-B5F52BA0C972}" srcId="{2A3B9594-8064-45DF-BE43-5E5E682072BD}" destId="{DF361A89-CF8A-4730-9EE4-87AFF5E3AD20}" srcOrd="2" destOrd="0" parTransId="{84AD4D20-4339-4E8A-B876-FFA5B1295CA0}" sibTransId="{77A72B5D-039E-4C0B-B485-38F9C3D016C1}"/>
    <dgm:cxn modelId="{7022A3A7-8231-46C7-A0CF-FC4458F57981}" type="presOf" srcId="{E7E5B255-CD8E-4696-92DE-C9B589068B18}" destId="{BDA1EB6F-A67D-434E-84F6-4877458DEBA6}" srcOrd="0" destOrd="0" presId="urn:microsoft.com/office/officeart/2005/8/layout/hList6"/>
    <dgm:cxn modelId="{503095F3-6A45-477E-9E1F-303FDA83A1A5}" srcId="{2A3B9594-8064-45DF-BE43-5E5E682072BD}" destId="{443B76FE-2952-47A0-B6FC-D8C402E1309E}" srcOrd="0" destOrd="0" parTransId="{C04D30E6-89BB-4FFF-B3E4-2520A53D7019}" sibTransId="{BE35527E-84CD-4107-BBF9-2240664035A3}"/>
    <dgm:cxn modelId="{90D23BB1-E094-49B1-BD4E-83972D0201F4}" type="presOf" srcId="{230BDC79-A1B0-462C-9C56-7F51B1D02D66}" destId="{81AF02D0-1424-421A-B5D0-3436C8757DAF}" srcOrd="0" destOrd="0" presId="urn:microsoft.com/office/officeart/2005/8/layout/hList6"/>
    <dgm:cxn modelId="{C2B3B7FF-5147-46EE-8C1B-A06024A6109A}" srcId="{2A3B9594-8064-45DF-BE43-5E5E682072BD}" destId="{FC3734F1-E20E-486A-86F3-9C27A92607AA}" srcOrd="1" destOrd="0" parTransId="{FA022576-94CD-456E-803D-4B385BAD6C50}" sibTransId="{15BAD345-1946-4068-A4B8-8333A372AEB1}"/>
    <dgm:cxn modelId="{B6ED476E-D500-4EB0-AE65-C0B75D994E92}" type="presOf" srcId="{443B76FE-2952-47A0-B6FC-D8C402E1309E}" destId="{9CBA5C43-01E2-4E16-9E1A-E79092E903F3}" srcOrd="0" destOrd="0" presId="urn:microsoft.com/office/officeart/2005/8/layout/hList6"/>
    <dgm:cxn modelId="{B3459EA5-E0E2-4BD9-AB0C-11E67E5BD89B}" type="presOf" srcId="{DF361A89-CF8A-4730-9EE4-87AFF5E3AD20}" destId="{653D0A27-971C-4671-AEA6-8FA1100C6F91}" srcOrd="0" destOrd="0" presId="urn:microsoft.com/office/officeart/2005/8/layout/hList6"/>
    <dgm:cxn modelId="{F27405BA-32B4-4AF4-B9B8-403B83E1733C}" srcId="{2A3B9594-8064-45DF-BE43-5E5E682072BD}" destId="{230BDC79-A1B0-462C-9C56-7F51B1D02D66}" srcOrd="4" destOrd="0" parTransId="{1BD1143C-CFAD-4957-9798-417732C16311}" sibTransId="{659B4B2F-6271-4F70-8711-6CE722DEB263}"/>
    <dgm:cxn modelId="{F4495DB7-1639-4C7E-BA95-582157726497}" srcId="{2A3B9594-8064-45DF-BE43-5E5E682072BD}" destId="{E7E5B255-CD8E-4696-92DE-C9B589068B18}" srcOrd="3" destOrd="0" parTransId="{E13BD794-D7C9-4D7E-B9EA-47B074D061FE}" sibTransId="{00C0A5F5-6A08-469A-BEE2-AF0C1350973F}"/>
    <dgm:cxn modelId="{B47D33D8-DC71-439D-A4CD-461016F2DEAA}" type="presOf" srcId="{FC3734F1-E20E-486A-86F3-9C27A92607AA}" destId="{1E46D16A-5ADE-44CF-A037-C8E6BC8FD99E}" srcOrd="0" destOrd="0" presId="urn:microsoft.com/office/officeart/2005/8/layout/hList6"/>
    <dgm:cxn modelId="{223EAAF3-ACF0-4A13-B1C7-80DBED86BFD7}" type="presOf" srcId="{2A3B9594-8064-45DF-BE43-5E5E682072BD}" destId="{D1D10299-95EC-4988-85A2-B12C5AAB1A7A}" srcOrd="0" destOrd="0" presId="urn:microsoft.com/office/officeart/2005/8/layout/hList6"/>
    <dgm:cxn modelId="{42FCFAAD-5D02-4870-999B-979A5E4B440C}" type="presParOf" srcId="{D1D10299-95EC-4988-85A2-B12C5AAB1A7A}" destId="{9CBA5C43-01E2-4E16-9E1A-E79092E903F3}" srcOrd="0" destOrd="0" presId="urn:microsoft.com/office/officeart/2005/8/layout/hList6"/>
    <dgm:cxn modelId="{51EBAFDB-2FE8-45DD-915F-9065381BCDD1}" type="presParOf" srcId="{D1D10299-95EC-4988-85A2-B12C5AAB1A7A}" destId="{4FE670B5-E248-4ABE-94C9-6B366E446FD9}" srcOrd="1" destOrd="0" presId="urn:microsoft.com/office/officeart/2005/8/layout/hList6"/>
    <dgm:cxn modelId="{CB84A729-70E3-4485-B89D-7AE10F8D63AE}" type="presParOf" srcId="{D1D10299-95EC-4988-85A2-B12C5AAB1A7A}" destId="{1E46D16A-5ADE-44CF-A037-C8E6BC8FD99E}" srcOrd="2" destOrd="0" presId="urn:microsoft.com/office/officeart/2005/8/layout/hList6"/>
    <dgm:cxn modelId="{7E4DE029-D4CA-449D-94E7-505685853D5E}" type="presParOf" srcId="{D1D10299-95EC-4988-85A2-B12C5AAB1A7A}" destId="{07662BC4-4C28-48FB-9652-B22A35FF73AA}" srcOrd="3" destOrd="0" presId="urn:microsoft.com/office/officeart/2005/8/layout/hList6"/>
    <dgm:cxn modelId="{53C541E8-BB18-4162-A8C7-ED87439639BF}" type="presParOf" srcId="{D1D10299-95EC-4988-85A2-B12C5AAB1A7A}" destId="{653D0A27-971C-4671-AEA6-8FA1100C6F91}" srcOrd="4" destOrd="0" presId="urn:microsoft.com/office/officeart/2005/8/layout/hList6"/>
    <dgm:cxn modelId="{AF602301-1C0E-41C1-B5F4-2FC499729C98}" type="presParOf" srcId="{D1D10299-95EC-4988-85A2-B12C5AAB1A7A}" destId="{9FCC3B06-7CDA-49F6-8E04-7B520DFE99BE}" srcOrd="5" destOrd="0" presId="urn:microsoft.com/office/officeart/2005/8/layout/hList6"/>
    <dgm:cxn modelId="{A43F67E6-D5E4-4265-BEBE-220EA97114A7}" type="presParOf" srcId="{D1D10299-95EC-4988-85A2-B12C5AAB1A7A}" destId="{BDA1EB6F-A67D-434E-84F6-4877458DEBA6}" srcOrd="6" destOrd="0" presId="urn:microsoft.com/office/officeart/2005/8/layout/hList6"/>
    <dgm:cxn modelId="{B6F0FF9E-7905-4CE7-9CDB-35D4C3FDCBFA}" type="presParOf" srcId="{D1D10299-95EC-4988-85A2-B12C5AAB1A7A}" destId="{C6B04BE4-79F9-4AF9-A260-13AD4E4B78E8}" srcOrd="7" destOrd="0" presId="urn:microsoft.com/office/officeart/2005/8/layout/hList6"/>
    <dgm:cxn modelId="{494C9BE0-8E11-4630-B06D-B60C13656759}" type="presParOf" srcId="{D1D10299-95EC-4988-85A2-B12C5AAB1A7A}" destId="{81AF02D0-1424-421A-B5D0-3436C8757DAF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A5C43-01E2-4E16-9E1A-E79092E903F3}">
      <dsp:nvSpPr>
        <dsp:cNvPr id="0" name=""/>
        <dsp:cNvSpPr/>
      </dsp:nvSpPr>
      <dsp:spPr>
        <a:xfrm rot="16200000">
          <a:off x="-1354360" y="1378631"/>
          <a:ext cx="4873115" cy="211585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For Direct Investments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Recovery and Resilience Facility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Cohesion Policy Funds (ERDF, ESF)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Just Transition Mechanism - JTF</a:t>
          </a:r>
          <a:endParaRPr lang="en-US" sz="2000" kern="1200" dirty="0"/>
        </a:p>
      </dsp:txBody>
      <dsp:txXfrm rot="5400000">
        <a:off x="24271" y="974623"/>
        <a:ext cx="2115852" cy="2923869"/>
      </dsp:txXfrm>
    </dsp:sp>
    <dsp:sp modelId="{1E46D16A-5ADE-44CF-A037-C8E6BC8FD99E}">
      <dsp:nvSpPr>
        <dsp:cNvPr id="0" name=""/>
        <dsp:cNvSpPr/>
      </dsp:nvSpPr>
      <dsp:spPr>
        <a:xfrm rot="16200000">
          <a:off x="896303" y="1378631"/>
          <a:ext cx="4873115" cy="2115852"/>
        </a:xfrm>
        <a:prstGeom prst="flowChartManualOperation">
          <a:avLst/>
        </a:prstGeom>
        <a:solidFill>
          <a:schemeClr val="accent3">
            <a:hueOff val="-1954741"/>
            <a:satOff val="2773"/>
            <a:lumOff val="3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To leverage private investments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840"/>
            </a:spcAft>
          </a:pPr>
          <a:r>
            <a:rPr lang="en-US" sz="1800" kern="1200" spc="20" baseline="0" dirty="0" smtClean="0"/>
            <a:t>- </a:t>
          </a:r>
          <a:r>
            <a:rPr lang="en-US" sz="1800" kern="1200" spc="20" baseline="0" dirty="0" err="1" smtClean="0"/>
            <a:t>InvestEU</a:t>
          </a:r>
          <a:r>
            <a:rPr lang="en-US" sz="1800" kern="1200" spc="20" baseline="0" dirty="0" smtClean="0"/>
            <a:t> (Sustainable Infrastructure window and SMEs window)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840"/>
            </a:spcAft>
          </a:pPr>
          <a:endParaRPr lang="en-US" sz="1800" kern="1200" dirty="0"/>
        </a:p>
      </dsp:txBody>
      <dsp:txXfrm rot="5400000">
        <a:off x="2274934" y="974623"/>
        <a:ext cx="2115852" cy="2923869"/>
      </dsp:txXfrm>
    </dsp:sp>
    <dsp:sp modelId="{653D0A27-971C-4671-AEA6-8FA1100C6F91}">
      <dsp:nvSpPr>
        <dsp:cNvPr id="0" name=""/>
        <dsp:cNvSpPr/>
      </dsp:nvSpPr>
      <dsp:spPr>
        <a:xfrm rot="16200000">
          <a:off x="3133193" y="1416283"/>
          <a:ext cx="4873115" cy="2040549"/>
        </a:xfrm>
        <a:prstGeom prst="flowChartManualOperation">
          <a:avLst/>
        </a:prstGeom>
        <a:solidFill>
          <a:schemeClr val="accent3">
            <a:hueOff val="-3909483"/>
            <a:satOff val="5547"/>
            <a:lumOff val="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For Research &amp; Innovation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- Horizon Europe </a:t>
          </a:r>
        </a:p>
      </dsp:txBody>
      <dsp:txXfrm rot="5400000">
        <a:off x="4549476" y="974623"/>
        <a:ext cx="2040549" cy="2923869"/>
      </dsp:txXfrm>
    </dsp:sp>
    <dsp:sp modelId="{BDA1EB6F-A67D-434E-84F6-4877458DEBA6}">
      <dsp:nvSpPr>
        <dsp:cNvPr id="0" name=""/>
        <dsp:cNvSpPr/>
      </dsp:nvSpPr>
      <dsp:spPr>
        <a:xfrm rot="16200000">
          <a:off x="5370083" y="1378631"/>
          <a:ext cx="4873115" cy="2115852"/>
        </a:xfrm>
        <a:prstGeom prst="flowChartManualOperation">
          <a:avLst/>
        </a:prstGeom>
        <a:solidFill>
          <a:schemeClr val="accent3">
            <a:hueOff val="-5864224"/>
            <a:satOff val="8320"/>
            <a:lumOff val="9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To address Market Barriers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- LIFE – Clean Energy Transition &amp; Climate Change Mitigation and Adaptation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- LIFE – Circular Economy &amp; Quality of Life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/>
        </a:p>
      </dsp:txBody>
      <dsp:txXfrm rot="5400000">
        <a:off x="6748714" y="974623"/>
        <a:ext cx="2115852" cy="2923869"/>
      </dsp:txXfrm>
    </dsp:sp>
    <dsp:sp modelId="{81AF02D0-1424-421A-B5D0-3436C8757DAF}">
      <dsp:nvSpPr>
        <dsp:cNvPr id="0" name=""/>
        <dsp:cNvSpPr/>
      </dsp:nvSpPr>
      <dsp:spPr>
        <a:xfrm rot="16200000">
          <a:off x="7644625" y="1378631"/>
          <a:ext cx="4873115" cy="2115852"/>
        </a:xfrm>
        <a:prstGeom prst="flowChartManualOperation">
          <a:avLst/>
        </a:prstGeom>
        <a:solidFill>
          <a:schemeClr val="accent3">
            <a:hueOff val="-7818965"/>
            <a:satOff val="11094"/>
            <a:lumOff val="12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For Technical Assistance and Advisory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-</a:t>
          </a:r>
          <a:r>
            <a:rPr lang="en-US" sz="2000" b="1" kern="1200" dirty="0" smtClean="0"/>
            <a:t> </a:t>
          </a:r>
          <a:r>
            <a:rPr lang="en-US" sz="1800" b="0" kern="1200" dirty="0" smtClean="0"/>
            <a:t>ELENA Facility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- Technical Support – Cohesion Policy</a:t>
          </a:r>
          <a:endParaRPr lang="en-US" sz="1800" b="0" kern="1200" dirty="0"/>
        </a:p>
      </dsp:txBody>
      <dsp:txXfrm rot="5400000">
        <a:off x="9023256" y="974623"/>
        <a:ext cx="2115852" cy="2923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2814"/>
          </a:xfrm>
          <a:prstGeom prst="rect">
            <a:avLst/>
          </a:prstGeom>
        </p:spPr>
        <p:txBody>
          <a:bodyPr vert="horz" lIns="92060" tIns="46031" rIns="92060" bIns="46031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0"/>
            <a:ext cx="3070860" cy="452814"/>
          </a:xfrm>
          <a:prstGeom prst="rect">
            <a:avLst/>
          </a:prstGeom>
        </p:spPr>
        <p:txBody>
          <a:bodyPr vert="horz" lIns="92060" tIns="46031" rIns="92060" bIns="46031" rtlCol="0"/>
          <a:lstStyle>
            <a:lvl1pPr algn="r">
              <a:defRPr sz="1200"/>
            </a:lvl1pPr>
          </a:lstStyle>
          <a:p>
            <a:fld id="{5468E6EA-EF7C-4D83-962D-7304006BAACE}" type="datetimeFigureOut">
              <a:rPr lang="fr-BE" smtClean="0"/>
              <a:t>10-05-2021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4962" cy="3046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0" tIns="46031" rIns="92060" bIns="46031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343252"/>
            <a:ext cx="5669280" cy="3553569"/>
          </a:xfrm>
          <a:prstGeom prst="rect">
            <a:avLst/>
          </a:prstGeom>
        </p:spPr>
        <p:txBody>
          <a:bodyPr vert="horz" lIns="92060" tIns="46031" rIns="92060" bIns="460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126"/>
            <a:ext cx="3070860" cy="452813"/>
          </a:xfrm>
          <a:prstGeom prst="rect">
            <a:avLst/>
          </a:prstGeom>
        </p:spPr>
        <p:txBody>
          <a:bodyPr vert="horz" lIns="92060" tIns="46031" rIns="92060" bIns="46031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572126"/>
            <a:ext cx="3070860" cy="452813"/>
          </a:xfrm>
          <a:prstGeom prst="rect">
            <a:avLst/>
          </a:prstGeom>
        </p:spPr>
        <p:txBody>
          <a:bodyPr vert="horz" lIns="92060" tIns="46031" rIns="92060" bIns="46031" rtlCol="0" anchor="b"/>
          <a:lstStyle>
            <a:lvl1pPr algn="r">
              <a:defRPr sz="1200"/>
            </a:lvl1pPr>
          </a:lstStyle>
          <a:p>
            <a:fld id="{361B4F12-F45F-49A8-8A6D-BBE65851843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012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4F12-F45F-49A8-8A6D-BBE65851843C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403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6B90-EE86-42EB-B078-38538740EB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95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4F12-F45F-49A8-8A6D-BBE65851843C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7858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7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4F12-F45F-49A8-8A6D-BBE65851843C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316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4F12-F45F-49A8-8A6D-BBE65851843C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166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28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2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 smtClean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1523B-7D5B-4391-9F42-71ECC83EA356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45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31838"/>
            <a:ext cx="6513512" cy="3665537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449692" y="4576833"/>
            <a:ext cx="5904656" cy="5112568"/>
          </a:xfrm>
          <a:noFill/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sz="1400" dirty="0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663" indent="-277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0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30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65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37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9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81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663" indent="-277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0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30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65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37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9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81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6CC815-C7C8-41C1-A34B-85F12AAF94EE}" type="slidenum">
              <a:rPr kumimoji="0" lang="fr-F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87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27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46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456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34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105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213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8115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43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288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13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983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63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27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7303CE05-FE25-554E-BF29-AC50FA4AC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3600000"/>
          </a:xfrm>
          <a:prstGeom prst="rect">
            <a:avLst/>
          </a:prstGeom>
        </p:spPr>
        <p:txBody>
          <a:bodyPr lIns="720000" tIns="0" rIns="720000" bIns="0" anchor="b" anchorCtr="0"/>
          <a:lstStyle>
            <a:lvl1pPr marL="0" indent="0" algn="ctr">
              <a:buNone/>
              <a:defRPr sz="2813" b="0" i="1" cap="none" baseline="0">
                <a:solidFill>
                  <a:srgbClr val="4D9AD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smtClean="0"/>
              <a:t>’Quote’</a:t>
            </a:r>
            <a:endParaRPr lang="en-GB" noProof="0" dirty="0"/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38F6EE77-DBE1-F448-BA34-49C00A7FC3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780000"/>
            <a:ext cx="10574867" cy="2538000"/>
          </a:xfrm>
          <a:prstGeom prst="rect">
            <a:avLst/>
          </a:prstGeom>
        </p:spPr>
        <p:txBody>
          <a:bodyPr lIns="720000" tIns="0" rIns="720000" bIns="0"/>
          <a:lstStyle>
            <a:lvl1pPr marL="0" indent="0" algn="r">
              <a:buNone/>
              <a:defRPr sz="1406" i="1" cap="none" baseline="0">
                <a:solidFill>
                  <a:srgbClr val="14439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 smtClean="0"/>
              <a:t>Signature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600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FA6ACE7-BAE8-044D-A377-5E5C294DB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4"/>
          <a:stretch/>
        </p:blipFill>
        <p:spPr>
          <a:xfrm>
            <a:off x="5737584" y="6313848"/>
            <a:ext cx="719774" cy="54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8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87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454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97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061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130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16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50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4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2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970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299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142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488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3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492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477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338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311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40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660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9" y="44624"/>
            <a:ext cx="8908764" cy="445060"/>
          </a:xfrm>
          <a:prstGeom prst="rect">
            <a:avLst/>
          </a:prstGeom>
        </p:spPr>
        <p:txBody>
          <a:bodyPr/>
          <a:lstStyle>
            <a:lvl1pPr marL="0" indent="0">
              <a:defRPr sz="2400" b="0">
                <a:solidFill>
                  <a:srgbClr val="39599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defRPr i="0">
                <a:solidFill>
                  <a:srgbClr val="39599F"/>
                </a:solidFill>
                <a:latin typeface="Calibri" panose="020F0502020204030204" pitchFamily="34" charset="0"/>
              </a:defRPr>
            </a:lvl1pPr>
            <a:lvl2pPr marL="360363" indent="-360363">
              <a:buClr>
                <a:srgbClr val="39599F"/>
              </a:buClr>
              <a:defRPr b="0" i="0">
                <a:solidFill>
                  <a:srgbClr val="39599F"/>
                </a:solidFill>
                <a:latin typeface="Calibri" panose="020F0502020204030204" pitchFamily="34" charset="0"/>
              </a:defRPr>
            </a:lvl2pPr>
            <a:lvl3pPr>
              <a:defRPr i="0">
                <a:solidFill>
                  <a:srgbClr val="39599F"/>
                </a:solidFill>
                <a:latin typeface="Calibri" panose="020F0502020204030204" pitchFamily="34" charset="0"/>
              </a:defRPr>
            </a:lvl3pPr>
            <a:lvl4pPr>
              <a:defRPr i="0">
                <a:solidFill>
                  <a:srgbClr val="39599F"/>
                </a:solidFill>
                <a:latin typeface="Calibri" panose="020F0502020204030204" pitchFamily="34" charset="0"/>
              </a:defRPr>
            </a:lvl4pPr>
            <a:lvl5pPr>
              <a:defRPr i="0">
                <a:solidFill>
                  <a:srgbClr val="39599F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78668-FB98-4C74-A641-CE84DBD0100C}" type="datetimeFigureOut">
              <a:rPr lang="fr-BE"/>
              <a:pPr>
                <a:defRPr/>
              </a:pPr>
              <a:t>10-05-2021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0"/>
          <a:stretch/>
        </p:blipFill>
        <p:spPr>
          <a:xfrm>
            <a:off x="355588" y="502961"/>
            <a:ext cx="1148082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3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53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547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90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46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55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1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719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0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0"/>
          <a:stretch/>
        </p:blipFill>
        <p:spPr>
          <a:xfrm>
            <a:off x="355588" y="502961"/>
            <a:ext cx="11480824" cy="457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3" y="6125866"/>
            <a:ext cx="2596420" cy="51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8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p:timing>
    <p:tnLst>
      <p:par>
        <p:cTn id="1" dur="indefinite" restart="never" nodeType="tmRoot"/>
      </p:par>
    </p:tnLst>
  </p:timing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cleanenergy_eu?lang=de" TargetMode="External"/><Relationship Id="rId13" Type="http://schemas.openxmlformats.org/officeDocument/2006/relationships/hyperlink" Target="https://www.linkedin.com/company/european-commission/" TargetMode="External"/><Relationship Id="rId3" Type="http://schemas.openxmlformats.org/officeDocument/2006/relationships/hyperlink" Target="https://cinea.ec.europa.eu/life/clean-energy-transition_en" TargetMode="External"/><Relationship Id="rId7" Type="http://schemas.openxmlformats.org/officeDocument/2006/relationships/hyperlink" Target="https://twitter.com/inea_eu" TargetMode="External"/><Relationship Id="rId12" Type="http://schemas.openxmlformats.org/officeDocument/2006/relationships/hyperlink" Target="https://www.linkedin.com/company/cinea-european-climate-infrastructure-environment-executive-agency/" TargetMode="Externa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hyperlink" Target="https://be.linkedin.com/company/innovation-and-networks-executive-agency" TargetMode="External"/><Relationship Id="rId5" Type="http://schemas.openxmlformats.org/officeDocument/2006/relationships/hyperlink" Target="https://ec.europa.eu/info/events/sustainable-energy-investment-forums/covenant-mayors-investment-forum-energy-efficiency-finance-market-place-2021-jun-15_en" TargetMode="External"/><Relationship Id="rId15" Type="http://schemas.openxmlformats.org/officeDocument/2006/relationships/hyperlink" Target="https://www.youtube.com/channel/UCDic9AVxO1PP1SqoKbHMwrA" TargetMode="External"/><Relationship Id="rId10" Type="http://schemas.openxmlformats.org/officeDocument/2006/relationships/hyperlink" Target="https://twitter.com/eu_commission" TargetMode="External"/><Relationship Id="rId4" Type="http://schemas.openxmlformats.org/officeDocument/2006/relationships/hyperlink" Target="https://ec.europa.eu/info/funding-tenders/opportunities/portal/screen/programmes/life" TargetMode="External"/><Relationship Id="rId9" Type="http://schemas.openxmlformats.org/officeDocument/2006/relationships/hyperlink" Target="https://twitter.com/LIFEprogramme" TargetMode="External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inea.ec.europa.eu/life/clean-energy-transition_en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13094" y="5557902"/>
            <a:ext cx="5040313" cy="528998"/>
          </a:xfrm>
        </p:spPr>
        <p:txBody>
          <a:bodyPr/>
          <a:lstStyle/>
          <a:p>
            <a:r>
              <a:rPr lang="en-GB" dirty="0" smtClean="0"/>
              <a:t>Björn ZAPFEL </a:t>
            </a:r>
            <a:br>
              <a:rPr lang="en-GB" dirty="0" smtClean="0"/>
            </a:br>
            <a:r>
              <a:rPr lang="en-GB" dirty="0" smtClean="0"/>
              <a:t>Senior Project Expert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CINEA - LIFE Energy &amp; Climate Unit</a:t>
            </a:r>
          </a:p>
        </p:txBody>
      </p:sp>
      <p:sp>
        <p:nvSpPr>
          <p:cNvPr id="9" name="Title 5"/>
          <p:cNvSpPr>
            <a:spLocks noGrp="1"/>
          </p:cNvSpPr>
          <p:nvPr>
            <p:ph type="ctrTitle"/>
          </p:nvPr>
        </p:nvSpPr>
        <p:spPr>
          <a:xfrm>
            <a:off x="1071351" y="1981627"/>
            <a:ext cx="10065224" cy="2149523"/>
          </a:xfrm>
        </p:spPr>
        <p:txBody>
          <a:bodyPr>
            <a:noAutofit/>
          </a:bodyPr>
          <a:lstStyle/>
          <a:p>
            <a:r>
              <a:rPr lang="en-US" sz="4800" dirty="0"/>
              <a:t>Financing Municipal Investments</a:t>
            </a:r>
            <a:br>
              <a:rPr lang="en-US" sz="4800" dirty="0"/>
            </a:br>
            <a:r>
              <a:rPr lang="en-US" sz="4800" dirty="0"/>
              <a:t>in Sustainable </a:t>
            </a:r>
            <a:r>
              <a:rPr lang="en-US" sz="4800" dirty="0" smtClean="0"/>
              <a:t>Energy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200" dirty="0" smtClean="0"/>
              <a:t>Support </a:t>
            </a:r>
            <a:r>
              <a:rPr lang="en-US" sz="3200" dirty="0"/>
              <a:t>from the European Commission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0" name="Subtitle 6"/>
          <p:cNvSpPr>
            <a:spLocks noGrp="1"/>
          </p:cNvSpPr>
          <p:nvPr>
            <p:ph type="subTitle" idx="1"/>
          </p:nvPr>
        </p:nvSpPr>
        <p:spPr>
          <a:xfrm>
            <a:off x="1071351" y="4804527"/>
            <a:ext cx="10065224" cy="897754"/>
          </a:xfrm>
        </p:spPr>
        <p:txBody>
          <a:bodyPr/>
          <a:lstStyle/>
          <a:p>
            <a:r>
              <a:rPr lang="en-US" sz="2400" dirty="0" smtClean="0"/>
              <a:t>Conference “Innovative </a:t>
            </a:r>
            <a:r>
              <a:rPr lang="en-US" sz="2400" dirty="0"/>
              <a:t>Financing of Energy Efficiency </a:t>
            </a:r>
            <a:r>
              <a:rPr lang="en-US" sz="2400" dirty="0" smtClean="0"/>
              <a:t>Projects”</a:t>
            </a:r>
          </a:p>
          <a:p>
            <a:r>
              <a:rPr lang="en-US" sz="2000" i="1" dirty="0" smtClean="0"/>
              <a:t>13 </a:t>
            </a:r>
            <a:r>
              <a:rPr lang="en-US" sz="2000" i="1" dirty="0"/>
              <a:t>May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5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644" y="1795525"/>
            <a:ext cx="8455294" cy="477571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2078509" y="1645510"/>
            <a:ext cx="7988858" cy="559440"/>
            <a:chOff x="449865" y="255047"/>
            <a:chExt cx="3149149" cy="413280"/>
          </a:xfrm>
        </p:grpSpPr>
        <p:sp>
          <p:nvSpPr>
            <p:cNvPr id="26" name="Rounded Rectangle 25"/>
            <p:cNvSpPr/>
            <p:nvPr/>
          </p:nvSpPr>
          <p:spPr>
            <a:xfrm>
              <a:off x="449865" y="255047"/>
              <a:ext cx="3149149" cy="413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5"/>
            <p:cNvSpPr txBox="1"/>
            <p:nvPr/>
          </p:nvSpPr>
          <p:spPr>
            <a:xfrm>
              <a:off x="470040" y="281491"/>
              <a:ext cx="3108799" cy="37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rgbClr val="FFFF00"/>
                  </a:solidFill>
                </a:rPr>
                <a:t>AREAS OF INTERVENTION </a:t>
              </a:r>
              <a:endParaRPr lang="en-US" sz="28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628644" y="2656708"/>
            <a:ext cx="8455294" cy="477571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2036589" y="2450069"/>
            <a:ext cx="8050687" cy="559440"/>
            <a:chOff x="407945" y="833463"/>
            <a:chExt cx="8158906" cy="413280"/>
          </a:xfrm>
        </p:grpSpPr>
        <p:sp>
          <p:nvSpPr>
            <p:cNvPr id="24" name="Rounded Rectangle 23"/>
            <p:cNvSpPr/>
            <p:nvPr/>
          </p:nvSpPr>
          <p:spPr>
            <a:xfrm>
              <a:off x="407945" y="833463"/>
              <a:ext cx="8158906" cy="413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8"/>
            <p:cNvSpPr txBox="1"/>
            <p:nvPr/>
          </p:nvSpPr>
          <p:spPr>
            <a:xfrm>
              <a:off x="428120" y="853637"/>
              <a:ext cx="8118556" cy="37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u="none" strike="noStrike" kern="1200" dirty="0" smtClean="0">
                  <a:effectLst/>
                </a:rPr>
                <a:t>Building a national, regional and local </a:t>
              </a:r>
              <a:r>
                <a:rPr lang="en-US" b="1" u="none" strike="noStrike" kern="1200" dirty="0" smtClean="0">
                  <a:solidFill>
                    <a:srgbClr val="FFFF00"/>
                  </a:solidFill>
                  <a:effectLst/>
                </a:rPr>
                <a:t>policy framework </a:t>
              </a:r>
              <a:r>
                <a:rPr lang="en-US" b="1" u="none" strike="noStrike" kern="1200" dirty="0" smtClean="0">
                  <a:effectLst/>
                </a:rPr>
                <a:t>supporting the clean energy transition </a:t>
              </a:r>
              <a:endParaRPr lang="en-US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28644" y="3746212"/>
            <a:ext cx="8455294" cy="477571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2036588" y="3317223"/>
            <a:ext cx="8053021" cy="815271"/>
            <a:chOff x="407680" y="1435147"/>
            <a:chExt cx="8161271" cy="602272"/>
          </a:xfrm>
        </p:grpSpPr>
        <p:sp>
          <p:nvSpPr>
            <p:cNvPr id="22" name="Rounded Rectangle 21"/>
            <p:cNvSpPr/>
            <p:nvPr/>
          </p:nvSpPr>
          <p:spPr>
            <a:xfrm>
              <a:off x="427611" y="1435147"/>
              <a:ext cx="8141340" cy="6022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11"/>
            <p:cNvSpPr txBox="1"/>
            <p:nvPr/>
          </p:nvSpPr>
          <p:spPr>
            <a:xfrm>
              <a:off x="407680" y="1456215"/>
              <a:ext cx="8082540" cy="543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u="none" strike="noStrike" kern="1200" dirty="0" smtClean="0">
                  <a:effectLst/>
                </a:rPr>
                <a:t>Accelerating </a:t>
              </a:r>
              <a:r>
                <a:rPr lang="en-US" b="1" u="none" strike="noStrike" kern="1200" dirty="0" smtClean="0">
                  <a:solidFill>
                    <a:srgbClr val="FFFF00"/>
                  </a:solidFill>
                  <a:effectLst/>
                </a:rPr>
                <a:t>technology roll-out, </a:t>
              </a:r>
              <a:r>
                <a:rPr lang="en-US" b="1" u="none" strike="noStrike" kern="1200" dirty="0" err="1" smtClean="0">
                  <a:solidFill>
                    <a:srgbClr val="FFFF00"/>
                  </a:solidFill>
                  <a:effectLst/>
                </a:rPr>
                <a:t>digitalisation</a:t>
              </a:r>
              <a:r>
                <a:rPr lang="en-US" b="1" u="none" strike="noStrike" kern="1200" dirty="0" smtClean="0">
                  <a:solidFill>
                    <a:srgbClr val="FFFF00"/>
                  </a:solidFill>
                  <a:effectLst/>
                </a:rPr>
                <a:t>, new markets, services and business models</a:t>
              </a:r>
              <a:r>
                <a:rPr lang="en-US" b="1" u="none" strike="noStrike" kern="12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</a:rPr>
                <a:t> </a:t>
              </a:r>
              <a:r>
                <a:rPr lang="en-US" b="1" u="none" strike="noStrike" kern="1200" dirty="0" smtClean="0">
                  <a:effectLst/>
                </a:rPr>
                <a:t>and enhancement of the related </a:t>
              </a:r>
              <a:r>
                <a:rPr lang="en-US" b="1" u="none" strike="noStrike" kern="1200" dirty="0" smtClean="0">
                  <a:solidFill>
                    <a:srgbClr val="FFFF00"/>
                  </a:solidFill>
                  <a:effectLst/>
                </a:rPr>
                <a:t>professional skills </a:t>
              </a:r>
              <a:r>
                <a:rPr lang="en-US" b="1" u="none" strike="noStrike" kern="1200" dirty="0" smtClean="0">
                  <a:effectLst/>
                </a:rPr>
                <a:t>on the market</a:t>
              </a:r>
              <a:endParaRPr lang="en-US" b="1" kern="1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28644" y="4568066"/>
            <a:ext cx="8455294" cy="477571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2036588" y="4424910"/>
            <a:ext cx="8050687" cy="559440"/>
            <a:chOff x="398787" y="2304257"/>
            <a:chExt cx="8158906" cy="413280"/>
          </a:xfrm>
        </p:grpSpPr>
        <p:sp>
          <p:nvSpPr>
            <p:cNvPr id="20" name="Rounded Rectangle 19"/>
            <p:cNvSpPr/>
            <p:nvPr/>
          </p:nvSpPr>
          <p:spPr>
            <a:xfrm>
              <a:off x="398787" y="2304257"/>
              <a:ext cx="8158906" cy="413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14"/>
            <p:cNvSpPr txBox="1"/>
            <p:nvPr/>
          </p:nvSpPr>
          <p:spPr>
            <a:xfrm>
              <a:off x="418962" y="2324432"/>
              <a:ext cx="8118556" cy="37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u="none" strike="noStrike" kern="1200" dirty="0" smtClean="0">
                  <a:effectLst/>
                </a:rPr>
                <a:t>Attracting private</a:t>
              </a:r>
              <a:r>
                <a:rPr lang="en-US" b="1" u="none" strike="noStrike" kern="12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</a:rPr>
                <a:t> </a:t>
              </a:r>
              <a:r>
                <a:rPr lang="en-US" b="1" u="none" strike="noStrike" kern="1200" dirty="0" smtClean="0">
                  <a:solidFill>
                    <a:srgbClr val="FFFF00"/>
                  </a:solidFill>
                  <a:effectLst/>
                </a:rPr>
                <a:t>finance</a:t>
              </a:r>
              <a:r>
                <a:rPr lang="en-US" b="1" u="none" strike="noStrike" kern="12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</a:rPr>
                <a:t> </a:t>
              </a:r>
              <a:r>
                <a:rPr lang="en-US" b="1" u="none" strike="noStrike" kern="1200" dirty="0" smtClean="0">
                  <a:effectLst/>
                </a:rPr>
                <a:t>for sustainable energy</a:t>
              </a:r>
              <a:endParaRPr lang="en-US" b="1" kern="12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628644" y="5468574"/>
            <a:ext cx="8455294" cy="477571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2036589" y="5211148"/>
            <a:ext cx="8050687" cy="559440"/>
            <a:chOff x="407945" y="2927576"/>
            <a:chExt cx="8158906" cy="413280"/>
          </a:xfrm>
        </p:grpSpPr>
        <p:sp>
          <p:nvSpPr>
            <p:cNvPr id="18" name="Rounded Rectangle 17"/>
            <p:cNvSpPr/>
            <p:nvPr/>
          </p:nvSpPr>
          <p:spPr>
            <a:xfrm>
              <a:off x="407945" y="2927576"/>
              <a:ext cx="8158906" cy="413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17"/>
            <p:cNvSpPr txBox="1"/>
            <p:nvPr/>
          </p:nvSpPr>
          <p:spPr>
            <a:xfrm>
              <a:off x="428120" y="2947751"/>
              <a:ext cx="8118556" cy="37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u="none" strike="noStrike" kern="1200" dirty="0" smtClean="0">
                  <a:effectLst/>
                </a:rPr>
                <a:t>Supporting the development of local and regional </a:t>
              </a:r>
              <a:r>
                <a:rPr lang="en-US" b="1" u="none" strike="noStrike" kern="1200" dirty="0" smtClean="0">
                  <a:solidFill>
                    <a:srgbClr val="FFFF00"/>
                  </a:solidFill>
                  <a:effectLst/>
                </a:rPr>
                <a:t>investment </a:t>
              </a:r>
              <a:r>
                <a:rPr lang="en-US" b="1" u="none" strike="noStrike" kern="1200" dirty="0" smtClean="0">
                  <a:effectLst/>
                </a:rPr>
                <a:t>projects</a:t>
              </a:r>
              <a:endParaRPr lang="en-US" b="1" kern="12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628644" y="6221599"/>
            <a:ext cx="8455294" cy="477571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2036589" y="6014960"/>
            <a:ext cx="8050687" cy="559440"/>
            <a:chOff x="407945" y="3562616"/>
            <a:chExt cx="8158906" cy="413280"/>
          </a:xfrm>
        </p:grpSpPr>
        <p:sp>
          <p:nvSpPr>
            <p:cNvPr id="16" name="Rounded Rectangle 15"/>
            <p:cNvSpPr/>
            <p:nvPr/>
          </p:nvSpPr>
          <p:spPr>
            <a:xfrm>
              <a:off x="407945" y="3562616"/>
              <a:ext cx="8158906" cy="413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20"/>
            <p:cNvSpPr txBox="1"/>
            <p:nvPr/>
          </p:nvSpPr>
          <p:spPr>
            <a:xfrm>
              <a:off x="428120" y="3582791"/>
              <a:ext cx="8118556" cy="37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u="none" strike="noStrike" kern="1200" dirty="0" smtClean="0">
                  <a:effectLst/>
                </a:rPr>
                <a:t>Involving and </a:t>
              </a:r>
              <a:r>
                <a:rPr lang="en-US" b="1" u="none" strike="noStrike" kern="1200" dirty="0" smtClean="0">
                  <a:solidFill>
                    <a:srgbClr val="FFFF00"/>
                  </a:solidFill>
                  <a:effectLst/>
                </a:rPr>
                <a:t>empowering citizens </a:t>
              </a:r>
              <a:r>
                <a:rPr lang="en-US" b="1" u="none" strike="noStrike" kern="1200" dirty="0" smtClean="0">
                  <a:effectLst/>
                </a:rPr>
                <a:t>in the clean energy transition</a:t>
              </a:r>
              <a:endParaRPr lang="en-US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304327" y="531218"/>
            <a:ext cx="11887673" cy="69968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400" b="0">
                <a:solidFill>
                  <a:srgbClr val="39599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IE" sz="3200" b="1" kern="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sz="3200" b="1" kern="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Areas of intervention for Clean Energy Transition </a:t>
            </a:r>
          </a:p>
          <a:p>
            <a:endParaRPr lang="en-US" sz="3200" b="1" kern="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753923" y="0"/>
            <a:ext cx="56" cy="1111538"/>
          </a:xfrm>
          <a:prstGeom prst="line">
            <a:avLst/>
          </a:prstGeom>
          <a:ln>
            <a:solidFill>
              <a:srgbClr val="FFC000"/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4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b="1" kern="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fr-BE" sz="3200" b="1" kern="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ore information</a:t>
            </a:r>
            <a:endParaRPr lang="en-GB" sz="3200" b="1" kern="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785" y="1608409"/>
            <a:ext cx="11074400" cy="4397828"/>
          </a:xfrm>
        </p:spPr>
        <p:txBody>
          <a:bodyPr>
            <a:normAutofit lnSpcReduction="10000"/>
          </a:bodyPr>
          <a:lstStyle/>
          <a:p>
            <a:pPr marL="449263" indent="-449263">
              <a:buFont typeface="Wingdings" panose="05000000000000000000" pitchFamily="2" charset="2"/>
              <a:buChar char="Ø"/>
            </a:pPr>
            <a:r>
              <a:rPr lang="fr-BE" b="1" dirty="0" smtClean="0">
                <a:solidFill>
                  <a:srgbClr val="00B050"/>
                </a:solidFill>
                <a:latin typeface="+mj-lt"/>
              </a:rPr>
              <a:t>LIFE-CET </a:t>
            </a:r>
            <a:r>
              <a:rPr lang="fr-BE" b="1" dirty="0">
                <a:solidFill>
                  <a:srgbClr val="00B050"/>
                </a:solidFill>
                <a:latin typeface="+mj-lt"/>
              </a:rPr>
              <a:t>CINEA </a:t>
            </a:r>
            <a:r>
              <a:rPr lang="fr-BE" b="1" dirty="0" err="1" smtClean="0">
                <a:solidFill>
                  <a:srgbClr val="00B050"/>
                </a:solidFill>
                <a:latin typeface="+mj-lt"/>
              </a:rPr>
              <a:t>website</a:t>
            </a:r>
            <a:r>
              <a:rPr lang="fr-BE" b="1" dirty="0" smtClean="0">
                <a:solidFill>
                  <a:srgbClr val="00B050"/>
                </a:solidFill>
                <a:latin typeface="+mj-lt"/>
              </a:rPr>
              <a:t>:</a:t>
            </a:r>
            <a:br>
              <a:rPr lang="fr-BE" b="1" dirty="0" smtClean="0">
                <a:solidFill>
                  <a:srgbClr val="00B050"/>
                </a:solidFill>
                <a:latin typeface="+mj-lt"/>
              </a:rPr>
            </a:br>
            <a:r>
              <a:rPr lang="fr-BE" sz="500" b="1" dirty="0" smtClean="0">
                <a:solidFill>
                  <a:srgbClr val="39599F"/>
                </a:solidFill>
                <a:latin typeface="+mj-lt"/>
              </a:rPr>
              <a:t/>
            </a:r>
            <a:br>
              <a:rPr lang="fr-BE" sz="500" b="1" dirty="0" smtClean="0">
                <a:solidFill>
                  <a:srgbClr val="39599F"/>
                </a:solidFill>
                <a:latin typeface="+mj-lt"/>
              </a:rPr>
            </a:br>
            <a:r>
              <a:rPr lang="en-GB" sz="1500" u="sng" dirty="0" smtClean="0">
                <a:hlinkClick r:id="rId3"/>
              </a:rPr>
              <a:t>https</a:t>
            </a:r>
            <a:r>
              <a:rPr lang="en-GB" sz="1500" u="sng" dirty="0">
                <a:hlinkClick r:id="rId3"/>
              </a:rPr>
              <a:t>://cinea.ec.europa.eu/life/clean-energy-transition_en</a:t>
            </a:r>
            <a:endParaRPr lang="fr-BE" sz="1700" dirty="0"/>
          </a:p>
          <a:p>
            <a:pPr marL="449263" indent="-449263">
              <a:buFont typeface="Wingdings" panose="05000000000000000000" pitchFamily="2" charset="2"/>
              <a:buChar char="Ø"/>
            </a:pPr>
            <a:r>
              <a:rPr lang="fr-BE" b="1" dirty="0" err="1" smtClean="0">
                <a:solidFill>
                  <a:srgbClr val="00B050"/>
                </a:solidFill>
              </a:rPr>
              <a:t>European</a:t>
            </a:r>
            <a:r>
              <a:rPr lang="fr-BE" b="1" dirty="0" smtClean="0">
                <a:solidFill>
                  <a:srgbClr val="00B050"/>
                </a:solidFill>
              </a:rPr>
              <a:t> </a:t>
            </a:r>
            <a:r>
              <a:rPr lang="fr-BE" b="1" dirty="0" err="1" smtClean="0">
                <a:solidFill>
                  <a:srgbClr val="00B050"/>
                </a:solidFill>
              </a:rPr>
              <a:t>infoday</a:t>
            </a:r>
            <a:r>
              <a:rPr lang="fr-BE" b="1" dirty="0" smtClean="0">
                <a:solidFill>
                  <a:srgbClr val="00B050"/>
                </a:solidFill>
              </a:rPr>
              <a:t> on the call topics</a:t>
            </a:r>
            <a:r>
              <a:rPr lang="fr-BE" dirty="0" smtClean="0">
                <a:solidFill>
                  <a:srgbClr val="39599F"/>
                </a:solidFill>
              </a:rPr>
              <a:t> </a:t>
            </a:r>
            <a:r>
              <a:rPr lang="fr-BE" sz="1900" dirty="0" smtClean="0">
                <a:solidFill>
                  <a:srgbClr val="39599F"/>
                </a:solidFill>
              </a:rPr>
              <a:t>(to </a:t>
            </a:r>
            <a:r>
              <a:rPr lang="fr-BE" sz="1900" dirty="0" err="1" smtClean="0">
                <a:solidFill>
                  <a:srgbClr val="39599F"/>
                </a:solidFill>
              </a:rPr>
              <a:t>be</a:t>
            </a:r>
            <a:r>
              <a:rPr lang="fr-BE" sz="1900" dirty="0" smtClean="0">
                <a:solidFill>
                  <a:srgbClr val="39599F"/>
                </a:solidFill>
              </a:rPr>
              <a:t> </a:t>
            </a:r>
            <a:r>
              <a:rPr lang="fr-BE" sz="1900" dirty="0" err="1" smtClean="0">
                <a:solidFill>
                  <a:srgbClr val="39599F"/>
                </a:solidFill>
              </a:rPr>
              <a:t>announced</a:t>
            </a:r>
            <a:r>
              <a:rPr lang="fr-BE" sz="1900" dirty="0" smtClean="0">
                <a:solidFill>
                  <a:srgbClr val="39599F"/>
                </a:solidFill>
              </a:rPr>
              <a:t> </a:t>
            </a:r>
            <a:r>
              <a:rPr lang="fr-BE" sz="1900" dirty="0" err="1" smtClean="0">
                <a:solidFill>
                  <a:srgbClr val="39599F"/>
                </a:solidFill>
              </a:rPr>
              <a:t>soon</a:t>
            </a:r>
            <a:r>
              <a:rPr lang="fr-BE" sz="1900" dirty="0" smtClean="0">
                <a:solidFill>
                  <a:srgbClr val="39599F"/>
                </a:solidFill>
              </a:rPr>
              <a:t>)</a:t>
            </a:r>
          </a:p>
          <a:p>
            <a:pPr marL="449263" indent="-4492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BE" b="1" dirty="0" err="1" smtClean="0">
                <a:solidFill>
                  <a:srgbClr val="00B050"/>
                </a:solidFill>
              </a:rPr>
              <a:t>Funding</a:t>
            </a:r>
            <a:r>
              <a:rPr lang="fr-BE" b="1" dirty="0" smtClean="0">
                <a:solidFill>
                  <a:srgbClr val="00B050"/>
                </a:solidFill>
              </a:rPr>
              <a:t> portal:</a:t>
            </a:r>
            <a:br>
              <a:rPr lang="fr-BE" b="1" dirty="0" smtClean="0">
                <a:solidFill>
                  <a:srgbClr val="00B050"/>
                </a:solidFill>
              </a:rPr>
            </a:br>
            <a:r>
              <a:rPr lang="fr-BE" sz="500" b="1" dirty="0" smtClean="0">
                <a:solidFill>
                  <a:srgbClr val="39599F"/>
                </a:solidFill>
              </a:rPr>
              <a:t/>
            </a:r>
            <a:br>
              <a:rPr lang="fr-BE" sz="500" b="1" dirty="0" smtClean="0">
                <a:solidFill>
                  <a:srgbClr val="39599F"/>
                </a:solidFill>
              </a:rPr>
            </a:br>
            <a:r>
              <a:rPr lang="fr-BE" sz="1500" u="sng" dirty="0" smtClean="0">
                <a:hlinkClick r:id="rId4"/>
              </a:rPr>
              <a:t>https</a:t>
            </a:r>
            <a:r>
              <a:rPr lang="fr-BE" sz="1500" u="sng" dirty="0">
                <a:hlinkClick r:id="rId4"/>
              </a:rPr>
              <a:t>://ec.europa.eu/info/funding-tenders/opportunities/portal/screen/programmes/life</a:t>
            </a:r>
            <a:endParaRPr lang="fr-BE" sz="1500" u="sng" dirty="0"/>
          </a:p>
          <a:p>
            <a:pPr marL="449263" indent="-4492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Covenant </a:t>
            </a:r>
            <a:r>
              <a:rPr lang="en-US" b="1" dirty="0">
                <a:solidFill>
                  <a:srgbClr val="00B050"/>
                </a:solidFill>
              </a:rPr>
              <a:t>of Mayors Investment Forum - Energy Efficiency Financing Market </a:t>
            </a:r>
            <a:r>
              <a:rPr lang="en-US" b="1" dirty="0" smtClean="0">
                <a:solidFill>
                  <a:srgbClr val="00B050"/>
                </a:solidFill>
              </a:rPr>
              <a:t>Place – 15-16 June </a:t>
            </a:r>
            <a:r>
              <a:rPr lang="en-US" b="1" dirty="0">
                <a:solidFill>
                  <a:srgbClr val="00B050"/>
                </a:solidFill>
              </a:rPr>
              <a:t>2021: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500" dirty="0" smtClean="0">
                <a:solidFill>
                  <a:srgbClr val="39599F"/>
                </a:solidFill>
              </a:rPr>
              <a:t/>
            </a:r>
            <a:br>
              <a:rPr lang="en-US" sz="500" dirty="0" smtClean="0">
                <a:solidFill>
                  <a:srgbClr val="39599F"/>
                </a:solidFill>
              </a:rPr>
            </a:br>
            <a:r>
              <a:rPr lang="en-US" sz="1500" u="sng" dirty="0" smtClean="0">
                <a:hlinkClick r:id="rId5"/>
              </a:rPr>
              <a:t>https</a:t>
            </a:r>
            <a:r>
              <a:rPr lang="en-US" sz="1500" u="sng" dirty="0">
                <a:hlinkClick r:id="rId5"/>
              </a:rPr>
              <a:t>://</a:t>
            </a:r>
            <a:r>
              <a:rPr lang="en-US" sz="1500" u="sng" dirty="0" smtClean="0">
                <a:hlinkClick r:id="rId5"/>
              </a:rPr>
              <a:t>ec.europa.eu/info/events/sustainable-energy-investment-forums/covenant-mayors-investment-forum-energy-efficiency-finance-market-place-2021-jun-15_en</a:t>
            </a:r>
            <a:r>
              <a:rPr lang="en-US" sz="1600" dirty="0"/>
              <a:t/>
            </a:r>
            <a:br>
              <a:rPr lang="en-US" sz="1600" dirty="0"/>
            </a:br>
            <a:endParaRPr lang="fr-BE" sz="2800" dirty="0" smtClean="0"/>
          </a:p>
          <a:p>
            <a:endParaRPr lang="en-GB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77090" y="5555559"/>
            <a:ext cx="5147317" cy="614815"/>
            <a:chOff x="1160493" y="3143726"/>
            <a:chExt cx="5382006" cy="7022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493" y="3143726"/>
              <a:ext cx="640631" cy="702230"/>
            </a:xfrm>
            <a:prstGeom prst="rect">
              <a:avLst/>
            </a:prstGeom>
          </p:spPr>
        </p:pic>
        <p:sp>
          <p:nvSpPr>
            <p:cNvPr id="8" name="Rectangle 7">
              <a:hlinkClick r:id="rId7"/>
            </p:cNvPr>
            <p:cNvSpPr/>
            <p:nvPr/>
          </p:nvSpPr>
          <p:spPr>
            <a:xfrm>
              <a:off x="1891930" y="3308548"/>
              <a:ext cx="46505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8"/>
                </a:rPr>
                <a:t>@</a:t>
              </a:r>
              <a:r>
                <a:rPr kumimoji="0" lang="en-IE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8"/>
                </a:rPr>
                <a:t>CleanEnergy_EU</a:t>
              </a:r>
              <a:r>
                <a:rPr kumimoji="0" lang="en-I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I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9"/>
                </a:rPr>
                <a:t>@</a:t>
              </a:r>
              <a:r>
                <a:rPr kumimoji="0" lang="en-IE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9"/>
                </a:rPr>
                <a:t>LIFEprogramme</a:t>
              </a:r>
              <a:endPara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26581" y="5574567"/>
            <a:ext cx="8200483" cy="576802"/>
            <a:chOff x="1160493" y="3904344"/>
            <a:chExt cx="8928770" cy="681506"/>
          </a:xfrm>
        </p:grpSpPr>
        <p:sp>
          <p:nvSpPr>
            <p:cNvPr id="10" name="Rectangle 9">
              <a:hlinkClick r:id="rId11"/>
            </p:cNvPr>
            <p:cNvSpPr/>
            <p:nvPr/>
          </p:nvSpPr>
          <p:spPr>
            <a:xfrm>
              <a:off x="1891930" y="4075819"/>
              <a:ext cx="81973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12"/>
                </a:rPr>
                <a:t>European Climate, Infrastructure and </a:t>
              </a:r>
              <a:r>
                <a:rPr kumimoji="0" lang="en-I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12"/>
                </a:rPr>
                <a:t>Environment Executive Agency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3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493" y="3904344"/>
              <a:ext cx="620230" cy="68150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77090" y="5996274"/>
            <a:ext cx="1979306" cy="710174"/>
            <a:chOff x="1160493" y="4644238"/>
            <a:chExt cx="2028714" cy="726004"/>
          </a:xfrm>
        </p:grpSpPr>
        <p:sp>
          <p:nvSpPr>
            <p:cNvPr id="16" name="Rectangle 15">
              <a:hlinkClick r:id="rId15"/>
            </p:cNvPr>
            <p:cNvSpPr/>
            <p:nvPr/>
          </p:nvSpPr>
          <p:spPr>
            <a:xfrm>
              <a:off x="1891930" y="4837963"/>
              <a:ext cx="12972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15"/>
                </a:rPr>
                <a:t>CINEATube</a:t>
              </a:r>
              <a:endPara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493" y="4644238"/>
              <a:ext cx="660728" cy="726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1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 </a:t>
            </a:r>
            <a:r>
              <a:rPr lang="en-IE" dirty="0" smtClean="0"/>
              <a:t>very much!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</a:t>
            </a:r>
            <a:r>
              <a:rPr lang="en-US" sz="1050" b="1" dirty="0" smtClean="0"/>
              <a:t>2021</a:t>
            </a:r>
            <a:endParaRPr lang="en-US" sz="1050" b="1" dirty="0"/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92645" y="2584796"/>
            <a:ext cx="5414344" cy="304183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4469" y="547119"/>
            <a:ext cx="10515600" cy="782357"/>
          </a:xfrm>
        </p:spPr>
        <p:txBody>
          <a:bodyPr/>
          <a:lstStyle/>
          <a:p>
            <a:r>
              <a:rPr lang="en-GB" sz="32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European Climate, Infrastructure and Environment Executive Agency (CINEA)</a:t>
            </a:r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4469" y="1668378"/>
            <a:ext cx="8721632" cy="57751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b="1" dirty="0" smtClean="0">
                <a:solidFill>
                  <a:srgbClr val="00B050"/>
                </a:solidFill>
              </a:rPr>
              <a:t>Key contribution to </a:t>
            </a:r>
            <a:r>
              <a:rPr lang="fr-BE" sz="2800" b="1" dirty="0" err="1" smtClean="0">
                <a:solidFill>
                  <a:srgbClr val="00B050"/>
                </a:solidFill>
              </a:rPr>
              <a:t>European</a:t>
            </a:r>
            <a:r>
              <a:rPr lang="fr-BE" sz="2800" b="1" dirty="0" smtClean="0">
                <a:solidFill>
                  <a:srgbClr val="00B050"/>
                </a:solidFill>
              </a:rPr>
              <a:t> Green Deal</a:t>
            </a:r>
            <a:endParaRPr lang="fr-BE" sz="28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469" y="2805512"/>
            <a:ext cx="5030573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rgbClr val="39599F"/>
                </a:solidFill>
                <a:latin typeface="+mj-lt"/>
              </a:rPr>
              <a:t>Implementing the new portfolio will support the European Green Deal - the roadmap for making the EU’s economy sustainable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000" b="1" dirty="0">
              <a:solidFill>
                <a:srgbClr val="39599F"/>
              </a:solidFill>
              <a:latin typeface="Calibri" panose="020F050202020403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rgbClr val="39599F"/>
                </a:solidFill>
                <a:latin typeface="+mj-lt"/>
              </a:rPr>
              <a:t>Boosting the efficient use of resources by moving to a clean circular economy, restore biodiversity, cut pollution, and achieve climate neutrality by 2050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4469" y="215034"/>
            <a:ext cx="10515600" cy="782357"/>
          </a:xfrm>
        </p:spPr>
        <p:txBody>
          <a:bodyPr/>
          <a:lstStyle/>
          <a:p>
            <a:r>
              <a:rPr lang="en-GB" sz="32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Climate and Energy Framework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737938" y="1652935"/>
            <a:ext cx="5673566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marR="0" lvl="0" indent="-449263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900"/>
              </a:spcAft>
              <a:buClr>
                <a:srgbClr val="39599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Climate &amp; Energy Framework 2020</a:t>
            </a:r>
          </a:p>
          <a:p>
            <a:pPr marL="449263" marR="0" lvl="0" indent="-449263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900"/>
              </a:spcAft>
              <a:buClr>
                <a:srgbClr val="39599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Climate &amp; Energy Framework 2030</a:t>
            </a:r>
            <a:b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</a:b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9599F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(incl.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9599F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“Long-term renovation strategies”)</a:t>
            </a:r>
          </a:p>
          <a:p>
            <a:pPr marL="449263" marR="0" lvl="0" indent="-449263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900"/>
              </a:spcAft>
              <a:buClr>
                <a:srgbClr val="39599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Clean Planet by 2050:</a:t>
            </a:r>
            <a:b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9599F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net-zero GHG emissions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9599F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 </a:t>
            </a:r>
          </a:p>
          <a:p>
            <a:pPr marL="449263" marR="0" lvl="0" indent="-449263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900"/>
              </a:spcAft>
              <a:buClr>
                <a:srgbClr val="39599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European Green Deal: </a:t>
            </a:r>
            <a:b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</a:b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9599F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first climate-neutral continent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9599F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</a:b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9599F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(incl.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9599F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“Renovation Wave”)</a:t>
            </a:r>
          </a:p>
          <a:p>
            <a:pPr marL="449263" marR="0" lvl="0" indent="-449263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lt"/>
              <a:cs typeface="Calibri Light" panose="020F03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71411" y="753979"/>
            <a:ext cx="5518658" cy="3584401"/>
            <a:chOff x="5112886" y="1347014"/>
            <a:chExt cx="4467807" cy="3024581"/>
          </a:xfrm>
        </p:grpSpPr>
        <p:sp>
          <p:nvSpPr>
            <p:cNvPr id="9" name="Shape 8"/>
            <p:cNvSpPr/>
            <p:nvPr/>
          </p:nvSpPr>
          <p:spPr>
            <a:xfrm>
              <a:off x="5112886" y="1347014"/>
              <a:ext cx="4467807" cy="3024581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03A9DD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5923488" y="3257855"/>
              <a:ext cx="801224" cy="597323"/>
              <a:chOff x="2644464" y="3436782"/>
              <a:chExt cx="1156542" cy="1083328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644464" y="3436782"/>
                <a:ext cx="147821" cy="146729"/>
              </a:xfrm>
              <a:prstGeom prst="ellipse">
                <a:avLst/>
              </a:prstGeom>
              <a:solidFill>
                <a:srgbClr val="03A9D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19" name="Freeform 18"/>
              <p:cNvSpPr/>
              <p:nvPr/>
            </p:nvSpPr>
            <p:spPr>
              <a:xfrm>
                <a:off x="2697501" y="3560735"/>
                <a:ext cx="1103505" cy="959375"/>
              </a:xfrm>
              <a:custGeom>
                <a:avLst/>
                <a:gdLst>
                  <a:gd name="connsiteX0" fmla="*/ 0 w 1103223"/>
                  <a:gd name="connsiteY0" fmla="*/ 0 h 959675"/>
                  <a:gd name="connsiteX1" fmla="*/ 1103223 w 1103223"/>
                  <a:gd name="connsiteY1" fmla="*/ 0 h 959675"/>
                  <a:gd name="connsiteX2" fmla="*/ 1103223 w 1103223"/>
                  <a:gd name="connsiteY2" fmla="*/ 959675 h 959675"/>
                  <a:gd name="connsiteX3" fmla="*/ 0 w 1103223"/>
                  <a:gd name="connsiteY3" fmla="*/ 959675 h 959675"/>
                  <a:gd name="connsiteX4" fmla="*/ 0 w 1103223"/>
                  <a:gd name="connsiteY4" fmla="*/ 0 h 95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3223" h="959675">
                    <a:moveTo>
                      <a:pt x="0" y="0"/>
                    </a:moveTo>
                    <a:lnTo>
                      <a:pt x="1103223" y="0"/>
                    </a:lnTo>
                    <a:lnTo>
                      <a:pt x="1103223" y="959675"/>
                    </a:lnTo>
                    <a:lnTo>
                      <a:pt x="0" y="95967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lIns="58978" tIns="0" rIns="0" bIns="0" spcCol="1270"/>
              <a:lstStyle/>
              <a:p>
                <a:pPr marL="0" marR="0" lvl="0" indent="0" defTabSz="26673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defTabSz="26673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2020</a:t>
                </a:r>
                <a:endParaRPr kumimoji="0" lang="en-GB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6696038" y="2640576"/>
              <a:ext cx="1182444" cy="744355"/>
              <a:chOff x="3378532" y="3000022"/>
              <a:chExt cx="1354836" cy="83733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411386" y="3000022"/>
                <a:ext cx="257869" cy="257189"/>
              </a:xfrm>
              <a:prstGeom prst="ellipse">
                <a:avLst/>
              </a:prstGeom>
              <a:solidFill>
                <a:srgbClr val="03A9D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17" name="Freeform 16"/>
              <p:cNvSpPr/>
              <p:nvPr/>
            </p:nvSpPr>
            <p:spPr>
              <a:xfrm>
                <a:off x="3378532" y="3190365"/>
                <a:ext cx="1354836" cy="646994"/>
              </a:xfrm>
              <a:custGeom>
                <a:avLst/>
                <a:gdLst>
                  <a:gd name="connsiteX0" fmla="*/ 0 w 1354836"/>
                  <a:gd name="connsiteY0" fmla="*/ 0 h 1842738"/>
                  <a:gd name="connsiteX1" fmla="*/ 1354836 w 1354836"/>
                  <a:gd name="connsiteY1" fmla="*/ 0 h 1842738"/>
                  <a:gd name="connsiteX2" fmla="*/ 1354836 w 1354836"/>
                  <a:gd name="connsiteY2" fmla="*/ 1842738 h 1842738"/>
                  <a:gd name="connsiteX3" fmla="*/ 0 w 1354836"/>
                  <a:gd name="connsiteY3" fmla="*/ 1842738 h 1842738"/>
                  <a:gd name="connsiteX4" fmla="*/ 0 w 1354836"/>
                  <a:gd name="connsiteY4" fmla="*/ 0 h 1842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4836" h="1842738">
                    <a:moveTo>
                      <a:pt x="0" y="0"/>
                    </a:moveTo>
                    <a:lnTo>
                      <a:pt x="1354836" y="0"/>
                    </a:lnTo>
                    <a:lnTo>
                      <a:pt x="1354836" y="1842738"/>
                    </a:lnTo>
                    <a:lnTo>
                      <a:pt x="0" y="18427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lIns="102571" tIns="0" rIns="0" bIns="0" spcCol="1270"/>
              <a:lstStyle/>
              <a:p>
                <a:pPr marL="0" marR="0" lvl="0" indent="0" defTabSz="466787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defTabSz="466787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2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2030</a:t>
                </a:r>
                <a:endParaRPr kumimoji="0" lang="en-GB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7857007" y="2077337"/>
              <a:ext cx="1180063" cy="1001126"/>
              <a:chOff x="6148654" y="1699553"/>
              <a:chExt cx="1705169" cy="133458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489125" y="1699553"/>
                <a:ext cx="459416" cy="458765"/>
              </a:xfrm>
              <a:prstGeom prst="ellipse">
                <a:avLst/>
              </a:prstGeom>
              <a:solidFill>
                <a:srgbClr val="03A9D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15" name="Freeform 14"/>
              <p:cNvSpPr/>
              <p:nvPr/>
            </p:nvSpPr>
            <p:spPr>
              <a:xfrm>
                <a:off x="6148654" y="2408701"/>
                <a:ext cx="1705169" cy="625440"/>
              </a:xfrm>
              <a:custGeom>
                <a:avLst/>
                <a:gdLst>
                  <a:gd name="connsiteX0" fmla="*/ 0 w 1705169"/>
                  <a:gd name="connsiteY0" fmla="*/ 0 h 2891123"/>
                  <a:gd name="connsiteX1" fmla="*/ 1705169 w 1705169"/>
                  <a:gd name="connsiteY1" fmla="*/ 0 h 2891123"/>
                  <a:gd name="connsiteX2" fmla="*/ 1705169 w 1705169"/>
                  <a:gd name="connsiteY2" fmla="*/ 2891123 h 2891123"/>
                  <a:gd name="connsiteX3" fmla="*/ 0 w 1705169"/>
                  <a:gd name="connsiteY3" fmla="*/ 2891123 h 2891123"/>
                  <a:gd name="connsiteX4" fmla="*/ 0 w 1705169"/>
                  <a:gd name="connsiteY4" fmla="*/ 0 h 2891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5169" h="2891123">
                    <a:moveTo>
                      <a:pt x="0" y="0"/>
                    </a:moveTo>
                    <a:lnTo>
                      <a:pt x="1705169" y="0"/>
                    </a:lnTo>
                    <a:lnTo>
                      <a:pt x="1705169" y="2891123"/>
                    </a:lnTo>
                    <a:lnTo>
                      <a:pt x="0" y="28911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lIns="182062" tIns="0" rIns="0" bIns="0" spcCol="1270"/>
              <a:lstStyle/>
              <a:p>
                <a:pPr marL="0" marR="0" lvl="0" indent="0" defTabSz="1600413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2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2050</a:t>
                </a:r>
                <a:endParaRPr kumimoji="0" lang="en-GB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Rounded Rectangle 19"/>
          <p:cNvSpPr/>
          <p:nvPr/>
        </p:nvSpPr>
        <p:spPr bwMode="auto">
          <a:xfrm rot="20781050">
            <a:off x="6951719" y="3173683"/>
            <a:ext cx="4275475" cy="645607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  <a:extLst/>
        </p:spPr>
        <p:txBody>
          <a:bodyPr vert="horz" wrap="square" lIns="68589" tIns="34294" rIns="68589" bIns="34294" numCol="1" rtlCol="0" anchor="ctr" anchorCtr="0" compatLnSpc="1">
            <a:prstTxWarp prst="textNoShape">
              <a:avLst/>
            </a:prstTxWarp>
          </a:bodyPr>
          <a:lstStyle/>
          <a:p>
            <a:pPr marL="2382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 Light" panose="020F0302020204030204" pitchFamily="34" charset="0"/>
              </a:rPr>
              <a:t>Investment Gap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593947" y="3818351"/>
            <a:ext cx="5341380" cy="2751316"/>
            <a:chOff x="5069946" y="3806310"/>
            <a:chExt cx="5357421" cy="3051689"/>
          </a:xfrm>
        </p:grpSpPr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5069946" y="4473040"/>
              <a:ext cx="5357421" cy="23849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400" i="0">
                  <a:solidFill>
                    <a:srgbClr val="39599F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360363" indent="-3603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9599F"/>
                </a:buClr>
                <a:buChar char="•"/>
                <a:defRPr sz="2000" b="0" i="0">
                  <a:solidFill>
                    <a:srgbClr val="39599F"/>
                  </a:solidFill>
                  <a:latin typeface="Calibri" panose="020F0502020204030204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1400" i="0">
                  <a:solidFill>
                    <a:srgbClr val="39599F"/>
                  </a:solidFill>
                  <a:latin typeface="Calibri" panose="020F0502020204030204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 i="0">
                  <a:solidFill>
                    <a:srgbClr val="39599F"/>
                  </a:solidFill>
                  <a:latin typeface="Calibri" panose="020F0502020204030204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 i="0">
                  <a:solidFill>
                    <a:srgbClr val="39599F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indent="0" algn="ctr">
                <a:spcAft>
                  <a:spcPts val="1200"/>
                </a:spcAft>
                <a:buFontTx/>
                <a:buNone/>
                <a:defRPr/>
              </a:pPr>
              <a:r>
                <a:rPr lang="en-GB" kern="0" dirty="0">
                  <a:solidFill>
                    <a:srgbClr val="FFFFFF"/>
                  </a:solidFill>
                  <a:latin typeface="+mn-lt"/>
                  <a:cs typeface="Arial" charset="0"/>
                </a:rPr>
                <a:t>Huge potential of</a:t>
              </a:r>
              <a:br>
                <a:rPr lang="en-GB" kern="0" dirty="0">
                  <a:solidFill>
                    <a:srgbClr val="FFFFFF"/>
                  </a:solidFill>
                  <a:latin typeface="+mn-lt"/>
                  <a:cs typeface="Arial" charset="0"/>
                </a:rPr>
              </a:br>
              <a:r>
                <a:rPr lang="en-GB" sz="2400" b="1" kern="0" dirty="0">
                  <a:solidFill>
                    <a:srgbClr val="FFFFFF"/>
                  </a:solidFill>
                  <a:latin typeface="+mn-lt"/>
                  <a:cs typeface="Arial" charset="0"/>
                </a:rPr>
                <a:t>Cities/Municipalities</a:t>
              </a:r>
              <a:br>
                <a:rPr lang="en-GB" sz="2400" b="1" kern="0" dirty="0">
                  <a:solidFill>
                    <a:srgbClr val="FFFFFF"/>
                  </a:solidFill>
                  <a:latin typeface="+mn-lt"/>
                  <a:cs typeface="Arial" charset="0"/>
                </a:rPr>
              </a:br>
              <a:r>
                <a:rPr lang="en-GB" kern="0" dirty="0">
                  <a:solidFill>
                    <a:srgbClr val="FFFFFF"/>
                  </a:solidFill>
                  <a:latin typeface="+mn-lt"/>
                  <a:cs typeface="Arial" charset="0"/>
                </a:rPr>
                <a:t>for sustainable energy investments</a:t>
              </a:r>
              <a:endParaRPr lang="en-GB" sz="2400" kern="0" dirty="0">
                <a:solidFill>
                  <a:srgbClr val="FFFFFF"/>
                </a:solidFill>
                <a:latin typeface="+mn-lt"/>
                <a:cs typeface="Arial" charset="0"/>
              </a:endParaRPr>
            </a:p>
            <a:p>
              <a:pPr lvl="1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Wingdings" panose="05000000000000000000" pitchFamily="2" charset="2"/>
                <a:buChar char="Ø"/>
                <a:defRPr/>
              </a:pPr>
              <a:r>
                <a:rPr lang="en-IE" sz="1800" i="1" kern="0" dirty="0">
                  <a:solidFill>
                    <a:srgbClr val="FFFFFF"/>
                  </a:solidFill>
                  <a:latin typeface="+mn-lt"/>
                  <a:cs typeface="Arial" charset="0"/>
                </a:rPr>
                <a:t>Pipeline building</a:t>
              </a:r>
              <a:endParaRPr lang="en-GB" sz="1800" i="1" kern="0" dirty="0">
                <a:solidFill>
                  <a:srgbClr val="FFFFFF"/>
                </a:solidFill>
                <a:latin typeface="+mn-lt"/>
                <a:cs typeface="Arial" charset="0"/>
              </a:endParaRPr>
            </a:p>
            <a:p>
              <a:pPr lvl="1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Wingdings" panose="05000000000000000000" pitchFamily="2" charset="2"/>
                <a:buChar char="Ø"/>
                <a:defRPr/>
              </a:pPr>
              <a:r>
                <a:rPr lang="en-IE" sz="1800" i="1" kern="0" dirty="0">
                  <a:solidFill>
                    <a:srgbClr val="FFFFFF"/>
                  </a:solidFill>
                  <a:latin typeface="+mn-lt"/>
                  <a:cs typeface="Arial" charset="0"/>
                </a:rPr>
                <a:t>Aggregation</a:t>
              </a:r>
            </a:p>
            <a:p>
              <a:pPr lvl="1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Wingdings" panose="05000000000000000000" pitchFamily="2" charset="2"/>
                <a:buChar char="Ø"/>
                <a:defRPr/>
              </a:pPr>
              <a:r>
                <a:rPr lang="en-IE" sz="1800" i="1" kern="0" dirty="0">
                  <a:solidFill>
                    <a:srgbClr val="FFFFFF"/>
                  </a:solidFill>
                  <a:latin typeface="+mn-lt"/>
                  <a:cs typeface="Arial" charset="0"/>
                </a:rPr>
                <a:t>Finance mobilisation</a:t>
              </a:r>
            </a:p>
          </p:txBody>
        </p:sp>
        <p:sp>
          <p:nvSpPr>
            <p:cNvPr id="23" name="Up Arrow 22"/>
            <p:cNvSpPr/>
            <p:nvPr/>
          </p:nvSpPr>
          <p:spPr bwMode="auto">
            <a:xfrm>
              <a:off x="7375243" y="3806310"/>
              <a:ext cx="792667" cy="55970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76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577263" y="1633465"/>
            <a:ext cx="5759116" cy="4671082"/>
          </a:xfrm>
        </p:spPr>
        <p:txBody>
          <a:bodyPr/>
          <a:lstStyle/>
          <a:p>
            <a:pPr marL="352425" indent="-352425">
              <a:spcAft>
                <a:spcPts val="1200"/>
              </a:spcAft>
              <a:buClr>
                <a:srgbClr val="39599F"/>
              </a:buClr>
              <a:buFont typeface="Wingdings" panose="05000000000000000000" pitchFamily="2" charset="2"/>
              <a:buChar char="Ø"/>
            </a:pPr>
            <a:r>
              <a:rPr lang="en-US" kern="0" dirty="0" smtClean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Build </a:t>
            </a:r>
            <a:r>
              <a:rPr lang="en-US" kern="0" dirty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technical, economic and legal 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expertise</a:t>
            </a:r>
            <a:r>
              <a:rPr lang="en-US" dirty="0">
                <a:latin typeface="+mj-lt"/>
              </a:rPr>
              <a:t> </a:t>
            </a:r>
            <a:r>
              <a:rPr lang="en-US" kern="0" dirty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needed for project development</a:t>
            </a:r>
            <a:r>
              <a:rPr lang="en-US" dirty="0">
                <a:latin typeface="+mj-lt"/>
              </a:rPr>
              <a:t> </a:t>
            </a:r>
          </a:p>
          <a:p>
            <a:pPr marL="352425" indent="-352425">
              <a:spcAft>
                <a:spcPts val="1200"/>
              </a:spcAft>
              <a:buClr>
                <a:srgbClr val="39599F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Aggregate</a:t>
            </a:r>
            <a:r>
              <a:rPr lang="en-US" dirty="0"/>
              <a:t> </a:t>
            </a:r>
            <a:r>
              <a:rPr lang="en-US" kern="0" dirty="0">
                <a:solidFill>
                  <a:srgbClr val="39599F"/>
                </a:solidFill>
                <a:cs typeface="Calibri Light" panose="020F0302020204030204" pitchFamily="34" charset="0"/>
              </a:rPr>
              <a:t>(pooling, bundling) projects to reach critical size</a:t>
            </a:r>
          </a:p>
          <a:p>
            <a:pPr marL="352425" indent="-352425">
              <a:spcAft>
                <a:spcPts val="1200"/>
              </a:spcAft>
              <a:buClr>
                <a:srgbClr val="39599F"/>
              </a:buClr>
              <a:buFont typeface="Wingdings" panose="05000000000000000000" pitchFamily="2" charset="2"/>
              <a:buChar char="Ø"/>
            </a:pPr>
            <a:r>
              <a:rPr lang="en-US" kern="0" dirty="0" err="1" smtClean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Mobilise</a:t>
            </a:r>
            <a:r>
              <a:rPr lang="en-US" kern="0" dirty="0" smtClean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 private </a:t>
            </a:r>
            <a:r>
              <a:rPr lang="en-US" b="1" kern="0" dirty="0" smtClean="0">
                <a:solidFill>
                  <a:srgbClr val="00B050"/>
                </a:solidFill>
                <a:latin typeface="+mj-lt"/>
                <a:cs typeface="Calibri Light" panose="020F0302020204030204" pitchFamily="34" charset="0"/>
              </a:rPr>
              <a:t>finance</a:t>
            </a:r>
            <a:r>
              <a:rPr lang="en-US" kern="0" dirty="0" smtClean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 (incl. blending)</a:t>
            </a:r>
          </a:p>
          <a:p>
            <a:pPr marL="352425" indent="-352425">
              <a:spcAft>
                <a:spcPts val="1200"/>
              </a:spcAft>
              <a:buClr>
                <a:srgbClr val="39599F"/>
              </a:buClr>
              <a:buFont typeface="Wingdings" panose="05000000000000000000" pitchFamily="2" charset="2"/>
              <a:buChar char="Ø"/>
            </a:pPr>
            <a:r>
              <a:rPr lang="en-US" kern="0" dirty="0" smtClean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Develop </a:t>
            </a:r>
            <a:r>
              <a:rPr lang="en-US" b="1" dirty="0" err="1">
                <a:solidFill>
                  <a:srgbClr val="00B050"/>
                </a:solidFill>
                <a:latin typeface="+mj-lt"/>
              </a:rPr>
              <a:t>organisational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 innovations</a:t>
            </a:r>
            <a:r>
              <a:rPr lang="en-US" kern="0" dirty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 and </a:t>
            </a:r>
            <a:r>
              <a:rPr lang="en-US" kern="0" dirty="0" err="1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minimise</a:t>
            </a:r>
            <a:r>
              <a:rPr lang="en-US" kern="0" dirty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 transaction costs</a:t>
            </a:r>
          </a:p>
          <a:p>
            <a:pPr marL="352425" indent="-352425">
              <a:spcAft>
                <a:spcPts val="1200"/>
              </a:spcAft>
              <a:buClr>
                <a:srgbClr val="39599F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9599F"/>
                </a:solidFill>
                <a:latin typeface="+mj-lt"/>
              </a:rPr>
              <a:t>High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leverage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rgbClr val="39599F"/>
                </a:solidFill>
                <a:latin typeface="+mj-lt"/>
              </a:rPr>
              <a:t>and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+mj-lt"/>
              </a:rPr>
              <a:t>replicability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0"/>
            <a:ext cx="10515600" cy="1265217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sz="32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Project Development Assistance </a:t>
            </a:r>
            <a:r>
              <a:rPr lang="en-US" sz="3200" b="1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(PDA) under </a:t>
            </a:r>
            <a:r>
              <a:rPr lang="en-US" sz="32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Horizon 2020 and Intelligent Energy Europe (IEE)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65684"/>
            <a:ext cx="6328023" cy="30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7336" cy="683971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02249" y="1218844"/>
            <a:ext cx="5457241" cy="4966847"/>
          </a:xfrm>
        </p:spPr>
        <p:txBody>
          <a:bodyPr/>
          <a:lstStyle/>
          <a:p>
            <a:pPr marL="352425" indent="-352425">
              <a:spcAft>
                <a:spcPts val="3000"/>
              </a:spcAft>
              <a:buClr>
                <a:srgbClr val="39599F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47 funded projects </a:t>
            </a:r>
            <a:r>
              <a:rPr lang="en-US" kern="0" dirty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+ </a:t>
            </a:r>
            <a:r>
              <a:rPr lang="en-US" kern="0" dirty="0" smtClean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5 under signature</a:t>
            </a:r>
            <a:endParaRPr lang="en-US" kern="0" dirty="0">
              <a:solidFill>
                <a:srgbClr val="39599F"/>
              </a:solidFill>
              <a:latin typeface="+mj-lt"/>
              <a:cs typeface="Calibri Light" panose="020F0302020204030204" pitchFamily="34" charset="0"/>
            </a:endParaRPr>
          </a:p>
          <a:p>
            <a:pPr marL="352425" indent="-352425">
              <a:spcAft>
                <a:spcPts val="3000"/>
              </a:spcAft>
              <a:buClr>
                <a:srgbClr val="39599F"/>
              </a:buClr>
              <a:buFont typeface="Wingdings" panose="05000000000000000000" pitchFamily="2" charset="2"/>
              <a:buChar char="Ø"/>
            </a:pPr>
            <a:r>
              <a:rPr lang="en-US" kern="0" dirty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Expected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B050"/>
                </a:solidFill>
              </a:rPr>
              <a:t>investments into sustainable energy </a:t>
            </a:r>
            <a:r>
              <a:rPr lang="en-US" kern="0" dirty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of almost €1.1bn of which </a:t>
            </a:r>
            <a:r>
              <a:rPr lang="en-US" b="1" dirty="0">
                <a:solidFill>
                  <a:srgbClr val="00B050"/>
                </a:solidFill>
              </a:rPr>
              <a:t>nearly €500m delivered</a:t>
            </a:r>
          </a:p>
          <a:p>
            <a:pPr marL="352425" indent="-352425">
              <a:spcAft>
                <a:spcPts val="3000"/>
              </a:spcAft>
              <a:buClr>
                <a:srgbClr val="39599F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Innovative financing solutions: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sz="2000" kern="0" dirty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Forfaiting fund (SUNSHINE, LV) </a:t>
            </a:r>
            <a:br>
              <a:rPr lang="en-US" sz="2000" kern="0" dirty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</a:br>
            <a:r>
              <a:rPr lang="en-US" sz="2000" kern="0" dirty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On-tax financing (EuroPACE, ES)</a:t>
            </a:r>
            <a:br>
              <a:rPr lang="en-US" sz="2000" kern="0" dirty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</a:br>
            <a:r>
              <a:rPr lang="en-US" sz="2000" kern="0" dirty="0" smtClean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Bundling and blended </a:t>
            </a:r>
            <a:r>
              <a:rPr lang="en-US" sz="2000" kern="0" dirty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funds </a:t>
            </a:r>
            <a:r>
              <a:rPr lang="en-US" sz="2000" kern="0" dirty="0" smtClean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(MARTE</a:t>
            </a:r>
            <a:r>
              <a:rPr lang="en-US" sz="2000" kern="0" dirty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, </a:t>
            </a:r>
            <a:r>
              <a:rPr lang="en-US" sz="2000" kern="0" dirty="0" smtClean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IT; 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cs typeface="Calibri Light" panose="020F0302020204030204" pitchFamily="34" charset="0"/>
              </a:rPr>
              <a:t>PRODESA</a:t>
            </a:r>
            <a:r>
              <a:rPr lang="en-US" sz="2000" b="1" kern="0" dirty="0">
                <a:solidFill>
                  <a:srgbClr val="FF0000"/>
                </a:solidFill>
                <a:latin typeface="+mj-lt"/>
                <a:cs typeface="Calibri Light" panose="020F0302020204030204" pitchFamily="34" charset="0"/>
              </a:rPr>
              <a:t>, 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cs typeface="Calibri Light" panose="020F0302020204030204" pitchFamily="34" charset="0"/>
              </a:rPr>
              <a:t>EL</a:t>
            </a:r>
            <a:r>
              <a:rPr lang="en-US" sz="2000" kern="0" dirty="0" smtClean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)</a:t>
            </a:r>
            <a:r>
              <a:rPr lang="en-US" sz="2000" kern="0" dirty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/>
            </a:r>
            <a:br>
              <a:rPr lang="en-US" sz="2000" kern="0" dirty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</a:br>
            <a:r>
              <a:rPr lang="en-US" sz="2000" kern="0" dirty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Energy Performance Tenancy Agreement (LEMON, IT</a:t>
            </a:r>
            <a:r>
              <a:rPr lang="en-US" sz="2000" kern="0" dirty="0" smtClean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  <a:t>)</a:t>
            </a:r>
            <a:br>
              <a:rPr lang="en-US" sz="2000" kern="0" dirty="0" smtClean="0">
                <a:solidFill>
                  <a:srgbClr val="39599F"/>
                </a:solidFill>
                <a:latin typeface="+mj-lt"/>
                <a:cs typeface="Calibri Light" panose="020F0302020204030204" pitchFamily="34" charset="0"/>
              </a:rPr>
            </a:br>
            <a:endParaRPr lang="en-US" sz="2000" kern="0" dirty="0">
              <a:solidFill>
                <a:srgbClr val="39599F"/>
              </a:solidFill>
              <a:latin typeface="+mj-lt"/>
              <a:cs typeface="Calibri Light" panose="020F0302020204030204" pitchFamily="34" charset="0"/>
            </a:endParaRPr>
          </a:p>
          <a:p>
            <a:pPr lvl="1">
              <a:spcAft>
                <a:spcPts val="30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2249" y="0"/>
            <a:ext cx="5115343" cy="946485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IE" sz="3200" b="1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PDA status</a:t>
            </a:r>
            <a:endParaRPr lang="en-US" sz="3200" b="1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72" y="4581039"/>
            <a:ext cx="162039" cy="11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837867" y="5472459"/>
            <a:ext cx="1551119" cy="427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68589" tIns="34294" rIns="68589" bIns="34294" numCol="1" rtlCol="0" anchor="ctr" anchorCtr="0" compatLnSpc="1">
            <a:prstTxWarp prst="textNoShape">
              <a:avLst/>
            </a:prstTxWarp>
          </a:bodyPr>
          <a:lstStyle/>
          <a:p>
            <a:pPr marL="2382" fontAlgn="base"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srgbClr val="0F5494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958894" y="2785963"/>
            <a:ext cx="1888646" cy="15699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68589" tIns="34294" rIns="68589" bIns="34294" numCol="1" rtlCol="0" anchor="ctr" anchorCtr="0" compatLnSpc="1">
            <a:prstTxWarp prst="textNoShape">
              <a:avLst/>
            </a:prstTxWarp>
          </a:bodyPr>
          <a:lstStyle/>
          <a:p>
            <a:pPr marL="2382" algn="ctr" fontAlgn="base">
              <a:spcBef>
                <a:spcPct val="0"/>
              </a:spcBef>
              <a:spcAft>
                <a:spcPct val="0"/>
              </a:spcAft>
            </a:pPr>
            <a:r>
              <a:rPr lang="fr-BE" dirty="0">
                <a:solidFill>
                  <a:srgbClr val="0F54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Local &amp; </a:t>
            </a:r>
            <a:r>
              <a:rPr lang="fr-BE" dirty="0" err="1">
                <a:solidFill>
                  <a:srgbClr val="0F54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regional</a:t>
            </a:r>
            <a:r>
              <a:rPr lang="fr-BE" dirty="0">
                <a:solidFill>
                  <a:srgbClr val="0F54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long-</a:t>
            </a:r>
            <a:r>
              <a:rPr lang="fr-BE" dirty="0" err="1">
                <a:solidFill>
                  <a:srgbClr val="0F54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term</a:t>
            </a:r>
            <a:r>
              <a:rPr lang="fr-BE" dirty="0">
                <a:solidFill>
                  <a:srgbClr val="0F54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dirty="0" err="1">
                <a:solidFill>
                  <a:srgbClr val="0F54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energy</a:t>
            </a:r>
            <a:r>
              <a:rPr lang="fr-BE" dirty="0">
                <a:solidFill>
                  <a:srgbClr val="0F54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fr-BE" dirty="0" err="1">
                <a:solidFill>
                  <a:srgbClr val="0F54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climate</a:t>
            </a:r>
            <a:r>
              <a:rPr lang="fr-BE" dirty="0">
                <a:solidFill>
                  <a:srgbClr val="0F54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dirty="0" err="1">
                <a:solidFill>
                  <a:srgbClr val="0F54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strategies</a:t>
            </a:r>
            <a:endParaRPr lang="en-GB" dirty="0">
              <a:solidFill>
                <a:srgbClr val="0F549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91372" y="2099501"/>
            <a:ext cx="1507862" cy="3435116"/>
            <a:chOff x="4787652" y="2158581"/>
            <a:chExt cx="1507862" cy="3435116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4787653" y="2158581"/>
              <a:ext cx="1478881" cy="570179"/>
            </a:xfrm>
            <a:prstGeom prst="roundRect">
              <a:avLst/>
            </a:prstGeom>
            <a:solidFill>
              <a:schemeClr val="accent5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68589" tIns="34294" rIns="68589" bIns="34294" numCol="1" rtlCol="0" anchor="ctr" anchorCtr="0" compatLnSpc="1">
              <a:prstTxWarp prst="textNoShape">
                <a:avLst/>
              </a:prstTxWarp>
            </a:bodyPr>
            <a:lstStyle/>
            <a:p>
              <a:pPr marL="2382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ESCOs,  EPC</a:t>
              </a: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4787653" y="2826575"/>
              <a:ext cx="1455146" cy="917865"/>
            </a:xfrm>
            <a:prstGeom prst="roundRect">
              <a:avLst/>
            </a:prstGeom>
            <a:solidFill>
              <a:schemeClr val="accent5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68589" tIns="34294" rIns="68589" bIns="34294" numCol="1" rtlCol="0" anchor="ctr" anchorCtr="0" compatLnSpc="1">
              <a:prstTxWarp prst="textNoShape">
                <a:avLst/>
              </a:prstTxWarp>
            </a:bodyPr>
            <a:lstStyle/>
            <a:p>
              <a:pPr marL="2382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One-stop-shops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4787653" y="5056035"/>
              <a:ext cx="1507861" cy="537662"/>
            </a:xfrm>
            <a:prstGeom prst="roundRect">
              <a:avLst/>
            </a:prstGeom>
            <a:solidFill>
              <a:schemeClr val="accent5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68589" tIns="34294" rIns="68589" bIns="34294" numCol="1" rtlCol="0" anchor="ctr" anchorCtr="0" compatLnSpc="1">
              <a:prstTxWarp prst="textNoShape">
                <a:avLst/>
              </a:prstTxWarp>
            </a:bodyPr>
            <a:lstStyle/>
            <a:p>
              <a:pPr marL="2382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(or other)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4787652" y="3832860"/>
              <a:ext cx="1482823" cy="1119541"/>
            </a:xfrm>
            <a:prstGeom prst="roundRect">
              <a:avLst/>
            </a:prstGeom>
            <a:solidFill>
              <a:schemeClr val="accent5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68589" tIns="34294" rIns="68589" bIns="34294" numCol="1" rtlCol="0" anchor="ctr" anchorCtr="0" compatLnSpc="1">
              <a:prstTxWarp prst="textNoShape">
                <a:avLst/>
              </a:prstTxWarp>
            </a:bodyPr>
            <a:lstStyle/>
            <a:p>
              <a:pPr marL="2382" algn="ctr" fontAlgn="base">
                <a:spcBef>
                  <a:spcPct val="0"/>
                </a:spcBef>
                <a:spcAft>
                  <a:spcPts val="450"/>
                </a:spcAft>
              </a:pPr>
              <a:r>
                <a:rPr lang="en-GB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ELENA – PDA </a:t>
              </a:r>
            </a:p>
            <a:p>
              <a:pPr marL="2382" algn="ctr" fontAlgn="base">
                <a:spcBef>
                  <a:spcPct val="0"/>
                </a:spcBef>
                <a:spcAft>
                  <a:spcPts val="450"/>
                </a:spcAft>
              </a:pPr>
              <a:r>
                <a:rPr lang="en-GB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Technical Assistance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27958" y="1937923"/>
            <a:ext cx="1272499" cy="3661654"/>
            <a:chOff x="6588226" y="2020063"/>
            <a:chExt cx="1272499" cy="3661654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6588226" y="2020063"/>
              <a:ext cx="1272499" cy="1302412"/>
            </a:xfrm>
            <a:prstGeom prst="roundRect">
              <a:avLst/>
            </a:prstGeom>
            <a:ln>
              <a:solidFill>
                <a:schemeClr val="bg1"/>
              </a:solidFill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8589" tIns="34294" rIns="68589" bIns="34294" numCol="1" rtlCol="0" anchor="ctr" anchorCtr="0" compatLnSpc="1">
              <a:prstTxWarp prst="textNoShape">
                <a:avLst/>
              </a:prstTxWarp>
            </a:bodyPr>
            <a:lstStyle/>
            <a:p>
              <a:pPr marL="2382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500" b="1" dirty="0">
                  <a:solidFill>
                    <a:srgbClr val="0F5494"/>
                  </a:solidFill>
                  <a:latin typeface="Calibri" panose="020F0502020204030204" pitchFamily="34" charset="0"/>
                </a:rPr>
                <a:t>Banks (incl. National Promotional Banks) and Investment Funds</a:t>
              </a: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6588226" y="3750384"/>
              <a:ext cx="1260114" cy="729836"/>
            </a:xfrm>
            <a:prstGeom prst="roundRect">
              <a:avLst/>
            </a:prstGeom>
            <a:ln>
              <a:solidFill>
                <a:schemeClr val="bg1"/>
              </a:solidFill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8589" tIns="34294" rIns="68589" bIns="34294" numCol="1" rtlCol="0" anchor="ctr" anchorCtr="0" compatLnSpc="1">
              <a:prstTxWarp prst="textNoShape">
                <a:avLst/>
              </a:prstTxWarp>
            </a:bodyPr>
            <a:lstStyle/>
            <a:p>
              <a:pPr marL="2382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500" b="1" dirty="0">
                  <a:solidFill>
                    <a:srgbClr val="0F5494"/>
                  </a:solidFill>
                  <a:latin typeface="Calibri" panose="020F0502020204030204" pitchFamily="34" charset="0"/>
                </a:rPr>
                <a:t>Financing Platforms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6590780" y="4930436"/>
              <a:ext cx="1260113" cy="751281"/>
            </a:xfrm>
            <a:prstGeom prst="roundRect">
              <a:avLst/>
            </a:prstGeom>
            <a:ln>
              <a:solidFill>
                <a:schemeClr val="bg1"/>
              </a:solidFill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8589" tIns="34294" rIns="68589" bIns="34294" numCol="1" rtlCol="0" anchor="ctr" anchorCtr="0" compatLnSpc="1">
              <a:prstTxWarp prst="textNoShape">
                <a:avLst/>
              </a:prstTxWarp>
            </a:bodyPr>
            <a:lstStyle/>
            <a:p>
              <a:pPr marL="2382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500" b="1" dirty="0">
                  <a:solidFill>
                    <a:srgbClr val="0F5494"/>
                  </a:solidFill>
                  <a:latin typeface="Calibri" panose="020F0502020204030204" pitchFamily="34" charset="0"/>
                </a:rPr>
                <a:t>EU and other public funds</a:t>
              </a:r>
            </a:p>
          </p:txBody>
        </p:sp>
      </p:grpSp>
      <p:sp>
        <p:nvSpPr>
          <p:cNvPr id="41" name="Right Brace 40"/>
          <p:cNvSpPr/>
          <p:nvPr/>
        </p:nvSpPr>
        <p:spPr bwMode="auto">
          <a:xfrm>
            <a:off x="8597858" y="1997534"/>
            <a:ext cx="111101" cy="3808097"/>
          </a:xfrm>
          <a:prstGeom prst="rightBrace">
            <a:avLst>
              <a:gd name="adj1" fmla="val 8333"/>
              <a:gd name="adj2" fmla="val 5059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9" tIns="34294" rIns="68589" bIns="34294" numCol="1" rtlCol="0" anchor="ctr" anchorCtr="0" compatLnSpc="1">
            <a:prstTxWarp prst="textNoShape">
              <a:avLst/>
            </a:prstTxWarp>
          </a:bodyPr>
          <a:lstStyle/>
          <a:p>
            <a:pPr marL="2382" fontAlgn="base"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srgbClr val="0F5494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0692" y="913564"/>
            <a:ext cx="8409765" cy="755894"/>
            <a:chOff x="1235170" y="1224227"/>
            <a:chExt cx="6625554" cy="755894"/>
          </a:xfrm>
        </p:grpSpPr>
        <p:sp>
          <p:nvSpPr>
            <p:cNvPr id="17" name="TextBox 16"/>
            <p:cNvSpPr txBox="1"/>
            <p:nvPr/>
          </p:nvSpPr>
          <p:spPr>
            <a:xfrm>
              <a:off x="4680027" y="1422201"/>
              <a:ext cx="14444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Implementation</a:t>
              </a:r>
              <a:endParaRPr lang="en-GB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80485" y="1422201"/>
              <a:ext cx="7731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Finance</a:t>
              </a:r>
              <a:endParaRPr lang="en-GB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1663" y="1422201"/>
              <a:ext cx="1236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Development</a:t>
              </a:r>
              <a:endParaRPr lang="en-GB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Striped Right Arrow 13"/>
            <p:cNvSpPr/>
            <p:nvPr/>
          </p:nvSpPr>
          <p:spPr bwMode="auto">
            <a:xfrm>
              <a:off x="1235170" y="1224227"/>
              <a:ext cx="6625554" cy="755894"/>
            </a:xfrm>
            <a:prstGeom prst="stripedRightArrow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9" tIns="34294" rIns="68589" bIns="34294" numCol="1" rtlCol="0" anchor="ctr" anchorCtr="0" compatLnSpc="1">
              <a:prstTxWarp prst="textNoShape">
                <a:avLst/>
              </a:prstTxWarp>
            </a:bodyPr>
            <a:lstStyle/>
            <a:p>
              <a:pPr marL="2382" fontAlgn="base"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cxnSp>
          <p:nvCxnSpPr>
            <p:cNvPr id="16" name="Straight Connector 15"/>
            <p:cNvCxnSpPr>
              <a:stCxn id="20" idx="3"/>
              <a:endCxn id="17" idx="1"/>
            </p:cNvCxnSpPr>
            <p:nvPr/>
          </p:nvCxnSpPr>
          <p:spPr bwMode="auto">
            <a:xfrm>
              <a:off x="3498666" y="1595347"/>
              <a:ext cx="1181360" cy="0"/>
            </a:xfrm>
            <a:prstGeom prst="line">
              <a:avLst/>
            </a:prstGeom>
            <a:ln w="381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7" idx="3"/>
              <a:endCxn id="19" idx="1"/>
            </p:cNvCxnSpPr>
            <p:nvPr/>
          </p:nvCxnSpPr>
          <p:spPr bwMode="auto">
            <a:xfrm>
              <a:off x="6302846" y="1595347"/>
              <a:ext cx="477639" cy="0"/>
            </a:xfrm>
            <a:prstGeom prst="line">
              <a:avLst/>
            </a:prstGeom>
            <a:ln w="381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146552" y="2981974"/>
            <a:ext cx="4340918" cy="3677525"/>
            <a:chOff x="646608" y="2950829"/>
            <a:chExt cx="4340918" cy="3677525"/>
          </a:xfrm>
        </p:grpSpPr>
        <p:sp>
          <p:nvSpPr>
            <p:cNvPr id="42" name="Flowchart: Summing Junction 41"/>
            <p:cNvSpPr/>
            <p:nvPr/>
          </p:nvSpPr>
          <p:spPr bwMode="auto">
            <a:xfrm>
              <a:off x="2795856" y="2950829"/>
              <a:ext cx="2191670" cy="1239116"/>
            </a:xfrm>
            <a:prstGeom prst="flowChartSummingJunction">
              <a:avLst/>
            </a:prstGeom>
            <a:gradFill flip="none" rotWithShape="1">
              <a:gsLst>
                <a:gs pos="10000">
                  <a:srgbClr val="C00000"/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25400">
              <a:solidFill>
                <a:srgbClr val="C00000"/>
              </a:solidFill>
              <a:prstDash val="solid"/>
            </a:ln>
            <a:effectLst/>
          </p:spPr>
          <p:txBody>
            <a:bodyPr vert="horz" wrap="square" lIns="68589" tIns="34294" rIns="68589" bIns="34294" numCol="1" rtlCol="0" anchor="ctr" anchorCtr="0" compatLnSpc="1">
              <a:prstTxWarp prst="textNoShape">
                <a:avLst/>
              </a:prstTxWarp>
            </a:bodyPr>
            <a:lstStyle/>
            <a:p>
              <a:pPr marL="2382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2400" b="1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Investment concepts</a:t>
              </a:r>
              <a:endParaRPr lang="en-GB" sz="24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46608" y="4787366"/>
              <a:ext cx="4249417" cy="1735806"/>
            </a:xfrm>
            <a:prstGeom prst="roundRect">
              <a:avLst/>
            </a:prstGeom>
            <a:gradFill>
              <a:gsLst>
                <a:gs pos="35000">
                  <a:srgbClr val="C00000"/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0800000" scaled="1"/>
            </a:gradFill>
            <a:ln w="38100" cap="flat" cmpd="sng" algn="ctr">
              <a:solidFill>
                <a:srgbClr val="C00000">
                  <a:alpha val="66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100">
                <a:solidFill>
                  <a:srgbClr val="0F5494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0271" y="4874028"/>
              <a:ext cx="421725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Missing capacity</a:t>
              </a:r>
              <a:br>
                <a:rPr lang="en-US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</a:br>
              <a:r>
                <a:rPr lang="en-US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to transform long-term strategies</a:t>
              </a:r>
              <a:br>
                <a:rPr lang="en-US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</a:br>
              <a:r>
                <a:rPr lang="en-US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(e.g. SEAPs)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en-GB" altLang="en-US" b="1" kern="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Limited resources</a:t>
              </a:r>
              <a:br>
                <a:rPr lang="en-GB" altLang="en-US" b="1" kern="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</a:br>
              <a:r>
                <a:rPr lang="en-GB" altLang="en-US" kern="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to access (financial and legal) expertise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endParaRPr lang="en-GB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94296" y="2009512"/>
            <a:ext cx="4606127" cy="4873796"/>
            <a:chOff x="549432" y="1984204"/>
            <a:chExt cx="4606127" cy="4873796"/>
          </a:xfrm>
        </p:grpSpPr>
        <p:grpSp>
          <p:nvGrpSpPr>
            <p:cNvPr id="26" name="Group 25"/>
            <p:cNvGrpSpPr/>
            <p:nvPr/>
          </p:nvGrpSpPr>
          <p:grpSpPr>
            <a:xfrm>
              <a:off x="2491059" y="1984204"/>
              <a:ext cx="2611373" cy="2371749"/>
              <a:chOff x="2486900" y="1497684"/>
              <a:chExt cx="3056451" cy="3180745"/>
            </a:xfrm>
          </p:grpSpPr>
          <p:sp>
            <p:nvSpPr>
              <p:cNvPr id="4" name="Chevron 3"/>
              <p:cNvSpPr/>
              <p:nvPr/>
            </p:nvSpPr>
            <p:spPr bwMode="auto">
              <a:xfrm>
                <a:off x="2486900" y="2621298"/>
                <a:ext cx="3056451" cy="2057131"/>
              </a:xfrm>
              <a:prstGeom prst="chevron">
                <a:avLst>
                  <a:gd name="adj" fmla="val 16159"/>
                </a:avLst>
              </a:prstGeom>
              <a:gradFill flip="none" rotWithShape="1">
                <a:gsLst>
                  <a:gs pos="35000">
                    <a:srgbClr val="00B050">
                      <a:lumMod val="99000"/>
                    </a:srgb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3175">
                <a:solidFill>
                  <a:srgbClr val="009039"/>
                </a:solidFill>
                <a:prstDash val="solid"/>
              </a:ln>
              <a:effectLst/>
            </p:spPr>
            <p:txBody>
              <a:bodyPr vert="horz" wrap="square" lIns="68589" tIns="34294" rIns="68589" bIns="3429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382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3200" b="1" dirty="0" err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European</a:t>
                </a:r>
                <a:r>
                  <a:rPr lang="fr-BE" sz="3200" b="1" dirty="0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City Facility</a:t>
                </a:r>
                <a:endParaRPr lang="en-GB" sz="3200" b="1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" name="Down Arrow 2"/>
              <p:cNvSpPr/>
              <p:nvPr/>
            </p:nvSpPr>
            <p:spPr bwMode="auto">
              <a:xfrm>
                <a:off x="3234534" y="1497684"/>
                <a:ext cx="1561181" cy="891868"/>
              </a:xfrm>
              <a:prstGeom prst="downArrow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  <a:extLst/>
            </p:spPr>
            <p:txBody>
              <a:bodyPr vert="horz" wrap="square" lIns="68589" tIns="34294" rIns="68589" bIns="3429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38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F5494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49432" y="4703113"/>
              <a:ext cx="4606127" cy="2154887"/>
              <a:chOff x="549432" y="4703113"/>
              <a:chExt cx="4606127" cy="21548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549432" y="4703113"/>
                <a:ext cx="4507504" cy="1984267"/>
              </a:xfrm>
              <a:prstGeom prst="roundRect">
                <a:avLst/>
              </a:prstGeom>
              <a:gradFill>
                <a:gsLst>
                  <a:gs pos="35000">
                    <a:srgbClr val="00B050">
                      <a:lumMod val="99000"/>
                    </a:srgb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solidFill>
                    <a:srgbClr val="0F5494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8055" y="4826675"/>
                <a:ext cx="450750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en-IE" b="1" dirty="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Lump sums </a:t>
                </a:r>
                <a:r>
                  <a:rPr lang="en-IE" b="1" i="1" dirty="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(EUR 60,000)</a:t>
                </a:r>
                <a:r>
                  <a:rPr lang="en-IE" b="1" i="1" dirty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/>
                </a:r>
                <a:br>
                  <a:rPr lang="en-IE" b="1" i="1" dirty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</a:br>
                <a:r>
                  <a:rPr lang="en-IE" dirty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(investment concepts within limited time)</a:t>
                </a:r>
              </a:p>
              <a:p>
                <a:pPr marL="285750" indent="-2857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en-IE" b="1" dirty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Regular Calls</a:t>
                </a:r>
                <a:br>
                  <a:rPr lang="en-IE" b="1" dirty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</a:br>
                <a:r>
                  <a:rPr lang="en-IE" dirty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(quick &amp; easy application/evaluation)</a:t>
                </a:r>
              </a:p>
              <a:p>
                <a:pPr marL="285750" indent="-2857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en-IE" b="1" dirty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Country Experts &amp; National City Networks </a:t>
                </a:r>
                <a:r>
                  <a:rPr lang="en-IE" dirty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(for local support &amp; promotion) </a:t>
                </a:r>
              </a:p>
              <a:p>
                <a:pPr marL="285750" indent="-2857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endParaRPr lang="en-GB" dirty="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</p:grpSp>
      <p:sp>
        <p:nvSpPr>
          <p:cNvPr id="40" name="Title 1"/>
          <p:cNvSpPr txBox="1">
            <a:spLocks/>
          </p:cNvSpPr>
          <p:nvPr/>
        </p:nvSpPr>
        <p:spPr>
          <a:xfrm>
            <a:off x="219384" y="272919"/>
            <a:ext cx="11887673" cy="69968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400" b="0">
                <a:solidFill>
                  <a:srgbClr val="39599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IE" sz="3200" b="1" kern="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European City Facility (EUCF) </a:t>
            </a:r>
            <a:r>
              <a:rPr lang="en-US" sz="32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under Horizon 2020 </a:t>
            </a:r>
            <a:endParaRPr lang="en-US" sz="3200" b="1" kern="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753923" y="0"/>
            <a:ext cx="56" cy="1111538"/>
          </a:xfrm>
          <a:prstGeom prst="line">
            <a:avLst/>
          </a:prstGeom>
          <a:ln>
            <a:solidFill>
              <a:srgbClr val="FFC000"/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1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268664" y="3328976"/>
            <a:ext cx="938335" cy="1869525"/>
          </a:xfrm>
          <a:custGeom>
            <a:avLst/>
            <a:gdLst>
              <a:gd name="connsiteX0" fmla="*/ 0 w 1354836"/>
              <a:gd name="connsiteY0" fmla="*/ 0 h 2491930"/>
              <a:gd name="connsiteX1" fmla="*/ 1354836 w 1354836"/>
              <a:gd name="connsiteY1" fmla="*/ 0 h 2491930"/>
              <a:gd name="connsiteX2" fmla="*/ 1354836 w 1354836"/>
              <a:gd name="connsiteY2" fmla="*/ 2491930 h 2491930"/>
              <a:gd name="connsiteX3" fmla="*/ 0 w 1354836"/>
              <a:gd name="connsiteY3" fmla="*/ 2491930 h 2491930"/>
              <a:gd name="connsiteX4" fmla="*/ 0 w 1354836"/>
              <a:gd name="connsiteY4" fmla="*/ 0 h 249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4836" h="2491930">
                <a:moveTo>
                  <a:pt x="0" y="0"/>
                </a:moveTo>
                <a:lnTo>
                  <a:pt x="1354836" y="0"/>
                </a:lnTo>
                <a:lnTo>
                  <a:pt x="1354836" y="2491930"/>
                </a:lnTo>
                <a:lnTo>
                  <a:pt x="0" y="24919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5906" tIns="0" rIns="0" bIns="0" spcCol="1270"/>
          <a:lstStyle/>
          <a:p>
            <a:pPr defTabSz="2167226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BE" sz="4876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Verdana"/>
              </a:rPr>
              <a:t>  </a:t>
            </a:r>
            <a:endParaRPr lang="en-GB" sz="4876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 bwMode="auto">
          <a:xfrm flipV="1">
            <a:off x="3139053" y="-1713692"/>
            <a:ext cx="17875374" cy="3647312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863876" y="440085"/>
            <a:ext cx="11328124" cy="617002"/>
          </a:xfrm>
          <a:prstGeom prst="rect">
            <a:avLst/>
          </a:prstGeom>
          <a:noFill/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400" b="0">
                <a:solidFill>
                  <a:srgbClr val="39599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IE" sz="3200" b="1" kern="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EUCF status</a:t>
            </a:r>
            <a:endParaRPr lang="en-US" sz="3200" b="1" kern="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2" name="Picture 2" descr="EUCF European City Fac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327" y="339758"/>
            <a:ext cx="20669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32933" y="1268760"/>
            <a:ext cx="9465761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9599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defRPr/>
            </a:pPr>
            <a:r>
              <a:rPr lang="en-US" sz="2600" b="1" dirty="0" smtClean="0">
                <a:solidFill>
                  <a:srgbClr val="00B050"/>
                </a:solidFill>
                <a:latin typeface="+mj-lt"/>
              </a:rPr>
              <a:t>1</a:t>
            </a:r>
            <a:r>
              <a:rPr lang="en-US" sz="2600" b="1" baseline="30000" dirty="0" smtClean="0">
                <a:solidFill>
                  <a:srgbClr val="00B050"/>
                </a:solidFill>
                <a:latin typeface="+mj-lt"/>
              </a:rPr>
              <a:t>st</a:t>
            </a:r>
            <a:r>
              <a:rPr lang="en-US" sz="2600" b="1" dirty="0" smtClean="0">
                <a:solidFill>
                  <a:srgbClr val="00B050"/>
                </a:solidFill>
                <a:latin typeface="+mj-lt"/>
              </a:rPr>
              <a:t> Call: 257 </a:t>
            </a:r>
            <a:r>
              <a:rPr lang="en-US" sz="2600" b="1" dirty="0">
                <a:solidFill>
                  <a:srgbClr val="00B050"/>
                </a:solidFill>
                <a:latin typeface="+mj-lt"/>
              </a:rPr>
              <a:t>applications </a:t>
            </a:r>
            <a:r>
              <a:rPr lang="en-US" sz="2600" b="1" dirty="0" smtClean="0">
                <a:solidFill>
                  <a:srgbClr val="00B050"/>
                </a:solidFill>
                <a:latin typeface="+mj-lt"/>
              </a:rPr>
              <a:t>from </a:t>
            </a:r>
            <a:r>
              <a:rPr lang="en-US" sz="2600" b="1" dirty="0">
                <a:solidFill>
                  <a:srgbClr val="00B050"/>
                </a:solidFill>
                <a:latin typeface="+mj-lt"/>
              </a:rPr>
              <a:t>all </a:t>
            </a:r>
            <a:r>
              <a:rPr lang="en-US" sz="2600" b="1" dirty="0" smtClean="0">
                <a:solidFill>
                  <a:srgbClr val="00B050"/>
                </a:solidFill>
                <a:latin typeface="+mj-lt"/>
              </a:rPr>
              <a:t>EU-27 + UK</a:t>
            </a:r>
            <a:endParaRPr lang="en-US" sz="2600" b="1" dirty="0">
              <a:solidFill>
                <a:srgbClr val="00B050"/>
              </a:solidFill>
              <a:latin typeface="+mj-lt"/>
            </a:endParaRPr>
          </a:p>
          <a:p>
            <a:pPr lvl="0">
              <a:defRPr/>
            </a:pPr>
            <a:endParaRPr lang="en-US" sz="1100" b="1" dirty="0">
              <a:solidFill>
                <a:srgbClr val="00B050"/>
              </a:solidFill>
              <a:latin typeface="+mj-lt"/>
            </a:endParaRPr>
          </a:p>
          <a:p>
            <a:pPr lvl="0"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600" b="1" baseline="30000" dirty="0" smtClean="0">
                <a:solidFill>
                  <a:srgbClr val="FF0000"/>
                </a:solidFill>
                <a:latin typeface="+mj-lt"/>
              </a:rPr>
              <a:t>nd</a:t>
            </a:r>
            <a:r>
              <a:rPr lang="en-US" sz="2600" b="1" dirty="0" smtClean="0">
                <a:solidFill>
                  <a:srgbClr val="FF0000"/>
                </a:solidFill>
                <a:latin typeface="+mj-lt"/>
              </a:rPr>
              <a:t> Call 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with increased resources: </a:t>
            </a:r>
            <a:r>
              <a:rPr lang="en-US" sz="2600" b="1" dirty="0" smtClean="0">
                <a:solidFill>
                  <a:srgbClr val="FF0000"/>
                </a:solidFill>
                <a:latin typeface="+mj-lt"/>
              </a:rPr>
              <a:t>29 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March - 31 </a:t>
            </a:r>
            <a:r>
              <a:rPr lang="en-US" sz="2600" b="1" dirty="0" smtClean="0">
                <a:solidFill>
                  <a:srgbClr val="FF0000"/>
                </a:solidFill>
                <a:latin typeface="+mj-lt"/>
              </a:rPr>
              <a:t>May</a:t>
            </a:r>
          </a:p>
          <a:p>
            <a:pPr lvl="0">
              <a:defRPr/>
            </a:pP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marL="439738" marR="0" lvl="0" indent="-439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9599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39599F"/>
                </a:solidFill>
                <a:latin typeface="+mj-lt"/>
              </a:rPr>
              <a:t>Financial support and local services to </a:t>
            </a:r>
            <a:r>
              <a:rPr lang="en-US" sz="2400" b="1" dirty="0">
                <a:solidFill>
                  <a:srgbClr val="39599F"/>
                </a:solidFill>
                <a:latin typeface="+mj-lt"/>
              </a:rPr>
              <a:t>large number of cities/municipalities</a:t>
            </a:r>
          </a:p>
          <a:p>
            <a:pPr marL="439738" marR="0" lvl="0" indent="-439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9599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b="1" dirty="0">
                <a:solidFill>
                  <a:srgbClr val="39599F"/>
                </a:solidFill>
                <a:latin typeface="+mj-lt"/>
              </a:rPr>
              <a:t>Fast-track, tailor-made, simplified </a:t>
            </a:r>
            <a:r>
              <a:rPr lang="en-US" sz="2400" dirty="0">
                <a:solidFill>
                  <a:srgbClr val="39599F"/>
                </a:solidFill>
                <a:latin typeface="+mj-lt"/>
              </a:rPr>
              <a:t>lump sums</a:t>
            </a:r>
          </a:p>
          <a:p>
            <a:pPr marL="439738" marR="0" lvl="0" indent="-439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9599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E" sz="2400" b="1" dirty="0">
                <a:solidFill>
                  <a:srgbClr val="39599F"/>
                </a:solidFill>
                <a:latin typeface="+mj-lt"/>
              </a:rPr>
              <a:t>&gt; 200 </a:t>
            </a:r>
            <a:r>
              <a:rPr lang="en-IE" sz="2400" b="1" dirty="0" smtClean="0">
                <a:solidFill>
                  <a:srgbClr val="39599F"/>
                </a:solidFill>
                <a:latin typeface="+mj-lt"/>
              </a:rPr>
              <a:t>investment </a:t>
            </a:r>
            <a:r>
              <a:rPr lang="en-IE" sz="2400" b="1" dirty="0">
                <a:solidFill>
                  <a:srgbClr val="39599F"/>
                </a:solidFill>
                <a:latin typeface="+mj-lt"/>
              </a:rPr>
              <a:t>concepts</a:t>
            </a:r>
            <a:endParaRPr lang="en-US" sz="2400" b="1" dirty="0">
              <a:solidFill>
                <a:srgbClr val="39599F"/>
              </a:solidFill>
              <a:latin typeface="+mj-lt"/>
            </a:endParaRPr>
          </a:p>
          <a:p>
            <a:pPr marL="439738" marR="0" lvl="0" indent="-439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9599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400" dirty="0">
                <a:solidFill>
                  <a:srgbClr val="39599F"/>
                </a:solidFill>
                <a:latin typeface="+mj-lt"/>
              </a:rPr>
              <a:t>Mobilisation of </a:t>
            </a:r>
            <a:r>
              <a:rPr lang="en-GB" sz="2400" b="1" dirty="0">
                <a:solidFill>
                  <a:srgbClr val="39599F"/>
                </a:solidFill>
                <a:latin typeface="+mj-lt"/>
              </a:rPr>
              <a:t>significant investments </a:t>
            </a:r>
            <a:r>
              <a:rPr lang="en-GB" sz="2400" dirty="0">
                <a:solidFill>
                  <a:srgbClr val="39599F"/>
                </a:solidFill>
                <a:latin typeface="+mj-lt"/>
              </a:rPr>
              <a:t>(incl. combination with EFSI, ESIF, PDA/ELENA, investment platforms)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9599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9599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9599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9599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6267" y="6079067"/>
            <a:ext cx="11802533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eucityfacility.eu</a:t>
            </a:r>
          </a:p>
        </p:txBody>
      </p:sp>
    </p:spTree>
    <p:extLst>
      <p:ext uri="{BB962C8B-B14F-4D97-AF65-F5344CB8AC3E}">
        <p14:creationId xmlns:p14="http://schemas.microsoft.com/office/powerpoint/2010/main" val="318827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806" y="242229"/>
            <a:ext cx="10515600" cy="78235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IE" sz="3200" b="1" kern="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EU funding landscape to support e</a:t>
            </a:r>
            <a:r>
              <a:rPr lang="en-IE" sz="3200" b="1" kern="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nergy </a:t>
            </a:r>
            <a:r>
              <a:rPr lang="en-IE" sz="3200" b="1" kern="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IE" sz="3200" b="1" kern="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fficiency</a:t>
            </a:r>
            <a:endParaRPr lang="fr-BE" sz="3200" b="1" kern="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75423556"/>
              </p:ext>
            </p:extLst>
          </p:nvPr>
        </p:nvGraphicFramePr>
        <p:xfrm>
          <a:off x="530693" y="1401040"/>
          <a:ext cx="11139503" cy="487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5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1739" y="1271565"/>
            <a:ext cx="941270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46100" lvl="0" indent="-546100" defTabSz="685800">
              <a:buClr>
                <a:srgbClr val="39599F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B050"/>
                </a:solidFill>
                <a:latin typeface="+mj-lt"/>
              </a:rPr>
              <a:t>Continuation of market uptake </a:t>
            </a:r>
            <a:r>
              <a:rPr lang="en-US" sz="2400" dirty="0">
                <a:solidFill>
                  <a:srgbClr val="39599F"/>
                </a:solidFill>
                <a:latin typeface="+mj-lt"/>
              </a:rPr>
              <a:t>Coordination and Support Actions under Horizon 2020-Energy Efficiency </a:t>
            </a:r>
          </a:p>
          <a:p>
            <a:pPr marL="546100" marR="0" lvl="0" indent="-5461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599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200" dirty="0">
              <a:solidFill>
                <a:srgbClr val="39599F"/>
              </a:solidFill>
              <a:latin typeface="+mj-lt"/>
            </a:endParaRPr>
          </a:p>
          <a:p>
            <a:pPr marL="546100" lvl="0" indent="-546100" defTabSz="685800">
              <a:buClr>
                <a:srgbClr val="39599F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39599F"/>
                </a:solidFill>
                <a:latin typeface="+mj-lt"/>
              </a:rPr>
              <a:t>7 years 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budget of almost €1 </a:t>
            </a:r>
            <a:r>
              <a:rPr lang="en-US" sz="2400" b="1" dirty="0" err="1">
                <a:solidFill>
                  <a:srgbClr val="00B050"/>
                </a:solidFill>
                <a:latin typeface="+mj-lt"/>
              </a:rPr>
              <a:t>bn</a:t>
            </a:r>
            <a:endParaRPr lang="en-US" sz="2400" b="1" dirty="0">
              <a:solidFill>
                <a:srgbClr val="00B050"/>
              </a:solidFill>
              <a:latin typeface="+mj-lt"/>
            </a:endParaRPr>
          </a:p>
          <a:p>
            <a:pPr marL="546100" lvl="0" indent="-546100" defTabSz="685800">
              <a:buClr>
                <a:srgbClr val="39599F"/>
              </a:buClr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srgbClr val="39599F"/>
              </a:solidFill>
              <a:latin typeface="+mj-lt"/>
            </a:endParaRPr>
          </a:p>
          <a:p>
            <a:pPr marL="546100" lvl="0" indent="-546100" defTabSz="685800">
              <a:buClr>
                <a:srgbClr val="39599F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39599F"/>
                </a:solidFill>
                <a:latin typeface="+mj-lt"/>
              </a:rPr>
              <a:t>Key objective: 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creating market &amp; regulatory enabling conditions for the clean energy transition </a:t>
            </a:r>
            <a:r>
              <a:rPr lang="en-US" sz="2400" dirty="0">
                <a:solidFill>
                  <a:srgbClr val="39599F"/>
                </a:solidFill>
                <a:latin typeface="+mj-lt"/>
              </a:rPr>
              <a:t>– focus on non-technological aspects</a:t>
            </a:r>
          </a:p>
          <a:p>
            <a:pPr marL="546100" marR="0" lvl="0" indent="-5461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599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200" dirty="0">
              <a:solidFill>
                <a:srgbClr val="39599F"/>
              </a:solidFill>
              <a:latin typeface="+mj-lt"/>
            </a:endParaRPr>
          </a:p>
          <a:p>
            <a:pPr marL="546100" marR="0" lvl="0" indent="-5461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599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39599F"/>
                </a:solidFill>
                <a:latin typeface="+mj-lt"/>
              </a:rPr>
              <a:t>Contributing to the shift to a 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</a:rPr>
              <a:t>circular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, energy-efficient, renewable 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</a:rPr>
              <a:t>energy-based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, climate resilient economy</a:t>
            </a:r>
          </a:p>
          <a:p>
            <a:pPr marL="546100" marR="0" lvl="0" indent="-5461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599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200" dirty="0">
              <a:solidFill>
                <a:srgbClr val="39599F"/>
              </a:solidFill>
              <a:latin typeface="+mj-lt"/>
            </a:endParaRPr>
          </a:p>
          <a:p>
            <a:pPr marL="546100" marR="0" lvl="0" indent="-5461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599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b="1" dirty="0">
                <a:solidFill>
                  <a:srgbClr val="00B050"/>
                </a:solidFill>
                <a:latin typeface="+mj-lt"/>
              </a:rPr>
              <a:t>First Calls </a:t>
            </a:r>
            <a:r>
              <a:rPr lang="en-US" sz="2400" dirty="0">
                <a:solidFill>
                  <a:srgbClr val="39599F"/>
                </a:solidFill>
                <a:latin typeface="+mj-lt"/>
              </a:rPr>
              <a:t>expected to be launched in June 2021</a:t>
            </a:r>
          </a:p>
        </p:txBody>
      </p:sp>
      <p:sp>
        <p:nvSpPr>
          <p:cNvPr id="7" name="Rectangle 6"/>
          <p:cNvSpPr/>
          <p:nvPr/>
        </p:nvSpPr>
        <p:spPr>
          <a:xfrm>
            <a:off x="871739" y="581133"/>
            <a:ext cx="7470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200" b="1" kern="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LIFE - </a:t>
            </a:r>
            <a:r>
              <a:rPr lang="en-US" sz="3200" b="1" kern="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Clean Energy </a:t>
            </a:r>
            <a:r>
              <a:rPr lang="en-US" sz="3200" b="1" kern="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Transition (CET) </a:t>
            </a:r>
            <a:endParaRPr lang="fr-BE" sz="3200" b="1" kern="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514" y="225802"/>
            <a:ext cx="2095003" cy="1514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5077" y="3003878"/>
            <a:ext cx="1010960" cy="1273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0651" y="6025629"/>
            <a:ext cx="6506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https://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cinea.ec.europa.eu/life/clean-energy-transition_en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1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1_Blank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3A9DD"/>
      </a:accent1>
      <a:accent2>
        <a:srgbClr val="8DC640"/>
      </a:accent2>
      <a:accent3>
        <a:srgbClr val="9CCDEB"/>
      </a:accent3>
      <a:accent4>
        <a:srgbClr val="000000"/>
      </a:accent4>
      <a:accent5>
        <a:srgbClr val="FFFFFF"/>
      </a:accent5>
      <a:accent6>
        <a:srgbClr val="808080"/>
      </a:accent6>
      <a:hlink>
        <a:srgbClr val="03A9DD"/>
      </a:hlink>
      <a:folHlink>
        <a:srgbClr val="8DC64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850</Words>
  <Application>Microsoft Office PowerPoint</Application>
  <PresentationFormat>Widescreen</PresentationFormat>
  <Paragraphs>142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Wingdings</vt:lpstr>
      <vt:lpstr>1_Office Theme</vt:lpstr>
      <vt:lpstr>Office Theme</vt:lpstr>
      <vt:lpstr>1_Blank</vt:lpstr>
      <vt:lpstr>Financing Municipal Investments in Sustainable Energy  Support from the European Commission  </vt:lpstr>
      <vt:lpstr>European Climate, Infrastructure and Environment Executive Agency (CINEA)</vt:lpstr>
      <vt:lpstr>Climate and Energy Framework</vt:lpstr>
      <vt:lpstr>Project Development Assistance (PDA) under Horizon 2020 and Intelligent Energy Europe (IEE)</vt:lpstr>
      <vt:lpstr>PDA status</vt:lpstr>
      <vt:lpstr>PowerPoint Presentation</vt:lpstr>
      <vt:lpstr>PowerPoint Presentation</vt:lpstr>
      <vt:lpstr>EU funding landscape to support energy efficiency</vt:lpstr>
      <vt:lpstr>PowerPoint Presentation</vt:lpstr>
      <vt:lpstr>PowerPoint Presentation</vt:lpstr>
      <vt:lpstr>More information</vt:lpstr>
      <vt:lpstr>Thank you very much!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policies on energy efficiency finance   and       energy efficiency dimension of the EU Recovery</dc:title>
  <dc:creator>MEROLA Pierluca (ENER-EXT)</dc:creator>
  <cp:lastModifiedBy>ZAPFEL Bjorn (EASME)</cp:lastModifiedBy>
  <cp:revision>201</cp:revision>
  <cp:lastPrinted>2020-10-26T10:44:21Z</cp:lastPrinted>
  <dcterms:created xsi:type="dcterms:W3CDTF">2020-10-20T09:29:34Z</dcterms:created>
  <dcterms:modified xsi:type="dcterms:W3CDTF">2021-05-10T09:09:33Z</dcterms:modified>
</cp:coreProperties>
</file>