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76" r:id="rId5"/>
    <p:sldId id="285" r:id="rId6"/>
    <p:sldId id="286" r:id="rId7"/>
    <p:sldId id="262" r:id="rId8"/>
    <p:sldId id="258" r:id="rId9"/>
    <p:sldId id="268" r:id="rId10"/>
    <p:sldId id="267" r:id="rId11"/>
    <p:sldId id="275" r:id="rId12"/>
    <p:sldId id="261" r:id="rId13"/>
    <p:sldId id="263" r:id="rId14"/>
    <p:sldId id="287" r:id="rId15"/>
    <p:sldId id="288" r:id="rId16"/>
    <p:sldId id="28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92" userDrawn="1">
          <p15:clr>
            <a:srgbClr val="A4A3A4"/>
          </p15:clr>
        </p15:guide>
        <p15:guide id="4" pos="7512" userDrawn="1">
          <p15:clr>
            <a:srgbClr val="A4A3A4"/>
          </p15:clr>
        </p15:guide>
        <p15:guide id="5" orient="horz" pos="216" userDrawn="1">
          <p15:clr>
            <a:srgbClr val="A4A3A4"/>
          </p15:clr>
        </p15:guide>
        <p15:guide id="6" orient="horz" pos="4032" userDrawn="1">
          <p15:clr>
            <a:srgbClr val="A4A3A4"/>
          </p15:clr>
        </p15:guide>
        <p15:guide id="7" orient="horz" pos="6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468"/>
    <a:srgbClr val="0B815A"/>
    <a:srgbClr val="CE295E"/>
    <a:srgbClr val="A6A6A6"/>
    <a:srgbClr val="7F7F7F"/>
    <a:srgbClr val="5A2D82"/>
    <a:srgbClr val="81C9A5"/>
    <a:srgbClr val="4988C7"/>
    <a:srgbClr val="9B67CB"/>
    <a:srgbClr val="E373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3" autoAdjust="0"/>
    <p:restoredTop sz="96370" autoAdjust="0"/>
  </p:normalViewPr>
  <p:slideViewPr>
    <p:cSldViewPr snapToGrid="0" showGuides="1">
      <p:cViewPr varScale="1">
        <p:scale>
          <a:sx n="80" d="100"/>
          <a:sy n="80" d="100"/>
        </p:scale>
        <p:origin x="126" y="1122"/>
      </p:cViewPr>
      <p:guideLst>
        <p:guide orient="horz" pos="2424"/>
        <p:guide pos="3840"/>
        <p:guide pos="192"/>
        <p:guide pos="7512"/>
        <p:guide orient="horz" pos="216"/>
        <p:guide orient="horz" pos="4032"/>
        <p:guide orient="horz" pos="6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7F7F7F">
                <a:alpha val="80000"/>
              </a:srgbClr>
            </a:solidFill>
            <a:ln cap="rnd">
              <a:noFill/>
              <a:round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CB4F-4C60-BFE1-0CC7B2CE5587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CB4F-4C60-BFE1-0CC7B2CE5587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CB4F-4C60-BFE1-0CC7B2CE5587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0212-4513-8DC4-74DF16805978}"/>
              </c:ext>
            </c:extLst>
          </c:dPt>
          <c:cat>
            <c:strRef>
              <c:f>Sheet1!$A$2:$A$7</c:f>
              <c:strCache>
                <c:ptCount val="6"/>
                <c:pt idx="0">
                  <c:v>ΙΑΝ-ΙΟΥΝ 2018</c:v>
                </c:pt>
                <c:pt idx="1">
                  <c:v>ΙΟΥΛ-ΔΕΚ 2018</c:v>
                </c:pt>
                <c:pt idx="2">
                  <c:v>ΙΑΝ-ΙΟΥΝ 2019</c:v>
                </c:pt>
                <c:pt idx="3">
                  <c:v>ΙΟΥΛ-ΔΕΚ 2019</c:v>
                </c:pt>
                <c:pt idx="4">
                  <c:v>ΙΑΝ-ΜΑΡ 2020</c:v>
                </c:pt>
                <c:pt idx="5">
                  <c:v>MAI-ΝΟΕ 2020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117</c:v>
                </c:pt>
                <c:pt idx="1">
                  <c:v>126</c:v>
                </c:pt>
                <c:pt idx="2">
                  <c:v>128</c:v>
                </c:pt>
                <c:pt idx="3">
                  <c:v>138</c:v>
                </c:pt>
                <c:pt idx="4">
                  <c:v>139</c:v>
                </c:pt>
                <c:pt idx="5">
                  <c:v>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B4F-4C60-BFE1-0CC7B2CE55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404040">
                <a:alpha val="80000"/>
              </a:srgbClr>
            </a:solidFill>
            <a:ln w="25400">
              <a:noFill/>
            </a:ln>
            <a:effectLst/>
          </c:spPr>
          <c:cat>
            <c:strRef>
              <c:f>Sheet1!$A$2:$A$7</c:f>
              <c:strCache>
                <c:ptCount val="6"/>
                <c:pt idx="0">
                  <c:v>ΙΑΝ-ΙΟΥΝ 2018</c:v>
                </c:pt>
                <c:pt idx="1">
                  <c:v>ΙΟΥΛ-ΔΕΚ 2018</c:v>
                </c:pt>
                <c:pt idx="2">
                  <c:v>ΙΑΝ-ΙΟΥΝ 2019</c:v>
                </c:pt>
                <c:pt idx="3">
                  <c:v>ΙΟΥΛ-ΔΕΚ 2019</c:v>
                </c:pt>
                <c:pt idx="4">
                  <c:v>ΙΑΝ-ΜΑΡ 2020</c:v>
                </c:pt>
                <c:pt idx="5">
                  <c:v>MAI-ΝΟΕ 2020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93</c:v>
                </c:pt>
                <c:pt idx="1">
                  <c:v>95</c:v>
                </c:pt>
                <c:pt idx="2">
                  <c:v>102</c:v>
                </c:pt>
                <c:pt idx="3">
                  <c:v>107</c:v>
                </c:pt>
                <c:pt idx="4">
                  <c:v>107</c:v>
                </c:pt>
                <c:pt idx="5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B3E-459A-88E5-8316EF667C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CE295E">
                <a:alpha val="80000"/>
              </a:srgbClr>
            </a:solidFill>
            <a:ln>
              <a:noFill/>
            </a:ln>
            <a:effectLst/>
          </c:spPr>
          <c:cat>
            <c:strRef>
              <c:f>Sheet1!$A$2:$A$7</c:f>
              <c:strCache>
                <c:ptCount val="6"/>
                <c:pt idx="0">
                  <c:v>ΙΑΝ-ΙΟΥΝ 2018</c:v>
                </c:pt>
                <c:pt idx="1">
                  <c:v>ΙΟΥΛ-ΔΕΚ 2018</c:v>
                </c:pt>
                <c:pt idx="2">
                  <c:v>ΙΑΝ-ΙΟΥΝ 2019</c:v>
                </c:pt>
                <c:pt idx="3">
                  <c:v>ΙΟΥΛ-ΔΕΚ 2019</c:v>
                </c:pt>
                <c:pt idx="4">
                  <c:v>ΙΑΝ-ΜΑΡ 2020</c:v>
                </c:pt>
                <c:pt idx="5">
                  <c:v>MAI-ΝΟΕ 2020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30</c:v>
                </c:pt>
                <c:pt idx="1">
                  <c:v>31</c:v>
                </c:pt>
                <c:pt idx="2">
                  <c:v>33</c:v>
                </c:pt>
                <c:pt idx="3">
                  <c:v>34</c:v>
                </c:pt>
                <c:pt idx="4">
                  <c:v>34</c:v>
                </c:pt>
                <c:pt idx="5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0B3E-459A-88E5-8316EF667C9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5A2D82"/>
            </a:solidFill>
            <a:ln w="25400">
              <a:noFill/>
            </a:ln>
            <a:effectLst/>
          </c:spPr>
          <c:cat>
            <c:strRef>
              <c:f>Sheet1!$A$2:$A$7</c:f>
              <c:strCache>
                <c:ptCount val="6"/>
                <c:pt idx="0">
                  <c:v>ΙΑΝ-ΙΟΥΝ 2018</c:v>
                </c:pt>
                <c:pt idx="1">
                  <c:v>ΙΟΥΛ-ΔΕΚ 2018</c:v>
                </c:pt>
                <c:pt idx="2">
                  <c:v>ΙΑΝ-ΙΟΥΝ 2019</c:v>
                </c:pt>
                <c:pt idx="3">
                  <c:v>ΙΟΥΛ-ΔΕΚ 2019</c:v>
                </c:pt>
                <c:pt idx="4">
                  <c:v>ΙΑΝ-ΜΑΡ 2020</c:v>
                </c:pt>
                <c:pt idx="5">
                  <c:v>MAI-ΝΟΕ 2020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11</c:v>
                </c:pt>
                <c:pt idx="1">
                  <c:v>11</c:v>
                </c:pt>
                <c:pt idx="2">
                  <c:v>11</c:v>
                </c:pt>
                <c:pt idx="3">
                  <c:v>11</c:v>
                </c:pt>
                <c:pt idx="4">
                  <c:v>11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3FF-40BC-B5BA-8272635EF7A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204468"/>
            </a:solidFill>
            <a:ln w="25400">
              <a:noFill/>
            </a:ln>
            <a:effectLst/>
          </c:spPr>
          <c:cat>
            <c:strRef>
              <c:f>Sheet1!$A$2:$A$7</c:f>
              <c:strCache>
                <c:ptCount val="6"/>
                <c:pt idx="0">
                  <c:v>ΙΑΝ-ΙΟΥΝ 2018</c:v>
                </c:pt>
                <c:pt idx="1">
                  <c:v>ΙΟΥΛ-ΔΕΚ 2018</c:v>
                </c:pt>
                <c:pt idx="2">
                  <c:v>ΙΑΝ-ΙΟΥΝ 2019</c:v>
                </c:pt>
                <c:pt idx="3">
                  <c:v>ΙΟΥΛ-ΔΕΚ 2019</c:v>
                </c:pt>
                <c:pt idx="4">
                  <c:v>ΙΑΝ-ΜΑΡ 2020</c:v>
                </c:pt>
                <c:pt idx="5">
                  <c:v>MAI-ΝΟΕ 2020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3FF-40BC-B5BA-8272635EF7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9104128"/>
        <c:axId val="799104520"/>
      </c:areaChart>
      <c:catAx>
        <c:axId val="799104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799104520"/>
        <c:crosses val="autoZero"/>
        <c:auto val="1"/>
        <c:lblAlgn val="ctr"/>
        <c:lblOffset val="100"/>
        <c:noMultiLvlLbl val="0"/>
      </c:catAx>
      <c:valAx>
        <c:axId val="799104520"/>
        <c:scaling>
          <c:orientation val="minMax"/>
          <c:max val="1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799104128"/>
        <c:crosses val="autoZero"/>
        <c:crossBetween val="midCat"/>
      </c:valAx>
      <c:spPr>
        <a:noFill/>
        <a:ln cap="rnd">
          <a:noFill/>
        </a:ln>
        <a:effectLst>
          <a:softEdge rad="0"/>
        </a:effectLst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314526427517118E-2"/>
          <c:y val="0.19754295772734506"/>
          <c:w val="0.89320662719538291"/>
          <c:h val="0.709741079503332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 - Παράβολο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356753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15-4FB2-9A47-7A8B2E07B7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Κάτοχοι Οχημ.</c:v>
                </c:pt>
              </c:strCache>
            </c:strRef>
          </c:tx>
          <c:spPr>
            <a:solidFill>
              <a:srgbClr val="204468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1257836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15-4FB2-9A47-7A8B2E07B7A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Μητρώο Φυσ. Προσ.</c:v>
                </c:pt>
              </c:strCache>
            </c:strRef>
          </c:tx>
          <c:spPr>
            <a:solidFill>
              <a:srgbClr val="CE295E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815395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15-4FB2-9A47-7A8B2E07B7A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Ε9</c:v>
                </c:pt>
              </c:strCache>
            </c:strRef>
          </c:tx>
          <c:spPr>
            <a:solidFill>
              <a:srgbClr val="5A2D8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4042575111717819E-2"/>
                  <c:y val="-5.6482241403085939E-17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08-4815-B22C-006BE9E2255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6460900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15-4C42-BECA-F2CCEC9B701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Φορολογική</c:v>
                </c:pt>
              </c:strCache>
            </c:strRef>
          </c:tx>
          <c:spPr>
            <a:solidFill>
              <a:srgbClr val="0B815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34315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15-4C42-BECA-F2CCEC9B70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99106480"/>
        <c:axId val="799110008"/>
      </c:barChart>
      <c:catAx>
        <c:axId val="799106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99110008"/>
        <c:crosses val="autoZero"/>
        <c:auto val="1"/>
        <c:lblAlgn val="ctr"/>
        <c:lblOffset val="100"/>
        <c:noMultiLvlLbl val="0"/>
      </c:catAx>
      <c:valAx>
        <c:axId val="799110008"/>
        <c:scaling>
          <c:orientation val="minMax"/>
          <c:max val="6500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799106480"/>
        <c:crosses val="autoZero"/>
        <c:crossBetween val="between"/>
        <c:majorUnit val="1000000"/>
        <c:minorUnit val="10000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0984404973160647E-3"/>
          <c:y val="0"/>
          <c:w val="0.94240845537703211"/>
          <c:h val="0.131807543171205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314526427517118E-2"/>
          <c:y val="0.12006887622733101"/>
          <c:w val="0.89320662719538291"/>
          <c:h val="0.7461994991994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 - Παράβολο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15-4FB2-9A47-7A8B2E07B7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Κάτοχοι Οχημ.</c:v>
                </c:pt>
              </c:strCache>
            </c:strRef>
          </c:tx>
          <c:spPr>
            <a:solidFill>
              <a:srgbClr val="204468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15-4FB2-9A47-7A8B2E07B7A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Μητρώο Φυσ. Προσ.</c:v>
                </c:pt>
              </c:strCache>
            </c:strRef>
          </c:tx>
          <c:spPr>
            <a:solidFill>
              <a:srgbClr val="CE295E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15-4FB2-9A47-7A8B2E07B7A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Ε9</c:v>
                </c:pt>
              </c:strCache>
            </c:strRef>
          </c:tx>
          <c:spPr>
            <a:solidFill>
              <a:srgbClr val="5A2D8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636468322068248E-2"/>
                  <c:y val="2.2786498048973283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08-4815-B22C-006BE9E2255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15-4C42-BECA-F2CCEC9B701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ΑΦΕ</c:v>
                </c:pt>
              </c:strCache>
            </c:strRef>
          </c:tx>
          <c:spPr>
            <a:solidFill>
              <a:srgbClr val="0B815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15-4C42-BECA-F2CCEC9B701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tetragonika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D8-4858-987F-6E0743F56309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Απαλλαγή ΔΤ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D8-4858-987F-6E0743F56309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Πέλοπας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  <c:pt idx="0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D8-4858-987F-6E0743F563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99106480"/>
        <c:axId val="799110008"/>
      </c:barChart>
      <c:catAx>
        <c:axId val="7991064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99110008"/>
        <c:crosses val="autoZero"/>
        <c:auto val="1"/>
        <c:lblAlgn val="ctr"/>
        <c:lblOffset val="100"/>
        <c:noMultiLvlLbl val="0"/>
      </c:catAx>
      <c:valAx>
        <c:axId val="799110008"/>
        <c:scaling>
          <c:orientation val="minMax"/>
          <c:max val="33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799106480"/>
        <c:crosses val="autoZero"/>
        <c:crossBetween val="between"/>
        <c:majorUnit val="30"/>
        <c:minorUnit val="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2637361387055719E-3"/>
          <c:y val="0.93259036192135736"/>
          <c:w val="0.77016560433295722"/>
          <c:h val="5.31293531592281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508000" h="508000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7F7F7F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508000" h="5080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D95-4723-9A90-04CF9DB6E170}"/>
              </c:ext>
            </c:extLst>
          </c:dPt>
          <c:dPt>
            <c:idx val="1"/>
            <c:bubble3D val="0"/>
            <c:spPr>
              <a:solidFill>
                <a:srgbClr val="204468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508000" h="5080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4D95-4723-9A90-04CF9DB6E170}"/>
              </c:ext>
            </c:extLst>
          </c:dPt>
          <c:dPt>
            <c:idx val="2"/>
            <c:bubble3D val="0"/>
            <c:spPr>
              <a:solidFill>
                <a:srgbClr val="CE295E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508000" h="5080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D95-4723-9A90-04CF9DB6E170}"/>
              </c:ext>
            </c:extLst>
          </c:dPt>
          <c:dPt>
            <c:idx val="3"/>
            <c:bubble3D val="0"/>
            <c:spPr>
              <a:solidFill>
                <a:srgbClr val="5A2D8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508000" h="5080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5E8-425F-B3D4-E6DC819B31DD}"/>
              </c:ext>
            </c:extLst>
          </c:dPt>
          <c:dPt>
            <c:idx val="4"/>
            <c:bubble3D val="0"/>
            <c:spPr>
              <a:solidFill>
                <a:srgbClr val="0B815A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508000" h="5080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95E8-425F-B3D4-E6DC819B31DD}"/>
              </c:ext>
            </c:extLst>
          </c:dPt>
          <c:cat>
            <c:strRef>
              <c:f>Sheet1!$A$2:$A$6</c:f>
              <c:strCache>
                <c:ptCount val="5"/>
                <c:pt idx="0">
                  <c:v>παραβολο</c:v>
                </c:pt>
                <c:pt idx="1">
                  <c:v>κλήσεις</c:v>
                </c:pt>
                <c:pt idx="2">
                  <c:v>μητρώο</c:v>
                </c:pt>
                <c:pt idx="3">
                  <c:v>ΑΦΕ</c:v>
                </c:pt>
                <c:pt idx="4">
                  <c:v>Ε9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</c:v>
                </c:pt>
                <c:pt idx="1">
                  <c:v>0.3</c:v>
                </c:pt>
                <c:pt idx="2">
                  <c:v>0.2</c:v>
                </c:pt>
                <c:pt idx="3">
                  <c:v>0.08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5-4723-9A90-04CF9DB6E1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5DE61D-30EF-4C9B-8D44-E691F32398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68B3DF-723E-432F-969B-97B388C9EE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EDC24-AEF3-4156-91F4-FB474A5F24DB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D9C936-9EF8-46A3-B2D4-DE8362A54E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F7898E-02B9-4C24-8F47-60A833CD36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3B91B-56FA-44FF-A036-17B4166BAD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250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023A0-2B54-4E79-AA20-143385AB9A6C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8DEA9-6F4F-4540-9E5D-C6F39079A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659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8DEA9-6F4F-4540-9E5D-C6F39079AF7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436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8DEA9-6F4F-4540-9E5D-C6F39079AF7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182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8DEA9-6F4F-4540-9E5D-C6F39079AF7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244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8DEA9-6F4F-4540-9E5D-C6F39079AF7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602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8DEA9-6F4F-4540-9E5D-C6F39079AF7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947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8DEA9-6F4F-4540-9E5D-C6F39079AF7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176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&lt;!-- Generator: Adobe Illustrator 18.0.0, SVG Export Plug-In  --&gt;</a:t>
            </a:r>
          </a:p>
          <a:p>
            <a:r>
              <a:rPr lang="en-US" dirty="0"/>
              <a:t>&lt;</a:t>
            </a:r>
            <a:r>
              <a:rPr lang="en-US" dirty="0" err="1"/>
              <a:t>svg</a:t>
            </a:r>
            <a:r>
              <a:rPr lang="en-US" dirty="0"/>
              <a:t> version="1.1"</a:t>
            </a:r>
          </a:p>
          <a:p>
            <a:r>
              <a:rPr lang="en-US" dirty="0"/>
              <a:t>	 </a:t>
            </a:r>
            <a:r>
              <a:rPr lang="en-US" dirty="0" err="1"/>
              <a:t>xmlns</a:t>
            </a:r>
            <a:r>
              <a:rPr lang="en-US" dirty="0"/>
              <a:t>="http://www.w3.org/2000/svg" </a:t>
            </a:r>
            <a:r>
              <a:rPr lang="en-US" dirty="0" err="1"/>
              <a:t>xmlns:xlink</a:t>
            </a:r>
            <a:r>
              <a:rPr lang="en-US" dirty="0"/>
              <a:t>="http://www.w3.org/1999/xlink" </a:t>
            </a:r>
            <a:r>
              <a:rPr lang="en-US" dirty="0" err="1"/>
              <a:t>xmlns:a</a:t>
            </a:r>
            <a:r>
              <a:rPr lang="en-US" dirty="0"/>
              <a:t>="http://ns.adobe.com/</a:t>
            </a:r>
            <a:r>
              <a:rPr lang="en-US" dirty="0" err="1"/>
              <a:t>AdobeSVGViewerExtensions</a:t>
            </a:r>
            <a:r>
              <a:rPr lang="en-US" dirty="0"/>
              <a:t>/3.0/"</a:t>
            </a:r>
          </a:p>
          <a:p>
            <a:r>
              <a:rPr lang="en-US" dirty="0"/>
              <a:t>	 x="0px" y="0px" width="150px" height="133.6px" </a:t>
            </a:r>
            <a:r>
              <a:rPr lang="en-US" dirty="0" err="1"/>
              <a:t>viewBox</a:t>
            </a:r>
            <a:r>
              <a:rPr lang="en-US" dirty="0"/>
              <a:t>="0 0 150 133.6" enable-background="new 0 0 150 133.6"</a:t>
            </a:r>
          </a:p>
          <a:p>
            <a:r>
              <a:rPr lang="en-US" dirty="0"/>
              <a:t>	 </a:t>
            </a:r>
            <a:r>
              <a:rPr lang="en-US" dirty="0" err="1"/>
              <a:t>xml:space</a:t>
            </a:r>
            <a:r>
              <a:rPr lang="en-US" dirty="0"/>
              <a:t>="preserve"&gt;</a:t>
            </a:r>
          </a:p>
          <a:p>
            <a:r>
              <a:rPr lang="en-US" dirty="0"/>
              <a:t>&lt;</a:t>
            </a:r>
            <a:r>
              <a:rPr lang="en-US" dirty="0" err="1"/>
              <a:t>defs</a:t>
            </a:r>
            <a:r>
              <a:rPr lang="en-US" dirty="0"/>
              <a:t>&gt;</a:t>
            </a:r>
          </a:p>
          <a:p>
            <a:r>
              <a:rPr lang="en-US" dirty="0"/>
              <a:t>&lt;/</a:t>
            </a:r>
            <a:r>
              <a:rPr lang="en-US" dirty="0" err="1"/>
              <a:t>defs</a:t>
            </a:r>
            <a:r>
              <a:rPr lang="en-US" dirty="0"/>
              <a:t>&gt;</a:t>
            </a:r>
          </a:p>
          <a:p>
            <a:r>
              <a:rPr lang="en-US" dirty="0"/>
              <a:t>&lt;path d="M146.8,133.6H3.2c-1.8,0-3.2-1.4-3.2-3.2c0-1.8,1.4-3.2,3.2-3.2h143.6c1.8,0,3.2,1.4,3.2,3.2</a:t>
            </a:r>
          </a:p>
          <a:p>
            <a:r>
              <a:rPr lang="en-US" dirty="0"/>
              <a:t>	C150,132.2,148.6,133.6,146.8,133.6z M141,119.1c-1.8,0-3.2-1.4-3.2-3.2V45.7h-25.6c-1.8,0-3.2-1.4-3.2-3.2s1.4-3.2,3.2-3.2H141</a:t>
            </a:r>
          </a:p>
          <a:p>
            <a:r>
              <a:rPr lang="en-US" dirty="0"/>
              <a:t>	c1.8,0,3.2,1.4,3.2,3.2c0,0,0,0,0,0.1V116C144.2,117.7,142.7,119.1,141,119.1z M125.2,119.1H24.8c-1.8,0-3.2-1.4-3.2-3.2V70.8</a:t>
            </a:r>
          </a:p>
          <a:p>
            <a:r>
              <a:rPr lang="en-US" dirty="0"/>
              <a:t>	c0-1.8,1.4-3.2,3.2-3.2h100.3c1.8,0,3.2,1.4,3.2,3.2V116C128.3,117.7,126.9,119.1,125.2,119.1z M103.3,112.8H122V74h-18.7V112.8z</a:t>
            </a:r>
          </a:p>
          <a:p>
            <a:r>
              <a:rPr lang="en-US" dirty="0"/>
              <a:t>	 M78.2,112.8h18.7V74H78.2V112.8z M53.1,112.8h18.7V74H53.1V112.8z M28,112.8h18.7V74H28V112.8z M9,119.1c-1.8,0-3.2-1.4-3.2-3.2</a:t>
            </a:r>
          </a:p>
          <a:p>
            <a:r>
              <a:rPr lang="en-US" dirty="0"/>
              <a:t>	V42.6c0,0,0,0,0,0c0-1.8,1.4-3.2,3.2-3.2h28.8c1.8,0,3.2,1.4,3.2,3.2s-1.4,3.2-3.2,3.2H12.2V116C12.2,117.7,10.8,119.1,9,119.1z</a:t>
            </a:r>
          </a:p>
          <a:p>
            <a:r>
              <a:rPr lang="en-US" dirty="0"/>
              <a:t>	 M75,58.7c-16.2,0-29.3-13.2-29.3-29.3S58.8,0,75,0s29.3,13.2,29.3,29.3S91.2,58.7,75,58.7z M71.3,52c1.2,0.2,2.4,0.3,3.7,0.3</a:t>
            </a:r>
          </a:p>
          <a:p>
            <a:r>
              <a:rPr lang="en-US" dirty="0"/>
              <a:t>	c4.5,0,8.7-1.3,12.2-3.5c-0.9-4.7-2.5-9.2-4.9-13.3C77.2,39.7,73.3,45.4,71.3,52z M53.2,36.5c2,6,6.4,10.9,12.1,13.6</a:t>
            </a:r>
          </a:p>
          <a:p>
            <a:r>
              <a:rPr lang="en-US" dirty="0"/>
              <a:t>	c2.4-8,7.2-15,13.5-20c-1.3-1.7-2.7-3.2-4.2-4.7C68.8,31.2,61.4,35.1,53.2,36.5z M87.6,31.9c2.2,3.8,3.9,7.8,5,12.1</a:t>
            </a:r>
          </a:p>
          <a:p>
            <a:r>
              <a:rPr lang="en-US" dirty="0"/>
              <a:t>	C96,40,98,34.9,98,29.3c0-0.3,0-0.6,0-1C94.3,29,90.8,30.2,87.6,31.9z M56.8,15.4c-3,3.9-4.7,8.7-4.7,14c0,0.3,0,0.6,0,1</a:t>
            </a:r>
          </a:p>
          <a:p>
            <a:r>
              <a:rPr lang="en-US" dirty="0"/>
              <a:t>	c6.7-1.1,12.8-4.3,17.6-8.8C65.8,18.8,61.4,16.7,56.8,15.4z M78.7,20.7c1.9,1.8,3.7,3.8,5.4,5.9c3.9-2.2,8.2-3.7,12.7-4.5</a:t>
            </a:r>
          </a:p>
          <a:p>
            <a:r>
              <a:rPr lang="en-US" dirty="0"/>
              <a:t>	c-2-6-6.4-10.9-12.1-13.6C83.4,13,81.4,17.1,78.7,20.7z M62,10.4c4.2,1.5,8.2,3.7,11.8,6.3c2.1-3,3.8-6.4,4.9-10</a:t>
            </a:r>
          </a:p>
          <a:p>
            <a:r>
              <a:rPr lang="en-US" dirty="0"/>
              <a:t>	c-1.2-0.2-2.4-0.3-3.7-0.3C70.2,6.4,65.7,7.8,62,10.4z"/&gt;</a:t>
            </a:r>
          </a:p>
          <a:p>
            <a:r>
              <a:rPr lang="en-US" dirty="0"/>
              <a:t>&lt;/</a:t>
            </a:r>
            <a:r>
              <a:rPr lang="en-US" dirty="0" err="1"/>
              <a:t>svg</a:t>
            </a:r>
            <a:r>
              <a:rPr lang="en-US" dirty="0"/>
              <a:t>&gt;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8DEA9-6F4F-4540-9E5D-C6F39079AF7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205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8DEA9-6F4F-4540-9E5D-C6F39079AF7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453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8DEA9-6F4F-4540-9E5D-C6F39079AF7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821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8DEA9-6F4F-4540-9E5D-C6F39079AF7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568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8DEA9-6F4F-4540-9E5D-C6F39079AF7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123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9AFCD-CC86-4465-AD95-85D2B9349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607509-85B2-495C-82A8-989CA9862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B0AA9-8E90-484A-ADD9-31AA1A53D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3965B-B69B-48BB-BFAF-02D16A40FBD6}" type="datetime1">
              <a:rPr lang="el-GR" smtClean="0"/>
              <a:t>4/11/2020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1D2A5-6CD9-436C-958A-CC73AA34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0806-BABF-4915-9689-3B9956D1C7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56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758F3-6311-4BBF-9C0A-1ADA7A27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818"/>
            <a:ext cx="10515600" cy="498598"/>
          </a:xfrm>
        </p:spPr>
        <p:txBody>
          <a:bodyPr lIns="0" tIns="0" rIns="0" bIns="0" anchor="t">
            <a:spAutoFit/>
          </a:bodyPr>
          <a:lstStyle>
            <a:lvl1pPr algn="ctr">
              <a:defRPr sz="36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B4FB46-0511-4A20-A9DA-85B06B5DF611}"/>
              </a:ext>
            </a:extLst>
          </p:cNvPr>
          <p:cNvSpPr/>
          <p:nvPr userDrawn="1"/>
        </p:nvSpPr>
        <p:spPr>
          <a:xfrm>
            <a:off x="0" y="6511448"/>
            <a:ext cx="10263189" cy="2735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83AD1-0683-4B68-832E-79E5AC88DF1C}"/>
              </a:ext>
            </a:extLst>
          </p:cNvPr>
          <p:cNvSpPr/>
          <p:nvPr userDrawn="1"/>
        </p:nvSpPr>
        <p:spPr>
          <a:xfrm>
            <a:off x="11620500" y="525817"/>
            <a:ext cx="571500" cy="49244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B2F141-1AB9-4751-90A0-65BD481D8563}"/>
              </a:ext>
            </a:extLst>
          </p:cNvPr>
          <p:cNvSpPr/>
          <p:nvPr userDrawn="1"/>
        </p:nvSpPr>
        <p:spPr>
          <a:xfrm>
            <a:off x="11824884" y="6511448"/>
            <a:ext cx="367116" cy="2735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94255E-A54B-4118-B827-E0382D3A0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7650" y="589475"/>
            <a:ext cx="419100" cy="365125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FD50806-BABF-4915-9689-3B9956D1C75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33619BB-9A09-40D9-A9F1-A026ABABCFBF}"/>
              </a:ext>
            </a:extLst>
          </p:cNvPr>
          <p:cNvGrpSpPr/>
          <p:nvPr userDrawn="1"/>
        </p:nvGrpSpPr>
        <p:grpSpPr>
          <a:xfrm>
            <a:off x="334126" y="6577411"/>
            <a:ext cx="1084573" cy="141598"/>
            <a:chOff x="334126" y="6490192"/>
            <a:chExt cx="1084573" cy="14159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06B9428-3B49-42EA-ACD3-FF049EF21512}"/>
                </a:ext>
              </a:extLst>
            </p:cNvPr>
            <p:cNvSpPr/>
            <p:nvPr/>
          </p:nvSpPr>
          <p:spPr>
            <a:xfrm rot="18900000" flipH="1">
              <a:off x="334126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rgbClr val="CE2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069E56F-ACCE-4A35-B24D-58EA37E4CEA1}"/>
                </a:ext>
              </a:extLst>
            </p:cNvPr>
            <p:cNvSpPr/>
            <p:nvPr/>
          </p:nvSpPr>
          <p:spPr>
            <a:xfrm rot="18900000" flipH="1">
              <a:off x="648451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rgbClr val="204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465AED1-A4C5-416C-90F3-39CC10CEEAF1}"/>
                </a:ext>
              </a:extLst>
            </p:cNvPr>
            <p:cNvSpPr/>
            <p:nvPr/>
          </p:nvSpPr>
          <p:spPr>
            <a:xfrm rot="18900000" flipH="1">
              <a:off x="962776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11431DD-99C5-48BB-92EB-730E9F76D556}"/>
                </a:ext>
              </a:extLst>
            </p:cNvPr>
            <p:cNvSpPr/>
            <p:nvPr/>
          </p:nvSpPr>
          <p:spPr>
            <a:xfrm rot="18900000" flipH="1">
              <a:off x="1277101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A5DDF28-4423-4AF0-883A-BEE2D1179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3189" y="6465646"/>
            <a:ext cx="1561695" cy="365125"/>
          </a:xfrm>
        </p:spPr>
        <p:txBody>
          <a:bodyPr/>
          <a:lstStyle>
            <a:lvl1pPr algn="ctr">
              <a:defRPr/>
            </a:lvl1pPr>
          </a:lstStyle>
          <a:p>
            <a:fld id="{577EF881-D79A-48E6-9490-89ADE5664A2D}" type="datetime1">
              <a:rPr lang="el-GR" smtClean="0"/>
              <a:pPr/>
              <a:t>4/11/2020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2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8C9F7F1-EEC7-46BD-A1BF-A84E2080AB06}"/>
              </a:ext>
            </a:extLst>
          </p:cNvPr>
          <p:cNvSpPr/>
          <p:nvPr userDrawn="1"/>
        </p:nvSpPr>
        <p:spPr>
          <a:xfrm>
            <a:off x="0" y="6511448"/>
            <a:ext cx="10263189" cy="2735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697E84-B24C-45E1-B5E2-2055DC460E2B}"/>
              </a:ext>
            </a:extLst>
          </p:cNvPr>
          <p:cNvSpPr/>
          <p:nvPr userDrawn="1"/>
        </p:nvSpPr>
        <p:spPr>
          <a:xfrm>
            <a:off x="11620500" y="525817"/>
            <a:ext cx="571500" cy="49244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86CD30-C1F7-4F1C-A2BE-296375984BEE}"/>
              </a:ext>
            </a:extLst>
          </p:cNvPr>
          <p:cNvSpPr/>
          <p:nvPr userDrawn="1"/>
        </p:nvSpPr>
        <p:spPr>
          <a:xfrm>
            <a:off x="11824884" y="6511448"/>
            <a:ext cx="367116" cy="2735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CBA262D7-A96F-4408-8F02-4886014BC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7650" y="589475"/>
            <a:ext cx="419100" cy="365125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FD50806-BABF-4915-9689-3B9956D1C75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5309FA6-F672-455E-955D-B63C2E15B767}"/>
              </a:ext>
            </a:extLst>
          </p:cNvPr>
          <p:cNvGrpSpPr/>
          <p:nvPr userDrawn="1"/>
        </p:nvGrpSpPr>
        <p:grpSpPr>
          <a:xfrm>
            <a:off x="334126" y="6577411"/>
            <a:ext cx="1084573" cy="141598"/>
            <a:chOff x="334126" y="6490192"/>
            <a:chExt cx="1084573" cy="141598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4FEBCF0-94B1-404B-8C9F-2DCA574C8B2D}"/>
                </a:ext>
              </a:extLst>
            </p:cNvPr>
            <p:cNvSpPr/>
            <p:nvPr/>
          </p:nvSpPr>
          <p:spPr>
            <a:xfrm rot="18900000" flipH="1">
              <a:off x="334126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rgbClr val="CE2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76D0EC6-9588-45EE-90D4-6E4C69D39683}"/>
                </a:ext>
              </a:extLst>
            </p:cNvPr>
            <p:cNvSpPr/>
            <p:nvPr/>
          </p:nvSpPr>
          <p:spPr>
            <a:xfrm rot="18900000" flipH="1">
              <a:off x="648451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rgbClr val="204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987DA7BA-10C8-4993-9A03-3A5333A3916C}"/>
                </a:ext>
              </a:extLst>
            </p:cNvPr>
            <p:cNvSpPr/>
            <p:nvPr/>
          </p:nvSpPr>
          <p:spPr>
            <a:xfrm rot="18900000" flipH="1">
              <a:off x="962776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9BB0092-77B4-406B-A737-5C223E99A5A5}"/>
                </a:ext>
              </a:extLst>
            </p:cNvPr>
            <p:cNvSpPr/>
            <p:nvPr/>
          </p:nvSpPr>
          <p:spPr>
            <a:xfrm rot="18900000" flipH="1">
              <a:off x="1277101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17D6805-8C31-4392-A1FF-28B61B6B8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3189" y="6465646"/>
            <a:ext cx="1561695" cy="365125"/>
          </a:xfrm>
        </p:spPr>
        <p:txBody>
          <a:bodyPr/>
          <a:lstStyle>
            <a:lvl1pPr algn="ctr">
              <a:defRPr/>
            </a:lvl1pPr>
          </a:lstStyle>
          <a:p>
            <a:fld id="{B767AFD4-ECAB-48D0-9B42-888EF6EA74FF}" type="datetime1">
              <a:rPr lang="el-GR" smtClean="0"/>
              <a:pPr/>
              <a:t>4/11/2020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81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784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759117-0F16-48ED-9718-C5D09846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745ED-7A57-4683-810C-5E5003926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5B1BF-AD50-4239-805D-33B3AEE528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6E29E-4CD8-4DBC-A0F0-6B367D94204E}" type="datetime1">
              <a:rPr lang="el-GR" smtClean="0"/>
              <a:t>4/11/2020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81636-41B2-41A0-9EEE-E0104F8887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50806-BABF-4915-9689-3B9956D1C7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3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chart" Target="../charts/chart2.xml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2.svg"/><Relationship Id="rId3" Type="http://schemas.openxmlformats.org/officeDocument/2006/relationships/chart" Target="../charts/chart3.xml"/><Relationship Id="rId7" Type="http://schemas.openxmlformats.org/officeDocument/2006/relationships/image" Target="../media/image12.sv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0.svg"/><Relationship Id="rId5" Type="http://schemas.openxmlformats.org/officeDocument/2006/relationships/image" Target="../media/image10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16.sv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8.svg"/><Relationship Id="rId3" Type="http://schemas.openxmlformats.org/officeDocument/2006/relationships/chart" Target="../charts/chart4.xml"/><Relationship Id="rId7" Type="http://schemas.openxmlformats.org/officeDocument/2006/relationships/image" Target="../media/image12.sv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6.svg"/><Relationship Id="rId5" Type="http://schemas.openxmlformats.org/officeDocument/2006/relationships/image" Target="../media/image10.svg"/><Relationship Id="rId10" Type="http://schemas.openxmlformats.org/officeDocument/2006/relationships/image" Target="../media/image25.png"/><Relationship Id="rId4" Type="http://schemas.openxmlformats.org/officeDocument/2006/relationships/image" Target="../media/image9.png"/><Relationship Id="rId9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29.png"/><Relationship Id="rId7" Type="http://schemas.openxmlformats.org/officeDocument/2006/relationships/image" Target="../media/image6.sv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svg"/><Relationship Id="rId5" Type="http://schemas.openxmlformats.org/officeDocument/2006/relationships/chart" Target="../charts/chart5.xml"/><Relationship Id="rId15" Type="http://schemas.openxmlformats.org/officeDocument/2006/relationships/image" Target="../media/image16.sv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14.sv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EC99F55-56E5-4CC2-A268-74627FA59C6D}"/>
              </a:ext>
            </a:extLst>
          </p:cNvPr>
          <p:cNvSpPr txBox="1">
            <a:spLocks/>
          </p:cNvSpPr>
          <p:nvPr/>
        </p:nvSpPr>
        <p:spPr>
          <a:xfrm>
            <a:off x="7464614" y="541421"/>
            <a:ext cx="4087306" cy="55345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l-GR" b="1" dirty="0"/>
              <a:t>ΕΙΣΗΓΗΣΗ</a:t>
            </a:r>
            <a:endParaRPr lang="en-US" b="1" dirty="0"/>
          </a:p>
          <a:p>
            <a:pPr>
              <a:spcAft>
                <a:spcPts val="600"/>
              </a:spcAft>
            </a:pPr>
            <a:r>
              <a:rPr lang="en-US" sz="2800" b="1" dirty="0"/>
              <a:t> </a:t>
            </a:r>
          </a:p>
          <a:p>
            <a:pPr>
              <a:spcAft>
                <a:spcPts val="600"/>
              </a:spcAft>
            </a:pPr>
            <a:r>
              <a:rPr lang="en-US" sz="2800" b="1" dirty="0" err="1"/>
              <a:t>Προέδρου</a:t>
            </a:r>
            <a:r>
              <a:rPr lang="en-US" sz="2800" b="1" dirty="0"/>
              <a:t> Επ</a:t>
            </a:r>
            <a:r>
              <a:rPr lang="en-US" sz="2800" b="1" dirty="0" err="1"/>
              <a:t>ιτρο</a:t>
            </a:r>
            <a:r>
              <a:rPr lang="en-US" sz="2800" b="1" dirty="0"/>
              <a:t>πής Ηλεκτρονικής Διακυβέρνησης</a:t>
            </a:r>
          </a:p>
          <a:p>
            <a:pPr>
              <a:spcAft>
                <a:spcPts val="600"/>
              </a:spcAft>
            </a:pPr>
            <a:endParaRPr lang="en-US" sz="2800" b="1" dirty="0"/>
          </a:p>
          <a:p>
            <a:pPr>
              <a:spcAft>
                <a:spcPts val="600"/>
              </a:spcAft>
            </a:pPr>
            <a:r>
              <a:rPr lang="en-US" sz="2800" b="1" dirty="0" err="1"/>
              <a:t>Τσιάμης</a:t>
            </a:r>
            <a:r>
              <a:rPr lang="en-US" sz="2800" b="1" dirty="0"/>
              <a:t>  </a:t>
            </a:r>
            <a:r>
              <a:rPr lang="en-US" sz="2800" b="1" dirty="0" err="1"/>
              <a:t>Ιωάννης</a:t>
            </a:r>
            <a:r>
              <a:rPr lang="en-US" sz="2800" b="1" dirty="0"/>
              <a:t> </a:t>
            </a:r>
          </a:p>
          <a:p>
            <a:pPr>
              <a:spcAft>
                <a:spcPts val="600"/>
              </a:spcAft>
            </a:pPr>
            <a:r>
              <a:rPr lang="en-US" sz="2800" b="1" dirty="0"/>
              <a:t>Δ.Σ </a:t>
            </a:r>
            <a:r>
              <a:rPr lang="en-US" sz="2800" b="1" dirty="0" err="1"/>
              <a:t>Δήμου</a:t>
            </a:r>
            <a:r>
              <a:rPr lang="en-US" sz="2800" b="1" dirty="0"/>
              <a:t> </a:t>
            </a:r>
            <a:r>
              <a:rPr lang="en-US" sz="2800" b="1" dirty="0" err="1"/>
              <a:t>Ορχομενού</a:t>
            </a:r>
            <a:endParaRPr lang="en-US" sz="2800" b="1" dirty="0"/>
          </a:p>
          <a:p>
            <a:pPr>
              <a:spcAft>
                <a:spcPts val="600"/>
              </a:spcAft>
            </a:pPr>
            <a:endParaRPr lang="en-US" sz="1800" b="1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C50F7C36-B3E1-47A5-AF2B-BB2592B995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1" r="-1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53112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8B61B-BB92-4768-AFBB-C2D3F2084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Χρηση</a:t>
            </a:r>
            <a:r>
              <a:rPr lang="el-GR" dirty="0"/>
              <a:t> </a:t>
            </a:r>
            <a:r>
              <a:rPr lang="el-GR" dirty="0" err="1"/>
              <a:t>εφαρμογων</a:t>
            </a:r>
            <a:r>
              <a:rPr lang="el-GR" dirty="0"/>
              <a:t> </a:t>
            </a:r>
            <a:r>
              <a:rPr lang="en-US" cap="none" dirty="0" err="1"/>
              <a:t>gov</a:t>
            </a:r>
            <a:r>
              <a:rPr lang="en-US" dirty="0" err="1"/>
              <a:t>APPS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5BE32-A5E1-45B4-BD01-9003A5E21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0806-BABF-4915-9689-3B9956D1C75C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10" name="Chart 9" descr="This is a chart.">
            <a:extLst>
              <a:ext uri="{FF2B5EF4-FFF2-40B4-BE49-F238E27FC236}">
                <a16:creationId xmlns:a16="http://schemas.microsoft.com/office/drawing/2014/main" id="{E66CA3D8-2C78-46B3-B39E-61C3B15704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7670273"/>
              </p:ext>
            </p:extLst>
          </p:nvPr>
        </p:nvGraphicFramePr>
        <p:xfrm>
          <a:off x="3188051" y="2073633"/>
          <a:ext cx="5714649" cy="3713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4145C40C-A08D-4984-A61C-A64C2C04D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62728" y="5285549"/>
            <a:ext cx="101600" cy="1002366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47">
            <a:extLst>
              <a:ext uri="{FF2B5EF4-FFF2-40B4-BE49-F238E27FC236}">
                <a16:creationId xmlns:a16="http://schemas.microsoft.com/office/drawing/2014/main" id="{6DEA7C2E-5CA4-4158-A8D2-337962DDF790}"/>
              </a:ext>
            </a:extLst>
          </p:cNvPr>
          <p:cNvSpPr txBox="1"/>
          <p:nvPr/>
        </p:nvSpPr>
        <p:spPr>
          <a:xfrm>
            <a:off x="8991906" y="5540511"/>
            <a:ext cx="2695693" cy="49244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Χρήση διαδικασία δέσμευσης </a:t>
            </a:r>
          </a:p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l-G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-Παράβολου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4FFC4B-C0FD-40B7-84F6-1581A1DBE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2478438" y="2372594"/>
            <a:ext cx="101600" cy="1002366"/>
          </a:xfrm>
          <a:prstGeom prst="rect">
            <a:avLst/>
          </a:prstGeom>
          <a:solidFill>
            <a:srgbClr val="CE2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DF1C4B-6BC2-4B51-8433-E3F484209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3430022" y="5190767"/>
            <a:ext cx="101600" cy="100236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0" name="TextBox 47">
            <a:extLst>
              <a:ext uri="{FF2B5EF4-FFF2-40B4-BE49-F238E27FC236}">
                <a16:creationId xmlns:a16="http://schemas.microsoft.com/office/drawing/2014/main" id="{37C247B4-175D-4D11-B853-D2AF3DE04EB3}"/>
              </a:ext>
            </a:extLst>
          </p:cNvPr>
          <p:cNvSpPr txBox="1"/>
          <p:nvPr/>
        </p:nvSpPr>
        <p:spPr>
          <a:xfrm flipH="1">
            <a:off x="126444" y="2381335"/>
            <a:ext cx="2124415" cy="98488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l-G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Αναζήτηση Μητρώου Φυσικών Προσώπων για βεβαίωση οφειλών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sp>
        <p:nvSpPr>
          <p:cNvPr id="21" name="TextBox 47">
            <a:extLst>
              <a:ext uri="{FF2B5EF4-FFF2-40B4-BE49-F238E27FC236}">
                <a16:creationId xmlns:a16="http://schemas.microsoft.com/office/drawing/2014/main" id="{A11FA36C-8B09-47A5-A9E8-B41DE0D47FEA}"/>
              </a:ext>
            </a:extLst>
          </p:cNvPr>
          <p:cNvSpPr txBox="1"/>
          <p:nvPr/>
        </p:nvSpPr>
        <p:spPr>
          <a:xfrm flipH="1">
            <a:off x="509022" y="5322619"/>
            <a:ext cx="2693422" cy="73866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l-G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Αναζήτηση Κατόχων Οχημάτων για βεβαίωση κλήσεων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sp>
        <p:nvSpPr>
          <p:cNvPr id="24" name="TextBox 47">
            <a:extLst>
              <a:ext uri="{FF2B5EF4-FFF2-40B4-BE49-F238E27FC236}">
                <a16:creationId xmlns:a16="http://schemas.microsoft.com/office/drawing/2014/main" id="{EE9CFF36-DC03-46FB-B2EF-37A7DD0E30C4}"/>
              </a:ext>
            </a:extLst>
          </p:cNvPr>
          <p:cNvSpPr txBox="1"/>
          <p:nvPr/>
        </p:nvSpPr>
        <p:spPr>
          <a:xfrm>
            <a:off x="6645772" y="5478956"/>
            <a:ext cx="1903168" cy="61555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l-GR" sz="4000" b="1" dirty="0">
                <a:solidFill>
                  <a:srgbClr val="A6A6A6"/>
                </a:solidFill>
                <a:latin typeface="+mj-lt"/>
              </a:rPr>
              <a:t>40</a:t>
            </a:r>
            <a:r>
              <a:rPr lang="en-US" sz="4000" b="1" dirty="0">
                <a:solidFill>
                  <a:srgbClr val="A6A6A6"/>
                </a:solidFill>
                <a:latin typeface="+mj-lt"/>
              </a:rPr>
              <a:t>%</a:t>
            </a:r>
          </a:p>
        </p:txBody>
      </p:sp>
      <p:sp>
        <p:nvSpPr>
          <p:cNvPr id="25" name="TextBox 47">
            <a:extLst>
              <a:ext uri="{FF2B5EF4-FFF2-40B4-BE49-F238E27FC236}">
                <a16:creationId xmlns:a16="http://schemas.microsoft.com/office/drawing/2014/main" id="{DC0A9957-E152-49C0-B103-E3AA9D206C7A}"/>
              </a:ext>
            </a:extLst>
          </p:cNvPr>
          <p:cNvSpPr txBox="1"/>
          <p:nvPr/>
        </p:nvSpPr>
        <p:spPr>
          <a:xfrm>
            <a:off x="2691478" y="2566001"/>
            <a:ext cx="1903168" cy="61555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CE295E"/>
                </a:solidFill>
                <a:latin typeface="+mj-lt"/>
              </a:rPr>
              <a:t>2</a:t>
            </a:r>
            <a:r>
              <a:rPr lang="el-GR" sz="4000" b="1" dirty="0">
                <a:solidFill>
                  <a:srgbClr val="CE295E"/>
                </a:solidFill>
                <a:latin typeface="+mj-lt"/>
              </a:rPr>
              <a:t>0</a:t>
            </a:r>
            <a:r>
              <a:rPr lang="en-US" sz="4000" b="1" dirty="0">
                <a:solidFill>
                  <a:srgbClr val="CE295E"/>
                </a:solidFill>
                <a:latin typeface="+mj-lt"/>
              </a:rPr>
              <a:t>%</a:t>
            </a:r>
          </a:p>
        </p:txBody>
      </p:sp>
      <p:sp>
        <p:nvSpPr>
          <p:cNvPr id="26" name="TextBox 47">
            <a:extLst>
              <a:ext uri="{FF2B5EF4-FFF2-40B4-BE49-F238E27FC236}">
                <a16:creationId xmlns:a16="http://schemas.microsoft.com/office/drawing/2014/main" id="{ECA5C0CC-DE7F-4793-B26A-CEF2C3D04658}"/>
              </a:ext>
            </a:extLst>
          </p:cNvPr>
          <p:cNvSpPr txBox="1"/>
          <p:nvPr/>
        </p:nvSpPr>
        <p:spPr>
          <a:xfrm>
            <a:off x="3643062" y="5384174"/>
            <a:ext cx="1903168" cy="61555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000" b="1" dirty="0">
                <a:solidFill>
                  <a:srgbClr val="404040"/>
                </a:solidFill>
                <a:latin typeface="+mj-lt"/>
              </a:rPr>
              <a:t>30</a:t>
            </a:r>
            <a:r>
              <a:rPr lang="en-US" sz="4000" b="1" dirty="0">
                <a:solidFill>
                  <a:srgbClr val="404040"/>
                </a:solidFill>
                <a:latin typeface="+mj-lt"/>
              </a:rPr>
              <a:t>%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0F608E-70A2-422E-9EFC-68204BB5D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2CD0-166C-4B53-90D4-FC493FA4CF7A}" type="datetime1">
              <a:rPr lang="el-GR" smtClean="0"/>
              <a:t>4/11/2020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0A2540-4EDC-45DE-A316-AEC4783BD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830432" y="1375174"/>
            <a:ext cx="101600" cy="1002366"/>
          </a:xfrm>
          <a:prstGeom prst="rect">
            <a:avLst/>
          </a:prstGeom>
          <a:solidFill>
            <a:srgbClr val="5A2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6" name="TextBox 47">
            <a:extLst>
              <a:ext uri="{FF2B5EF4-FFF2-40B4-BE49-F238E27FC236}">
                <a16:creationId xmlns:a16="http://schemas.microsoft.com/office/drawing/2014/main" id="{755669A4-75F6-4EED-AD81-AD5B7DFCA24A}"/>
              </a:ext>
            </a:extLst>
          </p:cNvPr>
          <p:cNvSpPr txBox="1"/>
          <p:nvPr/>
        </p:nvSpPr>
        <p:spPr>
          <a:xfrm flipH="1">
            <a:off x="2478438" y="1329008"/>
            <a:ext cx="2124415" cy="73866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l-G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Αποδεικτικό Φορολογικής Ενημερότητας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sp>
        <p:nvSpPr>
          <p:cNvPr id="22" name="TextBox 47">
            <a:extLst>
              <a:ext uri="{FF2B5EF4-FFF2-40B4-BE49-F238E27FC236}">
                <a16:creationId xmlns:a16="http://schemas.microsoft.com/office/drawing/2014/main" id="{E1B5B582-3B86-4C43-86EA-80E3D7B74DB1}"/>
              </a:ext>
            </a:extLst>
          </p:cNvPr>
          <p:cNvSpPr txBox="1"/>
          <p:nvPr/>
        </p:nvSpPr>
        <p:spPr>
          <a:xfrm>
            <a:off x="5043472" y="1375174"/>
            <a:ext cx="1903168" cy="61555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l-GR" sz="4000" b="1" dirty="0">
                <a:solidFill>
                  <a:srgbClr val="5A2D82"/>
                </a:solidFill>
                <a:latin typeface="+mj-lt"/>
              </a:rPr>
              <a:t>8</a:t>
            </a:r>
            <a:r>
              <a:rPr lang="en-US" sz="4000" b="1" dirty="0">
                <a:solidFill>
                  <a:srgbClr val="5A2D82"/>
                </a:solidFill>
                <a:latin typeface="+mj-lt"/>
              </a:rPr>
              <a:t>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9F16AA-0270-4584-880F-C8163B551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8447994" y="1667232"/>
            <a:ext cx="101600" cy="1002366"/>
          </a:xfrm>
          <a:prstGeom prst="rect">
            <a:avLst/>
          </a:prstGeom>
          <a:solidFill>
            <a:srgbClr val="0B8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6" name="TextBox 47">
            <a:extLst>
              <a:ext uri="{FF2B5EF4-FFF2-40B4-BE49-F238E27FC236}">
                <a16:creationId xmlns:a16="http://schemas.microsoft.com/office/drawing/2014/main" id="{E01966DE-F759-4643-A405-EF5988210A20}"/>
              </a:ext>
            </a:extLst>
          </p:cNvPr>
          <p:cNvSpPr txBox="1"/>
          <p:nvPr/>
        </p:nvSpPr>
        <p:spPr>
          <a:xfrm flipH="1">
            <a:off x="6096000" y="1867287"/>
            <a:ext cx="2124415" cy="24622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l-G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Ε9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7" name="TextBox 47">
            <a:extLst>
              <a:ext uri="{FF2B5EF4-FFF2-40B4-BE49-F238E27FC236}">
                <a16:creationId xmlns:a16="http://schemas.microsoft.com/office/drawing/2014/main" id="{2AB7A4FE-D6D8-4382-863F-F4C4FD9BEA13}"/>
              </a:ext>
            </a:extLst>
          </p:cNvPr>
          <p:cNvSpPr txBox="1"/>
          <p:nvPr/>
        </p:nvSpPr>
        <p:spPr>
          <a:xfrm>
            <a:off x="8661034" y="1667232"/>
            <a:ext cx="1903168" cy="61555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l-GR" sz="4000" b="1" dirty="0">
                <a:solidFill>
                  <a:srgbClr val="0B815A"/>
                </a:solidFill>
                <a:latin typeface="+mj-lt"/>
              </a:rPr>
              <a:t>8</a:t>
            </a:r>
            <a:r>
              <a:rPr lang="en-US" sz="4000" b="1" dirty="0">
                <a:solidFill>
                  <a:srgbClr val="0B815A"/>
                </a:solidFill>
                <a:latin typeface="+mj-lt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00671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5BE32-A5E1-45B4-BD01-9003A5E21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0806-BABF-4915-9689-3B9956D1C75C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10" name="Chart 9" descr="This is a chart.">
            <a:extLst>
              <a:ext uri="{FF2B5EF4-FFF2-40B4-BE49-F238E27FC236}">
                <a16:creationId xmlns:a16="http://schemas.microsoft.com/office/drawing/2014/main" id="{E66CA3D8-2C78-46B3-B39E-61C3B1570440}"/>
              </a:ext>
            </a:extLst>
          </p:cNvPr>
          <p:cNvGraphicFramePr/>
          <p:nvPr/>
        </p:nvGraphicFramePr>
        <p:xfrm>
          <a:off x="3188051" y="2073633"/>
          <a:ext cx="5714649" cy="3713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0F608E-70A2-422E-9EFC-68204BB5D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2CD0-166C-4B53-90D4-FC493FA4CF7A}" type="datetime1">
              <a:rPr lang="el-GR" smtClean="0"/>
              <a:t>4/11/2020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A4DC5E0-9ACF-4CEC-85A4-9CAE5DF3C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FD0A57-20BA-42B4-B206-FFD3FCBAFD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37" y="0"/>
            <a:ext cx="10184963" cy="654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96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89828-C3DA-4597-BCE6-9ABD37A41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0806-BABF-4915-9689-3B9956D1C75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473A0FD-0576-413F-B773-3FD940B32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-1093206" y="4691650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B57E8E-D4B9-422C-ABD5-96947311F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2B05-6493-4F08-9558-239B3F1BB889}" type="datetime1">
              <a:rPr lang="el-GR" smtClean="0"/>
              <a:t>4/11/2020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F19464-7408-4CB8-9C8D-6CAE84CA4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817"/>
            <a:ext cx="10515600" cy="1495794"/>
          </a:xfrm>
        </p:spPr>
        <p:txBody>
          <a:bodyPr/>
          <a:lstStyle/>
          <a:p>
            <a:r>
              <a:rPr lang="el-GR" dirty="0"/>
              <a:t>ΝΕΕΣ ΥΠΗΡΕΣΙΕΣ ΜΕΣΩ  ΤΟΥ ΚΟΜΒΟΥ </a:t>
            </a:r>
            <a:r>
              <a:rPr lang="el-GR" dirty="0" err="1"/>
              <a:t>govHUB</a:t>
            </a:r>
            <a:br>
              <a:rPr lang="en-US" dirty="0"/>
            </a:br>
            <a:br>
              <a:rPr lang="en-US" dirty="0"/>
            </a:br>
            <a:endParaRPr lang="el-G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E634B4-D131-4BB4-B881-70F1F6BE7148}"/>
              </a:ext>
            </a:extLst>
          </p:cNvPr>
          <p:cNvSpPr txBox="1"/>
          <p:nvPr/>
        </p:nvSpPr>
        <p:spPr>
          <a:xfrm>
            <a:off x="1073214" y="1754977"/>
            <a:ext cx="105156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>
                <a:latin typeface="Century Gothic (Headings)"/>
              </a:rPr>
              <a:t>ΒΕΒΑΙΩΣΗ ΜΟΝΙΜΗΣ ΚΑΤΟΙΚΙΑΣ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>
                <a:latin typeface="Century Gothic (Headings)"/>
              </a:rPr>
              <a:t>ΠΛΑΤΦΟΡΜΑ ΤΕΛΟΥΣ ΑΚΑΘΑΡΙΣΤΩΝ &amp; ΠΑΡΕΠΙΔΗΜΟΥΝΤΩΝ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>
                <a:latin typeface="Century Gothic (Headings)"/>
              </a:rPr>
              <a:t>ΑΣΦΑΛΙΣΤΙΚΗ ΕΝΗΜΕΡΟΤΗΤΑ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>
                <a:latin typeface="Century Gothic (Headings)"/>
              </a:rPr>
              <a:t>ΑΙΤΗΣΗ &amp; ΛΗΨΗ ΠΟΙΝΙΚΟΥ ΜΗΤΡΩΟΥ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>
                <a:latin typeface="Century Gothic (Headings)"/>
              </a:rPr>
              <a:t>ΒΕΒΑΙΩΣΗ ΜΗ ΟΦΕΙΛΗΣ Τ.Α.Π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>
                <a:latin typeface="Century Gothic (Headings)"/>
              </a:rPr>
              <a:t>ΣΥΣΤΗΜΑ ΑΥΤΕΠΑΓΓΕΛΤΗΣ ΑΝΑΖΗΤΗΣΗΣ ΔΙΚΑΙΟΛΟΓΗΤΙΚΩΝ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>
                <a:latin typeface="Century Gothic (Headings)"/>
              </a:rPr>
              <a:t>ΑΥΤΟΜΑΤΗ ΕΞΟΦΛΗΣΗ ΠΡΟΜΗΘΕΥΤΩΝ ΔΗΜΟΣΙΟΥ</a:t>
            </a:r>
            <a:r>
              <a:rPr lang="en-US" sz="2800" dirty="0">
                <a:latin typeface="Century Gothic (Headings)"/>
              </a:rPr>
              <a:t> </a:t>
            </a:r>
            <a:r>
              <a:rPr lang="el-GR" sz="2800" dirty="0">
                <a:latin typeface="Century Gothic (Headings)"/>
              </a:rPr>
              <a:t>(ΑΦΕ + ΑΣΦΑΛΙΣΤΙΚΗ + ΠΟΙΝΙΚΟ)</a:t>
            </a:r>
          </a:p>
        </p:txBody>
      </p:sp>
    </p:spTree>
    <p:extLst>
      <p:ext uri="{BB962C8B-B14F-4D97-AF65-F5344CB8AC3E}">
        <p14:creationId xmlns:p14="http://schemas.microsoft.com/office/powerpoint/2010/main" val="3545750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678692CD-F2B1-470C-B98D-B764BD1B7D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4" b="-1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892040"/>
            <a:ext cx="11548872" cy="1645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5E38B6C-88DD-4F45-BB91-A98EA50D7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588" y="5093208"/>
            <a:ext cx="6973204" cy="1261872"/>
          </a:xfrm>
        </p:spPr>
        <p:txBody>
          <a:bodyPr anchor="ctr">
            <a:normAutofit/>
          </a:bodyPr>
          <a:lstStyle/>
          <a:p>
            <a:pPr algn="l"/>
            <a:r>
              <a:rPr lang="el-GR" sz="4100">
                <a:solidFill>
                  <a:schemeClr val="bg1"/>
                </a:solidFill>
              </a:rPr>
              <a:t>Σας ευχαριστώ για τη προσοχή σας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64106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E85F7-734F-4FE4-B5B2-13D8809A0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3257" y="6553690"/>
            <a:ext cx="28390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77EF881-D79A-48E6-9490-89ADE5664A2D}" type="datetime1">
              <a:rPr lang="el-GR" sz="1050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</a:rPr>
              <a:pPr>
                <a:spcAft>
                  <a:spcPts val="600"/>
                </a:spcAft>
              </a:pPr>
              <a:t>4/11/2020</a:t>
            </a:fld>
            <a:endParaRPr lang="en-US" sz="1050">
              <a:solidFill>
                <a:schemeClr val="tx1">
                  <a:lumMod val="75000"/>
                  <a:lumOff val="25000"/>
                  <a:alpha val="7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C572A2-A975-457F-BBC5-45F2BE635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5314" y="6553690"/>
            <a:ext cx="1128486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D50806-BABF-4915-9689-3B9956D1C75C}" type="slidenum">
              <a:rPr lang="en-US" sz="1050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sz="1050">
              <a:solidFill>
                <a:schemeClr val="tx1">
                  <a:lumMod val="75000"/>
                  <a:lumOff val="25000"/>
                  <a:alpha val="7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62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89828-C3DA-4597-BCE6-9ABD37A41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0806-BABF-4915-9689-3B9956D1C75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473A0FD-0576-413F-B773-3FD940B32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-1093206" y="4691650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262482-E3E6-4492-8A0F-4EB079969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51798"/>
            <a:ext cx="5688531" cy="4231747"/>
          </a:xfrm>
          <a:prstGeom prst="rect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B57E8E-D4B9-422C-ABD5-96947311F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2B05-6493-4F08-9558-239B3F1BB889}" type="datetime1">
              <a:rPr lang="el-GR" smtClean="0"/>
              <a:t>4/11/2020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F19464-7408-4CB8-9C8D-6CAE84CA4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817"/>
            <a:ext cx="10515600" cy="1148979"/>
          </a:xfrm>
        </p:spPr>
        <p:txBody>
          <a:bodyPr/>
          <a:lstStyle/>
          <a:p>
            <a:r>
              <a:rPr lang="el-GR" dirty="0"/>
              <a:t>ΔΟΜΙΚΑ ΣΤΟΙΧΕΙΑ ΨΗΦΙΑΚΟΥ ΜΕΤΑΣΧΗΜΑΤΙΣΜΟΥ</a:t>
            </a:r>
            <a:br>
              <a:rPr lang="en-US" dirty="0"/>
            </a:br>
            <a:br>
              <a:rPr lang="en-US" dirty="0"/>
            </a:br>
            <a:endParaRPr lang="el-G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E634B4-D131-4BB4-B881-70F1F6BE7148}"/>
              </a:ext>
            </a:extLst>
          </p:cNvPr>
          <p:cNvSpPr txBox="1"/>
          <p:nvPr/>
        </p:nvSpPr>
        <p:spPr>
          <a:xfrm>
            <a:off x="375385" y="1951672"/>
            <a:ext cx="111268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latin typeface="Century Gothic (Headings)"/>
              </a:rPr>
              <a:t>ΔΙΑΔΙΚΑΣΙΕΣ</a:t>
            </a:r>
            <a:r>
              <a:rPr lang="en-US" sz="3200" dirty="0">
                <a:latin typeface="Century Gothic (Headings)"/>
              </a:rPr>
              <a:t>				</a:t>
            </a:r>
            <a:r>
              <a:rPr lang="el-GR" sz="3200" cap="none" dirty="0">
                <a:latin typeface="Century Gothic (Headings)"/>
              </a:rPr>
              <a:t>Σχέση Τεχνολογίας &amp;</a:t>
            </a:r>
            <a:br>
              <a:rPr lang="en-US" sz="3200" cap="none" dirty="0">
                <a:latin typeface="Century Gothic (Headings)"/>
              </a:rPr>
            </a:br>
            <a:r>
              <a:rPr lang="en-US" sz="3200" cap="none" dirty="0">
                <a:latin typeface="Century Gothic (Headings)"/>
              </a:rPr>
              <a:t>						</a:t>
            </a:r>
            <a:r>
              <a:rPr lang="el-GR" sz="3200" cap="none" dirty="0">
                <a:latin typeface="Century Gothic (Headings)"/>
              </a:rPr>
              <a:t>Μεταρρύθμισης</a:t>
            </a:r>
            <a:endParaRPr lang="en-US" sz="3200" cap="none" dirty="0">
              <a:latin typeface="Century Gothic (Headings)"/>
            </a:endParaRPr>
          </a:p>
          <a:p>
            <a:br>
              <a:rPr lang="el-GR" sz="3200" cap="none" dirty="0">
                <a:latin typeface="Century Gothic (Headings)"/>
              </a:rPr>
            </a:br>
            <a:r>
              <a:rPr lang="el-GR" sz="3200" dirty="0">
                <a:latin typeface="Century Gothic (Headings)"/>
              </a:rPr>
              <a:t>ΕΡΓΑΣΙΑΚΗ ΚΟΥΛΤΟΥΡΑ </a:t>
            </a:r>
            <a:r>
              <a:rPr lang="en-US" sz="3200" dirty="0">
                <a:latin typeface="Century Gothic (Headings)"/>
              </a:rPr>
              <a:t>	</a:t>
            </a:r>
            <a:r>
              <a:rPr lang="el-GR" sz="3200" cap="none" dirty="0">
                <a:latin typeface="Century Gothic (Headings)"/>
              </a:rPr>
              <a:t>Αλλαγή Νοοτροπίας</a:t>
            </a:r>
            <a:br>
              <a:rPr lang="el-GR" sz="3200" dirty="0">
                <a:latin typeface="Century Gothic (Headings)"/>
              </a:rPr>
            </a:br>
            <a:endParaRPr lang="en-US" sz="3200" dirty="0">
              <a:latin typeface="Century Gothic (Headings)"/>
            </a:endParaRPr>
          </a:p>
          <a:p>
            <a:r>
              <a:rPr lang="el-GR" sz="3200" dirty="0">
                <a:latin typeface="Century Gothic (Headings)"/>
              </a:rPr>
              <a:t>ΤΕΧΝΟΛΟΓΙΕΣ</a:t>
            </a:r>
            <a:r>
              <a:rPr lang="en-US" sz="3200" dirty="0">
                <a:latin typeface="Century Gothic (Headings)"/>
              </a:rPr>
              <a:t>				</a:t>
            </a:r>
            <a:r>
              <a:rPr lang="el-GR" sz="3200" cap="none" dirty="0">
                <a:latin typeface="Century Gothic (Headings)"/>
              </a:rPr>
              <a:t>Δεν Αρκεί Μόνο Να Τις </a:t>
            </a:r>
            <a:r>
              <a:rPr lang="en-US" sz="3200" cap="none" dirty="0">
                <a:latin typeface="Century Gothic (Headings)"/>
              </a:rPr>
              <a:t>							</a:t>
            </a:r>
            <a:r>
              <a:rPr lang="el-GR" sz="3200" cap="none" dirty="0">
                <a:latin typeface="Century Gothic (Headings)"/>
              </a:rPr>
              <a:t>Διαθέτεις, Πρέπει Και Να Τις </a:t>
            </a:r>
            <a:r>
              <a:rPr lang="en-US" sz="3200" cap="none" dirty="0">
                <a:latin typeface="Century Gothic (Headings)"/>
              </a:rPr>
              <a:t>						</a:t>
            </a:r>
            <a:r>
              <a:rPr lang="el-GR" sz="3200" cap="none" dirty="0">
                <a:latin typeface="Century Gothic (Headings)"/>
              </a:rPr>
              <a:t>Χρησιμοποιείς.</a:t>
            </a:r>
            <a:endParaRPr lang="el-GR" sz="3200" dirty="0">
              <a:latin typeface="Century Gothic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1140794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89828-C3DA-4597-BCE6-9ABD37A41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0806-BABF-4915-9689-3B9956D1C75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473A0FD-0576-413F-B773-3FD940B32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-1093206" y="4691650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262482-E3E6-4492-8A0F-4EB079969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67376"/>
            <a:ext cx="5361272" cy="6399560"/>
          </a:xfrm>
          <a:prstGeom prst="rect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B57E8E-D4B9-422C-ABD5-96947311F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2B05-6493-4F08-9558-239B3F1BB889}" type="datetime1">
              <a:rPr lang="el-GR" smtClean="0"/>
              <a:t>4/11/2020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F19464-7408-4CB8-9C8D-6CAE84CA4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02" y="1679044"/>
            <a:ext cx="5017970" cy="2492990"/>
          </a:xfrm>
        </p:spPr>
        <p:txBody>
          <a:bodyPr/>
          <a:lstStyle/>
          <a:p>
            <a:r>
              <a:rPr lang="el-GR" sz="3600" dirty="0">
                <a:latin typeface="Century Gothic (Headings)"/>
              </a:rPr>
              <a:t>ΑΡΧΙΤΕΚΤΟΝΙΚΗ ΚΟΜΒΟΥ ΥΠΗΡΕΣΙΩΝ </a:t>
            </a:r>
            <a:r>
              <a:rPr lang="en-US" sz="3600" dirty="0" err="1">
                <a:latin typeface="Century Gothic (Headings)"/>
              </a:rPr>
              <a:t>govHUB</a:t>
            </a:r>
            <a:r>
              <a:rPr lang="el-GR" sz="3600" dirty="0">
                <a:latin typeface="Century Gothic (Headings)"/>
              </a:rPr>
              <a:t> –</a:t>
            </a:r>
            <a:br>
              <a:rPr lang="en-US" sz="3600" dirty="0">
                <a:latin typeface="Century Gothic (Headings)"/>
              </a:rPr>
            </a:br>
            <a:r>
              <a:rPr lang="el-GR" sz="3600" cap="none" dirty="0" err="1">
                <a:latin typeface="Century Gothic (Headings)"/>
              </a:rPr>
              <a:t>Συνδιαχείριση</a:t>
            </a:r>
            <a:r>
              <a:rPr lang="el-GR" sz="3600" cap="none" dirty="0">
                <a:latin typeface="Century Gothic (Headings)"/>
              </a:rPr>
              <a:t> Με Υπουργείο Ψηφιακής </a:t>
            </a:r>
            <a:r>
              <a:rPr lang="el-GR" sz="3600" dirty="0">
                <a:latin typeface="Century Gothic (Headings)"/>
              </a:rPr>
              <a:t>Διακυβέρνησης. </a:t>
            </a:r>
            <a:br>
              <a:rPr lang="el-GR" sz="3600" dirty="0">
                <a:latin typeface="Century Gothic (Headings)"/>
              </a:rPr>
            </a:br>
            <a:endParaRPr lang="el-GR" sz="3600" dirty="0">
              <a:latin typeface="Century Gothic (Headings)"/>
            </a:endParaRPr>
          </a:p>
        </p:txBody>
      </p:sp>
      <p:pic>
        <p:nvPicPr>
          <p:cNvPr id="3" name="Picture 2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F9D09ED3-BDDB-41DE-BC74-C32CA9C77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06" y="150604"/>
            <a:ext cx="5794860" cy="62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6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19464-7408-4CB8-9C8D-6CAE84CA4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εγγραφεσ</a:t>
            </a:r>
            <a:r>
              <a:rPr lang="el-GR" dirty="0"/>
              <a:t> ΔΗΜΩΝ ΣΤΟ </a:t>
            </a:r>
            <a:r>
              <a:rPr lang="en-US" cap="none" dirty="0" err="1"/>
              <a:t>gov</a:t>
            </a:r>
            <a:r>
              <a:rPr lang="en-US" dirty="0" err="1"/>
              <a:t>HUB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89828-C3DA-4597-BCE6-9ABD37A41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0806-BABF-4915-9689-3B9956D1C75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473A0FD-0576-413F-B773-3FD940B32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-1093206" y="4691650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1" name="Chart 40" descr="This is a chart. ">
            <a:extLst>
              <a:ext uri="{FF2B5EF4-FFF2-40B4-BE49-F238E27FC236}">
                <a16:creationId xmlns:a16="http://schemas.microsoft.com/office/drawing/2014/main" id="{198D5520-0D79-462C-A3B1-F44A5A8747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8127365"/>
              </p:ext>
            </p:extLst>
          </p:nvPr>
        </p:nvGraphicFramePr>
        <p:xfrm>
          <a:off x="209551" y="1331157"/>
          <a:ext cx="11887200" cy="321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2F262482-E3E6-4492-8A0F-4EB079969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825999"/>
            <a:ext cx="12192000" cy="1574801"/>
          </a:xfrm>
          <a:prstGeom prst="rect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TextBox 47">
            <a:extLst>
              <a:ext uri="{FF2B5EF4-FFF2-40B4-BE49-F238E27FC236}">
                <a16:creationId xmlns:a16="http://schemas.microsoft.com/office/drawing/2014/main" id="{2B5BB5A9-EBF5-4B8A-9F43-73BA73A14309}"/>
              </a:ext>
            </a:extLst>
          </p:cNvPr>
          <p:cNvSpPr txBox="1"/>
          <p:nvPr/>
        </p:nvSpPr>
        <p:spPr>
          <a:xfrm>
            <a:off x="820112" y="5244066"/>
            <a:ext cx="3078788" cy="73866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Οι Δήμοι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έχουν χωριστεί σε 5 κατηγορίες ανάλογα με τον πληθυσμό τους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ε βάση την κατηγορία έχουν οριστεί καθημερινά όρια ανά διαδικτυακή υπηρεσία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C89A7C-22CD-4EA2-8D41-03122A255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152900" y="4967068"/>
            <a:ext cx="0" cy="129266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812232B-830B-45D4-B2FA-6E45FE8B1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958239" y="4967068"/>
            <a:ext cx="0" cy="129266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F95A916-8E19-4600-AA32-AD3EA52A5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763579" y="4967068"/>
            <a:ext cx="0" cy="129266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 descr="This is an icon of a human being. ">
            <a:extLst>
              <a:ext uri="{FF2B5EF4-FFF2-40B4-BE49-F238E27FC236}">
                <a16:creationId xmlns:a16="http://schemas.microsoft.com/office/drawing/2014/main" id="{599366DF-55F9-4DAD-B4AA-19F758893012}"/>
              </a:ext>
            </a:extLst>
          </p:cNvPr>
          <p:cNvGrpSpPr/>
          <p:nvPr/>
        </p:nvGrpSpPr>
        <p:grpSpPr>
          <a:xfrm>
            <a:off x="7204325" y="5007455"/>
            <a:ext cx="142875" cy="285750"/>
            <a:chOff x="8243888" y="5922963"/>
            <a:chExt cx="142875" cy="285750"/>
          </a:xfrm>
          <a:solidFill>
            <a:srgbClr val="204468"/>
          </a:solidFill>
        </p:grpSpPr>
        <p:sp>
          <p:nvSpPr>
            <p:cNvPr id="47" name="Freeform 3404">
              <a:extLst>
                <a:ext uri="{FF2B5EF4-FFF2-40B4-BE49-F238E27FC236}">
                  <a16:creationId xmlns:a16="http://schemas.microsoft.com/office/drawing/2014/main" id="{BA9D6795-82C4-401C-AC5B-270619D00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400" y="5922963"/>
              <a:ext cx="68262" cy="66675"/>
            </a:xfrm>
            <a:custGeom>
              <a:avLst/>
              <a:gdLst>
                <a:gd name="T0" fmla="*/ 94 w 168"/>
                <a:gd name="T1" fmla="*/ 167 h 168"/>
                <a:gd name="T2" fmla="*/ 109 w 168"/>
                <a:gd name="T3" fmla="*/ 164 h 168"/>
                <a:gd name="T4" fmla="*/ 125 w 168"/>
                <a:gd name="T5" fmla="*/ 158 h 168"/>
                <a:gd name="T6" fmla="*/ 139 w 168"/>
                <a:gd name="T7" fmla="*/ 149 h 168"/>
                <a:gd name="T8" fmla="*/ 149 w 168"/>
                <a:gd name="T9" fmla="*/ 137 h 168"/>
                <a:gd name="T10" fmla="*/ 158 w 168"/>
                <a:gd name="T11" fmla="*/ 123 h 168"/>
                <a:gd name="T12" fmla="*/ 164 w 168"/>
                <a:gd name="T13" fmla="*/ 109 h 168"/>
                <a:gd name="T14" fmla="*/ 168 w 168"/>
                <a:gd name="T15" fmla="*/ 92 h 168"/>
                <a:gd name="T16" fmla="*/ 168 w 168"/>
                <a:gd name="T17" fmla="*/ 74 h 168"/>
                <a:gd name="T18" fmla="*/ 164 w 168"/>
                <a:gd name="T19" fmla="*/ 59 h 168"/>
                <a:gd name="T20" fmla="*/ 158 w 168"/>
                <a:gd name="T21" fmla="*/ 43 h 168"/>
                <a:gd name="T22" fmla="*/ 149 w 168"/>
                <a:gd name="T23" fmla="*/ 31 h 168"/>
                <a:gd name="T24" fmla="*/ 139 w 168"/>
                <a:gd name="T25" fmla="*/ 19 h 168"/>
                <a:gd name="T26" fmla="*/ 125 w 168"/>
                <a:gd name="T27" fmla="*/ 10 h 168"/>
                <a:gd name="T28" fmla="*/ 109 w 168"/>
                <a:gd name="T29" fmla="*/ 4 h 168"/>
                <a:gd name="T30" fmla="*/ 94 w 168"/>
                <a:gd name="T31" fmla="*/ 0 h 168"/>
                <a:gd name="T32" fmla="*/ 76 w 168"/>
                <a:gd name="T33" fmla="*/ 0 h 168"/>
                <a:gd name="T34" fmla="*/ 59 w 168"/>
                <a:gd name="T35" fmla="*/ 4 h 168"/>
                <a:gd name="T36" fmla="*/ 45 w 168"/>
                <a:gd name="T37" fmla="*/ 10 h 168"/>
                <a:gd name="T38" fmla="*/ 31 w 168"/>
                <a:gd name="T39" fmla="*/ 19 h 168"/>
                <a:gd name="T40" fmla="*/ 19 w 168"/>
                <a:gd name="T41" fmla="*/ 31 h 168"/>
                <a:gd name="T42" fmla="*/ 10 w 168"/>
                <a:gd name="T43" fmla="*/ 43 h 168"/>
                <a:gd name="T44" fmla="*/ 4 w 168"/>
                <a:gd name="T45" fmla="*/ 59 h 168"/>
                <a:gd name="T46" fmla="*/ 1 w 168"/>
                <a:gd name="T47" fmla="*/ 75 h 168"/>
                <a:gd name="T48" fmla="*/ 1 w 168"/>
                <a:gd name="T49" fmla="*/ 92 h 168"/>
                <a:gd name="T50" fmla="*/ 4 w 168"/>
                <a:gd name="T51" fmla="*/ 109 h 168"/>
                <a:gd name="T52" fmla="*/ 10 w 168"/>
                <a:gd name="T53" fmla="*/ 123 h 168"/>
                <a:gd name="T54" fmla="*/ 19 w 168"/>
                <a:gd name="T55" fmla="*/ 137 h 168"/>
                <a:gd name="T56" fmla="*/ 31 w 168"/>
                <a:gd name="T57" fmla="*/ 149 h 168"/>
                <a:gd name="T58" fmla="*/ 45 w 168"/>
                <a:gd name="T59" fmla="*/ 158 h 168"/>
                <a:gd name="T60" fmla="*/ 59 w 168"/>
                <a:gd name="T61" fmla="*/ 164 h 168"/>
                <a:gd name="T62" fmla="*/ 76 w 168"/>
                <a:gd name="T63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168">
                  <a:moveTo>
                    <a:pt x="85" y="168"/>
                  </a:moveTo>
                  <a:lnTo>
                    <a:pt x="94" y="167"/>
                  </a:lnTo>
                  <a:lnTo>
                    <a:pt x="101" y="165"/>
                  </a:lnTo>
                  <a:lnTo>
                    <a:pt x="109" y="164"/>
                  </a:lnTo>
                  <a:lnTo>
                    <a:pt x="117" y="162"/>
                  </a:lnTo>
                  <a:lnTo>
                    <a:pt x="125" y="158"/>
                  </a:lnTo>
                  <a:lnTo>
                    <a:pt x="132" y="153"/>
                  </a:lnTo>
                  <a:lnTo>
                    <a:pt x="139" y="149"/>
                  </a:lnTo>
                  <a:lnTo>
                    <a:pt x="144" y="142"/>
                  </a:lnTo>
                  <a:lnTo>
                    <a:pt x="149" y="137"/>
                  </a:lnTo>
                  <a:lnTo>
                    <a:pt x="154" y="131"/>
                  </a:lnTo>
                  <a:lnTo>
                    <a:pt x="158" y="123"/>
                  </a:lnTo>
                  <a:lnTo>
                    <a:pt x="162" y="117"/>
                  </a:lnTo>
                  <a:lnTo>
                    <a:pt x="164" y="109"/>
                  </a:lnTo>
                  <a:lnTo>
                    <a:pt x="167" y="100"/>
                  </a:lnTo>
                  <a:lnTo>
                    <a:pt x="168" y="92"/>
                  </a:lnTo>
                  <a:lnTo>
                    <a:pt x="168" y="83"/>
                  </a:lnTo>
                  <a:lnTo>
                    <a:pt x="168" y="74"/>
                  </a:lnTo>
                  <a:lnTo>
                    <a:pt x="167" y="66"/>
                  </a:lnTo>
                  <a:lnTo>
                    <a:pt x="164" y="59"/>
                  </a:lnTo>
                  <a:lnTo>
                    <a:pt x="162" y="51"/>
                  </a:lnTo>
                  <a:lnTo>
                    <a:pt x="158" y="43"/>
                  </a:lnTo>
                  <a:lnTo>
                    <a:pt x="154" y="37"/>
                  </a:lnTo>
                  <a:lnTo>
                    <a:pt x="149" y="31"/>
                  </a:lnTo>
                  <a:lnTo>
                    <a:pt x="144" y="24"/>
                  </a:lnTo>
                  <a:lnTo>
                    <a:pt x="139" y="19"/>
                  </a:lnTo>
                  <a:lnTo>
                    <a:pt x="132" y="14"/>
                  </a:lnTo>
                  <a:lnTo>
                    <a:pt x="125" y="10"/>
                  </a:lnTo>
                  <a:lnTo>
                    <a:pt x="117" y="6"/>
                  </a:lnTo>
                  <a:lnTo>
                    <a:pt x="109" y="4"/>
                  </a:lnTo>
                  <a:lnTo>
                    <a:pt x="101" y="1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76" y="0"/>
                  </a:lnTo>
                  <a:lnTo>
                    <a:pt x="68" y="1"/>
                  </a:lnTo>
                  <a:lnTo>
                    <a:pt x="59" y="4"/>
                  </a:lnTo>
                  <a:lnTo>
                    <a:pt x="51" y="6"/>
                  </a:lnTo>
                  <a:lnTo>
                    <a:pt x="45" y="10"/>
                  </a:lnTo>
                  <a:lnTo>
                    <a:pt x="37" y="14"/>
                  </a:lnTo>
                  <a:lnTo>
                    <a:pt x="31" y="19"/>
                  </a:lnTo>
                  <a:lnTo>
                    <a:pt x="26" y="24"/>
                  </a:lnTo>
                  <a:lnTo>
                    <a:pt x="19" y="31"/>
                  </a:lnTo>
                  <a:lnTo>
                    <a:pt x="15" y="37"/>
                  </a:lnTo>
                  <a:lnTo>
                    <a:pt x="10" y="43"/>
                  </a:lnTo>
                  <a:lnTo>
                    <a:pt x="8" y="51"/>
                  </a:lnTo>
                  <a:lnTo>
                    <a:pt x="4" y="59"/>
                  </a:lnTo>
                  <a:lnTo>
                    <a:pt x="3" y="66"/>
                  </a:lnTo>
                  <a:lnTo>
                    <a:pt x="1" y="75"/>
                  </a:lnTo>
                  <a:lnTo>
                    <a:pt x="0" y="83"/>
                  </a:lnTo>
                  <a:lnTo>
                    <a:pt x="1" y="92"/>
                  </a:lnTo>
                  <a:lnTo>
                    <a:pt x="3" y="100"/>
                  </a:lnTo>
                  <a:lnTo>
                    <a:pt x="4" y="109"/>
                  </a:lnTo>
                  <a:lnTo>
                    <a:pt x="8" y="117"/>
                  </a:lnTo>
                  <a:lnTo>
                    <a:pt x="10" y="123"/>
                  </a:lnTo>
                  <a:lnTo>
                    <a:pt x="15" y="131"/>
                  </a:lnTo>
                  <a:lnTo>
                    <a:pt x="19" y="137"/>
                  </a:lnTo>
                  <a:lnTo>
                    <a:pt x="26" y="142"/>
                  </a:lnTo>
                  <a:lnTo>
                    <a:pt x="31" y="149"/>
                  </a:lnTo>
                  <a:lnTo>
                    <a:pt x="37" y="153"/>
                  </a:lnTo>
                  <a:lnTo>
                    <a:pt x="45" y="158"/>
                  </a:lnTo>
                  <a:lnTo>
                    <a:pt x="51" y="162"/>
                  </a:lnTo>
                  <a:lnTo>
                    <a:pt x="59" y="164"/>
                  </a:lnTo>
                  <a:lnTo>
                    <a:pt x="68" y="165"/>
                  </a:lnTo>
                  <a:lnTo>
                    <a:pt x="76" y="167"/>
                  </a:lnTo>
                  <a:lnTo>
                    <a:pt x="85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3405">
              <a:extLst>
                <a:ext uri="{FF2B5EF4-FFF2-40B4-BE49-F238E27FC236}">
                  <a16:creationId xmlns:a16="http://schemas.microsoft.com/office/drawing/2014/main" id="{B82B79F5-636F-420F-8B8E-C373BA302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3888" y="5999163"/>
              <a:ext cx="142875" cy="209550"/>
            </a:xfrm>
            <a:custGeom>
              <a:avLst/>
              <a:gdLst>
                <a:gd name="T0" fmla="*/ 352 w 360"/>
                <a:gd name="T1" fmla="*/ 37 h 529"/>
                <a:gd name="T2" fmla="*/ 244 w 360"/>
                <a:gd name="T3" fmla="*/ 1 h 529"/>
                <a:gd name="T4" fmla="*/ 239 w 360"/>
                <a:gd name="T5" fmla="*/ 0 h 529"/>
                <a:gd name="T6" fmla="*/ 235 w 360"/>
                <a:gd name="T7" fmla="*/ 1 h 529"/>
                <a:gd name="T8" fmla="*/ 231 w 360"/>
                <a:gd name="T9" fmla="*/ 4 h 529"/>
                <a:gd name="T10" fmla="*/ 229 w 360"/>
                <a:gd name="T11" fmla="*/ 8 h 529"/>
                <a:gd name="T12" fmla="*/ 180 w 360"/>
                <a:gd name="T13" fmla="*/ 116 h 529"/>
                <a:gd name="T14" fmla="*/ 131 w 360"/>
                <a:gd name="T15" fmla="*/ 8 h 529"/>
                <a:gd name="T16" fmla="*/ 128 w 360"/>
                <a:gd name="T17" fmla="*/ 4 h 529"/>
                <a:gd name="T18" fmla="*/ 125 w 360"/>
                <a:gd name="T19" fmla="*/ 1 h 529"/>
                <a:gd name="T20" fmla="*/ 121 w 360"/>
                <a:gd name="T21" fmla="*/ 0 h 529"/>
                <a:gd name="T22" fmla="*/ 116 w 360"/>
                <a:gd name="T23" fmla="*/ 1 h 529"/>
                <a:gd name="T24" fmla="*/ 8 w 360"/>
                <a:gd name="T25" fmla="*/ 37 h 529"/>
                <a:gd name="T26" fmla="*/ 4 w 360"/>
                <a:gd name="T27" fmla="*/ 39 h 529"/>
                <a:gd name="T28" fmla="*/ 1 w 360"/>
                <a:gd name="T29" fmla="*/ 41 h 529"/>
                <a:gd name="T30" fmla="*/ 0 w 360"/>
                <a:gd name="T31" fmla="*/ 45 h 529"/>
                <a:gd name="T32" fmla="*/ 0 w 360"/>
                <a:gd name="T33" fmla="*/ 49 h 529"/>
                <a:gd name="T34" fmla="*/ 0 w 360"/>
                <a:gd name="T35" fmla="*/ 277 h 529"/>
                <a:gd name="T36" fmla="*/ 0 w 360"/>
                <a:gd name="T37" fmla="*/ 281 h 529"/>
                <a:gd name="T38" fmla="*/ 3 w 360"/>
                <a:gd name="T39" fmla="*/ 285 h 529"/>
                <a:gd name="T40" fmla="*/ 6 w 360"/>
                <a:gd name="T41" fmla="*/ 288 h 529"/>
                <a:gd name="T42" fmla="*/ 12 w 360"/>
                <a:gd name="T43" fmla="*/ 289 h 529"/>
                <a:gd name="T44" fmla="*/ 62 w 360"/>
                <a:gd name="T45" fmla="*/ 289 h 529"/>
                <a:gd name="T46" fmla="*/ 95 w 360"/>
                <a:gd name="T47" fmla="*/ 519 h 529"/>
                <a:gd name="T48" fmla="*/ 98 w 360"/>
                <a:gd name="T49" fmla="*/ 523 h 529"/>
                <a:gd name="T50" fmla="*/ 100 w 360"/>
                <a:gd name="T51" fmla="*/ 527 h 529"/>
                <a:gd name="T52" fmla="*/ 103 w 360"/>
                <a:gd name="T53" fmla="*/ 529 h 529"/>
                <a:gd name="T54" fmla="*/ 108 w 360"/>
                <a:gd name="T55" fmla="*/ 529 h 529"/>
                <a:gd name="T56" fmla="*/ 252 w 360"/>
                <a:gd name="T57" fmla="*/ 529 h 529"/>
                <a:gd name="T58" fmla="*/ 256 w 360"/>
                <a:gd name="T59" fmla="*/ 529 h 529"/>
                <a:gd name="T60" fmla="*/ 259 w 360"/>
                <a:gd name="T61" fmla="*/ 527 h 529"/>
                <a:gd name="T62" fmla="*/ 262 w 360"/>
                <a:gd name="T63" fmla="*/ 523 h 529"/>
                <a:gd name="T64" fmla="*/ 263 w 360"/>
                <a:gd name="T65" fmla="*/ 519 h 529"/>
                <a:gd name="T66" fmla="*/ 298 w 360"/>
                <a:gd name="T67" fmla="*/ 289 h 529"/>
                <a:gd name="T68" fmla="*/ 348 w 360"/>
                <a:gd name="T69" fmla="*/ 289 h 529"/>
                <a:gd name="T70" fmla="*/ 353 w 360"/>
                <a:gd name="T71" fmla="*/ 288 h 529"/>
                <a:gd name="T72" fmla="*/ 357 w 360"/>
                <a:gd name="T73" fmla="*/ 285 h 529"/>
                <a:gd name="T74" fmla="*/ 360 w 360"/>
                <a:gd name="T75" fmla="*/ 281 h 529"/>
                <a:gd name="T76" fmla="*/ 360 w 360"/>
                <a:gd name="T77" fmla="*/ 277 h 529"/>
                <a:gd name="T78" fmla="*/ 360 w 360"/>
                <a:gd name="T79" fmla="*/ 49 h 529"/>
                <a:gd name="T80" fmla="*/ 360 w 360"/>
                <a:gd name="T81" fmla="*/ 45 h 529"/>
                <a:gd name="T82" fmla="*/ 358 w 360"/>
                <a:gd name="T83" fmla="*/ 41 h 529"/>
                <a:gd name="T84" fmla="*/ 354 w 360"/>
                <a:gd name="T85" fmla="*/ 39 h 529"/>
                <a:gd name="T86" fmla="*/ 352 w 360"/>
                <a:gd name="T87" fmla="*/ 3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0" h="529">
                  <a:moveTo>
                    <a:pt x="352" y="37"/>
                  </a:moveTo>
                  <a:lnTo>
                    <a:pt x="244" y="1"/>
                  </a:lnTo>
                  <a:lnTo>
                    <a:pt x="239" y="0"/>
                  </a:lnTo>
                  <a:lnTo>
                    <a:pt x="235" y="1"/>
                  </a:lnTo>
                  <a:lnTo>
                    <a:pt x="231" y="4"/>
                  </a:lnTo>
                  <a:lnTo>
                    <a:pt x="229" y="8"/>
                  </a:lnTo>
                  <a:lnTo>
                    <a:pt x="180" y="116"/>
                  </a:lnTo>
                  <a:lnTo>
                    <a:pt x="131" y="8"/>
                  </a:lnTo>
                  <a:lnTo>
                    <a:pt x="128" y="4"/>
                  </a:lnTo>
                  <a:lnTo>
                    <a:pt x="125" y="1"/>
                  </a:lnTo>
                  <a:lnTo>
                    <a:pt x="121" y="0"/>
                  </a:lnTo>
                  <a:lnTo>
                    <a:pt x="116" y="1"/>
                  </a:lnTo>
                  <a:lnTo>
                    <a:pt x="8" y="37"/>
                  </a:lnTo>
                  <a:lnTo>
                    <a:pt x="4" y="39"/>
                  </a:lnTo>
                  <a:lnTo>
                    <a:pt x="1" y="41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3" y="285"/>
                  </a:lnTo>
                  <a:lnTo>
                    <a:pt x="6" y="288"/>
                  </a:lnTo>
                  <a:lnTo>
                    <a:pt x="12" y="289"/>
                  </a:lnTo>
                  <a:lnTo>
                    <a:pt x="62" y="289"/>
                  </a:lnTo>
                  <a:lnTo>
                    <a:pt x="95" y="519"/>
                  </a:lnTo>
                  <a:lnTo>
                    <a:pt x="98" y="523"/>
                  </a:lnTo>
                  <a:lnTo>
                    <a:pt x="100" y="527"/>
                  </a:lnTo>
                  <a:lnTo>
                    <a:pt x="103" y="529"/>
                  </a:lnTo>
                  <a:lnTo>
                    <a:pt x="108" y="529"/>
                  </a:lnTo>
                  <a:lnTo>
                    <a:pt x="252" y="529"/>
                  </a:lnTo>
                  <a:lnTo>
                    <a:pt x="256" y="529"/>
                  </a:lnTo>
                  <a:lnTo>
                    <a:pt x="259" y="527"/>
                  </a:lnTo>
                  <a:lnTo>
                    <a:pt x="262" y="523"/>
                  </a:lnTo>
                  <a:lnTo>
                    <a:pt x="263" y="519"/>
                  </a:lnTo>
                  <a:lnTo>
                    <a:pt x="298" y="289"/>
                  </a:lnTo>
                  <a:lnTo>
                    <a:pt x="348" y="289"/>
                  </a:lnTo>
                  <a:lnTo>
                    <a:pt x="353" y="288"/>
                  </a:lnTo>
                  <a:lnTo>
                    <a:pt x="357" y="285"/>
                  </a:lnTo>
                  <a:lnTo>
                    <a:pt x="360" y="281"/>
                  </a:lnTo>
                  <a:lnTo>
                    <a:pt x="360" y="277"/>
                  </a:lnTo>
                  <a:lnTo>
                    <a:pt x="360" y="49"/>
                  </a:lnTo>
                  <a:lnTo>
                    <a:pt x="360" y="45"/>
                  </a:lnTo>
                  <a:lnTo>
                    <a:pt x="358" y="41"/>
                  </a:lnTo>
                  <a:lnTo>
                    <a:pt x="354" y="39"/>
                  </a:lnTo>
                  <a:lnTo>
                    <a:pt x="35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9" name="Group 48" descr="This is an icon of a human being. ">
            <a:extLst>
              <a:ext uri="{FF2B5EF4-FFF2-40B4-BE49-F238E27FC236}">
                <a16:creationId xmlns:a16="http://schemas.microsoft.com/office/drawing/2014/main" id="{216EE5B6-604E-4E32-9786-36D540E8F489}"/>
              </a:ext>
            </a:extLst>
          </p:cNvPr>
          <p:cNvGrpSpPr/>
          <p:nvPr/>
        </p:nvGrpSpPr>
        <p:grpSpPr>
          <a:xfrm>
            <a:off x="7445469" y="5007455"/>
            <a:ext cx="142875" cy="285750"/>
            <a:chOff x="8243888" y="5922963"/>
            <a:chExt cx="142875" cy="285750"/>
          </a:xfrm>
          <a:solidFill>
            <a:srgbClr val="5A2D82"/>
          </a:solidFill>
        </p:grpSpPr>
        <p:sp>
          <p:nvSpPr>
            <p:cNvPr id="50" name="Freeform 3404">
              <a:extLst>
                <a:ext uri="{FF2B5EF4-FFF2-40B4-BE49-F238E27FC236}">
                  <a16:creationId xmlns:a16="http://schemas.microsoft.com/office/drawing/2014/main" id="{3BC3B015-1EC6-416D-96E5-C0F89067A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400" y="5922963"/>
              <a:ext cx="68262" cy="66675"/>
            </a:xfrm>
            <a:custGeom>
              <a:avLst/>
              <a:gdLst>
                <a:gd name="T0" fmla="*/ 94 w 168"/>
                <a:gd name="T1" fmla="*/ 167 h 168"/>
                <a:gd name="T2" fmla="*/ 109 w 168"/>
                <a:gd name="T3" fmla="*/ 164 h 168"/>
                <a:gd name="T4" fmla="*/ 125 w 168"/>
                <a:gd name="T5" fmla="*/ 158 h 168"/>
                <a:gd name="T6" fmla="*/ 139 w 168"/>
                <a:gd name="T7" fmla="*/ 149 h 168"/>
                <a:gd name="T8" fmla="*/ 149 w 168"/>
                <a:gd name="T9" fmla="*/ 137 h 168"/>
                <a:gd name="T10" fmla="*/ 158 w 168"/>
                <a:gd name="T11" fmla="*/ 123 h 168"/>
                <a:gd name="T12" fmla="*/ 164 w 168"/>
                <a:gd name="T13" fmla="*/ 109 h 168"/>
                <a:gd name="T14" fmla="*/ 168 w 168"/>
                <a:gd name="T15" fmla="*/ 92 h 168"/>
                <a:gd name="T16" fmla="*/ 168 w 168"/>
                <a:gd name="T17" fmla="*/ 74 h 168"/>
                <a:gd name="T18" fmla="*/ 164 w 168"/>
                <a:gd name="T19" fmla="*/ 59 h 168"/>
                <a:gd name="T20" fmla="*/ 158 w 168"/>
                <a:gd name="T21" fmla="*/ 43 h 168"/>
                <a:gd name="T22" fmla="*/ 149 w 168"/>
                <a:gd name="T23" fmla="*/ 31 h 168"/>
                <a:gd name="T24" fmla="*/ 139 w 168"/>
                <a:gd name="T25" fmla="*/ 19 h 168"/>
                <a:gd name="T26" fmla="*/ 125 w 168"/>
                <a:gd name="T27" fmla="*/ 10 h 168"/>
                <a:gd name="T28" fmla="*/ 109 w 168"/>
                <a:gd name="T29" fmla="*/ 4 h 168"/>
                <a:gd name="T30" fmla="*/ 94 w 168"/>
                <a:gd name="T31" fmla="*/ 0 h 168"/>
                <a:gd name="T32" fmla="*/ 76 w 168"/>
                <a:gd name="T33" fmla="*/ 0 h 168"/>
                <a:gd name="T34" fmla="*/ 59 w 168"/>
                <a:gd name="T35" fmla="*/ 4 h 168"/>
                <a:gd name="T36" fmla="*/ 45 w 168"/>
                <a:gd name="T37" fmla="*/ 10 h 168"/>
                <a:gd name="T38" fmla="*/ 31 w 168"/>
                <a:gd name="T39" fmla="*/ 19 h 168"/>
                <a:gd name="T40" fmla="*/ 19 w 168"/>
                <a:gd name="T41" fmla="*/ 31 h 168"/>
                <a:gd name="T42" fmla="*/ 10 w 168"/>
                <a:gd name="T43" fmla="*/ 43 h 168"/>
                <a:gd name="T44" fmla="*/ 4 w 168"/>
                <a:gd name="T45" fmla="*/ 59 h 168"/>
                <a:gd name="T46" fmla="*/ 1 w 168"/>
                <a:gd name="T47" fmla="*/ 75 h 168"/>
                <a:gd name="T48" fmla="*/ 1 w 168"/>
                <a:gd name="T49" fmla="*/ 92 h 168"/>
                <a:gd name="T50" fmla="*/ 4 w 168"/>
                <a:gd name="T51" fmla="*/ 109 h 168"/>
                <a:gd name="T52" fmla="*/ 10 w 168"/>
                <a:gd name="T53" fmla="*/ 123 h 168"/>
                <a:gd name="T54" fmla="*/ 19 w 168"/>
                <a:gd name="T55" fmla="*/ 137 h 168"/>
                <a:gd name="T56" fmla="*/ 31 w 168"/>
                <a:gd name="T57" fmla="*/ 149 h 168"/>
                <a:gd name="T58" fmla="*/ 45 w 168"/>
                <a:gd name="T59" fmla="*/ 158 h 168"/>
                <a:gd name="T60" fmla="*/ 59 w 168"/>
                <a:gd name="T61" fmla="*/ 164 h 168"/>
                <a:gd name="T62" fmla="*/ 76 w 168"/>
                <a:gd name="T63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168">
                  <a:moveTo>
                    <a:pt x="85" y="168"/>
                  </a:moveTo>
                  <a:lnTo>
                    <a:pt x="94" y="167"/>
                  </a:lnTo>
                  <a:lnTo>
                    <a:pt x="101" y="165"/>
                  </a:lnTo>
                  <a:lnTo>
                    <a:pt x="109" y="164"/>
                  </a:lnTo>
                  <a:lnTo>
                    <a:pt x="117" y="162"/>
                  </a:lnTo>
                  <a:lnTo>
                    <a:pt x="125" y="158"/>
                  </a:lnTo>
                  <a:lnTo>
                    <a:pt x="132" y="153"/>
                  </a:lnTo>
                  <a:lnTo>
                    <a:pt x="139" y="149"/>
                  </a:lnTo>
                  <a:lnTo>
                    <a:pt x="144" y="142"/>
                  </a:lnTo>
                  <a:lnTo>
                    <a:pt x="149" y="137"/>
                  </a:lnTo>
                  <a:lnTo>
                    <a:pt x="154" y="131"/>
                  </a:lnTo>
                  <a:lnTo>
                    <a:pt x="158" y="123"/>
                  </a:lnTo>
                  <a:lnTo>
                    <a:pt x="162" y="117"/>
                  </a:lnTo>
                  <a:lnTo>
                    <a:pt x="164" y="109"/>
                  </a:lnTo>
                  <a:lnTo>
                    <a:pt x="167" y="100"/>
                  </a:lnTo>
                  <a:lnTo>
                    <a:pt x="168" y="92"/>
                  </a:lnTo>
                  <a:lnTo>
                    <a:pt x="168" y="83"/>
                  </a:lnTo>
                  <a:lnTo>
                    <a:pt x="168" y="74"/>
                  </a:lnTo>
                  <a:lnTo>
                    <a:pt x="167" y="66"/>
                  </a:lnTo>
                  <a:lnTo>
                    <a:pt x="164" y="59"/>
                  </a:lnTo>
                  <a:lnTo>
                    <a:pt x="162" y="51"/>
                  </a:lnTo>
                  <a:lnTo>
                    <a:pt x="158" y="43"/>
                  </a:lnTo>
                  <a:lnTo>
                    <a:pt x="154" y="37"/>
                  </a:lnTo>
                  <a:lnTo>
                    <a:pt x="149" y="31"/>
                  </a:lnTo>
                  <a:lnTo>
                    <a:pt x="144" y="24"/>
                  </a:lnTo>
                  <a:lnTo>
                    <a:pt x="139" y="19"/>
                  </a:lnTo>
                  <a:lnTo>
                    <a:pt x="132" y="14"/>
                  </a:lnTo>
                  <a:lnTo>
                    <a:pt x="125" y="10"/>
                  </a:lnTo>
                  <a:lnTo>
                    <a:pt x="117" y="6"/>
                  </a:lnTo>
                  <a:lnTo>
                    <a:pt x="109" y="4"/>
                  </a:lnTo>
                  <a:lnTo>
                    <a:pt x="101" y="1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76" y="0"/>
                  </a:lnTo>
                  <a:lnTo>
                    <a:pt x="68" y="1"/>
                  </a:lnTo>
                  <a:lnTo>
                    <a:pt x="59" y="4"/>
                  </a:lnTo>
                  <a:lnTo>
                    <a:pt x="51" y="6"/>
                  </a:lnTo>
                  <a:lnTo>
                    <a:pt x="45" y="10"/>
                  </a:lnTo>
                  <a:lnTo>
                    <a:pt x="37" y="14"/>
                  </a:lnTo>
                  <a:lnTo>
                    <a:pt x="31" y="19"/>
                  </a:lnTo>
                  <a:lnTo>
                    <a:pt x="26" y="24"/>
                  </a:lnTo>
                  <a:lnTo>
                    <a:pt x="19" y="31"/>
                  </a:lnTo>
                  <a:lnTo>
                    <a:pt x="15" y="37"/>
                  </a:lnTo>
                  <a:lnTo>
                    <a:pt x="10" y="43"/>
                  </a:lnTo>
                  <a:lnTo>
                    <a:pt x="8" y="51"/>
                  </a:lnTo>
                  <a:lnTo>
                    <a:pt x="4" y="59"/>
                  </a:lnTo>
                  <a:lnTo>
                    <a:pt x="3" y="66"/>
                  </a:lnTo>
                  <a:lnTo>
                    <a:pt x="1" y="75"/>
                  </a:lnTo>
                  <a:lnTo>
                    <a:pt x="0" y="83"/>
                  </a:lnTo>
                  <a:lnTo>
                    <a:pt x="1" y="92"/>
                  </a:lnTo>
                  <a:lnTo>
                    <a:pt x="3" y="100"/>
                  </a:lnTo>
                  <a:lnTo>
                    <a:pt x="4" y="109"/>
                  </a:lnTo>
                  <a:lnTo>
                    <a:pt x="8" y="117"/>
                  </a:lnTo>
                  <a:lnTo>
                    <a:pt x="10" y="123"/>
                  </a:lnTo>
                  <a:lnTo>
                    <a:pt x="15" y="131"/>
                  </a:lnTo>
                  <a:lnTo>
                    <a:pt x="19" y="137"/>
                  </a:lnTo>
                  <a:lnTo>
                    <a:pt x="26" y="142"/>
                  </a:lnTo>
                  <a:lnTo>
                    <a:pt x="31" y="149"/>
                  </a:lnTo>
                  <a:lnTo>
                    <a:pt x="37" y="153"/>
                  </a:lnTo>
                  <a:lnTo>
                    <a:pt x="45" y="158"/>
                  </a:lnTo>
                  <a:lnTo>
                    <a:pt x="51" y="162"/>
                  </a:lnTo>
                  <a:lnTo>
                    <a:pt x="59" y="164"/>
                  </a:lnTo>
                  <a:lnTo>
                    <a:pt x="68" y="165"/>
                  </a:lnTo>
                  <a:lnTo>
                    <a:pt x="76" y="167"/>
                  </a:lnTo>
                  <a:lnTo>
                    <a:pt x="85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3405">
              <a:extLst>
                <a:ext uri="{FF2B5EF4-FFF2-40B4-BE49-F238E27FC236}">
                  <a16:creationId xmlns:a16="http://schemas.microsoft.com/office/drawing/2014/main" id="{DDAAEA0D-BADA-4832-B74D-F1F1F8960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3888" y="5999163"/>
              <a:ext cx="142875" cy="209550"/>
            </a:xfrm>
            <a:custGeom>
              <a:avLst/>
              <a:gdLst>
                <a:gd name="T0" fmla="*/ 352 w 360"/>
                <a:gd name="T1" fmla="*/ 37 h 529"/>
                <a:gd name="T2" fmla="*/ 244 w 360"/>
                <a:gd name="T3" fmla="*/ 1 h 529"/>
                <a:gd name="T4" fmla="*/ 239 w 360"/>
                <a:gd name="T5" fmla="*/ 0 h 529"/>
                <a:gd name="T6" fmla="*/ 235 w 360"/>
                <a:gd name="T7" fmla="*/ 1 h 529"/>
                <a:gd name="T8" fmla="*/ 231 w 360"/>
                <a:gd name="T9" fmla="*/ 4 h 529"/>
                <a:gd name="T10" fmla="*/ 229 w 360"/>
                <a:gd name="T11" fmla="*/ 8 h 529"/>
                <a:gd name="T12" fmla="*/ 180 w 360"/>
                <a:gd name="T13" fmla="*/ 116 h 529"/>
                <a:gd name="T14" fmla="*/ 131 w 360"/>
                <a:gd name="T15" fmla="*/ 8 h 529"/>
                <a:gd name="T16" fmla="*/ 128 w 360"/>
                <a:gd name="T17" fmla="*/ 4 h 529"/>
                <a:gd name="T18" fmla="*/ 125 w 360"/>
                <a:gd name="T19" fmla="*/ 1 h 529"/>
                <a:gd name="T20" fmla="*/ 121 w 360"/>
                <a:gd name="T21" fmla="*/ 0 h 529"/>
                <a:gd name="T22" fmla="*/ 116 w 360"/>
                <a:gd name="T23" fmla="*/ 1 h 529"/>
                <a:gd name="T24" fmla="*/ 8 w 360"/>
                <a:gd name="T25" fmla="*/ 37 h 529"/>
                <a:gd name="T26" fmla="*/ 4 w 360"/>
                <a:gd name="T27" fmla="*/ 39 h 529"/>
                <a:gd name="T28" fmla="*/ 1 w 360"/>
                <a:gd name="T29" fmla="*/ 41 h 529"/>
                <a:gd name="T30" fmla="*/ 0 w 360"/>
                <a:gd name="T31" fmla="*/ 45 h 529"/>
                <a:gd name="T32" fmla="*/ 0 w 360"/>
                <a:gd name="T33" fmla="*/ 49 h 529"/>
                <a:gd name="T34" fmla="*/ 0 w 360"/>
                <a:gd name="T35" fmla="*/ 277 h 529"/>
                <a:gd name="T36" fmla="*/ 0 w 360"/>
                <a:gd name="T37" fmla="*/ 281 h 529"/>
                <a:gd name="T38" fmla="*/ 3 w 360"/>
                <a:gd name="T39" fmla="*/ 285 h 529"/>
                <a:gd name="T40" fmla="*/ 6 w 360"/>
                <a:gd name="T41" fmla="*/ 288 h 529"/>
                <a:gd name="T42" fmla="*/ 12 w 360"/>
                <a:gd name="T43" fmla="*/ 289 h 529"/>
                <a:gd name="T44" fmla="*/ 62 w 360"/>
                <a:gd name="T45" fmla="*/ 289 h 529"/>
                <a:gd name="T46" fmla="*/ 95 w 360"/>
                <a:gd name="T47" fmla="*/ 519 h 529"/>
                <a:gd name="T48" fmla="*/ 98 w 360"/>
                <a:gd name="T49" fmla="*/ 523 h 529"/>
                <a:gd name="T50" fmla="*/ 100 w 360"/>
                <a:gd name="T51" fmla="*/ 527 h 529"/>
                <a:gd name="T52" fmla="*/ 103 w 360"/>
                <a:gd name="T53" fmla="*/ 529 h 529"/>
                <a:gd name="T54" fmla="*/ 108 w 360"/>
                <a:gd name="T55" fmla="*/ 529 h 529"/>
                <a:gd name="T56" fmla="*/ 252 w 360"/>
                <a:gd name="T57" fmla="*/ 529 h 529"/>
                <a:gd name="T58" fmla="*/ 256 w 360"/>
                <a:gd name="T59" fmla="*/ 529 h 529"/>
                <a:gd name="T60" fmla="*/ 259 w 360"/>
                <a:gd name="T61" fmla="*/ 527 h 529"/>
                <a:gd name="T62" fmla="*/ 262 w 360"/>
                <a:gd name="T63" fmla="*/ 523 h 529"/>
                <a:gd name="T64" fmla="*/ 263 w 360"/>
                <a:gd name="T65" fmla="*/ 519 h 529"/>
                <a:gd name="T66" fmla="*/ 298 w 360"/>
                <a:gd name="T67" fmla="*/ 289 h 529"/>
                <a:gd name="T68" fmla="*/ 348 w 360"/>
                <a:gd name="T69" fmla="*/ 289 h 529"/>
                <a:gd name="T70" fmla="*/ 353 w 360"/>
                <a:gd name="T71" fmla="*/ 288 h 529"/>
                <a:gd name="T72" fmla="*/ 357 w 360"/>
                <a:gd name="T73" fmla="*/ 285 h 529"/>
                <a:gd name="T74" fmla="*/ 360 w 360"/>
                <a:gd name="T75" fmla="*/ 281 h 529"/>
                <a:gd name="T76" fmla="*/ 360 w 360"/>
                <a:gd name="T77" fmla="*/ 277 h 529"/>
                <a:gd name="T78" fmla="*/ 360 w 360"/>
                <a:gd name="T79" fmla="*/ 49 h 529"/>
                <a:gd name="T80" fmla="*/ 360 w 360"/>
                <a:gd name="T81" fmla="*/ 45 h 529"/>
                <a:gd name="T82" fmla="*/ 358 w 360"/>
                <a:gd name="T83" fmla="*/ 41 h 529"/>
                <a:gd name="T84" fmla="*/ 354 w 360"/>
                <a:gd name="T85" fmla="*/ 39 h 529"/>
                <a:gd name="T86" fmla="*/ 352 w 360"/>
                <a:gd name="T87" fmla="*/ 3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0" h="529">
                  <a:moveTo>
                    <a:pt x="352" y="37"/>
                  </a:moveTo>
                  <a:lnTo>
                    <a:pt x="244" y="1"/>
                  </a:lnTo>
                  <a:lnTo>
                    <a:pt x="239" y="0"/>
                  </a:lnTo>
                  <a:lnTo>
                    <a:pt x="235" y="1"/>
                  </a:lnTo>
                  <a:lnTo>
                    <a:pt x="231" y="4"/>
                  </a:lnTo>
                  <a:lnTo>
                    <a:pt x="229" y="8"/>
                  </a:lnTo>
                  <a:lnTo>
                    <a:pt x="180" y="116"/>
                  </a:lnTo>
                  <a:lnTo>
                    <a:pt x="131" y="8"/>
                  </a:lnTo>
                  <a:lnTo>
                    <a:pt x="128" y="4"/>
                  </a:lnTo>
                  <a:lnTo>
                    <a:pt x="125" y="1"/>
                  </a:lnTo>
                  <a:lnTo>
                    <a:pt x="121" y="0"/>
                  </a:lnTo>
                  <a:lnTo>
                    <a:pt x="116" y="1"/>
                  </a:lnTo>
                  <a:lnTo>
                    <a:pt x="8" y="37"/>
                  </a:lnTo>
                  <a:lnTo>
                    <a:pt x="4" y="39"/>
                  </a:lnTo>
                  <a:lnTo>
                    <a:pt x="1" y="41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3" y="285"/>
                  </a:lnTo>
                  <a:lnTo>
                    <a:pt x="6" y="288"/>
                  </a:lnTo>
                  <a:lnTo>
                    <a:pt x="12" y="289"/>
                  </a:lnTo>
                  <a:lnTo>
                    <a:pt x="62" y="289"/>
                  </a:lnTo>
                  <a:lnTo>
                    <a:pt x="95" y="519"/>
                  </a:lnTo>
                  <a:lnTo>
                    <a:pt x="98" y="523"/>
                  </a:lnTo>
                  <a:lnTo>
                    <a:pt x="100" y="527"/>
                  </a:lnTo>
                  <a:lnTo>
                    <a:pt x="103" y="529"/>
                  </a:lnTo>
                  <a:lnTo>
                    <a:pt x="108" y="529"/>
                  </a:lnTo>
                  <a:lnTo>
                    <a:pt x="252" y="529"/>
                  </a:lnTo>
                  <a:lnTo>
                    <a:pt x="256" y="529"/>
                  </a:lnTo>
                  <a:lnTo>
                    <a:pt x="259" y="527"/>
                  </a:lnTo>
                  <a:lnTo>
                    <a:pt x="262" y="523"/>
                  </a:lnTo>
                  <a:lnTo>
                    <a:pt x="263" y="519"/>
                  </a:lnTo>
                  <a:lnTo>
                    <a:pt x="298" y="289"/>
                  </a:lnTo>
                  <a:lnTo>
                    <a:pt x="348" y="289"/>
                  </a:lnTo>
                  <a:lnTo>
                    <a:pt x="353" y="288"/>
                  </a:lnTo>
                  <a:lnTo>
                    <a:pt x="357" y="285"/>
                  </a:lnTo>
                  <a:lnTo>
                    <a:pt x="360" y="281"/>
                  </a:lnTo>
                  <a:lnTo>
                    <a:pt x="360" y="277"/>
                  </a:lnTo>
                  <a:lnTo>
                    <a:pt x="360" y="49"/>
                  </a:lnTo>
                  <a:lnTo>
                    <a:pt x="360" y="45"/>
                  </a:lnTo>
                  <a:lnTo>
                    <a:pt x="358" y="41"/>
                  </a:lnTo>
                  <a:lnTo>
                    <a:pt x="354" y="39"/>
                  </a:lnTo>
                  <a:lnTo>
                    <a:pt x="35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2" name="Group 51" descr="This is an icon of a human being. ">
            <a:extLst>
              <a:ext uri="{FF2B5EF4-FFF2-40B4-BE49-F238E27FC236}">
                <a16:creationId xmlns:a16="http://schemas.microsoft.com/office/drawing/2014/main" id="{372E8F5E-9919-4F1F-A68E-D2914CB188A3}"/>
              </a:ext>
            </a:extLst>
          </p:cNvPr>
          <p:cNvGrpSpPr/>
          <p:nvPr/>
        </p:nvGrpSpPr>
        <p:grpSpPr>
          <a:xfrm>
            <a:off x="7686613" y="5007455"/>
            <a:ext cx="142875" cy="285750"/>
            <a:chOff x="8243888" y="5922963"/>
            <a:chExt cx="142875" cy="285750"/>
          </a:xfrm>
          <a:solidFill>
            <a:srgbClr val="CE295E"/>
          </a:solidFill>
        </p:grpSpPr>
        <p:sp>
          <p:nvSpPr>
            <p:cNvPr id="53" name="Freeform 3404">
              <a:extLst>
                <a:ext uri="{FF2B5EF4-FFF2-40B4-BE49-F238E27FC236}">
                  <a16:creationId xmlns:a16="http://schemas.microsoft.com/office/drawing/2014/main" id="{EA2E6D7A-A585-4528-9DBC-8D853D642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400" y="5922963"/>
              <a:ext cx="68262" cy="66675"/>
            </a:xfrm>
            <a:custGeom>
              <a:avLst/>
              <a:gdLst>
                <a:gd name="T0" fmla="*/ 94 w 168"/>
                <a:gd name="T1" fmla="*/ 167 h 168"/>
                <a:gd name="T2" fmla="*/ 109 w 168"/>
                <a:gd name="T3" fmla="*/ 164 h 168"/>
                <a:gd name="T4" fmla="*/ 125 w 168"/>
                <a:gd name="T5" fmla="*/ 158 h 168"/>
                <a:gd name="T6" fmla="*/ 139 w 168"/>
                <a:gd name="T7" fmla="*/ 149 h 168"/>
                <a:gd name="T8" fmla="*/ 149 w 168"/>
                <a:gd name="T9" fmla="*/ 137 h 168"/>
                <a:gd name="T10" fmla="*/ 158 w 168"/>
                <a:gd name="T11" fmla="*/ 123 h 168"/>
                <a:gd name="T12" fmla="*/ 164 w 168"/>
                <a:gd name="T13" fmla="*/ 109 h 168"/>
                <a:gd name="T14" fmla="*/ 168 w 168"/>
                <a:gd name="T15" fmla="*/ 92 h 168"/>
                <a:gd name="T16" fmla="*/ 168 w 168"/>
                <a:gd name="T17" fmla="*/ 74 h 168"/>
                <a:gd name="T18" fmla="*/ 164 w 168"/>
                <a:gd name="T19" fmla="*/ 59 h 168"/>
                <a:gd name="T20" fmla="*/ 158 w 168"/>
                <a:gd name="T21" fmla="*/ 43 h 168"/>
                <a:gd name="T22" fmla="*/ 149 w 168"/>
                <a:gd name="T23" fmla="*/ 31 h 168"/>
                <a:gd name="T24" fmla="*/ 139 w 168"/>
                <a:gd name="T25" fmla="*/ 19 h 168"/>
                <a:gd name="T26" fmla="*/ 125 w 168"/>
                <a:gd name="T27" fmla="*/ 10 h 168"/>
                <a:gd name="T28" fmla="*/ 109 w 168"/>
                <a:gd name="T29" fmla="*/ 4 h 168"/>
                <a:gd name="T30" fmla="*/ 94 w 168"/>
                <a:gd name="T31" fmla="*/ 0 h 168"/>
                <a:gd name="T32" fmla="*/ 76 w 168"/>
                <a:gd name="T33" fmla="*/ 0 h 168"/>
                <a:gd name="T34" fmla="*/ 59 w 168"/>
                <a:gd name="T35" fmla="*/ 4 h 168"/>
                <a:gd name="T36" fmla="*/ 45 w 168"/>
                <a:gd name="T37" fmla="*/ 10 h 168"/>
                <a:gd name="T38" fmla="*/ 31 w 168"/>
                <a:gd name="T39" fmla="*/ 19 h 168"/>
                <a:gd name="T40" fmla="*/ 19 w 168"/>
                <a:gd name="T41" fmla="*/ 31 h 168"/>
                <a:gd name="T42" fmla="*/ 10 w 168"/>
                <a:gd name="T43" fmla="*/ 43 h 168"/>
                <a:gd name="T44" fmla="*/ 4 w 168"/>
                <a:gd name="T45" fmla="*/ 59 h 168"/>
                <a:gd name="T46" fmla="*/ 1 w 168"/>
                <a:gd name="T47" fmla="*/ 75 h 168"/>
                <a:gd name="T48" fmla="*/ 1 w 168"/>
                <a:gd name="T49" fmla="*/ 92 h 168"/>
                <a:gd name="T50" fmla="*/ 4 w 168"/>
                <a:gd name="T51" fmla="*/ 109 h 168"/>
                <a:gd name="T52" fmla="*/ 10 w 168"/>
                <a:gd name="T53" fmla="*/ 123 h 168"/>
                <a:gd name="T54" fmla="*/ 19 w 168"/>
                <a:gd name="T55" fmla="*/ 137 h 168"/>
                <a:gd name="T56" fmla="*/ 31 w 168"/>
                <a:gd name="T57" fmla="*/ 149 h 168"/>
                <a:gd name="T58" fmla="*/ 45 w 168"/>
                <a:gd name="T59" fmla="*/ 158 h 168"/>
                <a:gd name="T60" fmla="*/ 59 w 168"/>
                <a:gd name="T61" fmla="*/ 164 h 168"/>
                <a:gd name="T62" fmla="*/ 76 w 168"/>
                <a:gd name="T63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168">
                  <a:moveTo>
                    <a:pt x="85" y="168"/>
                  </a:moveTo>
                  <a:lnTo>
                    <a:pt x="94" y="167"/>
                  </a:lnTo>
                  <a:lnTo>
                    <a:pt x="101" y="165"/>
                  </a:lnTo>
                  <a:lnTo>
                    <a:pt x="109" y="164"/>
                  </a:lnTo>
                  <a:lnTo>
                    <a:pt x="117" y="162"/>
                  </a:lnTo>
                  <a:lnTo>
                    <a:pt x="125" y="158"/>
                  </a:lnTo>
                  <a:lnTo>
                    <a:pt x="132" y="153"/>
                  </a:lnTo>
                  <a:lnTo>
                    <a:pt x="139" y="149"/>
                  </a:lnTo>
                  <a:lnTo>
                    <a:pt x="144" y="142"/>
                  </a:lnTo>
                  <a:lnTo>
                    <a:pt x="149" y="137"/>
                  </a:lnTo>
                  <a:lnTo>
                    <a:pt x="154" y="131"/>
                  </a:lnTo>
                  <a:lnTo>
                    <a:pt x="158" y="123"/>
                  </a:lnTo>
                  <a:lnTo>
                    <a:pt x="162" y="117"/>
                  </a:lnTo>
                  <a:lnTo>
                    <a:pt x="164" y="109"/>
                  </a:lnTo>
                  <a:lnTo>
                    <a:pt x="167" y="100"/>
                  </a:lnTo>
                  <a:lnTo>
                    <a:pt x="168" y="92"/>
                  </a:lnTo>
                  <a:lnTo>
                    <a:pt x="168" y="83"/>
                  </a:lnTo>
                  <a:lnTo>
                    <a:pt x="168" y="74"/>
                  </a:lnTo>
                  <a:lnTo>
                    <a:pt x="167" y="66"/>
                  </a:lnTo>
                  <a:lnTo>
                    <a:pt x="164" y="59"/>
                  </a:lnTo>
                  <a:lnTo>
                    <a:pt x="162" y="51"/>
                  </a:lnTo>
                  <a:lnTo>
                    <a:pt x="158" y="43"/>
                  </a:lnTo>
                  <a:lnTo>
                    <a:pt x="154" y="37"/>
                  </a:lnTo>
                  <a:lnTo>
                    <a:pt x="149" y="31"/>
                  </a:lnTo>
                  <a:lnTo>
                    <a:pt x="144" y="24"/>
                  </a:lnTo>
                  <a:lnTo>
                    <a:pt x="139" y="19"/>
                  </a:lnTo>
                  <a:lnTo>
                    <a:pt x="132" y="14"/>
                  </a:lnTo>
                  <a:lnTo>
                    <a:pt x="125" y="10"/>
                  </a:lnTo>
                  <a:lnTo>
                    <a:pt x="117" y="6"/>
                  </a:lnTo>
                  <a:lnTo>
                    <a:pt x="109" y="4"/>
                  </a:lnTo>
                  <a:lnTo>
                    <a:pt x="101" y="1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76" y="0"/>
                  </a:lnTo>
                  <a:lnTo>
                    <a:pt x="68" y="1"/>
                  </a:lnTo>
                  <a:lnTo>
                    <a:pt x="59" y="4"/>
                  </a:lnTo>
                  <a:lnTo>
                    <a:pt x="51" y="6"/>
                  </a:lnTo>
                  <a:lnTo>
                    <a:pt x="45" y="10"/>
                  </a:lnTo>
                  <a:lnTo>
                    <a:pt x="37" y="14"/>
                  </a:lnTo>
                  <a:lnTo>
                    <a:pt x="31" y="19"/>
                  </a:lnTo>
                  <a:lnTo>
                    <a:pt x="26" y="24"/>
                  </a:lnTo>
                  <a:lnTo>
                    <a:pt x="19" y="31"/>
                  </a:lnTo>
                  <a:lnTo>
                    <a:pt x="15" y="37"/>
                  </a:lnTo>
                  <a:lnTo>
                    <a:pt x="10" y="43"/>
                  </a:lnTo>
                  <a:lnTo>
                    <a:pt x="8" y="51"/>
                  </a:lnTo>
                  <a:lnTo>
                    <a:pt x="4" y="59"/>
                  </a:lnTo>
                  <a:lnTo>
                    <a:pt x="3" y="66"/>
                  </a:lnTo>
                  <a:lnTo>
                    <a:pt x="1" y="75"/>
                  </a:lnTo>
                  <a:lnTo>
                    <a:pt x="0" y="83"/>
                  </a:lnTo>
                  <a:lnTo>
                    <a:pt x="1" y="92"/>
                  </a:lnTo>
                  <a:lnTo>
                    <a:pt x="3" y="100"/>
                  </a:lnTo>
                  <a:lnTo>
                    <a:pt x="4" y="109"/>
                  </a:lnTo>
                  <a:lnTo>
                    <a:pt x="8" y="117"/>
                  </a:lnTo>
                  <a:lnTo>
                    <a:pt x="10" y="123"/>
                  </a:lnTo>
                  <a:lnTo>
                    <a:pt x="15" y="131"/>
                  </a:lnTo>
                  <a:lnTo>
                    <a:pt x="19" y="137"/>
                  </a:lnTo>
                  <a:lnTo>
                    <a:pt x="26" y="142"/>
                  </a:lnTo>
                  <a:lnTo>
                    <a:pt x="31" y="149"/>
                  </a:lnTo>
                  <a:lnTo>
                    <a:pt x="37" y="153"/>
                  </a:lnTo>
                  <a:lnTo>
                    <a:pt x="45" y="158"/>
                  </a:lnTo>
                  <a:lnTo>
                    <a:pt x="51" y="162"/>
                  </a:lnTo>
                  <a:lnTo>
                    <a:pt x="59" y="164"/>
                  </a:lnTo>
                  <a:lnTo>
                    <a:pt x="68" y="165"/>
                  </a:lnTo>
                  <a:lnTo>
                    <a:pt x="76" y="167"/>
                  </a:lnTo>
                  <a:lnTo>
                    <a:pt x="85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3405">
              <a:extLst>
                <a:ext uri="{FF2B5EF4-FFF2-40B4-BE49-F238E27FC236}">
                  <a16:creationId xmlns:a16="http://schemas.microsoft.com/office/drawing/2014/main" id="{3E2016B3-1238-42D2-9E3B-EA63AB8DE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3888" y="5999163"/>
              <a:ext cx="142875" cy="209550"/>
            </a:xfrm>
            <a:custGeom>
              <a:avLst/>
              <a:gdLst>
                <a:gd name="T0" fmla="*/ 352 w 360"/>
                <a:gd name="T1" fmla="*/ 37 h 529"/>
                <a:gd name="T2" fmla="*/ 244 w 360"/>
                <a:gd name="T3" fmla="*/ 1 h 529"/>
                <a:gd name="T4" fmla="*/ 239 w 360"/>
                <a:gd name="T5" fmla="*/ 0 h 529"/>
                <a:gd name="T6" fmla="*/ 235 w 360"/>
                <a:gd name="T7" fmla="*/ 1 h 529"/>
                <a:gd name="T8" fmla="*/ 231 w 360"/>
                <a:gd name="T9" fmla="*/ 4 h 529"/>
                <a:gd name="T10" fmla="*/ 229 w 360"/>
                <a:gd name="T11" fmla="*/ 8 h 529"/>
                <a:gd name="T12" fmla="*/ 180 w 360"/>
                <a:gd name="T13" fmla="*/ 116 h 529"/>
                <a:gd name="T14" fmla="*/ 131 w 360"/>
                <a:gd name="T15" fmla="*/ 8 h 529"/>
                <a:gd name="T16" fmla="*/ 128 w 360"/>
                <a:gd name="T17" fmla="*/ 4 h 529"/>
                <a:gd name="T18" fmla="*/ 125 w 360"/>
                <a:gd name="T19" fmla="*/ 1 h 529"/>
                <a:gd name="T20" fmla="*/ 121 w 360"/>
                <a:gd name="T21" fmla="*/ 0 h 529"/>
                <a:gd name="T22" fmla="*/ 116 w 360"/>
                <a:gd name="T23" fmla="*/ 1 h 529"/>
                <a:gd name="T24" fmla="*/ 8 w 360"/>
                <a:gd name="T25" fmla="*/ 37 h 529"/>
                <a:gd name="T26" fmla="*/ 4 w 360"/>
                <a:gd name="T27" fmla="*/ 39 h 529"/>
                <a:gd name="T28" fmla="*/ 1 w 360"/>
                <a:gd name="T29" fmla="*/ 41 h 529"/>
                <a:gd name="T30" fmla="*/ 0 w 360"/>
                <a:gd name="T31" fmla="*/ 45 h 529"/>
                <a:gd name="T32" fmla="*/ 0 w 360"/>
                <a:gd name="T33" fmla="*/ 49 h 529"/>
                <a:gd name="T34" fmla="*/ 0 w 360"/>
                <a:gd name="T35" fmla="*/ 277 h 529"/>
                <a:gd name="T36" fmla="*/ 0 w 360"/>
                <a:gd name="T37" fmla="*/ 281 h 529"/>
                <a:gd name="T38" fmla="*/ 3 w 360"/>
                <a:gd name="T39" fmla="*/ 285 h 529"/>
                <a:gd name="T40" fmla="*/ 6 w 360"/>
                <a:gd name="T41" fmla="*/ 288 h 529"/>
                <a:gd name="T42" fmla="*/ 12 w 360"/>
                <a:gd name="T43" fmla="*/ 289 h 529"/>
                <a:gd name="T44" fmla="*/ 62 w 360"/>
                <a:gd name="T45" fmla="*/ 289 h 529"/>
                <a:gd name="T46" fmla="*/ 95 w 360"/>
                <a:gd name="T47" fmla="*/ 519 h 529"/>
                <a:gd name="T48" fmla="*/ 98 w 360"/>
                <a:gd name="T49" fmla="*/ 523 h 529"/>
                <a:gd name="T50" fmla="*/ 100 w 360"/>
                <a:gd name="T51" fmla="*/ 527 h 529"/>
                <a:gd name="T52" fmla="*/ 103 w 360"/>
                <a:gd name="T53" fmla="*/ 529 h 529"/>
                <a:gd name="T54" fmla="*/ 108 w 360"/>
                <a:gd name="T55" fmla="*/ 529 h 529"/>
                <a:gd name="T56" fmla="*/ 252 w 360"/>
                <a:gd name="T57" fmla="*/ 529 h 529"/>
                <a:gd name="T58" fmla="*/ 256 w 360"/>
                <a:gd name="T59" fmla="*/ 529 h 529"/>
                <a:gd name="T60" fmla="*/ 259 w 360"/>
                <a:gd name="T61" fmla="*/ 527 h 529"/>
                <a:gd name="T62" fmla="*/ 262 w 360"/>
                <a:gd name="T63" fmla="*/ 523 h 529"/>
                <a:gd name="T64" fmla="*/ 263 w 360"/>
                <a:gd name="T65" fmla="*/ 519 h 529"/>
                <a:gd name="T66" fmla="*/ 298 w 360"/>
                <a:gd name="T67" fmla="*/ 289 h 529"/>
                <a:gd name="T68" fmla="*/ 348 w 360"/>
                <a:gd name="T69" fmla="*/ 289 h 529"/>
                <a:gd name="T70" fmla="*/ 353 w 360"/>
                <a:gd name="T71" fmla="*/ 288 h 529"/>
                <a:gd name="T72" fmla="*/ 357 w 360"/>
                <a:gd name="T73" fmla="*/ 285 h 529"/>
                <a:gd name="T74" fmla="*/ 360 w 360"/>
                <a:gd name="T75" fmla="*/ 281 h 529"/>
                <a:gd name="T76" fmla="*/ 360 w 360"/>
                <a:gd name="T77" fmla="*/ 277 h 529"/>
                <a:gd name="T78" fmla="*/ 360 w 360"/>
                <a:gd name="T79" fmla="*/ 49 h 529"/>
                <a:gd name="T80" fmla="*/ 360 w 360"/>
                <a:gd name="T81" fmla="*/ 45 h 529"/>
                <a:gd name="T82" fmla="*/ 358 w 360"/>
                <a:gd name="T83" fmla="*/ 41 h 529"/>
                <a:gd name="T84" fmla="*/ 354 w 360"/>
                <a:gd name="T85" fmla="*/ 39 h 529"/>
                <a:gd name="T86" fmla="*/ 352 w 360"/>
                <a:gd name="T87" fmla="*/ 3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0" h="529">
                  <a:moveTo>
                    <a:pt x="352" y="37"/>
                  </a:moveTo>
                  <a:lnTo>
                    <a:pt x="244" y="1"/>
                  </a:lnTo>
                  <a:lnTo>
                    <a:pt x="239" y="0"/>
                  </a:lnTo>
                  <a:lnTo>
                    <a:pt x="235" y="1"/>
                  </a:lnTo>
                  <a:lnTo>
                    <a:pt x="231" y="4"/>
                  </a:lnTo>
                  <a:lnTo>
                    <a:pt x="229" y="8"/>
                  </a:lnTo>
                  <a:lnTo>
                    <a:pt x="180" y="116"/>
                  </a:lnTo>
                  <a:lnTo>
                    <a:pt x="131" y="8"/>
                  </a:lnTo>
                  <a:lnTo>
                    <a:pt x="128" y="4"/>
                  </a:lnTo>
                  <a:lnTo>
                    <a:pt x="125" y="1"/>
                  </a:lnTo>
                  <a:lnTo>
                    <a:pt x="121" y="0"/>
                  </a:lnTo>
                  <a:lnTo>
                    <a:pt x="116" y="1"/>
                  </a:lnTo>
                  <a:lnTo>
                    <a:pt x="8" y="37"/>
                  </a:lnTo>
                  <a:lnTo>
                    <a:pt x="4" y="39"/>
                  </a:lnTo>
                  <a:lnTo>
                    <a:pt x="1" y="41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3" y="285"/>
                  </a:lnTo>
                  <a:lnTo>
                    <a:pt x="6" y="288"/>
                  </a:lnTo>
                  <a:lnTo>
                    <a:pt x="12" y="289"/>
                  </a:lnTo>
                  <a:lnTo>
                    <a:pt x="62" y="289"/>
                  </a:lnTo>
                  <a:lnTo>
                    <a:pt x="95" y="519"/>
                  </a:lnTo>
                  <a:lnTo>
                    <a:pt x="98" y="523"/>
                  </a:lnTo>
                  <a:lnTo>
                    <a:pt x="100" y="527"/>
                  </a:lnTo>
                  <a:lnTo>
                    <a:pt x="103" y="529"/>
                  </a:lnTo>
                  <a:lnTo>
                    <a:pt x="108" y="529"/>
                  </a:lnTo>
                  <a:lnTo>
                    <a:pt x="252" y="529"/>
                  </a:lnTo>
                  <a:lnTo>
                    <a:pt x="256" y="529"/>
                  </a:lnTo>
                  <a:lnTo>
                    <a:pt x="259" y="527"/>
                  </a:lnTo>
                  <a:lnTo>
                    <a:pt x="262" y="523"/>
                  </a:lnTo>
                  <a:lnTo>
                    <a:pt x="263" y="519"/>
                  </a:lnTo>
                  <a:lnTo>
                    <a:pt x="298" y="289"/>
                  </a:lnTo>
                  <a:lnTo>
                    <a:pt x="348" y="289"/>
                  </a:lnTo>
                  <a:lnTo>
                    <a:pt x="353" y="288"/>
                  </a:lnTo>
                  <a:lnTo>
                    <a:pt x="357" y="285"/>
                  </a:lnTo>
                  <a:lnTo>
                    <a:pt x="360" y="281"/>
                  </a:lnTo>
                  <a:lnTo>
                    <a:pt x="360" y="277"/>
                  </a:lnTo>
                  <a:lnTo>
                    <a:pt x="360" y="49"/>
                  </a:lnTo>
                  <a:lnTo>
                    <a:pt x="360" y="45"/>
                  </a:lnTo>
                  <a:lnTo>
                    <a:pt x="358" y="41"/>
                  </a:lnTo>
                  <a:lnTo>
                    <a:pt x="354" y="39"/>
                  </a:lnTo>
                  <a:lnTo>
                    <a:pt x="35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5" name="Group 54" descr="This is an icon of a human being. ">
            <a:extLst>
              <a:ext uri="{FF2B5EF4-FFF2-40B4-BE49-F238E27FC236}">
                <a16:creationId xmlns:a16="http://schemas.microsoft.com/office/drawing/2014/main" id="{7AA67257-5B1E-40FE-9D45-5FC443D2E57D}"/>
              </a:ext>
            </a:extLst>
          </p:cNvPr>
          <p:cNvGrpSpPr/>
          <p:nvPr/>
        </p:nvGrpSpPr>
        <p:grpSpPr>
          <a:xfrm>
            <a:off x="7927757" y="5007455"/>
            <a:ext cx="142875" cy="285750"/>
            <a:chOff x="8243888" y="5922963"/>
            <a:chExt cx="142875" cy="285750"/>
          </a:xfrm>
          <a:solidFill>
            <a:srgbClr val="CE295E"/>
          </a:solidFill>
        </p:grpSpPr>
        <p:sp>
          <p:nvSpPr>
            <p:cNvPr id="56" name="Freeform 3404">
              <a:extLst>
                <a:ext uri="{FF2B5EF4-FFF2-40B4-BE49-F238E27FC236}">
                  <a16:creationId xmlns:a16="http://schemas.microsoft.com/office/drawing/2014/main" id="{717A0EEE-7243-44C3-B5B3-7D2AF85C9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400" y="5922963"/>
              <a:ext cx="68262" cy="66675"/>
            </a:xfrm>
            <a:custGeom>
              <a:avLst/>
              <a:gdLst>
                <a:gd name="T0" fmla="*/ 94 w 168"/>
                <a:gd name="T1" fmla="*/ 167 h 168"/>
                <a:gd name="T2" fmla="*/ 109 w 168"/>
                <a:gd name="T3" fmla="*/ 164 h 168"/>
                <a:gd name="T4" fmla="*/ 125 w 168"/>
                <a:gd name="T5" fmla="*/ 158 h 168"/>
                <a:gd name="T6" fmla="*/ 139 w 168"/>
                <a:gd name="T7" fmla="*/ 149 h 168"/>
                <a:gd name="T8" fmla="*/ 149 w 168"/>
                <a:gd name="T9" fmla="*/ 137 h 168"/>
                <a:gd name="T10" fmla="*/ 158 w 168"/>
                <a:gd name="T11" fmla="*/ 123 h 168"/>
                <a:gd name="T12" fmla="*/ 164 w 168"/>
                <a:gd name="T13" fmla="*/ 109 h 168"/>
                <a:gd name="T14" fmla="*/ 168 w 168"/>
                <a:gd name="T15" fmla="*/ 92 h 168"/>
                <a:gd name="T16" fmla="*/ 168 w 168"/>
                <a:gd name="T17" fmla="*/ 74 h 168"/>
                <a:gd name="T18" fmla="*/ 164 w 168"/>
                <a:gd name="T19" fmla="*/ 59 h 168"/>
                <a:gd name="T20" fmla="*/ 158 w 168"/>
                <a:gd name="T21" fmla="*/ 43 h 168"/>
                <a:gd name="T22" fmla="*/ 149 w 168"/>
                <a:gd name="T23" fmla="*/ 31 h 168"/>
                <a:gd name="T24" fmla="*/ 139 w 168"/>
                <a:gd name="T25" fmla="*/ 19 h 168"/>
                <a:gd name="T26" fmla="*/ 125 w 168"/>
                <a:gd name="T27" fmla="*/ 10 h 168"/>
                <a:gd name="T28" fmla="*/ 109 w 168"/>
                <a:gd name="T29" fmla="*/ 4 h 168"/>
                <a:gd name="T30" fmla="*/ 94 w 168"/>
                <a:gd name="T31" fmla="*/ 0 h 168"/>
                <a:gd name="T32" fmla="*/ 76 w 168"/>
                <a:gd name="T33" fmla="*/ 0 h 168"/>
                <a:gd name="T34" fmla="*/ 59 w 168"/>
                <a:gd name="T35" fmla="*/ 4 h 168"/>
                <a:gd name="T36" fmla="*/ 45 w 168"/>
                <a:gd name="T37" fmla="*/ 10 h 168"/>
                <a:gd name="T38" fmla="*/ 31 w 168"/>
                <a:gd name="T39" fmla="*/ 19 h 168"/>
                <a:gd name="T40" fmla="*/ 19 w 168"/>
                <a:gd name="T41" fmla="*/ 31 h 168"/>
                <a:gd name="T42" fmla="*/ 10 w 168"/>
                <a:gd name="T43" fmla="*/ 43 h 168"/>
                <a:gd name="T44" fmla="*/ 4 w 168"/>
                <a:gd name="T45" fmla="*/ 59 h 168"/>
                <a:gd name="T46" fmla="*/ 1 w 168"/>
                <a:gd name="T47" fmla="*/ 75 h 168"/>
                <a:gd name="T48" fmla="*/ 1 w 168"/>
                <a:gd name="T49" fmla="*/ 92 h 168"/>
                <a:gd name="T50" fmla="*/ 4 w 168"/>
                <a:gd name="T51" fmla="*/ 109 h 168"/>
                <a:gd name="T52" fmla="*/ 10 w 168"/>
                <a:gd name="T53" fmla="*/ 123 h 168"/>
                <a:gd name="T54" fmla="*/ 19 w 168"/>
                <a:gd name="T55" fmla="*/ 137 h 168"/>
                <a:gd name="T56" fmla="*/ 31 w 168"/>
                <a:gd name="T57" fmla="*/ 149 h 168"/>
                <a:gd name="T58" fmla="*/ 45 w 168"/>
                <a:gd name="T59" fmla="*/ 158 h 168"/>
                <a:gd name="T60" fmla="*/ 59 w 168"/>
                <a:gd name="T61" fmla="*/ 164 h 168"/>
                <a:gd name="T62" fmla="*/ 76 w 168"/>
                <a:gd name="T63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168">
                  <a:moveTo>
                    <a:pt x="85" y="168"/>
                  </a:moveTo>
                  <a:lnTo>
                    <a:pt x="94" y="167"/>
                  </a:lnTo>
                  <a:lnTo>
                    <a:pt x="101" y="165"/>
                  </a:lnTo>
                  <a:lnTo>
                    <a:pt x="109" y="164"/>
                  </a:lnTo>
                  <a:lnTo>
                    <a:pt x="117" y="162"/>
                  </a:lnTo>
                  <a:lnTo>
                    <a:pt x="125" y="158"/>
                  </a:lnTo>
                  <a:lnTo>
                    <a:pt x="132" y="153"/>
                  </a:lnTo>
                  <a:lnTo>
                    <a:pt x="139" y="149"/>
                  </a:lnTo>
                  <a:lnTo>
                    <a:pt x="144" y="142"/>
                  </a:lnTo>
                  <a:lnTo>
                    <a:pt x="149" y="137"/>
                  </a:lnTo>
                  <a:lnTo>
                    <a:pt x="154" y="131"/>
                  </a:lnTo>
                  <a:lnTo>
                    <a:pt x="158" y="123"/>
                  </a:lnTo>
                  <a:lnTo>
                    <a:pt x="162" y="117"/>
                  </a:lnTo>
                  <a:lnTo>
                    <a:pt x="164" y="109"/>
                  </a:lnTo>
                  <a:lnTo>
                    <a:pt x="167" y="100"/>
                  </a:lnTo>
                  <a:lnTo>
                    <a:pt x="168" y="92"/>
                  </a:lnTo>
                  <a:lnTo>
                    <a:pt x="168" y="83"/>
                  </a:lnTo>
                  <a:lnTo>
                    <a:pt x="168" y="74"/>
                  </a:lnTo>
                  <a:lnTo>
                    <a:pt x="167" y="66"/>
                  </a:lnTo>
                  <a:lnTo>
                    <a:pt x="164" y="59"/>
                  </a:lnTo>
                  <a:lnTo>
                    <a:pt x="162" y="51"/>
                  </a:lnTo>
                  <a:lnTo>
                    <a:pt x="158" y="43"/>
                  </a:lnTo>
                  <a:lnTo>
                    <a:pt x="154" y="37"/>
                  </a:lnTo>
                  <a:lnTo>
                    <a:pt x="149" y="31"/>
                  </a:lnTo>
                  <a:lnTo>
                    <a:pt x="144" y="24"/>
                  </a:lnTo>
                  <a:lnTo>
                    <a:pt x="139" y="19"/>
                  </a:lnTo>
                  <a:lnTo>
                    <a:pt x="132" y="14"/>
                  </a:lnTo>
                  <a:lnTo>
                    <a:pt x="125" y="10"/>
                  </a:lnTo>
                  <a:lnTo>
                    <a:pt x="117" y="6"/>
                  </a:lnTo>
                  <a:lnTo>
                    <a:pt x="109" y="4"/>
                  </a:lnTo>
                  <a:lnTo>
                    <a:pt x="101" y="1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76" y="0"/>
                  </a:lnTo>
                  <a:lnTo>
                    <a:pt x="68" y="1"/>
                  </a:lnTo>
                  <a:lnTo>
                    <a:pt x="59" y="4"/>
                  </a:lnTo>
                  <a:lnTo>
                    <a:pt x="51" y="6"/>
                  </a:lnTo>
                  <a:lnTo>
                    <a:pt x="45" y="10"/>
                  </a:lnTo>
                  <a:lnTo>
                    <a:pt x="37" y="14"/>
                  </a:lnTo>
                  <a:lnTo>
                    <a:pt x="31" y="19"/>
                  </a:lnTo>
                  <a:lnTo>
                    <a:pt x="26" y="24"/>
                  </a:lnTo>
                  <a:lnTo>
                    <a:pt x="19" y="31"/>
                  </a:lnTo>
                  <a:lnTo>
                    <a:pt x="15" y="37"/>
                  </a:lnTo>
                  <a:lnTo>
                    <a:pt x="10" y="43"/>
                  </a:lnTo>
                  <a:lnTo>
                    <a:pt x="8" y="51"/>
                  </a:lnTo>
                  <a:lnTo>
                    <a:pt x="4" y="59"/>
                  </a:lnTo>
                  <a:lnTo>
                    <a:pt x="3" y="66"/>
                  </a:lnTo>
                  <a:lnTo>
                    <a:pt x="1" y="75"/>
                  </a:lnTo>
                  <a:lnTo>
                    <a:pt x="0" y="83"/>
                  </a:lnTo>
                  <a:lnTo>
                    <a:pt x="1" y="92"/>
                  </a:lnTo>
                  <a:lnTo>
                    <a:pt x="3" y="100"/>
                  </a:lnTo>
                  <a:lnTo>
                    <a:pt x="4" y="109"/>
                  </a:lnTo>
                  <a:lnTo>
                    <a:pt x="8" y="117"/>
                  </a:lnTo>
                  <a:lnTo>
                    <a:pt x="10" y="123"/>
                  </a:lnTo>
                  <a:lnTo>
                    <a:pt x="15" y="131"/>
                  </a:lnTo>
                  <a:lnTo>
                    <a:pt x="19" y="137"/>
                  </a:lnTo>
                  <a:lnTo>
                    <a:pt x="26" y="142"/>
                  </a:lnTo>
                  <a:lnTo>
                    <a:pt x="31" y="149"/>
                  </a:lnTo>
                  <a:lnTo>
                    <a:pt x="37" y="153"/>
                  </a:lnTo>
                  <a:lnTo>
                    <a:pt x="45" y="158"/>
                  </a:lnTo>
                  <a:lnTo>
                    <a:pt x="51" y="162"/>
                  </a:lnTo>
                  <a:lnTo>
                    <a:pt x="59" y="164"/>
                  </a:lnTo>
                  <a:lnTo>
                    <a:pt x="68" y="165"/>
                  </a:lnTo>
                  <a:lnTo>
                    <a:pt x="76" y="167"/>
                  </a:lnTo>
                  <a:lnTo>
                    <a:pt x="85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3405">
              <a:extLst>
                <a:ext uri="{FF2B5EF4-FFF2-40B4-BE49-F238E27FC236}">
                  <a16:creationId xmlns:a16="http://schemas.microsoft.com/office/drawing/2014/main" id="{2BF833CF-D9B7-4288-8842-6295175F1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3888" y="5999163"/>
              <a:ext cx="142875" cy="209550"/>
            </a:xfrm>
            <a:custGeom>
              <a:avLst/>
              <a:gdLst>
                <a:gd name="T0" fmla="*/ 352 w 360"/>
                <a:gd name="T1" fmla="*/ 37 h 529"/>
                <a:gd name="T2" fmla="*/ 244 w 360"/>
                <a:gd name="T3" fmla="*/ 1 h 529"/>
                <a:gd name="T4" fmla="*/ 239 w 360"/>
                <a:gd name="T5" fmla="*/ 0 h 529"/>
                <a:gd name="T6" fmla="*/ 235 w 360"/>
                <a:gd name="T7" fmla="*/ 1 h 529"/>
                <a:gd name="T8" fmla="*/ 231 w 360"/>
                <a:gd name="T9" fmla="*/ 4 h 529"/>
                <a:gd name="T10" fmla="*/ 229 w 360"/>
                <a:gd name="T11" fmla="*/ 8 h 529"/>
                <a:gd name="T12" fmla="*/ 180 w 360"/>
                <a:gd name="T13" fmla="*/ 116 h 529"/>
                <a:gd name="T14" fmla="*/ 131 w 360"/>
                <a:gd name="T15" fmla="*/ 8 h 529"/>
                <a:gd name="T16" fmla="*/ 128 w 360"/>
                <a:gd name="T17" fmla="*/ 4 h 529"/>
                <a:gd name="T18" fmla="*/ 125 w 360"/>
                <a:gd name="T19" fmla="*/ 1 h 529"/>
                <a:gd name="T20" fmla="*/ 121 w 360"/>
                <a:gd name="T21" fmla="*/ 0 h 529"/>
                <a:gd name="T22" fmla="*/ 116 w 360"/>
                <a:gd name="T23" fmla="*/ 1 h 529"/>
                <a:gd name="T24" fmla="*/ 8 w 360"/>
                <a:gd name="T25" fmla="*/ 37 h 529"/>
                <a:gd name="T26" fmla="*/ 4 w 360"/>
                <a:gd name="T27" fmla="*/ 39 h 529"/>
                <a:gd name="T28" fmla="*/ 1 w 360"/>
                <a:gd name="T29" fmla="*/ 41 h 529"/>
                <a:gd name="T30" fmla="*/ 0 w 360"/>
                <a:gd name="T31" fmla="*/ 45 h 529"/>
                <a:gd name="T32" fmla="*/ 0 w 360"/>
                <a:gd name="T33" fmla="*/ 49 h 529"/>
                <a:gd name="T34" fmla="*/ 0 w 360"/>
                <a:gd name="T35" fmla="*/ 277 h 529"/>
                <a:gd name="T36" fmla="*/ 0 w 360"/>
                <a:gd name="T37" fmla="*/ 281 h 529"/>
                <a:gd name="T38" fmla="*/ 3 w 360"/>
                <a:gd name="T39" fmla="*/ 285 h 529"/>
                <a:gd name="T40" fmla="*/ 6 w 360"/>
                <a:gd name="T41" fmla="*/ 288 h 529"/>
                <a:gd name="T42" fmla="*/ 12 w 360"/>
                <a:gd name="T43" fmla="*/ 289 h 529"/>
                <a:gd name="T44" fmla="*/ 62 w 360"/>
                <a:gd name="T45" fmla="*/ 289 h 529"/>
                <a:gd name="T46" fmla="*/ 95 w 360"/>
                <a:gd name="T47" fmla="*/ 519 h 529"/>
                <a:gd name="T48" fmla="*/ 98 w 360"/>
                <a:gd name="T49" fmla="*/ 523 h 529"/>
                <a:gd name="T50" fmla="*/ 100 w 360"/>
                <a:gd name="T51" fmla="*/ 527 h 529"/>
                <a:gd name="T52" fmla="*/ 103 w 360"/>
                <a:gd name="T53" fmla="*/ 529 h 529"/>
                <a:gd name="T54" fmla="*/ 108 w 360"/>
                <a:gd name="T55" fmla="*/ 529 h 529"/>
                <a:gd name="T56" fmla="*/ 252 w 360"/>
                <a:gd name="T57" fmla="*/ 529 h 529"/>
                <a:gd name="T58" fmla="*/ 256 w 360"/>
                <a:gd name="T59" fmla="*/ 529 h 529"/>
                <a:gd name="T60" fmla="*/ 259 w 360"/>
                <a:gd name="T61" fmla="*/ 527 h 529"/>
                <a:gd name="T62" fmla="*/ 262 w 360"/>
                <a:gd name="T63" fmla="*/ 523 h 529"/>
                <a:gd name="T64" fmla="*/ 263 w 360"/>
                <a:gd name="T65" fmla="*/ 519 h 529"/>
                <a:gd name="T66" fmla="*/ 298 w 360"/>
                <a:gd name="T67" fmla="*/ 289 h 529"/>
                <a:gd name="T68" fmla="*/ 348 w 360"/>
                <a:gd name="T69" fmla="*/ 289 h 529"/>
                <a:gd name="T70" fmla="*/ 353 w 360"/>
                <a:gd name="T71" fmla="*/ 288 h 529"/>
                <a:gd name="T72" fmla="*/ 357 w 360"/>
                <a:gd name="T73" fmla="*/ 285 h 529"/>
                <a:gd name="T74" fmla="*/ 360 w 360"/>
                <a:gd name="T75" fmla="*/ 281 h 529"/>
                <a:gd name="T76" fmla="*/ 360 w 360"/>
                <a:gd name="T77" fmla="*/ 277 h 529"/>
                <a:gd name="T78" fmla="*/ 360 w 360"/>
                <a:gd name="T79" fmla="*/ 49 h 529"/>
                <a:gd name="T80" fmla="*/ 360 w 360"/>
                <a:gd name="T81" fmla="*/ 45 h 529"/>
                <a:gd name="T82" fmla="*/ 358 w 360"/>
                <a:gd name="T83" fmla="*/ 41 h 529"/>
                <a:gd name="T84" fmla="*/ 354 w 360"/>
                <a:gd name="T85" fmla="*/ 39 h 529"/>
                <a:gd name="T86" fmla="*/ 352 w 360"/>
                <a:gd name="T87" fmla="*/ 3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0" h="529">
                  <a:moveTo>
                    <a:pt x="352" y="37"/>
                  </a:moveTo>
                  <a:lnTo>
                    <a:pt x="244" y="1"/>
                  </a:lnTo>
                  <a:lnTo>
                    <a:pt x="239" y="0"/>
                  </a:lnTo>
                  <a:lnTo>
                    <a:pt x="235" y="1"/>
                  </a:lnTo>
                  <a:lnTo>
                    <a:pt x="231" y="4"/>
                  </a:lnTo>
                  <a:lnTo>
                    <a:pt x="229" y="8"/>
                  </a:lnTo>
                  <a:lnTo>
                    <a:pt x="180" y="116"/>
                  </a:lnTo>
                  <a:lnTo>
                    <a:pt x="131" y="8"/>
                  </a:lnTo>
                  <a:lnTo>
                    <a:pt x="128" y="4"/>
                  </a:lnTo>
                  <a:lnTo>
                    <a:pt x="125" y="1"/>
                  </a:lnTo>
                  <a:lnTo>
                    <a:pt x="121" y="0"/>
                  </a:lnTo>
                  <a:lnTo>
                    <a:pt x="116" y="1"/>
                  </a:lnTo>
                  <a:lnTo>
                    <a:pt x="8" y="37"/>
                  </a:lnTo>
                  <a:lnTo>
                    <a:pt x="4" y="39"/>
                  </a:lnTo>
                  <a:lnTo>
                    <a:pt x="1" y="41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3" y="285"/>
                  </a:lnTo>
                  <a:lnTo>
                    <a:pt x="6" y="288"/>
                  </a:lnTo>
                  <a:lnTo>
                    <a:pt x="12" y="289"/>
                  </a:lnTo>
                  <a:lnTo>
                    <a:pt x="62" y="289"/>
                  </a:lnTo>
                  <a:lnTo>
                    <a:pt x="95" y="519"/>
                  </a:lnTo>
                  <a:lnTo>
                    <a:pt x="98" y="523"/>
                  </a:lnTo>
                  <a:lnTo>
                    <a:pt x="100" y="527"/>
                  </a:lnTo>
                  <a:lnTo>
                    <a:pt x="103" y="529"/>
                  </a:lnTo>
                  <a:lnTo>
                    <a:pt x="108" y="529"/>
                  </a:lnTo>
                  <a:lnTo>
                    <a:pt x="252" y="529"/>
                  </a:lnTo>
                  <a:lnTo>
                    <a:pt x="256" y="529"/>
                  </a:lnTo>
                  <a:lnTo>
                    <a:pt x="259" y="527"/>
                  </a:lnTo>
                  <a:lnTo>
                    <a:pt x="262" y="523"/>
                  </a:lnTo>
                  <a:lnTo>
                    <a:pt x="263" y="519"/>
                  </a:lnTo>
                  <a:lnTo>
                    <a:pt x="298" y="289"/>
                  </a:lnTo>
                  <a:lnTo>
                    <a:pt x="348" y="289"/>
                  </a:lnTo>
                  <a:lnTo>
                    <a:pt x="353" y="288"/>
                  </a:lnTo>
                  <a:lnTo>
                    <a:pt x="357" y="285"/>
                  </a:lnTo>
                  <a:lnTo>
                    <a:pt x="360" y="281"/>
                  </a:lnTo>
                  <a:lnTo>
                    <a:pt x="360" y="277"/>
                  </a:lnTo>
                  <a:lnTo>
                    <a:pt x="360" y="49"/>
                  </a:lnTo>
                  <a:lnTo>
                    <a:pt x="360" y="45"/>
                  </a:lnTo>
                  <a:lnTo>
                    <a:pt x="358" y="41"/>
                  </a:lnTo>
                  <a:lnTo>
                    <a:pt x="354" y="39"/>
                  </a:lnTo>
                  <a:lnTo>
                    <a:pt x="35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8" name="Group 57" descr="This is an icon of a human being. ">
            <a:extLst>
              <a:ext uri="{FF2B5EF4-FFF2-40B4-BE49-F238E27FC236}">
                <a16:creationId xmlns:a16="http://schemas.microsoft.com/office/drawing/2014/main" id="{BAF3F997-F74B-44D5-ADC7-3A6A3E8F33D4}"/>
              </a:ext>
            </a:extLst>
          </p:cNvPr>
          <p:cNvGrpSpPr/>
          <p:nvPr/>
        </p:nvGrpSpPr>
        <p:grpSpPr>
          <a:xfrm>
            <a:off x="8168901" y="5007455"/>
            <a:ext cx="142875" cy="285750"/>
            <a:chOff x="8243888" y="5922963"/>
            <a:chExt cx="142875" cy="285750"/>
          </a:xfrm>
          <a:solidFill>
            <a:srgbClr val="CE295E"/>
          </a:solidFill>
        </p:grpSpPr>
        <p:sp>
          <p:nvSpPr>
            <p:cNvPr id="59" name="Freeform 3404">
              <a:extLst>
                <a:ext uri="{FF2B5EF4-FFF2-40B4-BE49-F238E27FC236}">
                  <a16:creationId xmlns:a16="http://schemas.microsoft.com/office/drawing/2014/main" id="{F260AC42-CAD9-4D1A-B377-83FAF4062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400" y="5922963"/>
              <a:ext cx="68262" cy="66675"/>
            </a:xfrm>
            <a:custGeom>
              <a:avLst/>
              <a:gdLst>
                <a:gd name="T0" fmla="*/ 94 w 168"/>
                <a:gd name="T1" fmla="*/ 167 h 168"/>
                <a:gd name="T2" fmla="*/ 109 w 168"/>
                <a:gd name="T3" fmla="*/ 164 h 168"/>
                <a:gd name="T4" fmla="*/ 125 w 168"/>
                <a:gd name="T5" fmla="*/ 158 h 168"/>
                <a:gd name="T6" fmla="*/ 139 w 168"/>
                <a:gd name="T7" fmla="*/ 149 h 168"/>
                <a:gd name="T8" fmla="*/ 149 w 168"/>
                <a:gd name="T9" fmla="*/ 137 h 168"/>
                <a:gd name="T10" fmla="*/ 158 w 168"/>
                <a:gd name="T11" fmla="*/ 123 h 168"/>
                <a:gd name="T12" fmla="*/ 164 w 168"/>
                <a:gd name="T13" fmla="*/ 109 h 168"/>
                <a:gd name="T14" fmla="*/ 168 w 168"/>
                <a:gd name="T15" fmla="*/ 92 h 168"/>
                <a:gd name="T16" fmla="*/ 168 w 168"/>
                <a:gd name="T17" fmla="*/ 74 h 168"/>
                <a:gd name="T18" fmla="*/ 164 w 168"/>
                <a:gd name="T19" fmla="*/ 59 h 168"/>
                <a:gd name="T20" fmla="*/ 158 w 168"/>
                <a:gd name="T21" fmla="*/ 43 h 168"/>
                <a:gd name="T22" fmla="*/ 149 w 168"/>
                <a:gd name="T23" fmla="*/ 31 h 168"/>
                <a:gd name="T24" fmla="*/ 139 w 168"/>
                <a:gd name="T25" fmla="*/ 19 h 168"/>
                <a:gd name="T26" fmla="*/ 125 w 168"/>
                <a:gd name="T27" fmla="*/ 10 h 168"/>
                <a:gd name="T28" fmla="*/ 109 w 168"/>
                <a:gd name="T29" fmla="*/ 4 h 168"/>
                <a:gd name="T30" fmla="*/ 94 w 168"/>
                <a:gd name="T31" fmla="*/ 0 h 168"/>
                <a:gd name="T32" fmla="*/ 76 w 168"/>
                <a:gd name="T33" fmla="*/ 0 h 168"/>
                <a:gd name="T34" fmla="*/ 59 w 168"/>
                <a:gd name="T35" fmla="*/ 4 h 168"/>
                <a:gd name="T36" fmla="*/ 45 w 168"/>
                <a:gd name="T37" fmla="*/ 10 h 168"/>
                <a:gd name="T38" fmla="*/ 31 w 168"/>
                <a:gd name="T39" fmla="*/ 19 h 168"/>
                <a:gd name="T40" fmla="*/ 19 w 168"/>
                <a:gd name="T41" fmla="*/ 31 h 168"/>
                <a:gd name="T42" fmla="*/ 10 w 168"/>
                <a:gd name="T43" fmla="*/ 43 h 168"/>
                <a:gd name="T44" fmla="*/ 4 w 168"/>
                <a:gd name="T45" fmla="*/ 59 h 168"/>
                <a:gd name="T46" fmla="*/ 1 w 168"/>
                <a:gd name="T47" fmla="*/ 75 h 168"/>
                <a:gd name="T48" fmla="*/ 1 w 168"/>
                <a:gd name="T49" fmla="*/ 92 h 168"/>
                <a:gd name="T50" fmla="*/ 4 w 168"/>
                <a:gd name="T51" fmla="*/ 109 h 168"/>
                <a:gd name="T52" fmla="*/ 10 w 168"/>
                <a:gd name="T53" fmla="*/ 123 h 168"/>
                <a:gd name="T54" fmla="*/ 19 w 168"/>
                <a:gd name="T55" fmla="*/ 137 h 168"/>
                <a:gd name="T56" fmla="*/ 31 w 168"/>
                <a:gd name="T57" fmla="*/ 149 h 168"/>
                <a:gd name="T58" fmla="*/ 45 w 168"/>
                <a:gd name="T59" fmla="*/ 158 h 168"/>
                <a:gd name="T60" fmla="*/ 59 w 168"/>
                <a:gd name="T61" fmla="*/ 164 h 168"/>
                <a:gd name="T62" fmla="*/ 76 w 168"/>
                <a:gd name="T63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168">
                  <a:moveTo>
                    <a:pt x="85" y="168"/>
                  </a:moveTo>
                  <a:lnTo>
                    <a:pt x="94" y="167"/>
                  </a:lnTo>
                  <a:lnTo>
                    <a:pt x="101" y="165"/>
                  </a:lnTo>
                  <a:lnTo>
                    <a:pt x="109" y="164"/>
                  </a:lnTo>
                  <a:lnTo>
                    <a:pt x="117" y="162"/>
                  </a:lnTo>
                  <a:lnTo>
                    <a:pt x="125" y="158"/>
                  </a:lnTo>
                  <a:lnTo>
                    <a:pt x="132" y="153"/>
                  </a:lnTo>
                  <a:lnTo>
                    <a:pt x="139" y="149"/>
                  </a:lnTo>
                  <a:lnTo>
                    <a:pt x="144" y="142"/>
                  </a:lnTo>
                  <a:lnTo>
                    <a:pt x="149" y="137"/>
                  </a:lnTo>
                  <a:lnTo>
                    <a:pt x="154" y="131"/>
                  </a:lnTo>
                  <a:lnTo>
                    <a:pt x="158" y="123"/>
                  </a:lnTo>
                  <a:lnTo>
                    <a:pt x="162" y="117"/>
                  </a:lnTo>
                  <a:lnTo>
                    <a:pt x="164" y="109"/>
                  </a:lnTo>
                  <a:lnTo>
                    <a:pt x="167" y="100"/>
                  </a:lnTo>
                  <a:lnTo>
                    <a:pt x="168" y="92"/>
                  </a:lnTo>
                  <a:lnTo>
                    <a:pt x="168" y="83"/>
                  </a:lnTo>
                  <a:lnTo>
                    <a:pt x="168" y="74"/>
                  </a:lnTo>
                  <a:lnTo>
                    <a:pt x="167" y="66"/>
                  </a:lnTo>
                  <a:lnTo>
                    <a:pt x="164" y="59"/>
                  </a:lnTo>
                  <a:lnTo>
                    <a:pt x="162" y="51"/>
                  </a:lnTo>
                  <a:lnTo>
                    <a:pt x="158" y="43"/>
                  </a:lnTo>
                  <a:lnTo>
                    <a:pt x="154" y="37"/>
                  </a:lnTo>
                  <a:lnTo>
                    <a:pt x="149" y="31"/>
                  </a:lnTo>
                  <a:lnTo>
                    <a:pt x="144" y="24"/>
                  </a:lnTo>
                  <a:lnTo>
                    <a:pt x="139" y="19"/>
                  </a:lnTo>
                  <a:lnTo>
                    <a:pt x="132" y="14"/>
                  </a:lnTo>
                  <a:lnTo>
                    <a:pt x="125" y="10"/>
                  </a:lnTo>
                  <a:lnTo>
                    <a:pt x="117" y="6"/>
                  </a:lnTo>
                  <a:lnTo>
                    <a:pt x="109" y="4"/>
                  </a:lnTo>
                  <a:lnTo>
                    <a:pt x="101" y="1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76" y="0"/>
                  </a:lnTo>
                  <a:lnTo>
                    <a:pt x="68" y="1"/>
                  </a:lnTo>
                  <a:lnTo>
                    <a:pt x="59" y="4"/>
                  </a:lnTo>
                  <a:lnTo>
                    <a:pt x="51" y="6"/>
                  </a:lnTo>
                  <a:lnTo>
                    <a:pt x="45" y="10"/>
                  </a:lnTo>
                  <a:lnTo>
                    <a:pt x="37" y="14"/>
                  </a:lnTo>
                  <a:lnTo>
                    <a:pt x="31" y="19"/>
                  </a:lnTo>
                  <a:lnTo>
                    <a:pt x="26" y="24"/>
                  </a:lnTo>
                  <a:lnTo>
                    <a:pt x="19" y="31"/>
                  </a:lnTo>
                  <a:lnTo>
                    <a:pt x="15" y="37"/>
                  </a:lnTo>
                  <a:lnTo>
                    <a:pt x="10" y="43"/>
                  </a:lnTo>
                  <a:lnTo>
                    <a:pt x="8" y="51"/>
                  </a:lnTo>
                  <a:lnTo>
                    <a:pt x="4" y="59"/>
                  </a:lnTo>
                  <a:lnTo>
                    <a:pt x="3" y="66"/>
                  </a:lnTo>
                  <a:lnTo>
                    <a:pt x="1" y="75"/>
                  </a:lnTo>
                  <a:lnTo>
                    <a:pt x="0" y="83"/>
                  </a:lnTo>
                  <a:lnTo>
                    <a:pt x="1" y="92"/>
                  </a:lnTo>
                  <a:lnTo>
                    <a:pt x="3" y="100"/>
                  </a:lnTo>
                  <a:lnTo>
                    <a:pt x="4" y="109"/>
                  </a:lnTo>
                  <a:lnTo>
                    <a:pt x="8" y="117"/>
                  </a:lnTo>
                  <a:lnTo>
                    <a:pt x="10" y="123"/>
                  </a:lnTo>
                  <a:lnTo>
                    <a:pt x="15" y="131"/>
                  </a:lnTo>
                  <a:lnTo>
                    <a:pt x="19" y="137"/>
                  </a:lnTo>
                  <a:lnTo>
                    <a:pt x="26" y="142"/>
                  </a:lnTo>
                  <a:lnTo>
                    <a:pt x="31" y="149"/>
                  </a:lnTo>
                  <a:lnTo>
                    <a:pt x="37" y="153"/>
                  </a:lnTo>
                  <a:lnTo>
                    <a:pt x="45" y="158"/>
                  </a:lnTo>
                  <a:lnTo>
                    <a:pt x="51" y="162"/>
                  </a:lnTo>
                  <a:lnTo>
                    <a:pt x="59" y="164"/>
                  </a:lnTo>
                  <a:lnTo>
                    <a:pt x="68" y="165"/>
                  </a:lnTo>
                  <a:lnTo>
                    <a:pt x="76" y="167"/>
                  </a:lnTo>
                  <a:lnTo>
                    <a:pt x="85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3405">
              <a:extLst>
                <a:ext uri="{FF2B5EF4-FFF2-40B4-BE49-F238E27FC236}">
                  <a16:creationId xmlns:a16="http://schemas.microsoft.com/office/drawing/2014/main" id="{DDF78094-8117-41A7-9B35-4CC7CF502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3888" y="5999163"/>
              <a:ext cx="142875" cy="209550"/>
            </a:xfrm>
            <a:custGeom>
              <a:avLst/>
              <a:gdLst>
                <a:gd name="T0" fmla="*/ 352 w 360"/>
                <a:gd name="T1" fmla="*/ 37 h 529"/>
                <a:gd name="T2" fmla="*/ 244 w 360"/>
                <a:gd name="T3" fmla="*/ 1 h 529"/>
                <a:gd name="T4" fmla="*/ 239 w 360"/>
                <a:gd name="T5" fmla="*/ 0 h 529"/>
                <a:gd name="T6" fmla="*/ 235 w 360"/>
                <a:gd name="T7" fmla="*/ 1 h 529"/>
                <a:gd name="T8" fmla="*/ 231 w 360"/>
                <a:gd name="T9" fmla="*/ 4 h 529"/>
                <a:gd name="T10" fmla="*/ 229 w 360"/>
                <a:gd name="T11" fmla="*/ 8 h 529"/>
                <a:gd name="T12" fmla="*/ 180 w 360"/>
                <a:gd name="T13" fmla="*/ 116 h 529"/>
                <a:gd name="T14" fmla="*/ 131 w 360"/>
                <a:gd name="T15" fmla="*/ 8 h 529"/>
                <a:gd name="T16" fmla="*/ 128 w 360"/>
                <a:gd name="T17" fmla="*/ 4 h 529"/>
                <a:gd name="T18" fmla="*/ 125 w 360"/>
                <a:gd name="T19" fmla="*/ 1 h 529"/>
                <a:gd name="T20" fmla="*/ 121 w 360"/>
                <a:gd name="T21" fmla="*/ 0 h 529"/>
                <a:gd name="T22" fmla="*/ 116 w 360"/>
                <a:gd name="T23" fmla="*/ 1 h 529"/>
                <a:gd name="T24" fmla="*/ 8 w 360"/>
                <a:gd name="T25" fmla="*/ 37 h 529"/>
                <a:gd name="T26" fmla="*/ 4 w 360"/>
                <a:gd name="T27" fmla="*/ 39 h 529"/>
                <a:gd name="T28" fmla="*/ 1 w 360"/>
                <a:gd name="T29" fmla="*/ 41 h 529"/>
                <a:gd name="T30" fmla="*/ 0 w 360"/>
                <a:gd name="T31" fmla="*/ 45 h 529"/>
                <a:gd name="T32" fmla="*/ 0 w 360"/>
                <a:gd name="T33" fmla="*/ 49 h 529"/>
                <a:gd name="T34" fmla="*/ 0 w 360"/>
                <a:gd name="T35" fmla="*/ 277 h 529"/>
                <a:gd name="T36" fmla="*/ 0 w 360"/>
                <a:gd name="T37" fmla="*/ 281 h 529"/>
                <a:gd name="T38" fmla="*/ 3 w 360"/>
                <a:gd name="T39" fmla="*/ 285 h 529"/>
                <a:gd name="T40" fmla="*/ 6 w 360"/>
                <a:gd name="T41" fmla="*/ 288 h 529"/>
                <a:gd name="T42" fmla="*/ 12 w 360"/>
                <a:gd name="T43" fmla="*/ 289 h 529"/>
                <a:gd name="T44" fmla="*/ 62 w 360"/>
                <a:gd name="T45" fmla="*/ 289 h 529"/>
                <a:gd name="T46" fmla="*/ 95 w 360"/>
                <a:gd name="T47" fmla="*/ 519 h 529"/>
                <a:gd name="T48" fmla="*/ 98 w 360"/>
                <a:gd name="T49" fmla="*/ 523 h 529"/>
                <a:gd name="T50" fmla="*/ 100 w 360"/>
                <a:gd name="T51" fmla="*/ 527 h 529"/>
                <a:gd name="T52" fmla="*/ 103 w 360"/>
                <a:gd name="T53" fmla="*/ 529 h 529"/>
                <a:gd name="T54" fmla="*/ 108 w 360"/>
                <a:gd name="T55" fmla="*/ 529 h 529"/>
                <a:gd name="T56" fmla="*/ 252 w 360"/>
                <a:gd name="T57" fmla="*/ 529 h 529"/>
                <a:gd name="T58" fmla="*/ 256 w 360"/>
                <a:gd name="T59" fmla="*/ 529 h 529"/>
                <a:gd name="T60" fmla="*/ 259 w 360"/>
                <a:gd name="T61" fmla="*/ 527 h 529"/>
                <a:gd name="T62" fmla="*/ 262 w 360"/>
                <a:gd name="T63" fmla="*/ 523 h 529"/>
                <a:gd name="T64" fmla="*/ 263 w 360"/>
                <a:gd name="T65" fmla="*/ 519 h 529"/>
                <a:gd name="T66" fmla="*/ 298 w 360"/>
                <a:gd name="T67" fmla="*/ 289 h 529"/>
                <a:gd name="T68" fmla="*/ 348 w 360"/>
                <a:gd name="T69" fmla="*/ 289 h 529"/>
                <a:gd name="T70" fmla="*/ 353 w 360"/>
                <a:gd name="T71" fmla="*/ 288 h 529"/>
                <a:gd name="T72" fmla="*/ 357 w 360"/>
                <a:gd name="T73" fmla="*/ 285 h 529"/>
                <a:gd name="T74" fmla="*/ 360 w 360"/>
                <a:gd name="T75" fmla="*/ 281 h 529"/>
                <a:gd name="T76" fmla="*/ 360 w 360"/>
                <a:gd name="T77" fmla="*/ 277 h 529"/>
                <a:gd name="T78" fmla="*/ 360 w 360"/>
                <a:gd name="T79" fmla="*/ 49 h 529"/>
                <a:gd name="T80" fmla="*/ 360 w 360"/>
                <a:gd name="T81" fmla="*/ 45 h 529"/>
                <a:gd name="T82" fmla="*/ 358 w 360"/>
                <a:gd name="T83" fmla="*/ 41 h 529"/>
                <a:gd name="T84" fmla="*/ 354 w 360"/>
                <a:gd name="T85" fmla="*/ 39 h 529"/>
                <a:gd name="T86" fmla="*/ 352 w 360"/>
                <a:gd name="T87" fmla="*/ 3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0" h="529">
                  <a:moveTo>
                    <a:pt x="352" y="37"/>
                  </a:moveTo>
                  <a:lnTo>
                    <a:pt x="244" y="1"/>
                  </a:lnTo>
                  <a:lnTo>
                    <a:pt x="239" y="0"/>
                  </a:lnTo>
                  <a:lnTo>
                    <a:pt x="235" y="1"/>
                  </a:lnTo>
                  <a:lnTo>
                    <a:pt x="231" y="4"/>
                  </a:lnTo>
                  <a:lnTo>
                    <a:pt x="229" y="8"/>
                  </a:lnTo>
                  <a:lnTo>
                    <a:pt x="180" y="116"/>
                  </a:lnTo>
                  <a:lnTo>
                    <a:pt x="131" y="8"/>
                  </a:lnTo>
                  <a:lnTo>
                    <a:pt x="128" y="4"/>
                  </a:lnTo>
                  <a:lnTo>
                    <a:pt x="125" y="1"/>
                  </a:lnTo>
                  <a:lnTo>
                    <a:pt x="121" y="0"/>
                  </a:lnTo>
                  <a:lnTo>
                    <a:pt x="116" y="1"/>
                  </a:lnTo>
                  <a:lnTo>
                    <a:pt x="8" y="37"/>
                  </a:lnTo>
                  <a:lnTo>
                    <a:pt x="4" y="39"/>
                  </a:lnTo>
                  <a:lnTo>
                    <a:pt x="1" y="41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3" y="285"/>
                  </a:lnTo>
                  <a:lnTo>
                    <a:pt x="6" y="288"/>
                  </a:lnTo>
                  <a:lnTo>
                    <a:pt x="12" y="289"/>
                  </a:lnTo>
                  <a:lnTo>
                    <a:pt x="62" y="289"/>
                  </a:lnTo>
                  <a:lnTo>
                    <a:pt x="95" y="519"/>
                  </a:lnTo>
                  <a:lnTo>
                    <a:pt x="98" y="523"/>
                  </a:lnTo>
                  <a:lnTo>
                    <a:pt x="100" y="527"/>
                  </a:lnTo>
                  <a:lnTo>
                    <a:pt x="103" y="529"/>
                  </a:lnTo>
                  <a:lnTo>
                    <a:pt x="108" y="529"/>
                  </a:lnTo>
                  <a:lnTo>
                    <a:pt x="252" y="529"/>
                  </a:lnTo>
                  <a:lnTo>
                    <a:pt x="256" y="529"/>
                  </a:lnTo>
                  <a:lnTo>
                    <a:pt x="259" y="527"/>
                  </a:lnTo>
                  <a:lnTo>
                    <a:pt x="262" y="523"/>
                  </a:lnTo>
                  <a:lnTo>
                    <a:pt x="263" y="519"/>
                  </a:lnTo>
                  <a:lnTo>
                    <a:pt x="298" y="289"/>
                  </a:lnTo>
                  <a:lnTo>
                    <a:pt x="348" y="289"/>
                  </a:lnTo>
                  <a:lnTo>
                    <a:pt x="353" y="288"/>
                  </a:lnTo>
                  <a:lnTo>
                    <a:pt x="357" y="285"/>
                  </a:lnTo>
                  <a:lnTo>
                    <a:pt x="360" y="281"/>
                  </a:lnTo>
                  <a:lnTo>
                    <a:pt x="360" y="277"/>
                  </a:lnTo>
                  <a:lnTo>
                    <a:pt x="360" y="49"/>
                  </a:lnTo>
                  <a:lnTo>
                    <a:pt x="360" y="45"/>
                  </a:lnTo>
                  <a:lnTo>
                    <a:pt x="358" y="41"/>
                  </a:lnTo>
                  <a:lnTo>
                    <a:pt x="354" y="39"/>
                  </a:lnTo>
                  <a:lnTo>
                    <a:pt x="35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1" name="Group 60" descr="This is an icon of a human being. ">
            <a:extLst>
              <a:ext uri="{FF2B5EF4-FFF2-40B4-BE49-F238E27FC236}">
                <a16:creationId xmlns:a16="http://schemas.microsoft.com/office/drawing/2014/main" id="{DFBB68F4-0F5F-426F-A4AB-882F8CE2D844}"/>
              </a:ext>
            </a:extLst>
          </p:cNvPr>
          <p:cNvGrpSpPr/>
          <p:nvPr/>
        </p:nvGrpSpPr>
        <p:grpSpPr>
          <a:xfrm>
            <a:off x="8410045" y="5007455"/>
            <a:ext cx="142875" cy="285750"/>
            <a:chOff x="8243888" y="5922963"/>
            <a:chExt cx="142875" cy="285750"/>
          </a:xfrm>
          <a:solidFill>
            <a:srgbClr val="404040"/>
          </a:solidFill>
        </p:grpSpPr>
        <p:sp>
          <p:nvSpPr>
            <p:cNvPr id="62" name="Freeform 3404">
              <a:extLst>
                <a:ext uri="{FF2B5EF4-FFF2-40B4-BE49-F238E27FC236}">
                  <a16:creationId xmlns:a16="http://schemas.microsoft.com/office/drawing/2014/main" id="{0038A68E-2052-4CF2-B8D3-9ACEAE5AA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400" y="5922963"/>
              <a:ext cx="68262" cy="66675"/>
            </a:xfrm>
            <a:custGeom>
              <a:avLst/>
              <a:gdLst>
                <a:gd name="T0" fmla="*/ 94 w 168"/>
                <a:gd name="T1" fmla="*/ 167 h 168"/>
                <a:gd name="T2" fmla="*/ 109 w 168"/>
                <a:gd name="T3" fmla="*/ 164 h 168"/>
                <a:gd name="T4" fmla="*/ 125 w 168"/>
                <a:gd name="T5" fmla="*/ 158 h 168"/>
                <a:gd name="T6" fmla="*/ 139 w 168"/>
                <a:gd name="T7" fmla="*/ 149 h 168"/>
                <a:gd name="T8" fmla="*/ 149 w 168"/>
                <a:gd name="T9" fmla="*/ 137 h 168"/>
                <a:gd name="T10" fmla="*/ 158 w 168"/>
                <a:gd name="T11" fmla="*/ 123 h 168"/>
                <a:gd name="T12" fmla="*/ 164 w 168"/>
                <a:gd name="T13" fmla="*/ 109 h 168"/>
                <a:gd name="T14" fmla="*/ 168 w 168"/>
                <a:gd name="T15" fmla="*/ 92 h 168"/>
                <a:gd name="T16" fmla="*/ 168 w 168"/>
                <a:gd name="T17" fmla="*/ 74 h 168"/>
                <a:gd name="T18" fmla="*/ 164 w 168"/>
                <a:gd name="T19" fmla="*/ 59 h 168"/>
                <a:gd name="T20" fmla="*/ 158 w 168"/>
                <a:gd name="T21" fmla="*/ 43 h 168"/>
                <a:gd name="T22" fmla="*/ 149 w 168"/>
                <a:gd name="T23" fmla="*/ 31 h 168"/>
                <a:gd name="T24" fmla="*/ 139 w 168"/>
                <a:gd name="T25" fmla="*/ 19 h 168"/>
                <a:gd name="T26" fmla="*/ 125 w 168"/>
                <a:gd name="T27" fmla="*/ 10 h 168"/>
                <a:gd name="T28" fmla="*/ 109 w 168"/>
                <a:gd name="T29" fmla="*/ 4 h 168"/>
                <a:gd name="T30" fmla="*/ 94 w 168"/>
                <a:gd name="T31" fmla="*/ 0 h 168"/>
                <a:gd name="T32" fmla="*/ 76 w 168"/>
                <a:gd name="T33" fmla="*/ 0 h 168"/>
                <a:gd name="T34" fmla="*/ 59 w 168"/>
                <a:gd name="T35" fmla="*/ 4 h 168"/>
                <a:gd name="T36" fmla="*/ 45 w 168"/>
                <a:gd name="T37" fmla="*/ 10 h 168"/>
                <a:gd name="T38" fmla="*/ 31 w 168"/>
                <a:gd name="T39" fmla="*/ 19 h 168"/>
                <a:gd name="T40" fmla="*/ 19 w 168"/>
                <a:gd name="T41" fmla="*/ 31 h 168"/>
                <a:gd name="T42" fmla="*/ 10 w 168"/>
                <a:gd name="T43" fmla="*/ 43 h 168"/>
                <a:gd name="T44" fmla="*/ 4 w 168"/>
                <a:gd name="T45" fmla="*/ 59 h 168"/>
                <a:gd name="T46" fmla="*/ 1 w 168"/>
                <a:gd name="T47" fmla="*/ 75 h 168"/>
                <a:gd name="T48" fmla="*/ 1 w 168"/>
                <a:gd name="T49" fmla="*/ 92 h 168"/>
                <a:gd name="T50" fmla="*/ 4 w 168"/>
                <a:gd name="T51" fmla="*/ 109 h 168"/>
                <a:gd name="T52" fmla="*/ 10 w 168"/>
                <a:gd name="T53" fmla="*/ 123 h 168"/>
                <a:gd name="T54" fmla="*/ 19 w 168"/>
                <a:gd name="T55" fmla="*/ 137 h 168"/>
                <a:gd name="T56" fmla="*/ 31 w 168"/>
                <a:gd name="T57" fmla="*/ 149 h 168"/>
                <a:gd name="T58" fmla="*/ 45 w 168"/>
                <a:gd name="T59" fmla="*/ 158 h 168"/>
                <a:gd name="T60" fmla="*/ 59 w 168"/>
                <a:gd name="T61" fmla="*/ 164 h 168"/>
                <a:gd name="T62" fmla="*/ 76 w 168"/>
                <a:gd name="T63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168">
                  <a:moveTo>
                    <a:pt x="85" y="168"/>
                  </a:moveTo>
                  <a:lnTo>
                    <a:pt x="94" y="167"/>
                  </a:lnTo>
                  <a:lnTo>
                    <a:pt x="101" y="165"/>
                  </a:lnTo>
                  <a:lnTo>
                    <a:pt x="109" y="164"/>
                  </a:lnTo>
                  <a:lnTo>
                    <a:pt x="117" y="162"/>
                  </a:lnTo>
                  <a:lnTo>
                    <a:pt x="125" y="158"/>
                  </a:lnTo>
                  <a:lnTo>
                    <a:pt x="132" y="153"/>
                  </a:lnTo>
                  <a:lnTo>
                    <a:pt x="139" y="149"/>
                  </a:lnTo>
                  <a:lnTo>
                    <a:pt x="144" y="142"/>
                  </a:lnTo>
                  <a:lnTo>
                    <a:pt x="149" y="137"/>
                  </a:lnTo>
                  <a:lnTo>
                    <a:pt x="154" y="131"/>
                  </a:lnTo>
                  <a:lnTo>
                    <a:pt x="158" y="123"/>
                  </a:lnTo>
                  <a:lnTo>
                    <a:pt x="162" y="117"/>
                  </a:lnTo>
                  <a:lnTo>
                    <a:pt x="164" y="109"/>
                  </a:lnTo>
                  <a:lnTo>
                    <a:pt x="167" y="100"/>
                  </a:lnTo>
                  <a:lnTo>
                    <a:pt x="168" y="92"/>
                  </a:lnTo>
                  <a:lnTo>
                    <a:pt x="168" y="83"/>
                  </a:lnTo>
                  <a:lnTo>
                    <a:pt x="168" y="74"/>
                  </a:lnTo>
                  <a:lnTo>
                    <a:pt x="167" y="66"/>
                  </a:lnTo>
                  <a:lnTo>
                    <a:pt x="164" y="59"/>
                  </a:lnTo>
                  <a:lnTo>
                    <a:pt x="162" y="51"/>
                  </a:lnTo>
                  <a:lnTo>
                    <a:pt x="158" y="43"/>
                  </a:lnTo>
                  <a:lnTo>
                    <a:pt x="154" y="37"/>
                  </a:lnTo>
                  <a:lnTo>
                    <a:pt x="149" y="31"/>
                  </a:lnTo>
                  <a:lnTo>
                    <a:pt x="144" y="24"/>
                  </a:lnTo>
                  <a:lnTo>
                    <a:pt x="139" y="19"/>
                  </a:lnTo>
                  <a:lnTo>
                    <a:pt x="132" y="14"/>
                  </a:lnTo>
                  <a:lnTo>
                    <a:pt x="125" y="10"/>
                  </a:lnTo>
                  <a:lnTo>
                    <a:pt x="117" y="6"/>
                  </a:lnTo>
                  <a:lnTo>
                    <a:pt x="109" y="4"/>
                  </a:lnTo>
                  <a:lnTo>
                    <a:pt x="101" y="1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76" y="0"/>
                  </a:lnTo>
                  <a:lnTo>
                    <a:pt x="68" y="1"/>
                  </a:lnTo>
                  <a:lnTo>
                    <a:pt x="59" y="4"/>
                  </a:lnTo>
                  <a:lnTo>
                    <a:pt x="51" y="6"/>
                  </a:lnTo>
                  <a:lnTo>
                    <a:pt x="45" y="10"/>
                  </a:lnTo>
                  <a:lnTo>
                    <a:pt x="37" y="14"/>
                  </a:lnTo>
                  <a:lnTo>
                    <a:pt x="31" y="19"/>
                  </a:lnTo>
                  <a:lnTo>
                    <a:pt x="26" y="24"/>
                  </a:lnTo>
                  <a:lnTo>
                    <a:pt x="19" y="31"/>
                  </a:lnTo>
                  <a:lnTo>
                    <a:pt x="15" y="37"/>
                  </a:lnTo>
                  <a:lnTo>
                    <a:pt x="10" y="43"/>
                  </a:lnTo>
                  <a:lnTo>
                    <a:pt x="8" y="51"/>
                  </a:lnTo>
                  <a:lnTo>
                    <a:pt x="4" y="59"/>
                  </a:lnTo>
                  <a:lnTo>
                    <a:pt x="3" y="66"/>
                  </a:lnTo>
                  <a:lnTo>
                    <a:pt x="1" y="75"/>
                  </a:lnTo>
                  <a:lnTo>
                    <a:pt x="0" y="83"/>
                  </a:lnTo>
                  <a:lnTo>
                    <a:pt x="1" y="92"/>
                  </a:lnTo>
                  <a:lnTo>
                    <a:pt x="3" y="100"/>
                  </a:lnTo>
                  <a:lnTo>
                    <a:pt x="4" y="109"/>
                  </a:lnTo>
                  <a:lnTo>
                    <a:pt x="8" y="117"/>
                  </a:lnTo>
                  <a:lnTo>
                    <a:pt x="10" y="123"/>
                  </a:lnTo>
                  <a:lnTo>
                    <a:pt x="15" y="131"/>
                  </a:lnTo>
                  <a:lnTo>
                    <a:pt x="19" y="137"/>
                  </a:lnTo>
                  <a:lnTo>
                    <a:pt x="26" y="142"/>
                  </a:lnTo>
                  <a:lnTo>
                    <a:pt x="31" y="149"/>
                  </a:lnTo>
                  <a:lnTo>
                    <a:pt x="37" y="153"/>
                  </a:lnTo>
                  <a:lnTo>
                    <a:pt x="45" y="158"/>
                  </a:lnTo>
                  <a:lnTo>
                    <a:pt x="51" y="162"/>
                  </a:lnTo>
                  <a:lnTo>
                    <a:pt x="59" y="164"/>
                  </a:lnTo>
                  <a:lnTo>
                    <a:pt x="68" y="165"/>
                  </a:lnTo>
                  <a:lnTo>
                    <a:pt x="76" y="167"/>
                  </a:lnTo>
                  <a:lnTo>
                    <a:pt x="85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3405">
              <a:extLst>
                <a:ext uri="{FF2B5EF4-FFF2-40B4-BE49-F238E27FC236}">
                  <a16:creationId xmlns:a16="http://schemas.microsoft.com/office/drawing/2014/main" id="{1B3A066B-C6DA-4FDE-BEA2-EE41AB090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3888" y="5999163"/>
              <a:ext cx="142875" cy="209550"/>
            </a:xfrm>
            <a:custGeom>
              <a:avLst/>
              <a:gdLst>
                <a:gd name="T0" fmla="*/ 352 w 360"/>
                <a:gd name="T1" fmla="*/ 37 h 529"/>
                <a:gd name="T2" fmla="*/ 244 w 360"/>
                <a:gd name="T3" fmla="*/ 1 h 529"/>
                <a:gd name="T4" fmla="*/ 239 w 360"/>
                <a:gd name="T5" fmla="*/ 0 h 529"/>
                <a:gd name="T6" fmla="*/ 235 w 360"/>
                <a:gd name="T7" fmla="*/ 1 h 529"/>
                <a:gd name="T8" fmla="*/ 231 w 360"/>
                <a:gd name="T9" fmla="*/ 4 h 529"/>
                <a:gd name="T10" fmla="*/ 229 w 360"/>
                <a:gd name="T11" fmla="*/ 8 h 529"/>
                <a:gd name="T12" fmla="*/ 180 w 360"/>
                <a:gd name="T13" fmla="*/ 116 h 529"/>
                <a:gd name="T14" fmla="*/ 131 w 360"/>
                <a:gd name="T15" fmla="*/ 8 h 529"/>
                <a:gd name="T16" fmla="*/ 128 w 360"/>
                <a:gd name="T17" fmla="*/ 4 h 529"/>
                <a:gd name="T18" fmla="*/ 125 w 360"/>
                <a:gd name="T19" fmla="*/ 1 h 529"/>
                <a:gd name="T20" fmla="*/ 121 w 360"/>
                <a:gd name="T21" fmla="*/ 0 h 529"/>
                <a:gd name="T22" fmla="*/ 116 w 360"/>
                <a:gd name="T23" fmla="*/ 1 h 529"/>
                <a:gd name="T24" fmla="*/ 8 w 360"/>
                <a:gd name="T25" fmla="*/ 37 h 529"/>
                <a:gd name="T26" fmla="*/ 4 w 360"/>
                <a:gd name="T27" fmla="*/ 39 h 529"/>
                <a:gd name="T28" fmla="*/ 1 w 360"/>
                <a:gd name="T29" fmla="*/ 41 h 529"/>
                <a:gd name="T30" fmla="*/ 0 w 360"/>
                <a:gd name="T31" fmla="*/ 45 h 529"/>
                <a:gd name="T32" fmla="*/ 0 w 360"/>
                <a:gd name="T33" fmla="*/ 49 h 529"/>
                <a:gd name="T34" fmla="*/ 0 w 360"/>
                <a:gd name="T35" fmla="*/ 277 h 529"/>
                <a:gd name="T36" fmla="*/ 0 w 360"/>
                <a:gd name="T37" fmla="*/ 281 h 529"/>
                <a:gd name="T38" fmla="*/ 3 w 360"/>
                <a:gd name="T39" fmla="*/ 285 h 529"/>
                <a:gd name="T40" fmla="*/ 6 w 360"/>
                <a:gd name="T41" fmla="*/ 288 h 529"/>
                <a:gd name="T42" fmla="*/ 12 w 360"/>
                <a:gd name="T43" fmla="*/ 289 h 529"/>
                <a:gd name="T44" fmla="*/ 62 w 360"/>
                <a:gd name="T45" fmla="*/ 289 h 529"/>
                <a:gd name="T46" fmla="*/ 95 w 360"/>
                <a:gd name="T47" fmla="*/ 519 h 529"/>
                <a:gd name="T48" fmla="*/ 98 w 360"/>
                <a:gd name="T49" fmla="*/ 523 h 529"/>
                <a:gd name="T50" fmla="*/ 100 w 360"/>
                <a:gd name="T51" fmla="*/ 527 h 529"/>
                <a:gd name="T52" fmla="*/ 103 w 360"/>
                <a:gd name="T53" fmla="*/ 529 h 529"/>
                <a:gd name="T54" fmla="*/ 108 w 360"/>
                <a:gd name="T55" fmla="*/ 529 h 529"/>
                <a:gd name="T56" fmla="*/ 252 w 360"/>
                <a:gd name="T57" fmla="*/ 529 h 529"/>
                <a:gd name="T58" fmla="*/ 256 w 360"/>
                <a:gd name="T59" fmla="*/ 529 h 529"/>
                <a:gd name="T60" fmla="*/ 259 w 360"/>
                <a:gd name="T61" fmla="*/ 527 h 529"/>
                <a:gd name="T62" fmla="*/ 262 w 360"/>
                <a:gd name="T63" fmla="*/ 523 h 529"/>
                <a:gd name="T64" fmla="*/ 263 w 360"/>
                <a:gd name="T65" fmla="*/ 519 h 529"/>
                <a:gd name="T66" fmla="*/ 298 w 360"/>
                <a:gd name="T67" fmla="*/ 289 h 529"/>
                <a:gd name="T68" fmla="*/ 348 w 360"/>
                <a:gd name="T69" fmla="*/ 289 h 529"/>
                <a:gd name="T70" fmla="*/ 353 w 360"/>
                <a:gd name="T71" fmla="*/ 288 h 529"/>
                <a:gd name="T72" fmla="*/ 357 w 360"/>
                <a:gd name="T73" fmla="*/ 285 h 529"/>
                <a:gd name="T74" fmla="*/ 360 w 360"/>
                <a:gd name="T75" fmla="*/ 281 h 529"/>
                <a:gd name="T76" fmla="*/ 360 w 360"/>
                <a:gd name="T77" fmla="*/ 277 h 529"/>
                <a:gd name="T78" fmla="*/ 360 w 360"/>
                <a:gd name="T79" fmla="*/ 49 h 529"/>
                <a:gd name="T80" fmla="*/ 360 w 360"/>
                <a:gd name="T81" fmla="*/ 45 h 529"/>
                <a:gd name="T82" fmla="*/ 358 w 360"/>
                <a:gd name="T83" fmla="*/ 41 h 529"/>
                <a:gd name="T84" fmla="*/ 354 w 360"/>
                <a:gd name="T85" fmla="*/ 39 h 529"/>
                <a:gd name="T86" fmla="*/ 352 w 360"/>
                <a:gd name="T87" fmla="*/ 3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0" h="529">
                  <a:moveTo>
                    <a:pt x="352" y="37"/>
                  </a:moveTo>
                  <a:lnTo>
                    <a:pt x="244" y="1"/>
                  </a:lnTo>
                  <a:lnTo>
                    <a:pt x="239" y="0"/>
                  </a:lnTo>
                  <a:lnTo>
                    <a:pt x="235" y="1"/>
                  </a:lnTo>
                  <a:lnTo>
                    <a:pt x="231" y="4"/>
                  </a:lnTo>
                  <a:lnTo>
                    <a:pt x="229" y="8"/>
                  </a:lnTo>
                  <a:lnTo>
                    <a:pt x="180" y="116"/>
                  </a:lnTo>
                  <a:lnTo>
                    <a:pt x="131" y="8"/>
                  </a:lnTo>
                  <a:lnTo>
                    <a:pt x="128" y="4"/>
                  </a:lnTo>
                  <a:lnTo>
                    <a:pt x="125" y="1"/>
                  </a:lnTo>
                  <a:lnTo>
                    <a:pt x="121" y="0"/>
                  </a:lnTo>
                  <a:lnTo>
                    <a:pt x="116" y="1"/>
                  </a:lnTo>
                  <a:lnTo>
                    <a:pt x="8" y="37"/>
                  </a:lnTo>
                  <a:lnTo>
                    <a:pt x="4" y="39"/>
                  </a:lnTo>
                  <a:lnTo>
                    <a:pt x="1" y="41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3" y="285"/>
                  </a:lnTo>
                  <a:lnTo>
                    <a:pt x="6" y="288"/>
                  </a:lnTo>
                  <a:lnTo>
                    <a:pt x="12" y="289"/>
                  </a:lnTo>
                  <a:lnTo>
                    <a:pt x="62" y="289"/>
                  </a:lnTo>
                  <a:lnTo>
                    <a:pt x="95" y="519"/>
                  </a:lnTo>
                  <a:lnTo>
                    <a:pt x="98" y="523"/>
                  </a:lnTo>
                  <a:lnTo>
                    <a:pt x="100" y="527"/>
                  </a:lnTo>
                  <a:lnTo>
                    <a:pt x="103" y="529"/>
                  </a:lnTo>
                  <a:lnTo>
                    <a:pt x="108" y="529"/>
                  </a:lnTo>
                  <a:lnTo>
                    <a:pt x="252" y="529"/>
                  </a:lnTo>
                  <a:lnTo>
                    <a:pt x="256" y="529"/>
                  </a:lnTo>
                  <a:lnTo>
                    <a:pt x="259" y="527"/>
                  </a:lnTo>
                  <a:lnTo>
                    <a:pt x="262" y="523"/>
                  </a:lnTo>
                  <a:lnTo>
                    <a:pt x="263" y="519"/>
                  </a:lnTo>
                  <a:lnTo>
                    <a:pt x="298" y="289"/>
                  </a:lnTo>
                  <a:lnTo>
                    <a:pt x="348" y="289"/>
                  </a:lnTo>
                  <a:lnTo>
                    <a:pt x="353" y="288"/>
                  </a:lnTo>
                  <a:lnTo>
                    <a:pt x="357" y="285"/>
                  </a:lnTo>
                  <a:lnTo>
                    <a:pt x="360" y="281"/>
                  </a:lnTo>
                  <a:lnTo>
                    <a:pt x="360" y="277"/>
                  </a:lnTo>
                  <a:lnTo>
                    <a:pt x="360" y="49"/>
                  </a:lnTo>
                  <a:lnTo>
                    <a:pt x="360" y="45"/>
                  </a:lnTo>
                  <a:lnTo>
                    <a:pt x="358" y="41"/>
                  </a:lnTo>
                  <a:lnTo>
                    <a:pt x="354" y="39"/>
                  </a:lnTo>
                  <a:lnTo>
                    <a:pt x="35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4" name="Group 63" descr="This is an icon of a human being. ">
            <a:extLst>
              <a:ext uri="{FF2B5EF4-FFF2-40B4-BE49-F238E27FC236}">
                <a16:creationId xmlns:a16="http://schemas.microsoft.com/office/drawing/2014/main" id="{DF84D129-FCE6-4AC4-ACE8-B7104E617F1C}"/>
              </a:ext>
            </a:extLst>
          </p:cNvPr>
          <p:cNvGrpSpPr/>
          <p:nvPr/>
        </p:nvGrpSpPr>
        <p:grpSpPr>
          <a:xfrm>
            <a:off x="8651189" y="5007455"/>
            <a:ext cx="142875" cy="285750"/>
            <a:chOff x="8243888" y="5922963"/>
            <a:chExt cx="142875" cy="285750"/>
          </a:xfrm>
          <a:solidFill>
            <a:srgbClr val="404040"/>
          </a:solidFill>
        </p:grpSpPr>
        <p:sp>
          <p:nvSpPr>
            <p:cNvPr id="65" name="Freeform 3404">
              <a:extLst>
                <a:ext uri="{FF2B5EF4-FFF2-40B4-BE49-F238E27FC236}">
                  <a16:creationId xmlns:a16="http://schemas.microsoft.com/office/drawing/2014/main" id="{F8FE8340-F143-4C08-A96E-C631244EC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400" y="5922963"/>
              <a:ext cx="68262" cy="66675"/>
            </a:xfrm>
            <a:custGeom>
              <a:avLst/>
              <a:gdLst>
                <a:gd name="T0" fmla="*/ 94 w 168"/>
                <a:gd name="T1" fmla="*/ 167 h 168"/>
                <a:gd name="T2" fmla="*/ 109 w 168"/>
                <a:gd name="T3" fmla="*/ 164 h 168"/>
                <a:gd name="T4" fmla="*/ 125 w 168"/>
                <a:gd name="T5" fmla="*/ 158 h 168"/>
                <a:gd name="T6" fmla="*/ 139 w 168"/>
                <a:gd name="T7" fmla="*/ 149 h 168"/>
                <a:gd name="T8" fmla="*/ 149 w 168"/>
                <a:gd name="T9" fmla="*/ 137 h 168"/>
                <a:gd name="T10" fmla="*/ 158 w 168"/>
                <a:gd name="T11" fmla="*/ 123 h 168"/>
                <a:gd name="T12" fmla="*/ 164 w 168"/>
                <a:gd name="T13" fmla="*/ 109 h 168"/>
                <a:gd name="T14" fmla="*/ 168 w 168"/>
                <a:gd name="T15" fmla="*/ 92 h 168"/>
                <a:gd name="T16" fmla="*/ 168 w 168"/>
                <a:gd name="T17" fmla="*/ 74 h 168"/>
                <a:gd name="T18" fmla="*/ 164 w 168"/>
                <a:gd name="T19" fmla="*/ 59 h 168"/>
                <a:gd name="T20" fmla="*/ 158 w 168"/>
                <a:gd name="T21" fmla="*/ 43 h 168"/>
                <a:gd name="T22" fmla="*/ 149 w 168"/>
                <a:gd name="T23" fmla="*/ 31 h 168"/>
                <a:gd name="T24" fmla="*/ 139 w 168"/>
                <a:gd name="T25" fmla="*/ 19 h 168"/>
                <a:gd name="T26" fmla="*/ 125 w 168"/>
                <a:gd name="T27" fmla="*/ 10 h 168"/>
                <a:gd name="T28" fmla="*/ 109 w 168"/>
                <a:gd name="T29" fmla="*/ 4 h 168"/>
                <a:gd name="T30" fmla="*/ 94 w 168"/>
                <a:gd name="T31" fmla="*/ 0 h 168"/>
                <a:gd name="T32" fmla="*/ 76 w 168"/>
                <a:gd name="T33" fmla="*/ 0 h 168"/>
                <a:gd name="T34" fmla="*/ 59 w 168"/>
                <a:gd name="T35" fmla="*/ 4 h 168"/>
                <a:gd name="T36" fmla="*/ 45 w 168"/>
                <a:gd name="T37" fmla="*/ 10 h 168"/>
                <a:gd name="T38" fmla="*/ 31 w 168"/>
                <a:gd name="T39" fmla="*/ 19 h 168"/>
                <a:gd name="T40" fmla="*/ 19 w 168"/>
                <a:gd name="T41" fmla="*/ 31 h 168"/>
                <a:gd name="T42" fmla="*/ 10 w 168"/>
                <a:gd name="T43" fmla="*/ 43 h 168"/>
                <a:gd name="T44" fmla="*/ 4 w 168"/>
                <a:gd name="T45" fmla="*/ 59 h 168"/>
                <a:gd name="T46" fmla="*/ 1 w 168"/>
                <a:gd name="T47" fmla="*/ 75 h 168"/>
                <a:gd name="T48" fmla="*/ 1 w 168"/>
                <a:gd name="T49" fmla="*/ 92 h 168"/>
                <a:gd name="T50" fmla="*/ 4 w 168"/>
                <a:gd name="T51" fmla="*/ 109 h 168"/>
                <a:gd name="T52" fmla="*/ 10 w 168"/>
                <a:gd name="T53" fmla="*/ 123 h 168"/>
                <a:gd name="T54" fmla="*/ 19 w 168"/>
                <a:gd name="T55" fmla="*/ 137 h 168"/>
                <a:gd name="T56" fmla="*/ 31 w 168"/>
                <a:gd name="T57" fmla="*/ 149 h 168"/>
                <a:gd name="T58" fmla="*/ 45 w 168"/>
                <a:gd name="T59" fmla="*/ 158 h 168"/>
                <a:gd name="T60" fmla="*/ 59 w 168"/>
                <a:gd name="T61" fmla="*/ 164 h 168"/>
                <a:gd name="T62" fmla="*/ 76 w 168"/>
                <a:gd name="T63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168">
                  <a:moveTo>
                    <a:pt x="85" y="168"/>
                  </a:moveTo>
                  <a:lnTo>
                    <a:pt x="94" y="167"/>
                  </a:lnTo>
                  <a:lnTo>
                    <a:pt x="101" y="165"/>
                  </a:lnTo>
                  <a:lnTo>
                    <a:pt x="109" y="164"/>
                  </a:lnTo>
                  <a:lnTo>
                    <a:pt x="117" y="162"/>
                  </a:lnTo>
                  <a:lnTo>
                    <a:pt x="125" y="158"/>
                  </a:lnTo>
                  <a:lnTo>
                    <a:pt x="132" y="153"/>
                  </a:lnTo>
                  <a:lnTo>
                    <a:pt x="139" y="149"/>
                  </a:lnTo>
                  <a:lnTo>
                    <a:pt x="144" y="142"/>
                  </a:lnTo>
                  <a:lnTo>
                    <a:pt x="149" y="137"/>
                  </a:lnTo>
                  <a:lnTo>
                    <a:pt x="154" y="131"/>
                  </a:lnTo>
                  <a:lnTo>
                    <a:pt x="158" y="123"/>
                  </a:lnTo>
                  <a:lnTo>
                    <a:pt x="162" y="117"/>
                  </a:lnTo>
                  <a:lnTo>
                    <a:pt x="164" y="109"/>
                  </a:lnTo>
                  <a:lnTo>
                    <a:pt x="167" y="100"/>
                  </a:lnTo>
                  <a:lnTo>
                    <a:pt x="168" y="92"/>
                  </a:lnTo>
                  <a:lnTo>
                    <a:pt x="168" y="83"/>
                  </a:lnTo>
                  <a:lnTo>
                    <a:pt x="168" y="74"/>
                  </a:lnTo>
                  <a:lnTo>
                    <a:pt x="167" y="66"/>
                  </a:lnTo>
                  <a:lnTo>
                    <a:pt x="164" y="59"/>
                  </a:lnTo>
                  <a:lnTo>
                    <a:pt x="162" y="51"/>
                  </a:lnTo>
                  <a:lnTo>
                    <a:pt x="158" y="43"/>
                  </a:lnTo>
                  <a:lnTo>
                    <a:pt x="154" y="37"/>
                  </a:lnTo>
                  <a:lnTo>
                    <a:pt x="149" y="31"/>
                  </a:lnTo>
                  <a:lnTo>
                    <a:pt x="144" y="24"/>
                  </a:lnTo>
                  <a:lnTo>
                    <a:pt x="139" y="19"/>
                  </a:lnTo>
                  <a:lnTo>
                    <a:pt x="132" y="14"/>
                  </a:lnTo>
                  <a:lnTo>
                    <a:pt x="125" y="10"/>
                  </a:lnTo>
                  <a:lnTo>
                    <a:pt x="117" y="6"/>
                  </a:lnTo>
                  <a:lnTo>
                    <a:pt x="109" y="4"/>
                  </a:lnTo>
                  <a:lnTo>
                    <a:pt x="101" y="1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76" y="0"/>
                  </a:lnTo>
                  <a:lnTo>
                    <a:pt x="68" y="1"/>
                  </a:lnTo>
                  <a:lnTo>
                    <a:pt x="59" y="4"/>
                  </a:lnTo>
                  <a:lnTo>
                    <a:pt x="51" y="6"/>
                  </a:lnTo>
                  <a:lnTo>
                    <a:pt x="45" y="10"/>
                  </a:lnTo>
                  <a:lnTo>
                    <a:pt x="37" y="14"/>
                  </a:lnTo>
                  <a:lnTo>
                    <a:pt x="31" y="19"/>
                  </a:lnTo>
                  <a:lnTo>
                    <a:pt x="26" y="24"/>
                  </a:lnTo>
                  <a:lnTo>
                    <a:pt x="19" y="31"/>
                  </a:lnTo>
                  <a:lnTo>
                    <a:pt x="15" y="37"/>
                  </a:lnTo>
                  <a:lnTo>
                    <a:pt x="10" y="43"/>
                  </a:lnTo>
                  <a:lnTo>
                    <a:pt x="8" y="51"/>
                  </a:lnTo>
                  <a:lnTo>
                    <a:pt x="4" y="59"/>
                  </a:lnTo>
                  <a:lnTo>
                    <a:pt x="3" y="66"/>
                  </a:lnTo>
                  <a:lnTo>
                    <a:pt x="1" y="75"/>
                  </a:lnTo>
                  <a:lnTo>
                    <a:pt x="0" y="83"/>
                  </a:lnTo>
                  <a:lnTo>
                    <a:pt x="1" y="92"/>
                  </a:lnTo>
                  <a:lnTo>
                    <a:pt x="3" y="100"/>
                  </a:lnTo>
                  <a:lnTo>
                    <a:pt x="4" y="109"/>
                  </a:lnTo>
                  <a:lnTo>
                    <a:pt x="8" y="117"/>
                  </a:lnTo>
                  <a:lnTo>
                    <a:pt x="10" y="123"/>
                  </a:lnTo>
                  <a:lnTo>
                    <a:pt x="15" y="131"/>
                  </a:lnTo>
                  <a:lnTo>
                    <a:pt x="19" y="137"/>
                  </a:lnTo>
                  <a:lnTo>
                    <a:pt x="26" y="142"/>
                  </a:lnTo>
                  <a:lnTo>
                    <a:pt x="31" y="149"/>
                  </a:lnTo>
                  <a:lnTo>
                    <a:pt x="37" y="153"/>
                  </a:lnTo>
                  <a:lnTo>
                    <a:pt x="45" y="158"/>
                  </a:lnTo>
                  <a:lnTo>
                    <a:pt x="51" y="162"/>
                  </a:lnTo>
                  <a:lnTo>
                    <a:pt x="59" y="164"/>
                  </a:lnTo>
                  <a:lnTo>
                    <a:pt x="68" y="165"/>
                  </a:lnTo>
                  <a:lnTo>
                    <a:pt x="76" y="167"/>
                  </a:lnTo>
                  <a:lnTo>
                    <a:pt x="85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3405">
              <a:extLst>
                <a:ext uri="{FF2B5EF4-FFF2-40B4-BE49-F238E27FC236}">
                  <a16:creationId xmlns:a16="http://schemas.microsoft.com/office/drawing/2014/main" id="{2B4C23AD-B526-42D5-B1FB-BBB3B0C6A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3888" y="5999163"/>
              <a:ext cx="142875" cy="209550"/>
            </a:xfrm>
            <a:custGeom>
              <a:avLst/>
              <a:gdLst>
                <a:gd name="T0" fmla="*/ 352 w 360"/>
                <a:gd name="T1" fmla="*/ 37 h 529"/>
                <a:gd name="T2" fmla="*/ 244 w 360"/>
                <a:gd name="T3" fmla="*/ 1 h 529"/>
                <a:gd name="T4" fmla="*/ 239 w 360"/>
                <a:gd name="T5" fmla="*/ 0 h 529"/>
                <a:gd name="T6" fmla="*/ 235 w 360"/>
                <a:gd name="T7" fmla="*/ 1 h 529"/>
                <a:gd name="T8" fmla="*/ 231 w 360"/>
                <a:gd name="T9" fmla="*/ 4 h 529"/>
                <a:gd name="T10" fmla="*/ 229 w 360"/>
                <a:gd name="T11" fmla="*/ 8 h 529"/>
                <a:gd name="T12" fmla="*/ 180 w 360"/>
                <a:gd name="T13" fmla="*/ 116 h 529"/>
                <a:gd name="T14" fmla="*/ 131 w 360"/>
                <a:gd name="T15" fmla="*/ 8 h 529"/>
                <a:gd name="T16" fmla="*/ 128 w 360"/>
                <a:gd name="T17" fmla="*/ 4 h 529"/>
                <a:gd name="T18" fmla="*/ 125 w 360"/>
                <a:gd name="T19" fmla="*/ 1 h 529"/>
                <a:gd name="T20" fmla="*/ 121 w 360"/>
                <a:gd name="T21" fmla="*/ 0 h 529"/>
                <a:gd name="T22" fmla="*/ 116 w 360"/>
                <a:gd name="T23" fmla="*/ 1 h 529"/>
                <a:gd name="T24" fmla="*/ 8 w 360"/>
                <a:gd name="T25" fmla="*/ 37 h 529"/>
                <a:gd name="T26" fmla="*/ 4 w 360"/>
                <a:gd name="T27" fmla="*/ 39 h 529"/>
                <a:gd name="T28" fmla="*/ 1 w 360"/>
                <a:gd name="T29" fmla="*/ 41 h 529"/>
                <a:gd name="T30" fmla="*/ 0 w 360"/>
                <a:gd name="T31" fmla="*/ 45 h 529"/>
                <a:gd name="T32" fmla="*/ 0 w 360"/>
                <a:gd name="T33" fmla="*/ 49 h 529"/>
                <a:gd name="T34" fmla="*/ 0 w 360"/>
                <a:gd name="T35" fmla="*/ 277 h 529"/>
                <a:gd name="T36" fmla="*/ 0 w 360"/>
                <a:gd name="T37" fmla="*/ 281 h 529"/>
                <a:gd name="T38" fmla="*/ 3 w 360"/>
                <a:gd name="T39" fmla="*/ 285 h 529"/>
                <a:gd name="T40" fmla="*/ 6 w 360"/>
                <a:gd name="T41" fmla="*/ 288 h 529"/>
                <a:gd name="T42" fmla="*/ 12 w 360"/>
                <a:gd name="T43" fmla="*/ 289 h 529"/>
                <a:gd name="T44" fmla="*/ 62 w 360"/>
                <a:gd name="T45" fmla="*/ 289 h 529"/>
                <a:gd name="T46" fmla="*/ 95 w 360"/>
                <a:gd name="T47" fmla="*/ 519 h 529"/>
                <a:gd name="T48" fmla="*/ 98 w 360"/>
                <a:gd name="T49" fmla="*/ 523 h 529"/>
                <a:gd name="T50" fmla="*/ 100 w 360"/>
                <a:gd name="T51" fmla="*/ 527 h 529"/>
                <a:gd name="T52" fmla="*/ 103 w 360"/>
                <a:gd name="T53" fmla="*/ 529 h 529"/>
                <a:gd name="T54" fmla="*/ 108 w 360"/>
                <a:gd name="T55" fmla="*/ 529 h 529"/>
                <a:gd name="T56" fmla="*/ 252 w 360"/>
                <a:gd name="T57" fmla="*/ 529 h 529"/>
                <a:gd name="T58" fmla="*/ 256 w 360"/>
                <a:gd name="T59" fmla="*/ 529 h 529"/>
                <a:gd name="T60" fmla="*/ 259 w 360"/>
                <a:gd name="T61" fmla="*/ 527 h 529"/>
                <a:gd name="T62" fmla="*/ 262 w 360"/>
                <a:gd name="T63" fmla="*/ 523 h 529"/>
                <a:gd name="T64" fmla="*/ 263 w 360"/>
                <a:gd name="T65" fmla="*/ 519 h 529"/>
                <a:gd name="T66" fmla="*/ 298 w 360"/>
                <a:gd name="T67" fmla="*/ 289 h 529"/>
                <a:gd name="T68" fmla="*/ 348 w 360"/>
                <a:gd name="T69" fmla="*/ 289 h 529"/>
                <a:gd name="T70" fmla="*/ 353 w 360"/>
                <a:gd name="T71" fmla="*/ 288 h 529"/>
                <a:gd name="T72" fmla="*/ 357 w 360"/>
                <a:gd name="T73" fmla="*/ 285 h 529"/>
                <a:gd name="T74" fmla="*/ 360 w 360"/>
                <a:gd name="T75" fmla="*/ 281 h 529"/>
                <a:gd name="T76" fmla="*/ 360 w 360"/>
                <a:gd name="T77" fmla="*/ 277 h 529"/>
                <a:gd name="T78" fmla="*/ 360 w 360"/>
                <a:gd name="T79" fmla="*/ 49 h 529"/>
                <a:gd name="T80" fmla="*/ 360 w 360"/>
                <a:gd name="T81" fmla="*/ 45 h 529"/>
                <a:gd name="T82" fmla="*/ 358 w 360"/>
                <a:gd name="T83" fmla="*/ 41 h 529"/>
                <a:gd name="T84" fmla="*/ 354 w 360"/>
                <a:gd name="T85" fmla="*/ 39 h 529"/>
                <a:gd name="T86" fmla="*/ 352 w 360"/>
                <a:gd name="T87" fmla="*/ 3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0" h="529">
                  <a:moveTo>
                    <a:pt x="352" y="37"/>
                  </a:moveTo>
                  <a:lnTo>
                    <a:pt x="244" y="1"/>
                  </a:lnTo>
                  <a:lnTo>
                    <a:pt x="239" y="0"/>
                  </a:lnTo>
                  <a:lnTo>
                    <a:pt x="235" y="1"/>
                  </a:lnTo>
                  <a:lnTo>
                    <a:pt x="231" y="4"/>
                  </a:lnTo>
                  <a:lnTo>
                    <a:pt x="229" y="8"/>
                  </a:lnTo>
                  <a:lnTo>
                    <a:pt x="180" y="116"/>
                  </a:lnTo>
                  <a:lnTo>
                    <a:pt x="131" y="8"/>
                  </a:lnTo>
                  <a:lnTo>
                    <a:pt x="128" y="4"/>
                  </a:lnTo>
                  <a:lnTo>
                    <a:pt x="125" y="1"/>
                  </a:lnTo>
                  <a:lnTo>
                    <a:pt x="121" y="0"/>
                  </a:lnTo>
                  <a:lnTo>
                    <a:pt x="116" y="1"/>
                  </a:lnTo>
                  <a:lnTo>
                    <a:pt x="8" y="37"/>
                  </a:lnTo>
                  <a:lnTo>
                    <a:pt x="4" y="39"/>
                  </a:lnTo>
                  <a:lnTo>
                    <a:pt x="1" y="41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3" y="285"/>
                  </a:lnTo>
                  <a:lnTo>
                    <a:pt x="6" y="288"/>
                  </a:lnTo>
                  <a:lnTo>
                    <a:pt x="12" y="289"/>
                  </a:lnTo>
                  <a:lnTo>
                    <a:pt x="62" y="289"/>
                  </a:lnTo>
                  <a:lnTo>
                    <a:pt x="95" y="519"/>
                  </a:lnTo>
                  <a:lnTo>
                    <a:pt x="98" y="523"/>
                  </a:lnTo>
                  <a:lnTo>
                    <a:pt x="100" y="527"/>
                  </a:lnTo>
                  <a:lnTo>
                    <a:pt x="103" y="529"/>
                  </a:lnTo>
                  <a:lnTo>
                    <a:pt x="108" y="529"/>
                  </a:lnTo>
                  <a:lnTo>
                    <a:pt x="252" y="529"/>
                  </a:lnTo>
                  <a:lnTo>
                    <a:pt x="256" y="529"/>
                  </a:lnTo>
                  <a:lnTo>
                    <a:pt x="259" y="527"/>
                  </a:lnTo>
                  <a:lnTo>
                    <a:pt x="262" y="523"/>
                  </a:lnTo>
                  <a:lnTo>
                    <a:pt x="263" y="519"/>
                  </a:lnTo>
                  <a:lnTo>
                    <a:pt x="298" y="289"/>
                  </a:lnTo>
                  <a:lnTo>
                    <a:pt x="348" y="289"/>
                  </a:lnTo>
                  <a:lnTo>
                    <a:pt x="353" y="288"/>
                  </a:lnTo>
                  <a:lnTo>
                    <a:pt x="357" y="285"/>
                  </a:lnTo>
                  <a:lnTo>
                    <a:pt x="360" y="281"/>
                  </a:lnTo>
                  <a:lnTo>
                    <a:pt x="360" y="277"/>
                  </a:lnTo>
                  <a:lnTo>
                    <a:pt x="360" y="49"/>
                  </a:lnTo>
                  <a:lnTo>
                    <a:pt x="360" y="45"/>
                  </a:lnTo>
                  <a:lnTo>
                    <a:pt x="358" y="41"/>
                  </a:lnTo>
                  <a:lnTo>
                    <a:pt x="354" y="39"/>
                  </a:lnTo>
                  <a:lnTo>
                    <a:pt x="35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7" name="Group 66" descr="This is an icon of a human being. ">
            <a:extLst>
              <a:ext uri="{FF2B5EF4-FFF2-40B4-BE49-F238E27FC236}">
                <a16:creationId xmlns:a16="http://schemas.microsoft.com/office/drawing/2014/main" id="{9FBD5D5C-4132-4D5A-BFD0-253BC5B17321}"/>
              </a:ext>
            </a:extLst>
          </p:cNvPr>
          <p:cNvGrpSpPr/>
          <p:nvPr/>
        </p:nvGrpSpPr>
        <p:grpSpPr>
          <a:xfrm>
            <a:off x="8892333" y="5007455"/>
            <a:ext cx="142875" cy="285750"/>
            <a:chOff x="8243888" y="5922963"/>
            <a:chExt cx="142875" cy="285750"/>
          </a:xfrm>
          <a:solidFill>
            <a:srgbClr val="404040"/>
          </a:solidFill>
        </p:grpSpPr>
        <p:sp>
          <p:nvSpPr>
            <p:cNvPr id="68" name="Freeform 3404">
              <a:extLst>
                <a:ext uri="{FF2B5EF4-FFF2-40B4-BE49-F238E27FC236}">
                  <a16:creationId xmlns:a16="http://schemas.microsoft.com/office/drawing/2014/main" id="{0D483D32-A4B8-4F76-9714-02CE4757A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400" y="5922963"/>
              <a:ext cx="68262" cy="66675"/>
            </a:xfrm>
            <a:custGeom>
              <a:avLst/>
              <a:gdLst>
                <a:gd name="T0" fmla="*/ 94 w 168"/>
                <a:gd name="T1" fmla="*/ 167 h 168"/>
                <a:gd name="T2" fmla="*/ 109 w 168"/>
                <a:gd name="T3" fmla="*/ 164 h 168"/>
                <a:gd name="T4" fmla="*/ 125 w 168"/>
                <a:gd name="T5" fmla="*/ 158 h 168"/>
                <a:gd name="T6" fmla="*/ 139 w 168"/>
                <a:gd name="T7" fmla="*/ 149 h 168"/>
                <a:gd name="T8" fmla="*/ 149 w 168"/>
                <a:gd name="T9" fmla="*/ 137 h 168"/>
                <a:gd name="T10" fmla="*/ 158 w 168"/>
                <a:gd name="T11" fmla="*/ 123 h 168"/>
                <a:gd name="T12" fmla="*/ 164 w 168"/>
                <a:gd name="T13" fmla="*/ 109 h 168"/>
                <a:gd name="T14" fmla="*/ 168 w 168"/>
                <a:gd name="T15" fmla="*/ 92 h 168"/>
                <a:gd name="T16" fmla="*/ 168 w 168"/>
                <a:gd name="T17" fmla="*/ 74 h 168"/>
                <a:gd name="T18" fmla="*/ 164 w 168"/>
                <a:gd name="T19" fmla="*/ 59 h 168"/>
                <a:gd name="T20" fmla="*/ 158 w 168"/>
                <a:gd name="T21" fmla="*/ 43 h 168"/>
                <a:gd name="T22" fmla="*/ 149 w 168"/>
                <a:gd name="T23" fmla="*/ 31 h 168"/>
                <a:gd name="T24" fmla="*/ 139 w 168"/>
                <a:gd name="T25" fmla="*/ 19 h 168"/>
                <a:gd name="T26" fmla="*/ 125 w 168"/>
                <a:gd name="T27" fmla="*/ 10 h 168"/>
                <a:gd name="T28" fmla="*/ 109 w 168"/>
                <a:gd name="T29" fmla="*/ 4 h 168"/>
                <a:gd name="T30" fmla="*/ 94 w 168"/>
                <a:gd name="T31" fmla="*/ 0 h 168"/>
                <a:gd name="T32" fmla="*/ 76 w 168"/>
                <a:gd name="T33" fmla="*/ 0 h 168"/>
                <a:gd name="T34" fmla="*/ 59 w 168"/>
                <a:gd name="T35" fmla="*/ 4 h 168"/>
                <a:gd name="T36" fmla="*/ 45 w 168"/>
                <a:gd name="T37" fmla="*/ 10 h 168"/>
                <a:gd name="T38" fmla="*/ 31 w 168"/>
                <a:gd name="T39" fmla="*/ 19 h 168"/>
                <a:gd name="T40" fmla="*/ 19 w 168"/>
                <a:gd name="T41" fmla="*/ 31 h 168"/>
                <a:gd name="T42" fmla="*/ 10 w 168"/>
                <a:gd name="T43" fmla="*/ 43 h 168"/>
                <a:gd name="T44" fmla="*/ 4 w 168"/>
                <a:gd name="T45" fmla="*/ 59 h 168"/>
                <a:gd name="T46" fmla="*/ 1 w 168"/>
                <a:gd name="T47" fmla="*/ 75 h 168"/>
                <a:gd name="T48" fmla="*/ 1 w 168"/>
                <a:gd name="T49" fmla="*/ 92 h 168"/>
                <a:gd name="T50" fmla="*/ 4 w 168"/>
                <a:gd name="T51" fmla="*/ 109 h 168"/>
                <a:gd name="T52" fmla="*/ 10 w 168"/>
                <a:gd name="T53" fmla="*/ 123 h 168"/>
                <a:gd name="T54" fmla="*/ 19 w 168"/>
                <a:gd name="T55" fmla="*/ 137 h 168"/>
                <a:gd name="T56" fmla="*/ 31 w 168"/>
                <a:gd name="T57" fmla="*/ 149 h 168"/>
                <a:gd name="T58" fmla="*/ 45 w 168"/>
                <a:gd name="T59" fmla="*/ 158 h 168"/>
                <a:gd name="T60" fmla="*/ 59 w 168"/>
                <a:gd name="T61" fmla="*/ 164 h 168"/>
                <a:gd name="T62" fmla="*/ 76 w 168"/>
                <a:gd name="T63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168">
                  <a:moveTo>
                    <a:pt x="85" y="168"/>
                  </a:moveTo>
                  <a:lnTo>
                    <a:pt x="94" y="167"/>
                  </a:lnTo>
                  <a:lnTo>
                    <a:pt x="101" y="165"/>
                  </a:lnTo>
                  <a:lnTo>
                    <a:pt x="109" y="164"/>
                  </a:lnTo>
                  <a:lnTo>
                    <a:pt x="117" y="162"/>
                  </a:lnTo>
                  <a:lnTo>
                    <a:pt x="125" y="158"/>
                  </a:lnTo>
                  <a:lnTo>
                    <a:pt x="132" y="153"/>
                  </a:lnTo>
                  <a:lnTo>
                    <a:pt x="139" y="149"/>
                  </a:lnTo>
                  <a:lnTo>
                    <a:pt x="144" y="142"/>
                  </a:lnTo>
                  <a:lnTo>
                    <a:pt x="149" y="137"/>
                  </a:lnTo>
                  <a:lnTo>
                    <a:pt x="154" y="131"/>
                  </a:lnTo>
                  <a:lnTo>
                    <a:pt x="158" y="123"/>
                  </a:lnTo>
                  <a:lnTo>
                    <a:pt x="162" y="117"/>
                  </a:lnTo>
                  <a:lnTo>
                    <a:pt x="164" y="109"/>
                  </a:lnTo>
                  <a:lnTo>
                    <a:pt x="167" y="100"/>
                  </a:lnTo>
                  <a:lnTo>
                    <a:pt x="168" y="92"/>
                  </a:lnTo>
                  <a:lnTo>
                    <a:pt x="168" y="83"/>
                  </a:lnTo>
                  <a:lnTo>
                    <a:pt x="168" y="74"/>
                  </a:lnTo>
                  <a:lnTo>
                    <a:pt x="167" y="66"/>
                  </a:lnTo>
                  <a:lnTo>
                    <a:pt x="164" y="59"/>
                  </a:lnTo>
                  <a:lnTo>
                    <a:pt x="162" y="51"/>
                  </a:lnTo>
                  <a:lnTo>
                    <a:pt x="158" y="43"/>
                  </a:lnTo>
                  <a:lnTo>
                    <a:pt x="154" y="37"/>
                  </a:lnTo>
                  <a:lnTo>
                    <a:pt x="149" y="31"/>
                  </a:lnTo>
                  <a:lnTo>
                    <a:pt x="144" y="24"/>
                  </a:lnTo>
                  <a:lnTo>
                    <a:pt x="139" y="19"/>
                  </a:lnTo>
                  <a:lnTo>
                    <a:pt x="132" y="14"/>
                  </a:lnTo>
                  <a:lnTo>
                    <a:pt x="125" y="10"/>
                  </a:lnTo>
                  <a:lnTo>
                    <a:pt x="117" y="6"/>
                  </a:lnTo>
                  <a:lnTo>
                    <a:pt x="109" y="4"/>
                  </a:lnTo>
                  <a:lnTo>
                    <a:pt x="101" y="1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76" y="0"/>
                  </a:lnTo>
                  <a:lnTo>
                    <a:pt x="68" y="1"/>
                  </a:lnTo>
                  <a:lnTo>
                    <a:pt x="59" y="4"/>
                  </a:lnTo>
                  <a:lnTo>
                    <a:pt x="51" y="6"/>
                  </a:lnTo>
                  <a:lnTo>
                    <a:pt x="45" y="10"/>
                  </a:lnTo>
                  <a:lnTo>
                    <a:pt x="37" y="14"/>
                  </a:lnTo>
                  <a:lnTo>
                    <a:pt x="31" y="19"/>
                  </a:lnTo>
                  <a:lnTo>
                    <a:pt x="26" y="24"/>
                  </a:lnTo>
                  <a:lnTo>
                    <a:pt x="19" y="31"/>
                  </a:lnTo>
                  <a:lnTo>
                    <a:pt x="15" y="37"/>
                  </a:lnTo>
                  <a:lnTo>
                    <a:pt x="10" y="43"/>
                  </a:lnTo>
                  <a:lnTo>
                    <a:pt x="8" y="51"/>
                  </a:lnTo>
                  <a:lnTo>
                    <a:pt x="4" y="59"/>
                  </a:lnTo>
                  <a:lnTo>
                    <a:pt x="3" y="66"/>
                  </a:lnTo>
                  <a:lnTo>
                    <a:pt x="1" y="75"/>
                  </a:lnTo>
                  <a:lnTo>
                    <a:pt x="0" y="83"/>
                  </a:lnTo>
                  <a:lnTo>
                    <a:pt x="1" y="92"/>
                  </a:lnTo>
                  <a:lnTo>
                    <a:pt x="3" y="100"/>
                  </a:lnTo>
                  <a:lnTo>
                    <a:pt x="4" y="109"/>
                  </a:lnTo>
                  <a:lnTo>
                    <a:pt x="8" y="117"/>
                  </a:lnTo>
                  <a:lnTo>
                    <a:pt x="10" y="123"/>
                  </a:lnTo>
                  <a:lnTo>
                    <a:pt x="15" y="131"/>
                  </a:lnTo>
                  <a:lnTo>
                    <a:pt x="19" y="137"/>
                  </a:lnTo>
                  <a:lnTo>
                    <a:pt x="26" y="142"/>
                  </a:lnTo>
                  <a:lnTo>
                    <a:pt x="31" y="149"/>
                  </a:lnTo>
                  <a:lnTo>
                    <a:pt x="37" y="153"/>
                  </a:lnTo>
                  <a:lnTo>
                    <a:pt x="45" y="158"/>
                  </a:lnTo>
                  <a:lnTo>
                    <a:pt x="51" y="162"/>
                  </a:lnTo>
                  <a:lnTo>
                    <a:pt x="59" y="164"/>
                  </a:lnTo>
                  <a:lnTo>
                    <a:pt x="68" y="165"/>
                  </a:lnTo>
                  <a:lnTo>
                    <a:pt x="76" y="167"/>
                  </a:lnTo>
                  <a:lnTo>
                    <a:pt x="85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3405">
              <a:extLst>
                <a:ext uri="{FF2B5EF4-FFF2-40B4-BE49-F238E27FC236}">
                  <a16:creationId xmlns:a16="http://schemas.microsoft.com/office/drawing/2014/main" id="{BDB860C7-27AD-47A5-9339-09F74DE4A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3888" y="5999163"/>
              <a:ext cx="142875" cy="209550"/>
            </a:xfrm>
            <a:custGeom>
              <a:avLst/>
              <a:gdLst>
                <a:gd name="T0" fmla="*/ 352 w 360"/>
                <a:gd name="T1" fmla="*/ 37 h 529"/>
                <a:gd name="T2" fmla="*/ 244 w 360"/>
                <a:gd name="T3" fmla="*/ 1 h 529"/>
                <a:gd name="T4" fmla="*/ 239 w 360"/>
                <a:gd name="T5" fmla="*/ 0 h 529"/>
                <a:gd name="T6" fmla="*/ 235 w 360"/>
                <a:gd name="T7" fmla="*/ 1 h 529"/>
                <a:gd name="T8" fmla="*/ 231 w 360"/>
                <a:gd name="T9" fmla="*/ 4 h 529"/>
                <a:gd name="T10" fmla="*/ 229 w 360"/>
                <a:gd name="T11" fmla="*/ 8 h 529"/>
                <a:gd name="T12" fmla="*/ 180 w 360"/>
                <a:gd name="T13" fmla="*/ 116 h 529"/>
                <a:gd name="T14" fmla="*/ 131 w 360"/>
                <a:gd name="T15" fmla="*/ 8 h 529"/>
                <a:gd name="T16" fmla="*/ 128 w 360"/>
                <a:gd name="T17" fmla="*/ 4 h 529"/>
                <a:gd name="T18" fmla="*/ 125 w 360"/>
                <a:gd name="T19" fmla="*/ 1 h 529"/>
                <a:gd name="T20" fmla="*/ 121 w 360"/>
                <a:gd name="T21" fmla="*/ 0 h 529"/>
                <a:gd name="T22" fmla="*/ 116 w 360"/>
                <a:gd name="T23" fmla="*/ 1 h 529"/>
                <a:gd name="T24" fmla="*/ 8 w 360"/>
                <a:gd name="T25" fmla="*/ 37 h 529"/>
                <a:gd name="T26" fmla="*/ 4 w 360"/>
                <a:gd name="T27" fmla="*/ 39 h 529"/>
                <a:gd name="T28" fmla="*/ 1 w 360"/>
                <a:gd name="T29" fmla="*/ 41 h 529"/>
                <a:gd name="T30" fmla="*/ 0 w 360"/>
                <a:gd name="T31" fmla="*/ 45 h 529"/>
                <a:gd name="T32" fmla="*/ 0 w 360"/>
                <a:gd name="T33" fmla="*/ 49 h 529"/>
                <a:gd name="T34" fmla="*/ 0 w 360"/>
                <a:gd name="T35" fmla="*/ 277 h 529"/>
                <a:gd name="T36" fmla="*/ 0 w 360"/>
                <a:gd name="T37" fmla="*/ 281 h 529"/>
                <a:gd name="T38" fmla="*/ 3 w 360"/>
                <a:gd name="T39" fmla="*/ 285 h 529"/>
                <a:gd name="T40" fmla="*/ 6 w 360"/>
                <a:gd name="T41" fmla="*/ 288 h 529"/>
                <a:gd name="T42" fmla="*/ 12 w 360"/>
                <a:gd name="T43" fmla="*/ 289 h 529"/>
                <a:gd name="T44" fmla="*/ 62 w 360"/>
                <a:gd name="T45" fmla="*/ 289 h 529"/>
                <a:gd name="T46" fmla="*/ 95 w 360"/>
                <a:gd name="T47" fmla="*/ 519 h 529"/>
                <a:gd name="T48" fmla="*/ 98 w 360"/>
                <a:gd name="T49" fmla="*/ 523 h 529"/>
                <a:gd name="T50" fmla="*/ 100 w 360"/>
                <a:gd name="T51" fmla="*/ 527 h 529"/>
                <a:gd name="T52" fmla="*/ 103 w 360"/>
                <a:gd name="T53" fmla="*/ 529 h 529"/>
                <a:gd name="T54" fmla="*/ 108 w 360"/>
                <a:gd name="T55" fmla="*/ 529 h 529"/>
                <a:gd name="T56" fmla="*/ 252 w 360"/>
                <a:gd name="T57" fmla="*/ 529 h 529"/>
                <a:gd name="T58" fmla="*/ 256 w 360"/>
                <a:gd name="T59" fmla="*/ 529 h 529"/>
                <a:gd name="T60" fmla="*/ 259 w 360"/>
                <a:gd name="T61" fmla="*/ 527 h 529"/>
                <a:gd name="T62" fmla="*/ 262 w 360"/>
                <a:gd name="T63" fmla="*/ 523 h 529"/>
                <a:gd name="T64" fmla="*/ 263 w 360"/>
                <a:gd name="T65" fmla="*/ 519 h 529"/>
                <a:gd name="T66" fmla="*/ 298 w 360"/>
                <a:gd name="T67" fmla="*/ 289 h 529"/>
                <a:gd name="T68" fmla="*/ 348 w 360"/>
                <a:gd name="T69" fmla="*/ 289 h 529"/>
                <a:gd name="T70" fmla="*/ 353 w 360"/>
                <a:gd name="T71" fmla="*/ 288 h 529"/>
                <a:gd name="T72" fmla="*/ 357 w 360"/>
                <a:gd name="T73" fmla="*/ 285 h 529"/>
                <a:gd name="T74" fmla="*/ 360 w 360"/>
                <a:gd name="T75" fmla="*/ 281 h 529"/>
                <a:gd name="T76" fmla="*/ 360 w 360"/>
                <a:gd name="T77" fmla="*/ 277 h 529"/>
                <a:gd name="T78" fmla="*/ 360 w 360"/>
                <a:gd name="T79" fmla="*/ 49 h 529"/>
                <a:gd name="T80" fmla="*/ 360 w 360"/>
                <a:gd name="T81" fmla="*/ 45 h 529"/>
                <a:gd name="T82" fmla="*/ 358 w 360"/>
                <a:gd name="T83" fmla="*/ 41 h 529"/>
                <a:gd name="T84" fmla="*/ 354 w 360"/>
                <a:gd name="T85" fmla="*/ 39 h 529"/>
                <a:gd name="T86" fmla="*/ 352 w 360"/>
                <a:gd name="T87" fmla="*/ 3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0" h="529">
                  <a:moveTo>
                    <a:pt x="352" y="37"/>
                  </a:moveTo>
                  <a:lnTo>
                    <a:pt x="244" y="1"/>
                  </a:lnTo>
                  <a:lnTo>
                    <a:pt x="239" y="0"/>
                  </a:lnTo>
                  <a:lnTo>
                    <a:pt x="235" y="1"/>
                  </a:lnTo>
                  <a:lnTo>
                    <a:pt x="231" y="4"/>
                  </a:lnTo>
                  <a:lnTo>
                    <a:pt x="229" y="8"/>
                  </a:lnTo>
                  <a:lnTo>
                    <a:pt x="180" y="116"/>
                  </a:lnTo>
                  <a:lnTo>
                    <a:pt x="131" y="8"/>
                  </a:lnTo>
                  <a:lnTo>
                    <a:pt x="128" y="4"/>
                  </a:lnTo>
                  <a:lnTo>
                    <a:pt x="125" y="1"/>
                  </a:lnTo>
                  <a:lnTo>
                    <a:pt x="121" y="0"/>
                  </a:lnTo>
                  <a:lnTo>
                    <a:pt x="116" y="1"/>
                  </a:lnTo>
                  <a:lnTo>
                    <a:pt x="8" y="37"/>
                  </a:lnTo>
                  <a:lnTo>
                    <a:pt x="4" y="39"/>
                  </a:lnTo>
                  <a:lnTo>
                    <a:pt x="1" y="41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3" y="285"/>
                  </a:lnTo>
                  <a:lnTo>
                    <a:pt x="6" y="288"/>
                  </a:lnTo>
                  <a:lnTo>
                    <a:pt x="12" y="289"/>
                  </a:lnTo>
                  <a:lnTo>
                    <a:pt x="62" y="289"/>
                  </a:lnTo>
                  <a:lnTo>
                    <a:pt x="95" y="519"/>
                  </a:lnTo>
                  <a:lnTo>
                    <a:pt x="98" y="523"/>
                  </a:lnTo>
                  <a:lnTo>
                    <a:pt x="100" y="527"/>
                  </a:lnTo>
                  <a:lnTo>
                    <a:pt x="103" y="529"/>
                  </a:lnTo>
                  <a:lnTo>
                    <a:pt x="108" y="529"/>
                  </a:lnTo>
                  <a:lnTo>
                    <a:pt x="252" y="529"/>
                  </a:lnTo>
                  <a:lnTo>
                    <a:pt x="256" y="529"/>
                  </a:lnTo>
                  <a:lnTo>
                    <a:pt x="259" y="527"/>
                  </a:lnTo>
                  <a:lnTo>
                    <a:pt x="262" y="523"/>
                  </a:lnTo>
                  <a:lnTo>
                    <a:pt x="263" y="519"/>
                  </a:lnTo>
                  <a:lnTo>
                    <a:pt x="298" y="289"/>
                  </a:lnTo>
                  <a:lnTo>
                    <a:pt x="348" y="289"/>
                  </a:lnTo>
                  <a:lnTo>
                    <a:pt x="353" y="288"/>
                  </a:lnTo>
                  <a:lnTo>
                    <a:pt x="357" y="285"/>
                  </a:lnTo>
                  <a:lnTo>
                    <a:pt x="360" y="281"/>
                  </a:lnTo>
                  <a:lnTo>
                    <a:pt x="360" y="277"/>
                  </a:lnTo>
                  <a:lnTo>
                    <a:pt x="360" y="49"/>
                  </a:lnTo>
                  <a:lnTo>
                    <a:pt x="360" y="45"/>
                  </a:lnTo>
                  <a:lnTo>
                    <a:pt x="358" y="41"/>
                  </a:lnTo>
                  <a:lnTo>
                    <a:pt x="354" y="39"/>
                  </a:lnTo>
                  <a:lnTo>
                    <a:pt x="35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0" name="Group 69" descr="This is an icon of a human being. ">
            <a:extLst>
              <a:ext uri="{FF2B5EF4-FFF2-40B4-BE49-F238E27FC236}">
                <a16:creationId xmlns:a16="http://schemas.microsoft.com/office/drawing/2014/main" id="{1D5F139B-37E3-4135-BF09-9FC9464608F4}"/>
              </a:ext>
            </a:extLst>
          </p:cNvPr>
          <p:cNvGrpSpPr/>
          <p:nvPr/>
        </p:nvGrpSpPr>
        <p:grpSpPr>
          <a:xfrm>
            <a:off x="9133477" y="5007455"/>
            <a:ext cx="142875" cy="285750"/>
            <a:chOff x="8243888" y="5922963"/>
            <a:chExt cx="142875" cy="285750"/>
          </a:xfrm>
          <a:solidFill>
            <a:srgbClr val="404040"/>
          </a:solidFill>
        </p:grpSpPr>
        <p:sp>
          <p:nvSpPr>
            <p:cNvPr id="71" name="Freeform 3404">
              <a:extLst>
                <a:ext uri="{FF2B5EF4-FFF2-40B4-BE49-F238E27FC236}">
                  <a16:creationId xmlns:a16="http://schemas.microsoft.com/office/drawing/2014/main" id="{842F7458-0CC1-46F1-9FC7-86BC4E3A2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400" y="5922963"/>
              <a:ext cx="68262" cy="66675"/>
            </a:xfrm>
            <a:custGeom>
              <a:avLst/>
              <a:gdLst>
                <a:gd name="T0" fmla="*/ 94 w 168"/>
                <a:gd name="T1" fmla="*/ 167 h 168"/>
                <a:gd name="T2" fmla="*/ 109 w 168"/>
                <a:gd name="T3" fmla="*/ 164 h 168"/>
                <a:gd name="T4" fmla="*/ 125 w 168"/>
                <a:gd name="T5" fmla="*/ 158 h 168"/>
                <a:gd name="T6" fmla="*/ 139 w 168"/>
                <a:gd name="T7" fmla="*/ 149 h 168"/>
                <a:gd name="T8" fmla="*/ 149 w 168"/>
                <a:gd name="T9" fmla="*/ 137 h 168"/>
                <a:gd name="T10" fmla="*/ 158 w 168"/>
                <a:gd name="T11" fmla="*/ 123 h 168"/>
                <a:gd name="T12" fmla="*/ 164 w 168"/>
                <a:gd name="T13" fmla="*/ 109 h 168"/>
                <a:gd name="T14" fmla="*/ 168 w 168"/>
                <a:gd name="T15" fmla="*/ 92 h 168"/>
                <a:gd name="T16" fmla="*/ 168 w 168"/>
                <a:gd name="T17" fmla="*/ 74 h 168"/>
                <a:gd name="T18" fmla="*/ 164 w 168"/>
                <a:gd name="T19" fmla="*/ 59 h 168"/>
                <a:gd name="T20" fmla="*/ 158 w 168"/>
                <a:gd name="T21" fmla="*/ 43 h 168"/>
                <a:gd name="T22" fmla="*/ 149 w 168"/>
                <a:gd name="T23" fmla="*/ 31 h 168"/>
                <a:gd name="T24" fmla="*/ 139 w 168"/>
                <a:gd name="T25" fmla="*/ 19 h 168"/>
                <a:gd name="T26" fmla="*/ 125 w 168"/>
                <a:gd name="T27" fmla="*/ 10 h 168"/>
                <a:gd name="T28" fmla="*/ 109 w 168"/>
                <a:gd name="T29" fmla="*/ 4 h 168"/>
                <a:gd name="T30" fmla="*/ 94 w 168"/>
                <a:gd name="T31" fmla="*/ 0 h 168"/>
                <a:gd name="T32" fmla="*/ 76 w 168"/>
                <a:gd name="T33" fmla="*/ 0 h 168"/>
                <a:gd name="T34" fmla="*/ 59 w 168"/>
                <a:gd name="T35" fmla="*/ 4 h 168"/>
                <a:gd name="T36" fmla="*/ 45 w 168"/>
                <a:gd name="T37" fmla="*/ 10 h 168"/>
                <a:gd name="T38" fmla="*/ 31 w 168"/>
                <a:gd name="T39" fmla="*/ 19 h 168"/>
                <a:gd name="T40" fmla="*/ 19 w 168"/>
                <a:gd name="T41" fmla="*/ 31 h 168"/>
                <a:gd name="T42" fmla="*/ 10 w 168"/>
                <a:gd name="T43" fmla="*/ 43 h 168"/>
                <a:gd name="T44" fmla="*/ 4 w 168"/>
                <a:gd name="T45" fmla="*/ 59 h 168"/>
                <a:gd name="T46" fmla="*/ 1 w 168"/>
                <a:gd name="T47" fmla="*/ 75 h 168"/>
                <a:gd name="T48" fmla="*/ 1 w 168"/>
                <a:gd name="T49" fmla="*/ 92 h 168"/>
                <a:gd name="T50" fmla="*/ 4 w 168"/>
                <a:gd name="T51" fmla="*/ 109 h 168"/>
                <a:gd name="T52" fmla="*/ 10 w 168"/>
                <a:gd name="T53" fmla="*/ 123 h 168"/>
                <a:gd name="T54" fmla="*/ 19 w 168"/>
                <a:gd name="T55" fmla="*/ 137 h 168"/>
                <a:gd name="T56" fmla="*/ 31 w 168"/>
                <a:gd name="T57" fmla="*/ 149 h 168"/>
                <a:gd name="T58" fmla="*/ 45 w 168"/>
                <a:gd name="T59" fmla="*/ 158 h 168"/>
                <a:gd name="T60" fmla="*/ 59 w 168"/>
                <a:gd name="T61" fmla="*/ 164 h 168"/>
                <a:gd name="T62" fmla="*/ 76 w 168"/>
                <a:gd name="T63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168">
                  <a:moveTo>
                    <a:pt x="85" y="168"/>
                  </a:moveTo>
                  <a:lnTo>
                    <a:pt x="94" y="167"/>
                  </a:lnTo>
                  <a:lnTo>
                    <a:pt x="101" y="165"/>
                  </a:lnTo>
                  <a:lnTo>
                    <a:pt x="109" y="164"/>
                  </a:lnTo>
                  <a:lnTo>
                    <a:pt x="117" y="162"/>
                  </a:lnTo>
                  <a:lnTo>
                    <a:pt x="125" y="158"/>
                  </a:lnTo>
                  <a:lnTo>
                    <a:pt x="132" y="153"/>
                  </a:lnTo>
                  <a:lnTo>
                    <a:pt x="139" y="149"/>
                  </a:lnTo>
                  <a:lnTo>
                    <a:pt x="144" y="142"/>
                  </a:lnTo>
                  <a:lnTo>
                    <a:pt x="149" y="137"/>
                  </a:lnTo>
                  <a:lnTo>
                    <a:pt x="154" y="131"/>
                  </a:lnTo>
                  <a:lnTo>
                    <a:pt x="158" y="123"/>
                  </a:lnTo>
                  <a:lnTo>
                    <a:pt x="162" y="117"/>
                  </a:lnTo>
                  <a:lnTo>
                    <a:pt x="164" y="109"/>
                  </a:lnTo>
                  <a:lnTo>
                    <a:pt x="167" y="100"/>
                  </a:lnTo>
                  <a:lnTo>
                    <a:pt x="168" y="92"/>
                  </a:lnTo>
                  <a:lnTo>
                    <a:pt x="168" y="83"/>
                  </a:lnTo>
                  <a:lnTo>
                    <a:pt x="168" y="74"/>
                  </a:lnTo>
                  <a:lnTo>
                    <a:pt x="167" y="66"/>
                  </a:lnTo>
                  <a:lnTo>
                    <a:pt x="164" y="59"/>
                  </a:lnTo>
                  <a:lnTo>
                    <a:pt x="162" y="51"/>
                  </a:lnTo>
                  <a:lnTo>
                    <a:pt x="158" y="43"/>
                  </a:lnTo>
                  <a:lnTo>
                    <a:pt x="154" y="37"/>
                  </a:lnTo>
                  <a:lnTo>
                    <a:pt x="149" y="31"/>
                  </a:lnTo>
                  <a:lnTo>
                    <a:pt x="144" y="24"/>
                  </a:lnTo>
                  <a:lnTo>
                    <a:pt x="139" y="19"/>
                  </a:lnTo>
                  <a:lnTo>
                    <a:pt x="132" y="14"/>
                  </a:lnTo>
                  <a:lnTo>
                    <a:pt x="125" y="10"/>
                  </a:lnTo>
                  <a:lnTo>
                    <a:pt x="117" y="6"/>
                  </a:lnTo>
                  <a:lnTo>
                    <a:pt x="109" y="4"/>
                  </a:lnTo>
                  <a:lnTo>
                    <a:pt x="101" y="1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76" y="0"/>
                  </a:lnTo>
                  <a:lnTo>
                    <a:pt x="68" y="1"/>
                  </a:lnTo>
                  <a:lnTo>
                    <a:pt x="59" y="4"/>
                  </a:lnTo>
                  <a:lnTo>
                    <a:pt x="51" y="6"/>
                  </a:lnTo>
                  <a:lnTo>
                    <a:pt x="45" y="10"/>
                  </a:lnTo>
                  <a:lnTo>
                    <a:pt x="37" y="14"/>
                  </a:lnTo>
                  <a:lnTo>
                    <a:pt x="31" y="19"/>
                  </a:lnTo>
                  <a:lnTo>
                    <a:pt x="26" y="24"/>
                  </a:lnTo>
                  <a:lnTo>
                    <a:pt x="19" y="31"/>
                  </a:lnTo>
                  <a:lnTo>
                    <a:pt x="15" y="37"/>
                  </a:lnTo>
                  <a:lnTo>
                    <a:pt x="10" y="43"/>
                  </a:lnTo>
                  <a:lnTo>
                    <a:pt x="8" y="51"/>
                  </a:lnTo>
                  <a:lnTo>
                    <a:pt x="4" y="59"/>
                  </a:lnTo>
                  <a:lnTo>
                    <a:pt x="3" y="66"/>
                  </a:lnTo>
                  <a:lnTo>
                    <a:pt x="1" y="75"/>
                  </a:lnTo>
                  <a:lnTo>
                    <a:pt x="0" y="83"/>
                  </a:lnTo>
                  <a:lnTo>
                    <a:pt x="1" y="92"/>
                  </a:lnTo>
                  <a:lnTo>
                    <a:pt x="3" y="100"/>
                  </a:lnTo>
                  <a:lnTo>
                    <a:pt x="4" y="109"/>
                  </a:lnTo>
                  <a:lnTo>
                    <a:pt x="8" y="117"/>
                  </a:lnTo>
                  <a:lnTo>
                    <a:pt x="10" y="123"/>
                  </a:lnTo>
                  <a:lnTo>
                    <a:pt x="15" y="131"/>
                  </a:lnTo>
                  <a:lnTo>
                    <a:pt x="19" y="137"/>
                  </a:lnTo>
                  <a:lnTo>
                    <a:pt x="26" y="142"/>
                  </a:lnTo>
                  <a:lnTo>
                    <a:pt x="31" y="149"/>
                  </a:lnTo>
                  <a:lnTo>
                    <a:pt x="37" y="153"/>
                  </a:lnTo>
                  <a:lnTo>
                    <a:pt x="45" y="158"/>
                  </a:lnTo>
                  <a:lnTo>
                    <a:pt x="51" y="162"/>
                  </a:lnTo>
                  <a:lnTo>
                    <a:pt x="59" y="164"/>
                  </a:lnTo>
                  <a:lnTo>
                    <a:pt x="68" y="165"/>
                  </a:lnTo>
                  <a:lnTo>
                    <a:pt x="76" y="167"/>
                  </a:lnTo>
                  <a:lnTo>
                    <a:pt x="85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3405">
              <a:extLst>
                <a:ext uri="{FF2B5EF4-FFF2-40B4-BE49-F238E27FC236}">
                  <a16:creationId xmlns:a16="http://schemas.microsoft.com/office/drawing/2014/main" id="{B943DC6D-D6F7-4732-9B88-AB23187B3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3888" y="5999163"/>
              <a:ext cx="142875" cy="209550"/>
            </a:xfrm>
            <a:custGeom>
              <a:avLst/>
              <a:gdLst>
                <a:gd name="T0" fmla="*/ 352 w 360"/>
                <a:gd name="T1" fmla="*/ 37 h 529"/>
                <a:gd name="T2" fmla="*/ 244 w 360"/>
                <a:gd name="T3" fmla="*/ 1 h 529"/>
                <a:gd name="T4" fmla="*/ 239 w 360"/>
                <a:gd name="T5" fmla="*/ 0 h 529"/>
                <a:gd name="T6" fmla="*/ 235 w 360"/>
                <a:gd name="T7" fmla="*/ 1 h 529"/>
                <a:gd name="T8" fmla="*/ 231 w 360"/>
                <a:gd name="T9" fmla="*/ 4 h 529"/>
                <a:gd name="T10" fmla="*/ 229 w 360"/>
                <a:gd name="T11" fmla="*/ 8 h 529"/>
                <a:gd name="T12" fmla="*/ 180 w 360"/>
                <a:gd name="T13" fmla="*/ 116 h 529"/>
                <a:gd name="T14" fmla="*/ 131 w 360"/>
                <a:gd name="T15" fmla="*/ 8 h 529"/>
                <a:gd name="T16" fmla="*/ 128 w 360"/>
                <a:gd name="T17" fmla="*/ 4 h 529"/>
                <a:gd name="T18" fmla="*/ 125 w 360"/>
                <a:gd name="T19" fmla="*/ 1 h 529"/>
                <a:gd name="T20" fmla="*/ 121 w 360"/>
                <a:gd name="T21" fmla="*/ 0 h 529"/>
                <a:gd name="T22" fmla="*/ 116 w 360"/>
                <a:gd name="T23" fmla="*/ 1 h 529"/>
                <a:gd name="T24" fmla="*/ 8 w 360"/>
                <a:gd name="T25" fmla="*/ 37 h 529"/>
                <a:gd name="T26" fmla="*/ 4 w 360"/>
                <a:gd name="T27" fmla="*/ 39 h 529"/>
                <a:gd name="T28" fmla="*/ 1 w 360"/>
                <a:gd name="T29" fmla="*/ 41 h 529"/>
                <a:gd name="T30" fmla="*/ 0 w 360"/>
                <a:gd name="T31" fmla="*/ 45 h 529"/>
                <a:gd name="T32" fmla="*/ 0 w 360"/>
                <a:gd name="T33" fmla="*/ 49 h 529"/>
                <a:gd name="T34" fmla="*/ 0 w 360"/>
                <a:gd name="T35" fmla="*/ 277 h 529"/>
                <a:gd name="T36" fmla="*/ 0 w 360"/>
                <a:gd name="T37" fmla="*/ 281 h 529"/>
                <a:gd name="T38" fmla="*/ 3 w 360"/>
                <a:gd name="T39" fmla="*/ 285 h 529"/>
                <a:gd name="T40" fmla="*/ 6 w 360"/>
                <a:gd name="T41" fmla="*/ 288 h 529"/>
                <a:gd name="T42" fmla="*/ 12 w 360"/>
                <a:gd name="T43" fmla="*/ 289 h 529"/>
                <a:gd name="T44" fmla="*/ 62 w 360"/>
                <a:gd name="T45" fmla="*/ 289 h 529"/>
                <a:gd name="T46" fmla="*/ 95 w 360"/>
                <a:gd name="T47" fmla="*/ 519 h 529"/>
                <a:gd name="T48" fmla="*/ 98 w 360"/>
                <a:gd name="T49" fmla="*/ 523 h 529"/>
                <a:gd name="T50" fmla="*/ 100 w 360"/>
                <a:gd name="T51" fmla="*/ 527 h 529"/>
                <a:gd name="T52" fmla="*/ 103 w 360"/>
                <a:gd name="T53" fmla="*/ 529 h 529"/>
                <a:gd name="T54" fmla="*/ 108 w 360"/>
                <a:gd name="T55" fmla="*/ 529 h 529"/>
                <a:gd name="T56" fmla="*/ 252 w 360"/>
                <a:gd name="T57" fmla="*/ 529 h 529"/>
                <a:gd name="T58" fmla="*/ 256 w 360"/>
                <a:gd name="T59" fmla="*/ 529 h 529"/>
                <a:gd name="T60" fmla="*/ 259 w 360"/>
                <a:gd name="T61" fmla="*/ 527 h 529"/>
                <a:gd name="T62" fmla="*/ 262 w 360"/>
                <a:gd name="T63" fmla="*/ 523 h 529"/>
                <a:gd name="T64" fmla="*/ 263 w 360"/>
                <a:gd name="T65" fmla="*/ 519 h 529"/>
                <a:gd name="T66" fmla="*/ 298 w 360"/>
                <a:gd name="T67" fmla="*/ 289 h 529"/>
                <a:gd name="T68" fmla="*/ 348 w 360"/>
                <a:gd name="T69" fmla="*/ 289 h 529"/>
                <a:gd name="T70" fmla="*/ 353 w 360"/>
                <a:gd name="T71" fmla="*/ 288 h 529"/>
                <a:gd name="T72" fmla="*/ 357 w 360"/>
                <a:gd name="T73" fmla="*/ 285 h 529"/>
                <a:gd name="T74" fmla="*/ 360 w 360"/>
                <a:gd name="T75" fmla="*/ 281 h 529"/>
                <a:gd name="T76" fmla="*/ 360 w 360"/>
                <a:gd name="T77" fmla="*/ 277 h 529"/>
                <a:gd name="T78" fmla="*/ 360 w 360"/>
                <a:gd name="T79" fmla="*/ 49 h 529"/>
                <a:gd name="T80" fmla="*/ 360 w 360"/>
                <a:gd name="T81" fmla="*/ 45 h 529"/>
                <a:gd name="T82" fmla="*/ 358 w 360"/>
                <a:gd name="T83" fmla="*/ 41 h 529"/>
                <a:gd name="T84" fmla="*/ 354 w 360"/>
                <a:gd name="T85" fmla="*/ 39 h 529"/>
                <a:gd name="T86" fmla="*/ 352 w 360"/>
                <a:gd name="T87" fmla="*/ 3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0" h="529">
                  <a:moveTo>
                    <a:pt x="352" y="37"/>
                  </a:moveTo>
                  <a:lnTo>
                    <a:pt x="244" y="1"/>
                  </a:lnTo>
                  <a:lnTo>
                    <a:pt x="239" y="0"/>
                  </a:lnTo>
                  <a:lnTo>
                    <a:pt x="235" y="1"/>
                  </a:lnTo>
                  <a:lnTo>
                    <a:pt x="231" y="4"/>
                  </a:lnTo>
                  <a:lnTo>
                    <a:pt x="229" y="8"/>
                  </a:lnTo>
                  <a:lnTo>
                    <a:pt x="180" y="116"/>
                  </a:lnTo>
                  <a:lnTo>
                    <a:pt x="131" y="8"/>
                  </a:lnTo>
                  <a:lnTo>
                    <a:pt x="128" y="4"/>
                  </a:lnTo>
                  <a:lnTo>
                    <a:pt x="125" y="1"/>
                  </a:lnTo>
                  <a:lnTo>
                    <a:pt x="121" y="0"/>
                  </a:lnTo>
                  <a:lnTo>
                    <a:pt x="116" y="1"/>
                  </a:lnTo>
                  <a:lnTo>
                    <a:pt x="8" y="37"/>
                  </a:lnTo>
                  <a:lnTo>
                    <a:pt x="4" y="39"/>
                  </a:lnTo>
                  <a:lnTo>
                    <a:pt x="1" y="41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3" y="285"/>
                  </a:lnTo>
                  <a:lnTo>
                    <a:pt x="6" y="288"/>
                  </a:lnTo>
                  <a:lnTo>
                    <a:pt x="12" y="289"/>
                  </a:lnTo>
                  <a:lnTo>
                    <a:pt x="62" y="289"/>
                  </a:lnTo>
                  <a:lnTo>
                    <a:pt x="95" y="519"/>
                  </a:lnTo>
                  <a:lnTo>
                    <a:pt x="98" y="523"/>
                  </a:lnTo>
                  <a:lnTo>
                    <a:pt x="100" y="527"/>
                  </a:lnTo>
                  <a:lnTo>
                    <a:pt x="103" y="529"/>
                  </a:lnTo>
                  <a:lnTo>
                    <a:pt x="108" y="529"/>
                  </a:lnTo>
                  <a:lnTo>
                    <a:pt x="252" y="529"/>
                  </a:lnTo>
                  <a:lnTo>
                    <a:pt x="256" y="529"/>
                  </a:lnTo>
                  <a:lnTo>
                    <a:pt x="259" y="527"/>
                  </a:lnTo>
                  <a:lnTo>
                    <a:pt x="262" y="523"/>
                  </a:lnTo>
                  <a:lnTo>
                    <a:pt x="263" y="519"/>
                  </a:lnTo>
                  <a:lnTo>
                    <a:pt x="298" y="289"/>
                  </a:lnTo>
                  <a:lnTo>
                    <a:pt x="348" y="289"/>
                  </a:lnTo>
                  <a:lnTo>
                    <a:pt x="353" y="288"/>
                  </a:lnTo>
                  <a:lnTo>
                    <a:pt x="357" y="285"/>
                  </a:lnTo>
                  <a:lnTo>
                    <a:pt x="360" y="281"/>
                  </a:lnTo>
                  <a:lnTo>
                    <a:pt x="360" y="277"/>
                  </a:lnTo>
                  <a:lnTo>
                    <a:pt x="360" y="49"/>
                  </a:lnTo>
                  <a:lnTo>
                    <a:pt x="360" y="45"/>
                  </a:lnTo>
                  <a:lnTo>
                    <a:pt x="358" y="41"/>
                  </a:lnTo>
                  <a:lnTo>
                    <a:pt x="354" y="39"/>
                  </a:lnTo>
                  <a:lnTo>
                    <a:pt x="35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3" name="Group 72" descr="This is an icon of a human being. ">
            <a:extLst>
              <a:ext uri="{FF2B5EF4-FFF2-40B4-BE49-F238E27FC236}">
                <a16:creationId xmlns:a16="http://schemas.microsoft.com/office/drawing/2014/main" id="{3CA12D67-A5CF-4E2D-934D-F0F789A371A6}"/>
              </a:ext>
            </a:extLst>
          </p:cNvPr>
          <p:cNvGrpSpPr/>
          <p:nvPr/>
        </p:nvGrpSpPr>
        <p:grpSpPr>
          <a:xfrm>
            <a:off x="9374619" y="5007455"/>
            <a:ext cx="142875" cy="285750"/>
            <a:chOff x="8243888" y="5922963"/>
            <a:chExt cx="142875" cy="285750"/>
          </a:xfrm>
          <a:solidFill>
            <a:srgbClr val="404040"/>
          </a:solidFill>
        </p:grpSpPr>
        <p:sp>
          <p:nvSpPr>
            <p:cNvPr id="74" name="Freeform 3404">
              <a:extLst>
                <a:ext uri="{FF2B5EF4-FFF2-40B4-BE49-F238E27FC236}">
                  <a16:creationId xmlns:a16="http://schemas.microsoft.com/office/drawing/2014/main" id="{09AF100D-3B02-43C5-A04F-75F2171CE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400" y="5922963"/>
              <a:ext cx="68262" cy="66675"/>
            </a:xfrm>
            <a:custGeom>
              <a:avLst/>
              <a:gdLst>
                <a:gd name="T0" fmla="*/ 94 w 168"/>
                <a:gd name="T1" fmla="*/ 167 h 168"/>
                <a:gd name="T2" fmla="*/ 109 w 168"/>
                <a:gd name="T3" fmla="*/ 164 h 168"/>
                <a:gd name="T4" fmla="*/ 125 w 168"/>
                <a:gd name="T5" fmla="*/ 158 h 168"/>
                <a:gd name="T6" fmla="*/ 139 w 168"/>
                <a:gd name="T7" fmla="*/ 149 h 168"/>
                <a:gd name="T8" fmla="*/ 149 w 168"/>
                <a:gd name="T9" fmla="*/ 137 h 168"/>
                <a:gd name="T10" fmla="*/ 158 w 168"/>
                <a:gd name="T11" fmla="*/ 123 h 168"/>
                <a:gd name="T12" fmla="*/ 164 w 168"/>
                <a:gd name="T13" fmla="*/ 109 h 168"/>
                <a:gd name="T14" fmla="*/ 168 w 168"/>
                <a:gd name="T15" fmla="*/ 92 h 168"/>
                <a:gd name="T16" fmla="*/ 168 w 168"/>
                <a:gd name="T17" fmla="*/ 74 h 168"/>
                <a:gd name="T18" fmla="*/ 164 w 168"/>
                <a:gd name="T19" fmla="*/ 59 h 168"/>
                <a:gd name="T20" fmla="*/ 158 w 168"/>
                <a:gd name="T21" fmla="*/ 43 h 168"/>
                <a:gd name="T22" fmla="*/ 149 w 168"/>
                <a:gd name="T23" fmla="*/ 31 h 168"/>
                <a:gd name="T24" fmla="*/ 139 w 168"/>
                <a:gd name="T25" fmla="*/ 19 h 168"/>
                <a:gd name="T26" fmla="*/ 125 w 168"/>
                <a:gd name="T27" fmla="*/ 10 h 168"/>
                <a:gd name="T28" fmla="*/ 109 w 168"/>
                <a:gd name="T29" fmla="*/ 4 h 168"/>
                <a:gd name="T30" fmla="*/ 94 w 168"/>
                <a:gd name="T31" fmla="*/ 0 h 168"/>
                <a:gd name="T32" fmla="*/ 76 w 168"/>
                <a:gd name="T33" fmla="*/ 0 h 168"/>
                <a:gd name="T34" fmla="*/ 59 w 168"/>
                <a:gd name="T35" fmla="*/ 4 h 168"/>
                <a:gd name="T36" fmla="*/ 45 w 168"/>
                <a:gd name="T37" fmla="*/ 10 h 168"/>
                <a:gd name="T38" fmla="*/ 31 w 168"/>
                <a:gd name="T39" fmla="*/ 19 h 168"/>
                <a:gd name="T40" fmla="*/ 19 w 168"/>
                <a:gd name="T41" fmla="*/ 31 h 168"/>
                <a:gd name="T42" fmla="*/ 10 w 168"/>
                <a:gd name="T43" fmla="*/ 43 h 168"/>
                <a:gd name="T44" fmla="*/ 4 w 168"/>
                <a:gd name="T45" fmla="*/ 59 h 168"/>
                <a:gd name="T46" fmla="*/ 1 w 168"/>
                <a:gd name="T47" fmla="*/ 75 h 168"/>
                <a:gd name="T48" fmla="*/ 1 w 168"/>
                <a:gd name="T49" fmla="*/ 92 h 168"/>
                <a:gd name="T50" fmla="*/ 4 w 168"/>
                <a:gd name="T51" fmla="*/ 109 h 168"/>
                <a:gd name="T52" fmla="*/ 10 w 168"/>
                <a:gd name="T53" fmla="*/ 123 h 168"/>
                <a:gd name="T54" fmla="*/ 19 w 168"/>
                <a:gd name="T55" fmla="*/ 137 h 168"/>
                <a:gd name="T56" fmla="*/ 31 w 168"/>
                <a:gd name="T57" fmla="*/ 149 h 168"/>
                <a:gd name="T58" fmla="*/ 45 w 168"/>
                <a:gd name="T59" fmla="*/ 158 h 168"/>
                <a:gd name="T60" fmla="*/ 59 w 168"/>
                <a:gd name="T61" fmla="*/ 164 h 168"/>
                <a:gd name="T62" fmla="*/ 76 w 168"/>
                <a:gd name="T63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168">
                  <a:moveTo>
                    <a:pt x="85" y="168"/>
                  </a:moveTo>
                  <a:lnTo>
                    <a:pt x="94" y="167"/>
                  </a:lnTo>
                  <a:lnTo>
                    <a:pt x="101" y="165"/>
                  </a:lnTo>
                  <a:lnTo>
                    <a:pt x="109" y="164"/>
                  </a:lnTo>
                  <a:lnTo>
                    <a:pt x="117" y="162"/>
                  </a:lnTo>
                  <a:lnTo>
                    <a:pt x="125" y="158"/>
                  </a:lnTo>
                  <a:lnTo>
                    <a:pt x="132" y="153"/>
                  </a:lnTo>
                  <a:lnTo>
                    <a:pt x="139" y="149"/>
                  </a:lnTo>
                  <a:lnTo>
                    <a:pt x="144" y="142"/>
                  </a:lnTo>
                  <a:lnTo>
                    <a:pt x="149" y="137"/>
                  </a:lnTo>
                  <a:lnTo>
                    <a:pt x="154" y="131"/>
                  </a:lnTo>
                  <a:lnTo>
                    <a:pt x="158" y="123"/>
                  </a:lnTo>
                  <a:lnTo>
                    <a:pt x="162" y="117"/>
                  </a:lnTo>
                  <a:lnTo>
                    <a:pt x="164" y="109"/>
                  </a:lnTo>
                  <a:lnTo>
                    <a:pt x="167" y="100"/>
                  </a:lnTo>
                  <a:lnTo>
                    <a:pt x="168" y="92"/>
                  </a:lnTo>
                  <a:lnTo>
                    <a:pt x="168" y="83"/>
                  </a:lnTo>
                  <a:lnTo>
                    <a:pt x="168" y="74"/>
                  </a:lnTo>
                  <a:lnTo>
                    <a:pt x="167" y="66"/>
                  </a:lnTo>
                  <a:lnTo>
                    <a:pt x="164" y="59"/>
                  </a:lnTo>
                  <a:lnTo>
                    <a:pt x="162" y="51"/>
                  </a:lnTo>
                  <a:lnTo>
                    <a:pt x="158" y="43"/>
                  </a:lnTo>
                  <a:lnTo>
                    <a:pt x="154" y="37"/>
                  </a:lnTo>
                  <a:lnTo>
                    <a:pt x="149" y="31"/>
                  </a:lnTo>
                  <a:lnTo>
                    <a:pt x="144" y="24"/>
                  </a:lnTo>
                  <a:lnTo>
                    <a:pt x="139" y="19"/>
                  </a:lnTo>
                  <a:lnTo>
                    <a:pt x="132" y="14"/>
                  </a:lnTo>
                  <a:lnTo>
                    <a:pt x="125" y="10"/>
                  </a:lnTo>
                  <a:lnTo>
                    <a:pt x="117" y="6"/>
                  </a:lnTo>
                  <a:lnTo>
                    <a:pt x="109" y="4"/>
                  </a:lnTo>
                  <a:lnTo>
                    <a:pt x="101" y="1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76" y="0"/>
                  </a:lnTo>
                  <a:lnTo>
                    <a:pt x="68" y="1"/>
                  </a:lnTo>
                  <a:lnTo>
                    <a:pt x="59" y="4"/>
                  </a:lnTo>
                  <a:lnTo>
                    <a:pt x="51" y="6"/>
                  </a:lnTo>
                  <a:lnTo>
                    <a:pt x="45" y="10"/>
                  </a:lnTo>
                  <a:lnTo>
                    <a:pt x="37" y="14"/>
                  </a:lnTo>
                  <a:lnTo>
                    <a:pt x="31" y="19"/>
                  </a:lnTo>
                  <a:lnTo>
                    <a:pt x="26" y="24"/>
                  </a:lnTo>
                  <a:lnTo>
                    <a:pt x="19" y="31"/>
                  </a:lnTo>
                  <a:lnTo>
                    <a:pt x="15" y="37"/>
                  </a:lnTo>
                  <a:lnTo>
                    <a:pt x="10" y="43"/>
                  </a:lnTo>
                  <a:lnTo>
                    <a:pt x="8" y="51"/>
                  </a:lnTo>
                  <a:lnTo>
                    <a:pt x="4" y="59"/>
                  </a:lnTo>
                  <a:lnTo>
                    <a:pt x="3" y="66"/>
                  </a:lnTo>
                  <a:lnTo>
                    <a:pt x="1" y="75"/>
                  </a:lnTo>
                  <a:lnTo>
                    <a:pt x="0" y="83"/>
                  </a:lnTo>
                  <a:lnTo>
                    <a:pt x="1" y="92"/>
                  </a:lnTo>
                  <a:lnTo>
                    <a:pt x="3" y="100"/>
                  </a:lnTo>
                  <a:lnTo>
                    <a:pt x="4" y="109"/>
                  </a:lnTo>
                  <a:lnTo>
                    <a:pt x="8" y="117"/>
                  </a:lnTo>
                  <a:lnTo>
                    <a:pt x="10" y="123"/>
                  </a:lnTo>
                  <a:lnTo>
                    <a:pt x="15" y="131"/>
                  </a:lnTo>
                  <a:lnTo>
                    <a:pt x="19" y="137"/>
                  </a:lnTo>
                  <a:lnTo>
                    <a:pt x="26" y="142"/>
                  </a:lnTo>
                  <a:lnTo>
                    <a:pt x="31" y="149"/>
                  </a:lnTo>
                  <a:lnTo>
                    <a:pt x="37" y="153"/>
                  </a:lnTo>
                  <a:lnTo>
                    <a:pt x="45" y="158"/>
                  </a:lnTo>
                  <a:lnTo>
                    <a:pt x="51" y="162"/>
                  </a:lnTo>
                  <a:lnTo>
                    <a:pt x="59" y="164"/>
                  </a:lnTo>
                  <a:lnTo>
                    <a:pt x="68" y="165"/>
                  </a:lnTo>
                  <a:lnTo>
                    <a:pt x="76" y="167"/>
                  </a:lnTo>
                  <a:lnTo>
                    <a:pt x="85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3405">
              <a:extLst>
                <a:ext uri="{FF2B5EF4-FFF2-40B4-BE49-F238E27FC236}">
                  <a16:creationId xmlns:a16="http://schemas.microsoft.com/office/drawing/2014/main" id="{F6FAF6C3-6FD1-4675-867E-596F3B655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3888" y="5999163"/>
              <a:ext cx="142875" cy="209550"/>
            </a:xfrm>
            <a:custGeom>
              <a:avLst/>
              <a:gdLst>
                <a:gd name="T0" fmla="*/ 352 w 360"/>
                <a:gd name="T1" fmla="*/ 37 h 529"/>
                <a:gd name="T2" fmla="*/ 244 w 360"/>
                <a:gd name="T3" fmla="*/ 1 h 529"/>
                <a:gd name="T4" fmla="*/ 239 w 360"/>
                <a:gd name="T5" fmla="*/ 0 h 529"/>
                <a:gd name="T6" fmla="*/ 235 w 360"/>
                <a:gd name="T7" fmla="*/ 1 h 529"/>
                <a:gd name="T8" fmla="*/ 231 w 360"/>
                <a:gd name="T9" fmla="*/ 4 h 529"/>
                <a:gd name="T10" fmla="*/ 229 w 360"/>
                <a:gd name="T11" fmla="*/ 8 h 529"/>
                <a:gd name="T12" fmla="*/ 180 w 360"/>
                <a:gd name="T13" fmla="*/ 116 h 529"/>
                <a:gd name="T14" fmla="*/ 131 w 360"/>
                <a:gd name="T15" fmla="*/ 8 h 529"/>
                <a:gd name="T16" fmla="*/ 128 w 360"/>
                <a:gd name="T17" fmla="*/ 4 h 529"/>
                <a:gd name="T18" fmla="*/ 125 w 360"/>
                <a:gd name="T19" fmla="*/ 1 h 529"/>
                <a:gd name="T20" fmla="*/ 121 w 360"/>
                <a:gd name="T21" fmla="*/ 0 h 529"/>
                <a:gd name="T22" fmla="*/ 116 w 360"/>
                <a:gd name="T23" fmla="*/ 1 h 529"/>
                <a:gd name="T24" fmla="*/ 8 w 360"/>
                <a:gd name="T25" fmla="*/ 37 h 529"/>
                <a:gd name="T26" fmla="*/ 4 w 360"/>
                <a:gd name="T27" fmla="*/ 39 h 529"/>
                <a:gd name="T28" fmla="*/ 1 w 360"/>
                <a:gd name="T29" fmla="*/ 41 h 529"/>
                <a:gd name="T30" fmla="*/ 0 w 360"/>
                <a:gd name="T31" fmla="*/ 45 h 529"/>
                <a:gd name="T32" fmla="*/ 0 w 360"/>
                <a:gd name="T33" fmla="*/ 49 h 529"/>
                <a:gd name="T34" fmla="*/ 0 w 360"/>
                <a:gd name="T35" fmla="*/ 277 h 529"/>
                <a:gd name="T36" fmla="*/ 0 w 360"/>
                <a:gd name="T37" fmla="*/ 281 h 529"/>
                <a:gd name="T38" fmla="*/ 3 w 360"/>
                <a:gd name="T39" fmla="*/ 285 h 529"/>
                <a:gd name="T40" fmla="*/ 6 w 360"/>
                <a:gd name="T41" fmla="*/ 288 h 529"/>
                <a:gd name="T42" fmla="*/ 12 w 360"/>
                <a:gd name="T43" fmla="*/ 289 h 529"/>
                <a:gd name="T44" fmla="*/ 62 w 360"/>
                <a:gd name="T45" fmla="*/ 289 h 529"/>
                <a:gd name="T46" fmla="*/ 95 w 360"/>
                <a:gd name="T47" fmla="*/ 519 h 529"/>
                <a:gd name="T48" fmla="*/ 98 w 360"/>
                <a:gd name="T49" fmla="*/ 523 h 529"/>
                <a:gd name="T50" fmla="*/ 100 w 360"/>
                <a:gd name="T51" fmla="*/ 527 h 529"/>
                <a:gd name="T52" fmla="*/ 103 w 360"/>
                <a:gd name="T53" fmla="*/ 529 h 529"/>
                <a:gd name="T54" fmla="*/ 108 w 360"/>
                <a:gd name="T55" fmla="*/ 529 h 529"/>
                <a:gd name="T56" fmla="*/ 252 w 360"/>
                <a:gd name="T57" fmla="*/ 529 h 529"/>
                <a:gd name="T58" fmla="*/ 256 w 360"/>
                <a:gd name="T59" fmla="*/ 529 h 529"/>
                <a:gd name="T60" fmla="*/ 259 w 360"/>
                <a:gd name="T61" fmla="*/ 527 h 529"/>
                <a:gd name="T62" fmla="*/ 262 w 360"/>
                <a:gd name="T63" fmla="*/ 523 h 529"/>
                <a:gd name="T64" fmla="*/ 263 w 360"/>
                <a:gd name="T65" fmla="*/ 519 h 529"/>
                <a:gd name="T66" fmla="*/ 298 w 360"/>
                <a:gd name="T67" fmla="*/ 289 h 529"/>
                <a:gd name="T68" fmla="*/ 348 w 360"/>
                <a:gd name="T69" fmla="*/ 289 h 529"/>
                <a:gd name="T70" fmla="*/ 353 w 360"/>
                <a:gd name="T71" fmla="*/ 288 h 529"/>
                <a:gd name="T72" fmla="*/ 357 w 360"/>
                <a:gd name="T73" fmla="*/ 285 h 529"/>
                <a:gd name="T74" fmla="*/ 360 w 360"/>
                <a:gd name="T75" fmla="*/ 281 h 529"/>
                <a:gd name="T76" fmla="*/ 360 w 360"/>
                <a:gd name="T77" fmla="*/ 277 h 529"/>
                <a:gd name="T78" fmla="*/ 360 w 360"/>
                <a:gd name="T79" fmla="*/ 49 h 529"/>
                <a:gd name="T80" fmla="*/ 360 w 360"/>
                <a:gd name="T81" fmla="*/ 45 h 529"/>
                <a:gd name="T82" fmla="*/ 358 w 360"/>
                <a:gd name="T83" fmla="*/ 41 h 529"/>
                <a:gd name="T84" fmla="*/ 354 w 360"/>
                <a:gd name="T85" fmla="*/ 39 h 529"/>
                <a:gd name="T86" fmla="*/ 352 w 360"/>
                <a:gd name="T87" fmla="*/ 3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0" h="529">
                  <a:moveTo>
                    <a:pt x="352" y="37"/>
                  </a:moveTo>
                  <a:lnTo>
                    <a:pt x="244" y="1"/>
                  </a:lnTo>
                  <a:lnTo>
                    <a:pt x="239" y="0"/>
                  </a:lnTo>
                  <a:lnTo>
                    <a:pt x="235" y="1"/>
                  </a:lnTo>
                  <a:lnTo>
                    <a:pt x="231" y="4"/>
                  </a:lnTo>
                  <a:lnTo>
                    <a:pt x="229" y="8"/>
                  </a:lnTo>
                  <a:lnTo>
                    <a:pt x="180" y="116"/>
                  </a:lnTo>
                  <a:lnTo>
                    <a:pt x="131" y="8"/>
                  </a:lnTo>
                  <a:lnTo>
                    <a:pt x="128" y="4"/>
                  </a:lnTo>
                  <a:lnTo>
                    <a:pt x="125" y="1"/>
                  </a:lnTo>
                  <a:lnTo>
                    <a:pt x="121" y="0"/>
                  </a:lnTo>
                  <a:lnTo>
                    <a:pt x="116" y="1"/>
                  </a:lnTo>
                  <a:lnTo>
                    <a:pt x="8" y="37"/>
                  </a:lnTo>
                  <a:lnTo>
                    <a:pt x="4" y="39"/>
                  </a:lnTo>
                  <a:lnTo>
                    <a:pt x="1" y="41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3" y="285"/>
                  </a:lnTo>
                  <a:lnTo>
                    <a:pt x="6" y="288"/>
                  </a:lnTo>
                  <a:lnTo>
                    <a:pt x="12" y="289"/>
                  </a:lnTo>
                  <a:lnTo>
                    <a:pt x="62" y="289"/>
                  </a:lnTo>
                  <a:lnTo>
                    <a:pt x="95" y="519"/>
                  </a:lnTo>
                  <a:lnTo>
                    <a:pt x="98" y="523"/>
                  </a:lnTo>
                  <a:lnTo>
                    <a:pt x="100" y="527"/>
                  </a:lnTo>
                  <a:lnTo>
                    <a:pt x="103" y="529"/>
                  </a:lnTo>
                  <a:lnTo>
                    <a:pt x="108" y="529"/>
                  </a:lnTo>
                  <a:lnTo>
                    <a:pt x="252" y="529"/>
                  </a:lnTo>
                  <a:lnTo>
                    <a:pt x="256" y="529"/>
                  </a:lnTo>
                  <a:lnTo>
                    <a:pt x="259" y="527"/>
                  </a:lnTo>
                  <a:lnTo>
                    <a:pt x="262" y="523"/>
                  </a:lnTo>
                  <a:lnTo>
                    <a:pt x="263" y="519"/>
                  </a:lnTo>
                  <a:lnTo>
                    <a:pt x="298" y="289"/>
                  </a:lnTo>
                  <a:lnTo>
                    <a:pt x="348" y="289"/>
                  </a:lnTo>
                  <a:lnTo>
                    <a:pt x="353" y="288"/>
                  </a:lnTo>
                  <a:lnTo>
                    <a:pt x="357" y="285"/>
                  </a:lnTo>
                  <a:lnTo>
                    <a:pt x="360" y="281"/>
                  </a:lnTo>
                  <a:lnTo>
                    <a:pt x="360" y="277"/>
                  </a:lnTo>
                  <a:lnTo>
                    <a:pt x="360" y="49"/>
                  </a:lnTo>
                  <a:lnTo>
                    <a:pt x="360" y="45"/>
                  </a:lnTo>
                  <a:lnTo>
                    <a:pt x="358" y="41"/>
                  </a:lnTo>
                  <a:lnTo>
                    <a:pt x="354" y="39"/>
                  </a:lnTo>
                  <a:lnTo>
                    <a:pt x="35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7" name="Group 76" descr="This is an icon of a human being. ">
            <a:extLst>
              <a:ext uri="{FF2B5EF4-FFF2-40B4-BE49-F238E27FC236}">
                <a16:creationId xmlns:a16="http://schemas.microsoft.com/office/drawing/2014/main" id="{D4175BCD-213B-40CA-9CAE-8B9ED737540C}"/>
              </a:ext>
            </a:extLst>
          </p:cNvPr>
          <p:cNvGrpSpPr/>
          <p:nvPr/>
        </p:nvGrpSpPr>
        <p:grpSpPr>
          <a:xfrm>
            <a:off x="7204325" y="5470525"/>
            <a:ext cx="142875" cy="285750"/>
            <a:chOff x="8243888" y="5922963"/>
            <a:chExt cx="142875" cy="285750"/>
          </a:xfrm>
          <a:solidFill>
            <a:srgbClr val="404040"/>
          </a:solidFill>
        </p:grpSpPr>
        <p:sp>
          <p:nvSpPr>
            <p:cNvPr id="105" name="Freeform 3404">
              <a:extLst>
                <a:ext uri="{FF2B5EF4-FFF2-40B4-BE49-F238E27FC236}">
                  <a16:creationId xmlns:a16="http://schemas.microsoft.com/office/drawing/2014/main" id="{2785BA74-D166-4FF6-97C6-15E06EA9A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400" y="5922963"/>
              <a:ext cx="68262" cy="66675"/>
            </a:xfrm>
            <a:custGeom>
              <a:avLst/>
              <a:gdLst>
                <a:gd name="T0" fmla="*/ 94 w 168"/>
                <a:gd name="T1" fmla="*/ 167 h 168"/>
                <a:gd name="T2" fmla="*/ 109 w 168"/>
                <a:gd name="T3" fmla="*/ 164 h 168"/>
                <a:gd name="T4" fmla="*/ 125 w 168"/>
                <a:gd name="T5" fmla="*/ 158 h 168"/>
                <a:gd name="T6" fmla="*/ 139 w 168"/>
                <a:gd name="T7" fmla="*/ 149 h 168"/>
                <a:gd name="T8" fmla="*/ 149 w 168"/>
                <a:gd name="T9" fmla="*/ 137 h 168"/>
                <a:gd name="T10" fmla="*/ 158 w 168"/>
                <a:gd name="T11" fmla="*/ 123 h 168"/>
                <a:gd name="T12" fmla="*/ 164 w 168"/>
                <a:gd name="T13" fmla="*/ 109 h 168"/>
                <a:gd name="T14" fmla="*/ 168 w 168"/>
                <a:gd name="T15" fmla="*/ 92 h 168"/>
                <a:gd name="T16" fmla="*/ 168 w 168"/>
                <a:gd name="T17" fmla="*/ 74 h 168"/>
                <a:gd name="T18" fmla="*/ 164 w 168"/>
                <a:gd name="T19" fmla="*/ 59 h 168"/>
                <a:gd name="T20" fmla="*/ 158 w 168"/>
                <a:gd name="T21" fmla="*/ 43 h 168"/>
                <a:gd name="T22" fmla="*/ 149 w 168"/>
                <a:gd name="T23" fmla="*/ 31 h 168"/>
                <a:gd name="T24" fmla="*/ 139 w 168"/>
                <a:gd name="T25" fmla="*/ 19 h 168"/>
                <a:gd name="T26" fmla="*/ 125 w 168"/>
                <a:gd name="T27" fmla="*/ 10 h 168"/>
                <a:gd name="T28" fmla="*/ 109 w 168"/>
                <a:gd name="T29" fmla="*/ 4 h 168"/>
                <a:gd name="T30" fmla="*/ 94 w 168"/>
                <a:gd name="T31" fmla="*/ 0 h 168"/>
                <a:gd name="T32" fmla="*/ 76 w 168"/>
                <a:gd name="T33" fmla="*/ 0 h 168"/>
                <a:gd name="T34" fmla="*/ 59 w 168"/>
                <a:gd name="T35" fmla="*/ 4 h 168"/>
                <a:gd name="T36" fmla="*/ 45 w 168"/>
                <a:gd name="T37" fmla="*/ 10 h 168"/>
                <a:gd name="T38" fmla="*/ 31 w 168"/>
                <a:gd name="T39" fmla="*/ 19 h 168"/>
                <a:gd name="T40" fmla="*/ 19 w 168"/>
                <a:gd name="T41" fmla="*/ 31 h 168"/>
                <a:gd name="T42" fmla="*/ 10 w 168"/>
                <a:gd name="T43" fmla="*/ 43 h 168"/>
                <a:gd name="T44" fmla="*/ 4 w 168"/>
                <a:gd name="T45" fmla="*/ 59 h 168"/>
                <a:gd name="T46" fmla="*/ 1 w 168"/>
                <a:gd name="T47" fmla="*/ 75 h 168"/>
                <a:gd name="T48" fmla="*/ 1 w 168"/>
                <a:gd name="T49" fmla="*/ 92 h 168"/>
                <a:gd name="T50" fmla="*/ 4 w 168"/>
                <a:gd name="T51" fmla="*/ 109 h 168"/>
                <a:gd name="T52" fmla="*/ 10 w 168"/>
                <a:gd name="T53" fmla="*/ 123 h 168"/>
                <a:gd name="T54" fmla="*/ 19 w 168"/>
                <a:gd name="T55" fmla="*/ 137 h 168"/>
                <a:gd name="T56" fmla="*/ 31 w 168"/>
                <a:gd name="T57" fmla="*/ 149 h 168"/>
                <a:gd name="T58" fmla="*/ 45 w 168"/>
                <a:gd name="T59" fmla="*/ 158 h 168"/>
                <a:gd name="T60" fmla="*/ 59 w 168"/>
                <a:gd name="T61" fmla="*/ 164 h 168"/>
                <a:gd name="T62" fmla="*/ 76 w 168"/>
                <a:gd name="T63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168">
                  <a:moveTo>
                    <a:pt x="85" y="168"/>
                  </a:moveTo>
                  <a:lnTo>
                    <a:pt x="94" y="167"/>
                  </a:lnTo>
                  <a:lnTo>
                    <a:pt x="101" y="165"/>
                  </a:lnTo>
                  <a:lnTo>
                    <a:pt x="109" y="164"/>
                  </a:lnTo>
                  <a:lnTo>
                    <a:pt x="117" y="162"/>
                  </a:lnTo>
                  <a:lnTo>
                    <a:pt x="125" y="158"/>
                  </a:lnTo>
                  <a:lnTo>
                    <a:pt x="132" y="153"/>
                  </a:lnTo>
                  <a:lnTo>
                    <a:pt x="139" y="149"/>
                  </a:lnTo>
                  <a:lnTo>
                    <a:pt x="144" y="142"/>
                  </a:lnTo>
                  <a:lnTo>
                    <a:pt x="149" y="137"/>
                  </a:lnTo>
                  <a:lnTo>
                    <a:pt x="154" y="131"/>
                  </a:lnTo>
                  <a:lnTo>
                    <a:pt x="158" y="123"/>
                  </a:lnTo>
                  <a:lnTo>
                    <a:pt x="162" y="117"/>
                  </a:lnTo>
                  <a:lnTo>
                    <a:pt x="164" y="109"/>
                  </a:lnTo>
                  <a:lnTo>
                    <a:pt x="167" y="100"/>
                  </a:lnTo>
                  <a:lnTo>
                    <a:pt x="168" y="92"/>
                  </a:lnTo>
                  <a:lnTo>
                    <a:pt x="168" y="83"/>
                  </a:lnTo>
                  <a:lnTo>
                    <a:pt x="168" y="74"/>
                  </a:lnTo>
                  <a:lnTo>
                    <a:pt x="167" y="66"/>
                  </a:lnTo>
                  <a:lnTo>
                    <a:pt x="164" y="59"/>
                  </a:lnTo>
                  <a:lnTo>
                    <a:pt x="162" y="51"/>
                  </a:lnTo>
                  <a:lnTo>
                    <a:pt x="158" y="43"/>
                  </a:lnTo>
                  <a:lnTo>
                    <a:pt x="154" y="37"/>
                  </a:lnTo>
                  <a:lnTo>
                    <a:pt x="149" y="31"/>
                  </a:lnTo>
                  <a:lnTo>
                    <a:pt x="144" y="24"/>
                  </a:lnTo>
                  <a:lnTo>
                    <a:pt x="139" y="19"/>
                  </a:lnTo>
                  <a:lnTo>
                    <a:pt x="132" y="14"/>
                  </a:lnTo>
                  <a:lnTo>
                    <a:pt x="125" y="10"/>
                  </a:lnTo>
                  <a:lnTo>
                    <a:pt x="117" y="6"/>
                  </a:lnTo>
                  <a:lnTo>
                    <a:pt x="109" y="4"/>
                  </a:lnTo>
                  <a:lnTo>
                    <a:pt x="101" y="1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76" y="0"/>
                  </a:lnTo>
                  <a:lnTo>
                    <a:pt x="68" y="1"/>
                  </a:lnTo>
                  <a:lnTo>
                    <a:pt x="59" y="4"/>
                  </a:lnTo>
                  <a:lnTo>
                    <a:pt x="51" y="6"/>
                  </a:lnTo>
                  <a:lnTo>
                    <a:pt x="45" y="10"/>
                  </a:lnTo>
                  <a:lnTo>
                    <a:pt x="37" y="14"/>
                  </a:lnTo>
                  <a:lnTo>
                    <a:pt x="31" y="19"/>
                  </a:lnTo>
                  <a:lnTo>
                    <a:pt x="26" y="24"/>
                  </a:lnTo>
                  <a:lnTo>
                    <a:pt x="19" y="31"/>
                  </a:lnTo>
                  <a:lnTo>
                    <a:pt x="15" y="37"/>
                  </a:lnTo>
                  <a:lnTo>
                    <a:pt x="10" y="43"/>
                  </a:lnTo>
                  <a:lnTo>
                    <a:pt x="8" y="51"/>
                  </a:lnTo>
                  <a:lnTo>
                    <a:pt x="4" y="59"/>
                  </a:lnTo>
                  <a:lnTo>
                    <a:pt x="3" y="66"/>
                  </a:lnTo>
                  <a:lnTo>
                    <a:pt x="1" y="75"/>
                  </a:lnTo>
                  <a:lnTo>
                    <a:pt x="0" y="83"/>
                  </a:lnTo>
                  <a:lnTo>
                    <a:pt x="1" y="92"/>
                  </a:lnTo>
                  <a:lnTo>
                    <a:pt x="3" y="100"/>
                  </a:lnTo>
                  <a:lnTo>
                    <a:pt x="4" y="109"/>
                  </a:lnTo>
                  <a:lnTo>
                    <a:pt x="8" y="117"/>
                  </a:lnTo>
                  <a:lnTo>
                    <a:pt x="10" y="123"/>
                  </a:lnTo>
                  <a:lnTo>
                    <a:pt x="15" y="131"/>
                  </a:lnTo>
                  <a:lnTo>
                    <a:pt x="19" y="137"/>
                  </a:lnTo>
                  <a:lnTo>
                    <a:pt x="26" y="142"/>
                  </a:lnTo>
                  <a:lnTo>
                    <a:pt x="31" y="149"/>
                  </a:lnTo>
                  <a:lnTo>
                    <a:pt x="37" y="153"/>
                  </a:lnTo>
                  <a:lnTo>
                    <a:pt x="45" y="158"/>
                  </a:lnTo>
                  <a:lnTo>
                    <a:pt x="51" y="162"/>
                  </a:lnTo>
                  <a:lnTo>
                    <a:pt x="59" y="164"/>
                  </a:lnTo>
                  <a:lnTo>
                    <a:pt x="68" y="165"/>
                  </a:lnTo>
                  <a:lnTo>
                    <a:pt x="76" y="167"/>
                  </a:lnTo>
                  <a:lnTo>
                    <a:pt x="85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3405">
              <a:extLst>
                <a:ext uri="{FF2B5EF4-FFF2-40B4-BE49-F238E27FC236}">
                  <a16:creationId xmlns:a16="http://schemas.microsoft.com/office/drawing/2014/main" id="{20C6EF87-9E51-43B7-B2E5-D53ABB6D0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3888" y="5999163"/>
              <a:ext cx="142875" cy="209550"/>
            </a:xfrm>
            <a:custGeom>
              <a:avLst/>
              <a:gdLst>
                <a:gd name="T0" fmla="*/ 352 w 360"/>
                <a:gd name="T1" fmla="*/ 37 h 529"/>
                <a:gd name="T2" fmla="*/ 244 w 360"/>
                <a:gd name="T3" fmla="*/ 1 h 529"/>
                <a:gd name="T4" fmla="*/ 239 w 360"/>
                <a:gd name="T5" fmla="*/ 0 h 529"/>
                <a:gd name="T6" fmla="*/ 235 w 360"/>
                <a:gd name="T7" fmla="*/ 1 h 529"/>
                <a:gd name="T8" fmla="*/ 231 w 360"/>
                <a:gd name="T9" fmla="*/ 4 h 529"/>
                <a:gd name="T10" fmla="*/ 229 w 360"/>
                <a:gd name="T11" fmla="*/ 8 h 529"/>
                <a:gd name="T12" fmla="*/ 180 w 360"/>
                <a:gd name="T13" fmla="*/ 116 h 529"/>
                <a:gd name="T14" fmla="*/ 131 w 360"/>
                <a:gd name="T15" fmla="*/ 8 h 529"/>
                <a:gd name="T16" fmla="*/ 128 w 360"/>
                <a:gd name="T17" fmla="*/ 4 h 529"/>
                <a:gd name="T18" fmla="*/ 125 w 360"/>
                <a:gd name="T19" fmla="*/ 1 h 529"/>
                <a:gd name="T20" fmla="*/ 121 w 360"/>
                <a:gd name="T21" fmla="*/ 0 h 529"/>
                <a:gd name="T22" fmla="*/ 116 w 360"/>
                <a:gd name="T23" fmla="*/ 1 h 529"/>
                <a:gd name="T24" fmla="*/ 8 w 360"/>
                <a:gd name="T25" fmla="*/ 37 h 529"/>
                <a:gd name="T26" fmla="*/ 4 w 360"/>
                <a:gd name="T27" fmla="*/ 39 h 529"/>
                <a:gd name="T28" fmla="*/ 1 w 360"/>
                <a:gd name="T29" fmla="*/ 41 h 529"/>
                <a:gd name="T30" fmla="*/ 0 w 360"/>
                <a:gd name="T31" fmla="*/ 45 h 529"/>
                <a:gd name="T32" fmla="*/ 0 w 360"/>
                <a:gd name="T33" fmla="*/ 49 h 529"/>
                <a:gd name="T34" fmla="*/ 0 w 360"/>
                <a:gd name="T35" fmla="*/ 277 h 529"/>
                <a:gd name="T36" fmla="*/ 0 w 360"/>
                <a:gd name="T37" fmla="*/ 281 h 529"/>
                <a:gd name="T38" fmla="*/ 3 w 360"/>
                <a:gd name="T39" fmla="*/ 285 h 529"/>
                <a:gd name="T40" fmla="*/ 6 w 360"/>
                <a:gd name="T41" fmla="*/ 288 h 529"/>
                <a:gd name="T42" fmla="*/ 12 w 360"/>
                <a:gd name="T43" fmla="*/ 289 h 529"/>
                <a:gd name="T44" fmla="*/ 62 w 360"/>
                <a:gd name="T45" fmla="*/ 289 h 529"/>
                <a:gd name="T46" fmla="*/ 95 w 360"/>
                <a:gd name="T47" fmla="*/ 519 h 529"/>
                <a:gd name="T48" fmla="*/ 98 w 360"/>
                <a:gd name="T49" fmla="*/ 523 h 529"/>
                <a:gd name="T50" fmla="*/ 100 w 360"/>
                <a:gd name="T51" fmla="*/ 527 h 529"/>
                <a:gd name="T52" fmla="*/ 103 w 360"/>
                <a:gd name="T53" fmla="*/ 529 h 529"/>
                <a:gd name="T54" fmla="*/ 108 w 360"/>
                <a:gd name="T55" fmla="*/ 529 h 529"/>
                <a:gd name="T56" fmla="*/ 252 w 360"/>
                <a:gd name="T57" fmla="*/ 529 h 529"/>
                <a:gd name="T58" fmla="*/ 256 w 360"/>
                <a:gd name="T59" fmla="*/ 529 h 529"/>
                <a:gd name="T60" fmla="*/ 259 w 360"/>
                <a:gd name="T61" fmla="*/ 527 h 529"/>
                <a:gd name="T62" fmla="*/ 262 w 360"/>
                <a:gd name="T63" fmla="*/ 523 h 529"/>
                <a:gd name="T64" fmla="*/ 263 w 360"/>
                <a:gd name="T65" fmla="*/ 519 h 529"/>
                <a:gd name="T66" fmla="*/ 298 w 360"/>
                <a:gd name="T67" fmla="*/ 289 h 529"/>
                <a:gd name="T68" fmla="*/ 348 w 360"/>
                <a:gd name="T69" fmla="*/ 289 h 529"/>
                <a:gd name="T70" fmla="*/ 353 w 360"/>
                <a:gd name="T71" fmla="*/ 288 h 529"/>
                <a:gd name="T72" fmla="*/ 357 w 360"/>
                <a:gd name="T73" fmla="*/ 285 h 529"/>
                <a:gd name="T74" fmla="*/ 360 w 360"/>
                <a:gd name="T75" fmla="*/ 281 h 529"/>
                <a:gd name="T76" fmla="*/ 360 w 360"/>
                <a:gd name="T77" fmla="*/ 277 h 529"/>
                <a:gd name="T78" fmla="*/ 360 w 360"/>
                <a:gd name="T79" fmla="*/ 49 h 529"/>
                <a:gd name="T80" fmla="*/ 360 w 360"/>
                <a:gd name="T81" fmla="*/ 45 h 529"/>
                <a:gd name="T82" fmla="*/ 358 w 360"/>
                <a:gd name="T83" fmla="*/ 41 h 529"/>
                <a:gd name="T84" fmla="*/ 354 w 360"/>
                <a:gd name="T85" fmla="*/ 39 h 529"/>
                <a:gd name="T86" fmla="*/ 352 w 360"/>
                <a:gd name="T87" fmla="*/ 3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0" h="529">
                  <a:moveTo>
                    <a:pt x="352" y="37"/>
                  </a:moveTo>
                  <a:lnTo>
                    <a:pt x="244" y="1"/>
                  </a:lnTo>
                  <a:lnTo>
                    <a:pt x="239" y="0"/>
                  </a:lnTo>
                  <a:lnTo>
                    <a:pt x="235" y="1"/>
                  </a:lnTo>
                  <a:lnTo>
                    <a:pt x="231" y="4"/>
                  </a:lnTo>
                  <a:lnTo>
                    <a:pt x="229" y="8"/>
                  </a:lnTo>
                  <a:lnTo>
                    <a:pt x="180" y="116"/>
                  </a:lnTo>
                  <a:lnTo>
                    <a:pt x="131" y="8"/>
                  </a:lnTo>
                  <a:lnTo>
                    <a:pt x="128" y="4"/>
                  </a:lnTo>
                  <a:lnTo>
                    <a:pt x="125" y="1"/>
                  </a:lnTo>
                  <a:lnTo>
                    <a:pt x="121" y="0"/>
                  </a:lnTo>
                  <a:lnTo>
                    <a:pt x="116" y="1"/>
                  </a:lnTo>
                  <a:lnTo>
                    <a:pt x="8" y="37"/>
                  </a:lnTo>
                  <a:lnTo>
                    <a:pt x="4" y="39"/>
                  </a:lnTo>
                  <a:lnTo>
                    <a:pt x="1" y="41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3" y="285"/>
                  </a:lnTo>
                  <a:lnTo>
                    <a:pt x="6" y="288"/>
                  </a:lnTo>
                  <a:lnTo>
                    <a:pt x="12" y="289"/>
                  </a:lnTo>
                  <a:lnTo>
                    <a:pt x="62" y="289"/>
                  </a:lnTo>
                  <a:lnTo>
                    <a:pt x="95" y="519"/>
                  </a:lnTo>
                  <a:lnTo>
                    <a:pt x="98" y="523"/>
                  </a:lnTo>
                  <a:lnTo>
                    <a:pt x="100" y="527"/>
                  </a:lnTo>
                  <a:lnTo>
                    <a:pt x="103" y="529"/>
                  </a:lnTo>
                  <a:lnTo>
                    <a:pt x="108" y="529"/>
                  </a:lnTo>
                  <a:lnTo>
                    <a:pt x="252" y="529"/>
                  </a:lnTo>
                  <a:lnTo>
                    <a:pt x="256" y="529"/>
                  </a:lnTo>
                  <a:lnTo>
                    <a:pt x="259" y="527"/>
                  </a:lnTo>
                  <a:lnTo>
                    <a:pt x="262" y="523"/>
                  </a:lnTo>
                  <a:lnTo>
                    <a:pt x="263" y="519"/>
                  </a:lnTo>
                  <a:lnTo>
                    <a:pt x="298" y="289"/>
                  </a:lnTo>
                  <a:lnTo>
                    <a:pt x="348" y="289"/>
                  </a:lnTo>
                  <a:lnTo>
                    <a:pt x="353" y="288"/>
                  </a:lnTo>
                  <a:lnTo>
                    <a:pt x="357" y="285"/>
                  </a:lnTo>
                  <a:lnTo>
                    <a:pt x="360" y="281"/>
                  </a:lnTo>
                  <a:lnTo>
                    <a:pt x="360" y="277"/>
                  </a:lnTo>
                  <a:lnTo>
                    <a:pt x="360" y="49"/>
                  </a:lnTo>
                  <a:lnTo>
                    <a:pt x="360" y="45"/>
                  </a:lnTo>
                  <a:lnTo>
                    <a:pt x="358" y="41"/>
                  </a:lnTo>
                  <a:lnTo>
                    <a:pt x="354" y="39"/>
                  </a:lnTo>
                  <a:lnTo>
                    <a:pt x="35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8" name="Group 77" descr="This is an icon of a human being. ">
            <a:extLst>
              <a:ext uri="{FF2B5EF4-FFF2-40B4-BE49-F238E27FC236}">
                <a16:creationId xmlns:a16="http://schemas.microsoft.com/office/drawing/2014/main" id="{FE49F8B6-6642-4190-A120-D592265F22A2}"/>
              </a:ext>
            </a:extLst>
          </p:cNvPr>
          <p:cNvGrpSpPr/>
          <p:nvPr/>
        </p:nvGrpSpPr>
        <p:grpSpPr>
          <a:xfrm>
            <a:off x="7445469" y="5470525"/>
            <a:ext cx="142875" cy="285750"/>
            <a:chOff x="8243888" y="5922963"/>
            <a:chExt cx="142875" cy="285750"/>
          </a:xfrm>
          <a:solidFill>
            <a:srgbClr val="404040"/>
          </a:solidFill>
        </p:grpSpPr>
        <p:sp>
          <p:nvSpPr>
            <p:cNvPr id="103" name="Freeform 3404">
              <a:extLst>
                <a:ext uri="{FF2B5EF4-FFF2-40B4-BE49-F238E27FC236}">
                  <a16:creationId xmlns:a16="http://schemas.microsoft.com/office/drawing/2014/main" id="{337E5B85-BEE6-45EF-B5B7-94A7EFA30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400" y="5922963"/>
              <a:ext cx="68262" cy="66675"/>
            </a:xfrm>
            <a:custGeom>
              <a:avLst/>
              <a:gdLst>
                <a:gd name="T0" fmla="*/ 94 w 168"/>
                <a:gd name="T1" fmla="*/ 167 h 168"/>
                <a:gd name="T2" fmla="*/ 109 w 168"/>
                <a:gd name="T3" fmla="*/ 164 h 168"/>
                <a:gd name="T4" fmla="*/ 125 w 168"/>
                <a:gd name="T5" fmla="*/ 158 h 168"/>
                <a:gd name="T6" fmla="*/ 139 w 168"/>
                <a:gd name="T7" fmla="*/ 149 h 168"/>
                <a:gd name="T8" fmla="*/ 149 w 168"/>
                <a:gd name="T9" fmla="*/ 137 h 168"/>
                <a:gd name="T10" fmla="*/ 158 w 168"/>
                <a:gd name="T11" fmla="*/ 123 h 168"/>
                <a:gd name="T12" fmla="*/ 164 w 168"/>
                <a:gd name="T13" fmla="*/ 109 h 168"/>
                <a:gd name="T14" fmla="*/ 168 w 168"/>
                <a:gd name="T15" fmla="*/ 92 h 168"/>
                <a:gd name="T16" fmla="*/ 168 w 168"/>
                <a:gd name="T17" fmla="*/ 74 h 168"/>
                <a:gd name="T18" fmla="*/ 164 w 168"/>
                <a:gd name="T19" fmla="*/ 59 h 168"/>
                <a:gd name="T20" fmla="*/ 158 w 168"/>
                <a:gd name="T21" fmla="*/ 43 h 168"/>
                <a:gd name="T22" fmla="*/ 149 w 168"/>
                <a:gd name="T23" fmla="*/ 31 h 168"/>
                <a:gd name="T24" fmla="*/ 139 w 168"/>
                <a:gd name="T25" fmla="*/ 19 h 168"/>
                <a:gd name="T26" fmla="*/ 125 w 168"/>
                <a:gd name="T27" fmla="*/ 10 h 168"/>
                <a:gd name="T28" fmla="*/ 109 w 168"/>
                <a:gd name="T29" fmla="*/ 4 h 168"/>
                <a:gd name="T30" fmla="*/ 94 w 168"/>
                <a:gd name="T31" fmla="*/ 0 h 168"/>
                <a:gd name="T32" fmla="*/ 76 w 168"/>
                <a:gd name="T33" fmla="*/ 0 h 168"/>
                <a:gd name="T34" fmla="*/ 59 w 168"/>
                <a:gd name="T35" fmla="*/ 4 h 168"/>
                <a:gd name="T36" fmla="*/ 45 w 168"/>
                <a:gd name="T37" fmla="*/ 10 h 168"/>
                <a:gd name="T38" fmla="*/ 31 w 168"/>
                <a:gd name="T39" fmla="*/ 19 h 168"/>
                <a:gd name="T40" fmla="*/ 19 w 168"/>
                <a:gd name="T41" fmla="*/ 31 h 168"/>
                <a:gd name="T42" fmla="*/ 10 w 168"/>
                <a:gd name="T43" fmla="*/ 43 h 168"/>
                <a:gd name="T44" fmla="*/ 4 w 168"/>
                <a:gd name="T45" fmla="*/ 59 h 168"/>
                <a:gd name="T46" fmla="*/ 1 w 168"/>
                <a:gd name="T47" fmla="*/ 75 h 168"/>
                <a:gd name="T48" fmla="*/ 1 w 168"/>
                <a:gd name="T49" fmla="*/ 92 h 168"/>
                <a:gd name="T50" fmla="*/ 4 w 168"/>
                <a:gd name="T51" fmla="*/ 109 h 168"/>
                <a:gd name="T52" fmla="*/ 10 w 168"/>
                <a:gd name="T53" fmla="*/ 123 h 168"/>
                <a:gd name="T54" fmla="*/ 19 w 168"/>
                <a:gd name="T55" fmla="*/ 137 h 168"/>
                <a:gd name="T56" fmla="*/ 31 w 168"/>
                <a:gd name="T57" fmla="*/ 149 h 168"/>
                <a:gd name="T58" fmla="*/ 45 w 168"/>
                <a:gd name="T59" fmla="*/ 158 h 168"/>
                <a:gd name="T60" fmla="*/ 59 w 168"/>
                <a:gd name="T61" fmla="*/ 164 h 168"/>
                <a:gd name="T62" fmla="*/ 76 w 168"/>
                <a:gd name="T63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168">
                  <a:moveTo>
                    <a:pt x="85" y="168"/>
                  </a:moveTo>
                  <a:lnTo>
                    <a:pt x="94" y="167"/>
                  </a:lnTo>
                  <a:lnTo>
                    <a:pt x="101" y="165"/>
                  </a:lnTo>
                  <a:lnTo>
                    <a:pt x="109" y="164"/>
                  </a:lnTo>
                  <a:lnTo>
                    <a:pt x="117" y="162"/>
                  </a:lnTo>
                  <a:lnTo>
                    <a:pt x="125" y="158"/>
                  </a:lnTo>
                  <a:lnTo>
                    <a:pt x="132" y="153"/>
                  </a:lnTo>
                  <a:lnTo>
                    <a:pt x="139" y="149"/>
                  </a:lnTo>
                  <a:lnTo>
                    <a:pt x="144" y="142"/>
                  </a:lnTo>
                  <a:lnTo>
                    <a:pt x="149" y="137"/>
                  </a:lnTo>
                  <a:lnTo>
                    <a:pt x="154" y="131"/>
                  </a:lnTo>
                  <a:lnTo>
                    <a:pt x="158" y="123"/>
                  </a:lnTo>
                  <a:lnTo>
                    <a:pt x="162" y="117"/>
                  </a:lnTo>
                  <a:lnTo>
                    <a:pt x="164" y="109"/>
                  </a:lnTo>
                  <a:lnTo>
                    <a:pt x="167" y="100"/>
                  </a:lnTo>
                  <a:lnTo>
                    <a:pt x="168" y="92"/>
                  </a:lnTo>
                  <a:lnTo>
                    <a:pt x="168" y="83"/>
                  </a:lnTo>
                  <a:lnTo>
                    <a:pt x="168" y="74"/>
                  </a:lnTo>
                  <a:lnTo>
                    <a:pt x="167" y="66"/>
                  </a:lnTo>
                  <a:lnTo>
                    <a:pt x="164" y="59"/>
                  </a:lnTo>
                  <a:lnTo>
                    <a:pt x="162" y="51"/>
                  </a:lnTo>
                  <a:lnTo>
                    <a:pt x="158" y="43"/>
                  </a:lnTo>
                  <a:lnTo>
                    <a:pt x="154" y="37"/>
                  </a:lnTo>
                  <a:lnTo>
                    <a:pt x="149" y="31"/>
                  </a:lnTo>
                  <a:lnTo>
                    <a:pt x="144" y="24"/>
                  </a:lnTo>
                  <a:lnTo>
                    <a:pt x="139" y="19"/>
                  </a:lnTo>
                  <a:lnTo>
                    <a:pt x="132" y="14"/>
                  </a:lnTo>
                  <a:lnTo>
                    <a:pt x="125" y="10"/>
                  </a:lnTo>
                  <a:lnTo>
                    <a:pt x="117" y="6"/>
                  </a:lnTo>
                  <a:lnTo>
                    <a:pt x="109" y="4"/>
                  </a:lnTo>
                  <a:lnTo>
                    <a:pt x="101" y="1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76" y="0"/>
                  </a:lnTo>
                  <a:lnTo>
                    <a:pt x="68" y="1"/>
                  </a:lnTo>
                  <a:lnTo>
                    <a:pt x="59" y="4"/>
                  </a:lnTo>
                  <a:lnTo>
                    <a:pt x="51" y="6"/>
                  </a:lnTo>
                  <a:lnTo>
                    <a:pt x="45" y="10"/>
                  </a:lnTo>
                  <a:lnTo>
                    <a:pt x="37" y="14"/>
                  </a:lnTo>
                  <a:lnTo>
                    <a:pt x="31" y="19"/>
                  </a:lnTo>
                  <a:lnTo>
                    <a:pt x="26" y="24"/>
                  </a:lnTo>
                  <a:lnTo>
                    <a:pt x="19" y="31"/>
                  </a:lnTo>
                  <a:lnTo>
                    <a:pt x="15" y="37"/>
                  </a:lnTo>
                  <a:lnTo>
                    <a:pt x="10" y="43"/>
                  </a:lnTo>
                  <a:lnTo>
                    <a:pt x="8" y="51"/>
                  </a:lnTo>
                  <a:lnTo>
                    <a:pt x="4" y="59"/>
                  </a:lnTo>
                  <a:lnTo>
                    <a:pt x="3" y="66"/>
                  </a:lnTo>
                  <a:lnTo>
                    <a:pt x="1" y="75"/>
                  </a:lnTo>
                  <a:lnTo>
                    <a:pt x="0" y="83"/>
                  </a:lnTo>
                  <a:lnTo>
                    <a:pt x="1" y="92"/>
                  </a:lnTo>
                  <a:lnTo>
                    <a:pt x="3" y="100"/>
                  </a:lnTo>
                  <a:lnTo>
                    <a:pt x="4" y="109"/>
                  </a:lnTo>
                  <a:lnTo>
                    <a:pt x="8" y="117"/>
                  </a:lnTo>
                  <a:lnTo>
                    <a:pt x="10" y="123"/>
                  </a:lnTo>
                  <a:lnTo>
                    <a:pt x="15" y="131"/>
                  </a:lnTo>
                  <a:lnTo>
                    <a:pt x="19" y="137"/>
                  </a:lnTo>
                  <a:lnTo>
                    <a:pt x="26" y="142"/>
                  </a:lnTo>
                  <a:lnTo>
                    <a:pt x="31" y="149"/>
                  </a:lnTo>
                  <a:lnTo>
                    <a:pt x="37" y="153"/>
                  </a:lnTo>
                  <a:lnTo>
                    <a:pt x="45" y="158"/>
                  </a:lnTo>
                  <a:lnTo>
                    <a:pt x="51" y="162"/>
                  </a:lnTo>
                  <a:lnTo>
                    <a:pt x="59" y="164"/>
                  </a:lnTo>
                  <a:lnTo>
                    <a:pt x="68" y="165"/>
                  </a:lnTo>
                  <a:lnTo>
                    <a:pt x="76" y="167"/>
                  </a:lnTo>
                  <a:lnTo>
                    <a:pt x="85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3405">
              <a:extLst>
                <a:ext uri="{FF2B5EF4-FFF2-40B4-BE49-F238E27FC236}">
                  <a16:creationId xmlns:a16="http://schemas.microsoft.com/office/drawing/2014/main" id="{1DFFB19F-0DA6-4EAF-B017-E6295A454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3888" y="5999163"/>
              <a:ext cx="142875" cy="209550"/>
            </a:xfrm>
            <a:custGeom>
              <a:avLst/>
              <a:gdLst>
                <a:gd name="T0" fmla="*/ 352 w 360"/>
                <a:gd name="T1" fmla="*/ 37 h 529"/>
                <a:gd name="T2" fmla="*/ 244 w 360"/>
                <a:gd name="T3" fmla="*/ 1 h 529"/>
                <a:gd name="T4" fmla="*/ 239 w 360"/>
                <a:gd name="T5" fmla="*/ 0 h 529"/>
                <a:gd name="T6" fmla="*/ 235 w 360"/>
                <a:gd name="T7" fmla="*/ 1 h 529"/>
                <a:gd name="T8" fmla="*/ 231 w 360"/>
                <a:gd name="T9" fmla="*/ 4 h 529"/>
                <a:gd name="T10" fmla="*/ 229 w 360"/>
                <a:gd name="T11" fmla="*/ 8 h 529"/>
                <a:gd name="T12" fmla="*/ 180 w 360"/>
                <a:gd name="T13" fmla="*/ 116 h 529"/>
                <a:gd name="T14" fmla="*/ 131 w 360"/>
                <a:gd name="T15" fmla="*/ 8 h 529"/>
                <a:gd name="T16" fmla="*/ 128 w 360"/>
                <a:gd name="T17" fmla="*/ 4 h 529"/>
                <a:gd name="T18" fmla="*/ 125 w 360"/>
                <a:gd name="T19" fmla="*/ 1 h 529"/>
                <a:gd name="T20" fmla="*/ 121 w 360"/>
                <a:gd name="T21" fmla="*/ 0 h 529"/>
                <a:gd name="T22" fmla="*/ 116 w 360"/>
                <a:gd name="T23" fmla="*/ 1 h 529"/>
                <a:gd name="T24" fmla="*/ 8 w 360"/>
                <a:gd name="T25" fmla="*/ 37 h 529"/>
                <a:gd name="T26" fmla="*/ 4 w 360"/>
                <a:gd name="T27" fmla="*/ 39 h 529"/>
                <a:gd name="T28" fmla="*/ 1 w 360"/>
                <a:gd name="T29" fmla="*/ 41 h 529"/>
                <a:gd name="T30" fmla="*/ 0 w 360"/>
                <a:gd name="T31" fmla="*/ 45 h 529"/>
                <a:gd name="T32" fmla="*/ 0 w 360"/>
                <a:gd name="T33" fmla="*/ 49 h 529"/>
                <a:gd name="T34" fmla="*/ 0 w 360"/>
                <a:gd name="T35" fmla="*/ 277 h 529"/>
                <a:gd name="T36" fmla="*/ 0 w 360"/>
                <a:gd name="T37" fmla="*/ 281 h 529"/>
                <a:gd name="T38" fmla="*/ 3 w 360"/>
                <a:gd name="T39" fmla="*/ 285 h 529"/>
                <a:gd name="T40" fmla="*/ 6 w 360"/>
                <a:gd name="T41" fmla="*/ 288 h 529"/>
                <a:gd name="T42" fmla="*/ 12 w 360"/>
                <a:gd name="T43" fmla="*/ 289 h 529"/>
                <a:gd name="T44" fmla="*/ 62 w 360"/>
                <a:gd name="T45" fmla="*/ 289 h 529"/>
                <a:gd name="T46" fmla="*/ 95 w 360"/>
                <a:gd name="T47" fmla="*/ 519 h 529"/>
                <a:gd name="T48" fmla="*/ 98 w 360"/>
                <a:gd name="T49" fmla="*/ 523 h 529"/>
                <a:gd name="T50" fmla="*/ 100 w 360"/>
                <a:gd name="T51" fmla="*/ 527 h 529"/>
                <a:gd name="T52" fmla="*/ 103 w 360"/>
                <a:gd name="T53" fmla="*/ 529 h 529"/>
                <a:gd name="T54" fmla="*/ 108 w 360"/>
                <a:gd name="T55" fmla="*/ 529 h 529"/>
                <a:gd name="T56" fmla="*/ 252 w 360"/>
                <a:gd name="T57" fmla="*/ 529 h 529"/>
                <a:gd name="T58" fmla="*/ 256 w 360"/>
                <a:gd name="T59" fmla="*/ 529 h 529"/>
                <a:gd name="T60" fmla="*/ 259 w 360"/>
                <a:gd name="T61" fmla="*/ 527 h 529"/>
                <a:gd name="T62" fmla="*/ 262 w 360"/>
                <a:gd name="T63" fmla="*/ 523 h 529"/>
                <a:gd name="T64" fmla="*/ 263 w 360"/>
                <a:gd name="T65" fmla="*/ 519 h 529"/>
                <a:gd name="T66" fmla="*/ 298 w 360"/>
                <a:gd name="T67" fmla="*/ 289 h 529"/>
                <a:gd name="T68" fmla="*/ 348 w 360"/>
                <a:gd name="T69" fmla="*/ 289 h 529"/>
                <a:gd name="T70" fmla="*/ 353 w 360"/>
                <a:gd name="T71" fmla="*/ 288 h 529"/>
                <a:gd name="T72" fmla="*/ 357 w 360"/>
                <a:gd name="T73" fmla="*/ 285 h 529"/>
                <a:gd name="T74" fmla="*/ 360 w 360"/>
                <a:gd name="T75" fmla="*/ 281 h 529"/>
                <a:gd name="T76" fmla="*/ 360 w 360"/>
                <a:gd name="T77" fmla="*/ 277 h 529"/>
                <a:gd name="T78" fmla="*/ 360 w 360"/>
                <a:gd name="T79" fmla="*/ 49 h 529"/>
                <a:gd name="T80" fmla="*/ 360 w 360"/>
                <a:gd name="T81" fmla="*/ 45 h 529"/>
                <a:gd name="T82" fmla="*/ 358 w 360"/>
                <a:gd name="T83" fmla="*/ 41 h 529"/>
                <a:gd name="T84" fmla="*/ 354 w 360"/>
                <a:gd name="T85" fmla="*/ 39 h 529"/>
                <a:gd name="T86" fmla="*/ 352 w 360"/>
                <a:gd name="T87" fmla="*/ 3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0" h="529">
                  <a:moveTo>
                    <a:pt x="352" y="37"/>
                  </a:moveTo>
                  <a:lnTo>
                    <a:pt x="244" y="1"/>
                  </a:lnTo>
                  <a:lnTo>
                    <a:pt x="239" y="0"/>
                  </a:lnTo>
                  <a:lnTo>
                    <a:pt x="235" y="1"/>
                  </a:lnTo>
                  <a:lnTo>
                    <a:pt x="231" y="4"/>
                  </a:lnTo>
                  <a:lnTo>
                    <a:pt x="229" y="8"/>
                  </a:lnTo>
                  <a:lnTo>
                    <a:pt x="180" y="116"/>
                  </a:lnTo>
                  <a:lnTo>
                    <a:pt x="131" y="8"/>
                  </a:lnTo>
                  <a:lnTo>
                    <a:pt x="128" y="4"/>
                  </a:lnTo>
                  <a:lnTo>
                    <a:pt x="125" y="1"/>
                  </a:lnTo>
                  <a:lnTo>
                    <a:pt x="121" y="0"/>
                  </a:lnTo>
                  <a:lnTo>
                    <a:pt x="116" y="1"/>
                  </a:lnTo>
                  <a:lnTo>
                    <a:pt x="8" y="37"/>
                  </a:lnTo>
                  <a:lnTo>
                    <a:pt x="4" y="39"/>
                  </a:lnTo>
                  <a:lnTo>
                    <a:pt x="1" y="41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3" y="285"/>
                  </a:lnTo>
                  <a:lnTo>
                    <a:pt x="6" y="288"/>
                  </a:lnTo>
                  <a:lnTo>
                    <a:pt x="12" y="289"/>
                  </a:lnTo>
                  <a:lnTo>
                    <a:pt x="62" y="289"/>
                  </a:lnTo>
                  <a:lnTo>
                    <a:pt x="95" y="519"/>
                  </a:lnTo>
                  <a:lnTo>
                    <a:pt x="98" y="523"/>
                  </a:lnTo>
                  <a:lnTo>
                    <a:pt x="100" y="527"/>
                  </a:lnTo>
                  <a:lnTo>
                    <a:pt x="103" y="529"/>
                  </a:lnTo>
                  <a:lnTo>
                    <a:pt x="108" y="529"/>
                  </a:lnTo>
                  <a:lnTo>
                    <a:pt x="252" y="529"/>
                  </a:lnTo>
                  <a:lnTo>
                    <a:pt x="256" y="529"/>
                  </a:lnTo>
                  <a:lnTo>
                    <a:pt x="259" y="527"/>
                  </a:lnTo>
                  <a:lnTo>
                    <a:pt x="262" y="523"/>
                  </a:lnTo>
                  <a:lnTo>
                    <a:pt x="263" y="519"/>
                  </a:lnTo>
                  <a:lnTo>
                    <a:pt x="298" y="289"/>
                  </a:lnTo>
                  <a:lnTo>
                    <a:pt x="348" y="289"/>
                  </a:lnTo>
                  <a:lnTo>
                    <a:pt x="353" y="288"/>
                  </a:lnTo>
                  <a:lnTo>
                    <a:pt x="357" y="285"/>
                  </a:lnTo>
                  <a:lnTo>
                    <a:pt x="360" y="281"/>
                  </a:lnTo>
                  <a:lnTo>
                    <a:pt x="360" y="277"/>
                  </a:lnTo>
                  <a:lnTo>
                    <a:pt x="360" y="49"/>
                  </a:lnTo>
                  <a:lnTo>
                    <a:pt x="360" y="45"/>
                  </a:lnTo>
                  <a:lnTo>
                    <a:pt x="358" y="41"/>
                  </a:lnTo>
                  <a:lnTo>
                    <a:pt x="354" y="39"/>
                  </a:lnTo>
                  <a:lnTo>
                    <a:pt x="35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9" name="Group 78" descr="This is an icon of a human being. ">
            <a:extLst>
              <a:ext uri="{FF2B5EF4-FFF2-40B4-BE49-F238E27FC236}">
                <a16:creationId xmlns:a16="http://schemas.microsoft.com/office/drawing/2014/main" id="{E8B12FCD-7CF6-4B62-812E-F853579B4DDB}"/>
              </a:ext>
            </a:extLst>
          </p:cNvPr>
          <p:cNvGrpSpPr/>
          <p:nvPr/>
        </p:nvGrpSpPr>
        <p:grpSpPr>
          <a:xfrm>
            <a:off x="7686613" y="5470525"/>
            <a:ext cx="142875" cy="285750"/>
            <a:chOff x="8243888" y="5922963"/>
            <a:chExt cx="142875" cy="285750"/>
          </a:xfrm>
          <a:solidFill>
            <a:srgbClr val="404040"/>
          </a:solidFill>
        </p:grpSpPr>
        <p:sp>
          <p:nvSpPr>
            <p:cNvPr id="101" name="Freeform 3404">
              <a:extLst>
                <a:ext uri="{FF2B5EF4-FFF2-40B4-BE49-F238E27FC236}">
                  <a16:creationId xmlns:a16="http://schemas.microsoft.com/office/drawing/2014/main" id="{FF46E9CB-B554-4301-8DF4-73EFF9AD7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400" y="5922963"/>
              <a:ext cx="68262" cy="66675"/>
            </a:xfrm>
            <a:custGeom>
              <a:avLst/>
              <a:gdLst>
                <a:gd name="T0" fmla="*/ 94 w 168"/>
                <a:gd name="T1" fmla="*/ 167 h 168"/>
                <a:gd name="T2" fmla="*/ 109 w 168"/>
                <a:gd name="T3" fmla="*/ 164 h 168"/>
                <a:gd name="T4" fmla="*/ 125 w 168"/>
                <a:gd name="T5" fmla="*/ 158 h 168"/>
                <a:gd name="T6" fmla="*/ 139 w 168"/>
                <a:gd name="T7" fmla="*/ 149 h 168"/>
                <a:gd name="T8" fmla="*/ 149 w 168"/>
                <a:gd name="T9" fmla="*/ 137 h 168"/>
                <a:gd name="T10" fmla="*/ 158 w 168"/>
                <a:gd name="T11" fmla="*/ 123 h 168"/>
                <a:gd name="T12" fmla="*/ 164 w 168"/>
                <a:gd name="T13" fmla="*/ 109 h 168"/>
                <a:gd name="T14" fmla="*/ 168 w 168"/>
                <a:gd name="T15" fmla="*/ 92 h 168"/>
                <a:gd name="T16" fmla="*/ 168 w 168"/>
                <a:gd name="T17" fmla="*/ 74 h 168"/>
                <a:gd name="T18" fmla="*/ 164 w 168"/>
                <a:gd name="T19" fmla="*/ 59 h 168"/>
                <a:gd name="T20" fmla="*/ 158 w 168"/>
                <a:gd name="T21" fmla="*/ 43 h 168"/>
                <a:gd name="T22" fmla="*/ 149 w 168"/>
                <a:gd name="T23" fmla="*/ 31 h 168"/>
                <a:gd name="T24" fmla="*/ 139 w 168"/>
                <a:gd name="T25" fmla="*/ 19 h 168"/>
                <a:gd name="T26" fmla="*/ 125 w 168"/>
                <a:gd name="T27" fmla="*/ 10 h 168"/>
                <a:gd name="T28" fmla="*/ 109 w 168"/>
                <a:gd name="T29" fmla="*/ 4 h 168"/>
                <a:gd name="T30" fmla="*/ 94 w 168"/>
                <a:gd name="T31" fmla="*/ 0 h 168"/>
                <a:gd name="T32" fmla="*/ 76 w 168"/>
                <a:gd name="T33" fmla="*/ 0 h 168"/>
                <a:gd name="T34" fmla="*/ 59 w 168"/>
                <a:gd name="T35" fmla="*/ 4 h 168"/>
                <a:gd name="T36" fmla="*/ 45 w 168"/>
                <a:gd name="T37" fmla="*/ 10 h 168"/>
                <a:gd name="T38" fmla="*/ 31 w 168"/>
                <a:gd name="T39" fmla="*/ 19 h 168"/>
                <a:gd name="T40" fmla="*/ 19 w 168"/>
                <a:gd name="T41" fmla="*/ 31 h 168"/>
                <a:gd name="T42" fmla="*/ 10 w 168"/>
                <a:gd name="T43" fmla="*/ 43 h 168"/>
                <a:gd name="T44" fmla="*/ 4 w 168"/>
                <a:gd name="T45" fmla="*/ 59 h 168"/>
                <a:gd name="T46" fmla="*/ 1 w 168"/>
                <a:gd name="T47" fmla="*/ 75 h 168"/>
                <a:gd name="T48" fmla="*/ 1 w 168"/>
                <a:gd name="T49" fmla="*/ 92 h 168"/>
                <a:gd name="T50" fmla="*/ 4 w 168"/>
                <a:gd name="T51" fmla="*/ 109 h 168"/>
                <a:gd name="T52" fmla="*/ 10 w 168"/>
                <a:gd name="T53" fmla="*/ 123 h 168"/>
                <a:gd name="T54" fmla="*/ 19 w 168"/>
                <a:gd name="T55" fmla="*/ 137 h 168"/>
                <a:gd name="T56" fmla="*/ 31 w 168"/>
                <a:gd name="T57" fmla="*/ 149 h 168"/>
                <a:gd name="T58" fmla="*/ 45 w 168"/>
                <a:gd name="T59" fmla="*/ 158 h 168"/>
                <a:gd name="T60" fmla="*/ 59 w 168"/>
                <a:gd name="T61" fmla="*/ 164 h 168"/>
                <a:gd name="T62" fmla="*/ 76 w 168"/>
                <a:gd name="T63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168">
                  <a:moveTo>
                    <a:pt x="85" y="168"/>
                  </a:moveTo>
                  <a:lnTo>
                    <a:pt x="94" y="167"/>
                  </a:lnTo>
                  <a:lnTo>
                    <a:pt x="101" y="165"/>
                  </a:lnTo>
                  <a:lnTo>
                    <a:pt x="109" y="164"/>
                  </a:lnTo>
                  <a:lnTo>
                    <a:pt x="117" y="162"/>
                  </a:lnTo>
                  <a:lnTo>
                    <a:pt x="125" y="158"/>
                  </a:lnTo>
                  <a:lnTo>
                    <a:pt x="132" y="153"/>
                  </a:lnTo>
                  <a:lnTo>
                    <a:pt x="139" y="149"/>
                  </a:lnTo>
                  <a:lnTo>
                    <a:pt x="144" y="142"/>
                  </a:lnTo>
                  <a:lnTo>
                    <a:pt x="149" y="137"/>
                  </a:lnTo>
                  <a:lnTo>
                    <a:pt x="154" y="131"/>
                  </a:lnTo>
                  <a:lnTo>
                    <a:pt x="158" y="123"/>
                  </a:lnTo>
                  <a:lnTo>
                    <a:pt x="162" y="117"/>
                  </a:lnTo>
                  <a:lnTo>
                    <a:pt x="164" y="109"/>
                  </a:lnTo>
                  <a:lnTo>
                    <a:pt x="167" y="100"/>
                  </a:lnTo>
                  <a:lnTo>
                    <a:pt x="168" y="92"/>
                  </a:lnTo>
                  <a:lnTo>
                    <a:pt x="168" y="83"/>
                  </a:lnTo>
                  <a:lnTo>
                    <a:pt x="168" y="74"/>
                  </a:lnTo>
                  <a:lnTo>
                    <a:pt x="167" y="66"/>
                  </a:lnTo>
                  <a:lnTo>
                    <a:pt x="164" y="59"/>
                  </a:lnTo>
                  <a:lnTo>
                    <a:pt x="162" y="51"/>
                  </a:lnTo>
                  <a:lnTo>
                    <a:pt x="158" y="43"/>
                  </a:lnTo>
                  <a:lnTo>
                    <a:pt x="154" y="37"/>
                  </a:lnTo>
                  <a:lnTo>
                    <a:pt x="149" y="31"/>
                  </a:lnTo>
                  <a:lnTo>
                    <a:pt x="144" y="24"/>
                  </a:lnTo>
                  <a:lnTo>
                    <a:pt x="139" y="19"/>
                  </a:lnTo>
                  <a:lnTo>
                    <a:pt x="132" y="14"/>
                  </a:lnTo>
                  <a:lnTo>
                    <a:pt x="125" y="10"/>
                  </a:lnTo>
                  <a:lnTo>
                    <a:pt x="117" y="6"/>
                  </a:lnTo>
                  <a:lnTo>
                    <a:pt x="109" y="4"/>
                  </a:lnTo>
                  <a:lnTo>
                    <a:pt x="101" y="1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76" y="0"/>
                  </a:lnTo>
                  <a:lnTo>
                    <a:pt x="68" y="1"/>
                  </a:lnTo>
                  <a:lnTo>
                    <a:pt x="59" y="4"/>
                  </a:lnTo>
                  <a:lnTo>
                    <a:pt x="51" y="6"/>
                  </a:lnTo>
                  <a:lnTo>
                    <a:pt x="45" y="10"/>
                  </a:lnTo>
                  <a:lnTo>
                    <a:pt x="37" y="14"/>
                  </a:lnTo>
                  <a:lnTo>
                    <a:pt x="31" y="19"/>
                  </a:lnTo>
                  <a:lnTo>
                    <a:pt x="26" y="24"/>
                  </a:lnTo>
                  <a:lnTo>
                    <a:pt x="19" y="31"/>
                  </a:lnTo>
                  <a:lnTo>
                    <a:pt x="15" y="37"/>
                  </a:lnTo>
                  <a:lnTo>
                    <a:pt x="10" y="43"/>
                  </a:lnTo>
                  <a:lnTo>
                    <a:pt x="8" y="51"/>
                  </a:lnTo>
                  <a:lnTo>
                    <a:pt x="4" y="59"/>
                  </a:lnTo>
                  <a:lnTo>
                    <a:pt x="3" y="66"/>
                  </a:lnTo>
                  <a:lnTo>
                    <a:pt x="1" y="75"/>
                  </a:lnTo>
                  <a:lnTo>
                    <a:pt x="0" y="83"/>
                  </a:lnTo>
                  <a:lnTo>
                    <a:pt x="1" y="92"/>
                  </a:lnTo>
                  <a:lnTo>
                    <a:pt x="3" y="100"/>
                  </a:lnTo>
                  <a:lnTo>
                    <a:pt x="4" y="109"/>
                  </a:lnTo>
                  <a:lnTo>
                    <a:pt x="8" y="117"/>
                  </a:lnTo>
                  <a:lnTo>
                    <a:pt x="10" y="123"/>
                  </a:lnTo>
                  <a:lnTo>
                    <a:pt x="15" y="131"/>
                  </a:lnTo>
                  <a:lnTo>
                    <a:pt x="19" y="137"/>
                  </a:lnTo>
                  <a:lnTo>
                    <a:pt x="26" y="142"/>
                  </a:lnTo>
                  <a:lnTo>
                    <a:pt x="31" y="149"/>
                  </a:lnTo>
                  <a:lnTo>
                    <a:pt x="37" y="153"/>
                  </a:lnTo>
                  <a:lnTo>
                    <a:pt x="45" y="158"/>
                  </a:lnTo>
                  <a:lnTo>
                    <a:pt x="51" y="162"/>
                  </a:lnTo>
                  <a:lnTo>
                    <a:pt x="59" y="164"/>
                  </a:lnTo>
                  <a:lnTo>
                    <a:pt x="68" y="165"/>
                  </a:lnTo>
                  <a:lnTo>
                    <a:pt x="76" y="167"/>
                  </a:lnTo>
                  <a:lnTo>
                    <a:pt x="85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3405">
              <a:extLst>
                <a:ext uri="{FF2B5EF4-FFF2-40B4-BE49-F238E27FC236}">
                  <a16:creationId xmlns:a16="http://schemas.microsoft.com/office/drawing/2014/main" id="{C968827B-DE9D-479B-92A2-005568450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3888" y="5999163"/>
              <a:ext cx="142875" cy="209550"/>
            </a:xfrm>
            <a:custGeom>
              <a:avLst/>
              <a:gdLst>
                <a:gd name="T0" fmla="*/ 352 w 360"/>
                <a:gd name="T1" fmla="*/ 37 h 529"/>
                <a:gd name="T2" fmla="*/ 244 w 360"/>
                <a:gd name="T3" fmla="*/ 1 h 529"/>
                <a:gd name="T4" fmla="*/ 239 w 360"/>
                <a:gd name="T5" fmla="*/ 0 h 529"/>
                <a:gd name="T6" fmla="*/ 235 w 360"/>
                <a:gd name="T7" fmla="*/ 1 h 529"/>
                <a:gd name="T8" fmla="*/ 231 w 360"/>
                <a:gd name="T9" fmla="*/ 4 h 529"/>
                <a:gd name="T10" fmla="*/ 229 w 360"/>
                <a:gd name="T11" fmla="*/ 8 h 529"/>
                <a:gd name="T12" fmla="*/ 180 w 360"/>
                <a:gd name="T13" fmla="*/ 116 h 529"/>
                <a:gd name="T14" fmla="*/ 131 w 360"/>
                <a:gd name="T15" fmla="*/ 8 h 529"/>
                <a:gd name="T16" fmla="*/ 128 w 360"/>
                <a:gd name="T17" fmla="*/ 4 h 529"/>
                <a:gd name="T18" fmla="*/ 125 w 360"/>
                <a:gd name="T19" fmla="*/ 1 h 529"/>
                <a:gd name="T20" fmla="*/ 121 w 360"/>
                <a:gd name="T21" fmla="*/ 0 h 529"/>
                <a:gd name="T22" fmla="*/ 116 w 360"/>
                <a:gd name="T23" fmla="*/ 1 h 529"/>
                <a:gd name="T24" fmla="*/ 8 w 360"/>
                <a:gd name="T25" fmla="*/ 37 h 529"/>
                <a:gd name="T26" fmla="*/ 4 w 360"/>
                <a:gd name="T27" fmla="*/ 39 h 529"/>
                <a:gd name="T28" fmla="*/ 1 w 360"/>
                <a:gd name="T29" fmla="*/ 41 h 529"/>
                <a:gd name="T30" fmla="*/ 0 w 360"/>
                <a:gd name="T31" fmla="*/ 45 h 529"/>
                <a:gd name="T32" fmla="*/ 0 w 360"/>
                <a:gd name="T33" fmla="*/ 49 h 529"/>
                <a:gd name="T34" fmla="*/ 0 w 360"/>
                <a:gd name="T35" fmla="*/ 277 h 529"/>
                <a:gd name="T36" fmla="*/ 0 w 360"/>
                <a:gd name="T37" fmla="*/ 281 h 529"/>
                <a:gd name="T38" fmla="*/ 3 w 360"/>
                <a:gd name="T39" fmla="*/ 285 h 529"/>
                <a:gd name="T40" fmla="*/ 6 w 360"/>
                <a:gd name="T41" fmla="*/ 288 h 529"/>
                <a:gd name="T42" fmla="*/ 12 w 360"/>
                <a:gd name="T43" fmla="*/ 289 h 529"/>
                <a:gd name="T44" fmla="*/ 62 w 360"/>
                <a:gd name="T45" fmla="*/ 289 h 529"/>
                <a:gd name="T46" fmla="*/ 95 w 360"/>
                <a:gd name="T47" fmla="*/ 519 h 529"/>
                <a:gd name="T48" fmla="*/ 98 w 360"/>
                <a:gd name="T49" fmla="*/ 523 h 529"/>
                <a:gd name="T50" fmla="*/ 100 w 360"/>
                <a:gd name="T51" fmla="*/ 527 h 529"/>
                <a:gd name="T52" fmla="*/ 103 w 360"/>
                <a:gd name="T53" fmla="*/ 529 h 529"/>
                <a:gd name="T54" fmla="*/ 108 w 360"/>
                <a:gd name="T55" fmla="*/ 529 h 529"/>
                <a:gd name="T56" fmla="*/ 252 w 360"/>
                <a:gd name="T57" fmla="*/ 529 h 529"/>
                <a:gd name="T58" fmla="*/ 256 w 360"/>
                <a:gd name="T59" fmla="*/ 529 h 529"/>
                <a:gd name="T60" fmla="*/ 259 w 360"/>
                <a:gd name="T61" fmla="*/ 527 h 529"/>
                <a:gd name="T62" fmla="*/ 262 w 360"/>
                <a:gd name="T63" fmla="*/ 523 h 529"/>
                <a:gd name="T64" fmla="*/ 263 w 360"/>
                <a:gd name="T65" fmla="*/ 519 h 529"/>
                <a:gd name="T66" fmla="*/ 298 w 360"/>
                <a:gd name="T67" fmla="*/ 289 h 529"/>
                <a:gd name="T68" fmla="*/ 348 w 360"/>
                <a:gd name="T69" fmla="*/ 289 h 529"/>
                <a:gd name="T70" fmla="*/ 353 w 360"/>
                <a:gd name="T71" fmla="*/ 288 h 529"/>
                <a:gd name="T72" fmla="*/ 357 w 360"/>
                <a:gd name="T73" fmla="*/ 285 h 529"/>
                <a:gd name="T74" fmla="*/ 360 w 360"/>
                <a:gd name="T75" fmla="*/ 281 h 529"/>
                <a:gd name="T76" fmla="*/ 360 w 360"/>
                <a:gd name="T77" fmla="*/ 277 h 529"/>
                <a:gd name="T78" fmla="*/ 360 w 360"/>
                <a:gd name="T79" fmla="*/ 49 h 529"/>
                <a:gd name="T80" fmla="*/ 360 w 360"/>
                <a:gd name="T81" fmla="*/ 45 h 529"/>
                <a:gd name="T82" fmla="*/ 358 w 360"/>
                <a:gd name="T83" fmla="*/ 41 h 529"/>
                <a:gd name="T84" fmla="*/ 354 w 360"/>
                <a:gd name="T85" fmla="*/ 39 h 529"/>
                <a:gd name="T86" fmla="*/ 352 w 360"/>
                <a:gd name="T87" fmla="*/ 3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0" h="529">
                  <a:moveTo>
                    <a:pt x="352" y="37"/>
                  </a:moveTo>
                  <a:lnTo>
                    <a:pt x="244" y="1"/>
                  </a:lnTo>
                  <a:lnTo>
                    <a:pt x="239" y="0"/>
                  </a:lnTo>
                  <a:lnTo>
                    <a:pt x="235" y="1"/>
                  </a:lnTo>
                  <a:lnTo>
                    <a:pt x="231" y="4"/>
                  </a:lnTo>
                  <a:lnTo>
                    <a:pt x="229" y="8"/>
                  </a:lnTo>
                  <a:lnTo>
                    <a:pt x="180" y="116"/>
                  </a:lnTo>
                  <a:lnTo>
                    <a:pt x="131" y="8"/>
                  </a:lnTo>
                  <a:lnTo>
                    <a:pt x="128" y="4"/>
                  </a:lnTo>
                  <a:lnTo>
                    <a:pt x="125" y="1"/>
                  </a:lnTo>
                  <a:lnTo>
                    <a:pt x="121" y="0"/>
                  </a:lnTo>
                  <a:lnTo>
                    <a:pt x="116" y="1"/>
                  </a:lnTo>
                  <a:lnTo>
                    <a:pt x="8" y="37"/>
                  </a:lnTo>
                  <a:lnTo>
                    <a:pt x="4" y="39"/>
                  </a:lnTo>
                  <a:lnTo>
                    <a:pt x="1" y="41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3" y="285"/>
                  </a:lnTo>
                  <a:lnTo>
                    <a:pt x="6" y="288"/>
                  </a:lnTo>
                  <a:lnTo>
                    <a:pt x="12" y="289"/>
                  </a:lnTo>
                  <a:lnTo>
                    <a:pt x="62" y="289"/>
                  </a:lnTo>
                  <a:lnTo>
                    <a:pt x="95" y="519"/>
                  </a:lnTo>
                  <a:lnTo>
                    <a:pt x="98" y="523"/>
                  </a:lnTo>
                  <a:lnTo>
                    <a:pt x="100" y="527"/>
                  </a:lnTo>
                  <a:lnTo>
                    <a:pt x="103" y="529"/>
                  </a:lnTo>
                  <a:lnTo>
                    <a:pt x="108" y="529"/>
                  </a:lnTo>
                  <a:lnTo>
                    <a:pt x="252" y="529"/>
                  </a:lnTo>
                  <a:lnTo>
                    <a:pt x="256" y="529"/>
                  </a:lnTo>
                  <a:lnTo>
                    <a:pt x="259" y="527"/>
                  </a:lnTo>
                  <a:lnTo>
                    <a:pt x="262" y="523"/>
                  </a:lnTo>
                  <a:lnTo>
                    <a:pt x="263" y="519"/>
                  </a:lnTo>
                  <a:lnTo>
                    <a:pt x="298" y="289"/>
                  </a:lnTo>
                  <a:lnTo>
                    <a:pt x="348" y="289"/>
                  </a:lnTo>
                  <a:lnTo>
                    <a:pt x="353" y="288"/>
                  </a:lnTo>
                  <a:lnTo>
                    <a:pt x="357" y="285"/>
                  </a:lnTo>
                  <a:lnTo>
                    <a:pt x="360" y="281"/>
                  </a:lnTo>
                  <a:lnTo>
                    <a:pt x="360" y="277"/>
                  </a:lnTo>
                  <a:lnTo>
                    <a:pt x="360" y="49"/>
                  </a:lnTo>
                  <a:lnTo>
                    <a:pt x="360" y="45"/>
                  </a:lnTo>
                  <a:lnTo>
                    <a:pt x="358" y="41"/>
                  </a:lnTo>
                  <a:lnTo>
                    <a:pt x="354" y="39"/>
                  </a:lnTo>
                  <a:lnTo>
                    <a:pt x="35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0" name="Group 79" descr="This is an icon of a human being. ">
            <a:extLst>
              <a:ext uri="{FF2B5EF4-FFF2-40B4-BE49-F238E27FC236}">
                <a16:creationId xmlns:a16="http://schemas.microsoft.com/office/drawing/2014/main" id="{8323390A-1919-4FA1-B4AE-98F3EEA705CB}"/>
              </a:ext>
            </a:extLst>
          </p:cNvPr>
          <p:cNvGrpSpPr/>
          <p:nvPr/>
        </p:nvGrpSpPr>
        <p:grpSpPr>
          <a:xfrm>
            <a:off x="7927757" y="5470525"/>
            <a:ext cx="142875" cy="285750"/>
            <a:chOff x="8243888" y="5922963"/>
            <a:chExt cx="142875" cy="285750"/>
          </a:xfrm>
          <a:solidFill>
            <a:srgbClr val="404040"/>
          </a:solidFill>
        </p:grpSpPr>
        <p:sp>
          <p:nvSpPr>
            <p:cNvPr id="99" name="Freeform 3404">
              <a:extLst>
                <a:ext uri="{FF2B5EF4-FFF2-40B4-BE49-F238E27FC236}">
                  <a16:creationId xmlns:a16="http://schemas.microsoft.com/office/drawing/2014/main" id="{31956A3E-2771-413E-A157-EBF8216A6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400" y="5922963"/>
              <a:ext cx="68262" cy="66675"/>
            </a:xfrm>
            <a:custGeom>
              <a:avLst/>
              <a:gdLst>
                <a:gd name="T0" fmla="*/ 94 w 168"/>
                <a:gd name="T1" fmla="*/ 167 h 168"/>
                <a:gd name="T2" fmla="*/ 109 w 168"/>
                <a:gd name="T3" fmla="*/ 164 h 168"/>
                <a:gd name="T4" fmla="*/ 125 w 168"/>
                <a:gd name="T5" fmla="*/ 158 h 168"/>
                <a:gd name="T6" fmla="*/ 139 w 168"/>
                <a:gd name="T7" fmla="*/ 149 h 168"/>
                <a:gd name="T8" fmla="*/ 149 w 168"/>
                <a:gd name="T9" fmla="*/ 137 h 168"/>
                <a:gd name="T10" fmla="*/ 158 w 168"/>
                <a:gd name="T11" fmla="*/ 123 h 168"/>
                <a:gd name="T12" fmla="*/ 164 w 168"/>
                <a:gd name="T13" fmla="*/ 109 h 168"/>
                <a:gd name="T14" fmla="*/ 168 w 168"/>
                <a:gd name="T15" fmla="*/ 92 h 168"/>
                <a:gd name="T16" fmla="*/ 168 w 168"/>
                <a:gd name="T17" fmla="*/ 74 h 168"/>
                <a:gd name="T18" fmla="*/ 164 w 168"/>
                <a:gd name="T19" fmla="*/ 59 h 168"/>
                <a:gd name="T20" fmla="*/ 158 w 168"/>
                <a:gd name="T21" fmla="*/ 43 h 168"/>
                <a:gd name="T22" fmla="*/ 149 w 168"/>
                <a:gd name="T23" fmla="*/ 31 h 168"/>
                <a:gd name="T24" fmla="*/ 139 w 168"/>
                <a:gd name="T25" fmla="*/ 19 h 168"/>
                <a:gd name="T26" fmla="*/ 125 w 168"/>
                <a:gd name="T27" fmla="*/ 10 h 168"/>
                <a:gd name="T28" fmla="*/ 109 w 168"/>
                <a:gd name="T29" fmla="*/ 4 h 168"/>
                <a:gd name="T30" fmla="*/ 94 w 168"/>
                <a:gd name="T31" fmla="*/ 0 h 168"/>
                <a:gd name="T32" fmla="*/ 76 w 168"/>
                <a:gd name="T33" fmla="*/ 0 h 168"/>
                <a:gd name="T34" fmla="*/ 59 w 168"/>
                <a:gd name="T35" fmla="*/ 4 h 168"/>
                <a:gd name="T36" fmla="*/ 45 w 168"/>
                <a:gd name="T37" fmla="*/ 10 h 168"/>
                <a:gd name="T38" fmla="*/ 31 w 168"/>
                <a:gd name="T39" fmla="*/ 19 h 168"/>
                <a:gd name="T40" fmla="*/ 19 w 168"/>
                <a:gd name="T41" fmla="*/ 31 h 168"/>
                <a:gd name="T42" fmla="*/ 10 w 168"/>
                <a:gd name="T43" fmla="*/ 43 h 168"/>
                <a:gd name="T44" fmla="*/ 4 w 168"/>
                <a:gd name="T45" fmla="*/ 59 h 168"/>
                <a:gd name="T46" fmla="*/ 1 w 168"/>
                <a:gd name="T47" fmla="*/ 75 h 168"/>
                <a:gd name="T48" fmla="*/ 1 w 168"/>
                <a:gd name="T49" fmla="*/ 92 h 168"/>
                <a:gd name="T50" fmla="*/ 4 w 168"/>
                <a:gd name="T51" fmla="*/ 109 h 168"/>
                <a:gd name="T52" fmla="*/ 10 w 168"/>
                <a:gd name="T53" fmla="*/ 123 h 168"/>
                <a:gd name="T54" fmla="*/ 19 w 168"/>
                <a:gd name="T55" fmla="*/ 137 h 168"/>
                <a:gd name="T56" fmla="*/ 31 w 168"/>
                <a:gd name="T57" fmla="*/ 149 h 168"/>
                <a:gd name="T58" fmla="*/ 45 w 168"/>
                <a:gd name="T59" fmla="*/ 158 h 168"/>
                <a:gd name="T60" fmla="*/ 59 w 168"/>
                <a:gd name="T61" fmla="*/ 164 h 168"/>
                <a:gd name="T62" fmla="*/ 76 w 168"/>
                <a:gd name="T63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168">
                  <a:moveTo>
                    <a:pt x="85" y="168"/>
                  </a:moveTo>
                  <a:lnTo>
                    <a:pt x="94" y="167"/>
                  </a:lnTo>
                  <a:lnTo>
                    <a:pt x="101" y="165"/>
                  </a:lnTo>
                  <a:lnTo>
                    <a:pt x="109" y="164"/>
                  </a:lnTo>
                  <a:lnTo>
                    <a:pt x="117" y="162"/>
                  </a:lnTo>
                  <a:lnTo>
                    <a:pt x="125" y="158"/>
                  </a:lnTo>
                  <a:lnTo>
                    <a:pt x="132" y="153"/>
                  </a:lnTo>
                  <a:lnTo>
                    <a:pt x="139" y="149"/>
                  </a:lnTo>
                  <a:lnTo>
                    <a:pt x="144" y="142"/>
                  </a:lnTo>
                  <a:lnTo>
                    <a:pt x="149" y="137"/>
                  </a:lnTo>
                  <a:lnTo>
                    <a:pt x="154" y="131"/>
                  </a:lnTo>
                  <a:lnTo>
                    <a:pt x="158" y="123"/>
                  </a:lnTo>
                  <a:lnTo>
                    <a:pt x="162" y="117"/>
                  </a:lnTo>
                  <a:lnTo>
                    <a:pt x="164" y="109"/>
                  </a:lnTo>
                  <a:lnTo>
                    <a:pt x="167" y="100"/>
                  </a:lnTo>
                  <a:lnTo>
                    <a:pt x="168" y="92"/>
                  </a:lnTo>
                  <a:lnTo>
                    <a:pt x="168" y="83"/>
                  </a:lnTo>
                  <a:lnTo>
                    <a:pt x="168" y="74"/>
                  </a:lnTo>
                  <a:lnTo>
                    <a:pt x="167" y="66"/>
                  </a:lnTo>
                  <a:lnTo>
                    <a:pt x="164" y="59"/>
                  </a:lnTo>
                  <a:lnTo>
                    <a:pt x="162" y="51"/>
                  </a:lnTo>
                  <a:lnTo>
                    <a:pt x="158" y="43"/>
                  </a:lnTo>
                  <a:lnTo>
                    <a:pt x="154" y="37"/>
                  </a:lnTo>
                  <a:lnTo>
                    <a:pt x="149" y="31"/>
                  </a:lnTo>
                  <a:lnTo>
                    <a:pt x="144" y="24"/>
                  </a:lnTo>
                  <a:lnTo>
                    <a:pt x="139" y="19"/>
                  </a:lnTo>
                  <a:lnTo>
                    <a:pt x="132" y="14"/>
                  </a:lnTo>
                  <a:lnTo>
                    <a:pt x="125" y="10"/>
                  </a:lnTo>
                  <a:lnTo>
                    <a:pt x="117" y="6"/>
                  </a:lnTo>
                  <a:lnTo>
                    <a:pt x="109" y="4"/>
                  </a:lnTo>
                  <a:lnTo>
                    <a:pt x="101" y="1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76" y="0"/>
                  </a:lnTo>
                  <a:lnTo>
                    <a:pt x="68" y="1"/>
                  </a:lnTo>
                  <a:lnTo>
                    <a:pt x="59" y="4"/>
                  </a:lnTo>
                  <a:lnTo>
                    <a:pt x="51" y="6"/>
                  </a:lnTo>
                  <a:lnTo>
                    <a:pt x="45" y="10"/>
                  </a:lnTo>
                  <a:lnTo>
                    <a:pt x="37" y="14"/>
                  </a:lnTo>
                  <a:lnTo>
                    <a:pt x="31" y="19"/>
                  </a:lnTo>
                  <a:lnTo>
                    <a:pt x="26" y="24"/>
                  </a:lnTo>
                  <a:lnTo>
                    <a:pt x="19" y="31"/>
                  </a:lnTo>
                  <a:lnTo>
                    <a:pt x="15" y="37"/>
                  </a:lnTo>
                  <a:lnTo>
                    <a:pt x="10" y="43"/>
                  </a:lnTo>
                  <a:lnTo>
                    <a:pt x="8" y="51"/>
                  </a:lnTo>
                  <a:lnTo>
                    <a:pt x="4" y="59"/>
                  </a:lnTo>
                  <a:lnTo>
                    <a:pt x="3" y="66"/>
                  </a:lnTo>
                  <a:lnTo>
                    <a:pt x="1" y="75"/>
                  </a:lnTo>
                  <a:lnTo>
                    <a:pt x="0" y="83"/>
                  </a:lnTo>
                  <a:lnTo>
                    <a:pt x="1" y="92"/>
                  </a:lnTo>
                  <a:lnTo>
                    <a:pt x="3" y="100"/>
                  </a:lnTo>
                  <a:lnTo>
                    <a:pt x="4" y="109"/>
                  </a:lnTo>
                  <a:lnTo>
                    <a:pt x="8" y="117"/>
                  </a:lnTo>
                  <a:lnTo>
                    <a:pt x="10" y="123"/>
                  </a:lnTo>
                  <a:lnTo>
                    <a:pt x="15" y="131"/>
                  </a:lnTo>
                  <a:lnTo>
                    <a:pt x="19" y="137"/>
                  </a:lnTo>
                  <a:lnTo>
                    <a:pt x="26" y="142"/>
                  </a:lnTo>
                  <a:lnTo>
                    <a:pt x="31" y="149"/>
                  </a:lnTo>
                  <a:lnTo>
                    <a:pt x="37" y="153"/>
                  </a:lnTo>
                  <a:lnTo>
                    <a:pt x="45" y="158"/>
                  </a:lnTo>
                  <a:lnTo>
                    <a:pt x="51" y="162"/>
                  </a:lnTo>
                  <a:lnTo>
                    <a:pt x="59" y="164"/>
                  </a:lnTo>
                  <a:lnTo>
                    <a:pt x="68" y="165"/>
                  </a:lnTo>
                  <a:lnTo>
                    <a:pt x="76" y="167"/>
                  </a:lnTo>
                  <a:lnTo>
                    <a:pt x="85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3405">
              <a:extLst>
                <a:ext uri="{FF2B5EF4-FFF2-40B4-BE49-F238E27FC236}">
                  <a16:creationId xmlns:a16="http://schemas.microsoft.com/office/drawing/2014/main" id="{9FD2BDE0-7D57-4260-BA90-79A523658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3888" y="5999163"/>
              <a:ext cx="142875" cy="209550"/>
            </a:xfrm>
            <a:custGeom>
              <a:avLst/>
              <a:gdLst>
                <a:gd name="T0" fmla="*/ 352 w 360"/>
                <a:gd name="T1" fmla="*/ 37 h 529"/>
                <a:gd name="T2" fmla="*/ 244 w 360"/>
                <a:gd name="T3" fmla="*/ 1 h 529"/>
                <a:gd name="T4" fmla="*/ 239 w 360"/>
                <a:gd name="T5" fmla="*/ 0 h 529"/>
                <a:gd name="T6" fmla="*/ 235 w 360"/>
                <a:gd name="T7" fmla="*/ 1 h 529"/>
                <a:gd name="T8" fmla="*/ 231 w 360"/>
                <a:gd name="T9" fmla="*/ 4 h 529"/>
                <a:gd name="T10" fmla="*/ 229 w 360"/>
                <a:gd name="T11" fmla="*/ 8 h 529"/>
                <a:gd name="T12" fmla="*/ 180 w 360"/>
                <a:gd name="T13" fmla="*/ 116 h 529"/>
                <a:gd name="T14" fmla="*/ 131 w 360"/>
                <a:gd name="T15" fmla="*/ 8 h 529"/>
                <a:gd name="T16" fmla="*/ 128 w 360"/>
                <a:gd name="T17" fmla="*/ 4 h 529"/>
                <a:gd name="T18" fmla="*/ 125 w 360"/>
                <a:gd name="T19" fmla="*/ 1 h 529"/>
                <a:gd name="T20" fmla="*/ 121 w 360"/>
                <a:gd name="T21" fmla="*/ 0 h 529"/>
                <a:gd name="T22" fmla="*/ 116 w 360"/>
                <a:gd name="T23" fmla="*/ 1 h 529"/>
                <a:gd name="T24" fmla="*/ 8 w 360"/>
                <a:gd name="T25" fmla="*/ 37 h 529"/>
                <a:gd name="T26" fmla="*/ 4 w 360"/>
                <a:gd name="T27" fmla="*/ 39 h 529"/>
                <a:gd name="T28" fmla="*/ 1 w 360"/>
                <a:gd name="T29" fmla="*/ 41 h 529"/>
                <a:gd name="T30" fmla="*/ 0 w 360"/>
                <a:gd name="T31" fmla="*/ 45 h 529"/>
                <a:gd name="T32" fmla="*/ 0 w 360"/>
                <a:gd name="T33" fmla="*/ 49 h 529"/>
                <a:gd name="T34" fmla="*/ 0 w 360"/>
                <a:gd name="T35" fmla="*/ 277 h 529"/>
                <a:gd name="T36" fmla="*/ 0 w 360"/>
                <a:gd name="T37" fmla="*/ 281 h 529"/>
                <a:gd name="T38" fmla="*/ 3 w 360"/>
                <a:gd name="T39" fmla="*/ 285 h 529"/>
                <a:gd name="T40" fmla="*/ 6 w 360"/>
                <a:gd name="T41" fmla="*/ 288 h 529"/>
                <a:gd name="T42" fmla="*/ 12 w 360"/>
                <a:gd name="T43" fmla="*/ 289 h 529"/>
                <a:gd name="T44" fmla="*/ 62 w 360"/>
                <a:gd name="T45" fmla="*/ 289 h 529"/>
                <a:gd name="T46" fmla="*/ 95 w 360"/>
                <a:gd name="T47" fmla="*/ 519 h 529"/>
                <a:gd name="T48" fmla="*/ 98 w 360"/>
                <a:gd name="T49" fmla="*/ 523 h 529"/>
                <a:gd name="T50" fmla="*/ 100 w 360"/>
                <a:gd name="T51" fmla="*/ 527 h 529"/>
                <a:gd name="T52" fmla="*/ 103 w 360"/>
                <a:gd name="T53" fmla="*/ 529 h 529"/>
                <a:gd name="T54" fmla="*/ 108 w 360"/>
                <a:gd name="T55" fmla="*/ 529 h 529"/>
                <a:gd name="T56" fmla="*/ 252 w 360"/>
                <a:gd name="T57" fmla="*/ 529 h 529"/>
                <a:gd name="T58" fmla="*/ 256 w 360"/>
                <a:gd name="T59" fmla="*/ 529 h 529"/>
                <a:gd name="T60" fmla="*/ 259 w 360"/>
                <a:gd name="T61" fmla="*/ 527 h 529"/>
                <a:gd name="T62" fmla="*/ 262 w 360"/>
                <a:gd name="T63" fmla="*/ 523 h 529"/>
                <a:gd name="T64" fmla="*/ 263 w 360"/>
                <a:gd name="T65" fmla="*/ 519 h 529"/>
                <a:gd name="T66" fmla="*/ 298 w 360"/>
                <a:gd name="T67" fmla="*/ 289 h 529"/>
                <a:gd name="T68" fmla="*/ 348 w 360"/>
                <a:gd name="T69" fmla="*/ 289 h 529"/>
                <a:gd name="T70" fmla="*/ 353 w 360"/>
                <a:gd name="T71" fmla="*/ 288 h 529"/>
                <a:gd name="T72" fmla="*/ 357 w 360"/>
                <a:gd name="T73" fmla="*/ 285 h 529"/>
                <a:gd name="T74" fmla="*/ 360 w 360"/>
                <a:gd name="T75" fmla="*/ 281 h 529"/>
                <a:gd name="T76" fmla="*/ 360 w 360"/>
                <a:gd name="T77" fmla="*/ 277 h 529"/>
                <a:gd name="T78" fmla="*/ 360 w 360"/>
                <a:gd name="T79" fmla="*/ 49 h 529"/>
                <a:gd name="T80" fmla="*/ 360 w 360"/>
                <a:gd name="T81" fmla="*/ 45 h 529"/>
                <a:gd name="T82" fmla="*/ 358 w 360"/>
                <a:gd name="T83" fmla="*/ 41 h 529"/>
                <a:gd name="T84" fmla="*/ 354 w 360"/>
                <a:gd name="T85" fmla="*/ 39 h 529"/>
                <a:gd name="T86" fmla="*/ 352 w 360"/>
                <a:gd name="T87" fmla="*/ 3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0" h="529">
                  <a:moveTo>
                    <a:pt x="352" y="37"/>
                  </a:moveTo>
                  <a:lnTo>
                    <a:pt x="244" y="1"/>
                  </a:lnTo>
                  <a:lnTo>
                    <a:pt x="239" y="0"/>
                  </a:lnTo>
                  <a:lnTo>
                    <a:pt x="235" y="1"/>
                  </a:lnTo>
                  <a:lnTo>
                    <a:pt x="231" y="4"/>
                  </a:lnTo>
                  <a:lnTo>
                    <a:pt x="229" y="8"/>
                  </a:lnTo>
                  <a:lnTo>
                    <a:pt x="180" y="116"/>
                  </a:lnTo>
                  <a:lnTo>
                    <a:pt x="131" y="8"/>
                  </a:lnTo>
                  <a:lnTo>
                    <a:pt x="128" y="4"/>
                  </a:lnTo>
                  <a:lnTo>
                    <a:pt x="125" y="1"/>
                  </a:lnTo>
                  <a:lnTo>
                    <a:pt x="121" y="0"/>
                  </a:lnTo>
                  <a:lnTo>
                    <a:pt x="116" y="1"/>
                  </a:lnTo>
                  <a:lnTo>
                    <a:pt x="8" y="37"/>
                  </a:lnTo>
                  <a:lnTo>
                    <a:pt x="4" y="39"/>
                  </a:lnTo>
                  <a:lnTo>
                    <a:pt x="1" y="41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3" y="285"/>
                  </a:lnTo>
                  <a:lnTo>
                    <a:pt x="6" y="288"/>
                  </a:lnTo>
                  <a:lnTo>
                    <a:pt x="12" y="289"/>
                  </a:lnTo>
                  <a:lnTo>
                    <a:pt x="62" y="289"/>
                  </a:lnTo>
                  <a:lnTo>
                    <a:pt x="95" y="519"/>
                  </a:lnTo>
                  <a:lnTo>
                    <a:pt x="98" y="523"/>
                  </a:lnTo>
                  <a:lnTo>
                    <a:pt x="100" y="527"/>
                  </a:lnTo>
                  <a:lnTo>
                    <a:pt x="103" y="529"/>
                  </a:lnTo>
                  <a:lnTo>
                    <a:pt x="108" y="529"/>
                  </a:lnTo>
                  <a:lnTo>
                    <a:pt x="252" y="529"/>
                  </a:lnTo>
                  <a:lnTo>
                    <a:pt x="256" y="529"/>
                  </a:lnTo>
                  <a:lnTo>
                    <a:pt x="259" y="527"/>
                  </a:lnTo>
                  <a:lnTo>
                    <a:pt x="262" y="523"/>
                  </a:lnTo>
                  <a:lnTo>
                    <a:pt x="263" y="519"/>
                  </a:lnTo>
                  <a:lnTo>
                    <a:pt x="298" y="289"/>
                  </a:lnTo>
                  <a:lnTo>
                    <a:pt x="348" y="289"/>
                  </a:lnTo>
                  <a:lnTo>
                    <a:pt x="353" y="288"/>
                  </a:lnTo>
                  <a:lnTo>
                    <a:pt x="357" y="285"/>
                  </a:lnTo>
                  <a:lnTo>
                    <a:pt x="360" y="281"/>
                  </a:lnTo>
                  <a:lnTo>
                    <a:pt x="360" y="277"/>
                  </a:lnTo>
                  <a:lnTo>
                    <a:pt x="360" y="49"/>
                  </a:lnTo>
                  <a:lnTo>
                    <a:pt x="360" y="45"/>
                  </a:lnTo>
                  <a:lnTo>
                    <a:pt x="358" y="41"/>
                  </a:lnTo>
                  <a:lnTo>
                    <a:pt x="354" y="39"/>
                  </a:lnTo>
                  <a:lnTo>
                    <a:pt x="35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1" name="Group 80" descr="This is an icon of a human being. ">
            <a:extLst>
              <a:ext uri="{FF2B5EF4-FFF2-40B4-BE49-F238E27FC236}">
                <a16:creationId xmlns:a16="http://schemas.microsoft.com/office/drawing/2014/main" id="{AC6186F0-B018-432B-81F3-DA5CC38C35F6}"/>
              </a:ext>
            </a:extLst>
          </p:cNvPr>
          <p:cNvGrpSpPr/>
          <p:nvPr/>
        </p:nvGrpSpPr>
        <p:grpSpPr>
          <a:xfrm>
            <a:off x="8168901" y="5470525"/>
            <a:ext cx="142875" cy="285750"/>
            <a:chOff x="8243888" y="5922963"/>
            <a:chExt cx="142875" cy="285750"/>
          </a:xfrm>
          <a:solidFill>
            <a:srgbClr val="404040"/>
          </a:solidFill>
        </p:grpSpPr>
        <p:sp>
          <p:nvSpPr>
            <p:cNvPr id="97" name="Freeform 3404">
              <a:extLst>
                <a:ext uri="{FF2B5EF4-FFF2-40B4-BE49-F238E27FC236}">
                  <a16:creationId xmlns:a16="http://schemas.microsoft.com/office/drawing/2014/main" id="{0F4443F5-6527-4A2B-A6CD-B92C28523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400" y="5922963"/>
              <a:ext cx="68262" cy="66675"/>
            </a:xfrm>
            <a:custGeom>
              <a:avLst/>
              <a:gdLst>
                <a:gd name="T0" fmla="*/ 94 w 168"/>
                <a:gd name="T1" fmla="*/ 167 h 168"/>
                <a:gd name="T2" fmla="*/ 109 w 168"/>
                <a:gd name="T3" fmla="*/ 164 h 168"/>
                <a:gd name="T4" fmla="*/ 125 w 168"/>
                <a:gd name="T5" fmla="*/ 158 h 168"/>
                <a:gd name="T6" fmla="*/ 139 w 168"/>
                <a:gd name="T7" fmla="*/ 149 h 168"/>
                <a:gd name="T8" fmla="*/ 149 w 168"/>
                <a:gd name="T9" fmla="*/ 137 h 168"/>
                <a:gd name="T10" fmla="*/ 158 w 168"/>
                <a:gd name="T11" fmla="*/ 123 h 168"/>
                <a:gd name="T12" fmla="*/ 164 w 168"/>
                <a:gd name="T13" fmla="*/ 109 h 168"/>
                <a:gd name="T14" fmla="*/ 168 w 168"/>
                <a:gd name="T15" fmla="*/ 92 h 168"/>
                <a:gd name="T16" fmla="*/ 168 w 168"/>
                <a:gd name="T17" fmla="*/ 74 h 168"/>
                <a:gd name="T18" fmla="*/ 164 w 168"/>
                <a:gd name="T19" fmla="*/ 59 h 168"/>
                <a:gd name="T20" fmla="*/ 158 w 168"/>
                <a:gd name="T21" fmla="*/ 43 h 168"/>
                <a:gd name="T22" fmla="*/ 149 w 168"/>
                <a:gd name="T23" fmla="*/ 31 h 168"/>
                <a:gd name="T24" fmla="*/ 139 w 168"/>
                <a:gd name="T25" fmla="*/ 19 h 168"/>
                <a:gd name="T26" fmla="*/ 125 w 168"/>
                <a:gd name="T27" fmla="*/ 10 h 168"/>
                <a:gd name="T28" fmla="*/ 109 w 168"/>
                <a:gd name="T29" fmla="*/ 4 h 168"/>
                <a:gd name="T30" fmla="*/ 94 w 168"/>
                <a:gd name="T31" fmla="*/ 0 h 168"/>
                <a:gd name="T32" fmla="*/ 76 w 168"/>
                <a:gd name="T33" fmla="*/ 0 h 168"/>
                <a:gd name="T34" fmla="*/ 59 w 168"/>
                <a:gd name="T35" fmla="*/ 4 h 168"/>
                <a:gd name="T36" fmla="*/ 45 w 168"/>
                <a:gd name="T37" fmla="*/ 10 h 168"/>
                <a:gd name="T38" fmla="*/ 31 w 168"/>
                <a:gd name="T39" fmla="*/ 19 h 168"/>
                <a:gd name="T40" fmla="*/ 19 w 168"/>
                <a:gd name="T41" fmla="*/ 31 h 168"/>
                <a:gd name="T42" fmla="*/ 10 w 168"/>
                <a:gd name="T43" fmla="*/ 43 h 168"/>
                <a:gd name="T44" fmla="*/ 4 w 168"/>
                <a:gd name="T45" fmla="*/ 59 h 168"/>
                <a:gd name="T46" fmla="*/ 1 w 168"/>
                <a:gd name="T47" fmla="*/ 75 h 168"/>
                <a:gd name="T48" fmla="*/ 1 w 168"/>
                <a:gd name="T49" fmla="*/ 92 h 168"/>
                <a:gd name="T50" fmla="*/ 4 w 168"/>
                <a:gd name="T51" fmla="*/ 109 h 168"/>
                <a:gd name="T52" fmla="*/ 10 w 168"/>
                <a:gd name="T53" fmla="*/ 123 h 168"/>
                <a:gd name="T54" fmla="*/ 19 w 168"/>
                <a:gd name="T55" fmla="*/ 137 h 168"/>
                <a:gd name="T56" fmla="*/ 31 w 168"/>
                <a:gd name="T57" fmla="*/ 149 h 168"/>
                <a:gd name="T58" fmla="*/ 45 w 168"/>
                <a:gd name="T59" fmla="*/ 158 h 168"/>
                <a:gd name="T60" fmla="*/ 59 w 168"/>
                <a:gd name="T61" fmla="*/ 164 h 168"/>
                <a:gd name="T62" fmla="*/ 76 w 168"/>
                <a:gd name="T63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168">
                  <a:moveTo>
                    <a:pt x="85" y="168"/>
                  </a:moveTo>
                  <a:lnTo>
                    <a:pt x="94" y="167"/>
                  </a:lnTo>
                  <a:lnTo>
                    <a:pt x="101" y="165"/>
                  </a:lnTo>
                  <a:lnTo>
                    <a:pt x="109" y="164"/>
                  </a:lnTo>
                  <a:lnTo>
                    <a:pt x="117" y="162"/>
                  </a:lnTo>
                  <a:lnTo>
                    <a:pt x="125" y="158"/>
                  </a:lnTo>
                  <a:lnTo>
                    <a:pt x="132" y="153"/>
                  </a:lnTo>
                  <a:lnTo>
                    <a:pt x="139" y="149"/>
                  </a:lnTo>
                  <a:lnTo>
                    <a:pt x="144" y="142"/>
                  </a:lnTo>
                  <a:lnTo>
                    <a:pt x="149" y="137"/>
                  </a:lnTo>
                  <a:lnTo>
                    <a:pt x="154" y="131"/>
                  </a:lnTo>
                  <a:lnTo>
                    <a:pt x="158" y="123"/>
                  </a:lnTo>
                  <a:lnTo>
                    <a:pt x="162" y="117"/>
                  </a:lnTo>
                  <a:lnTo>
                    <a:pt x="164" y="109"/>
                  </a:lnTo>
                  <a:lnTo>
                    <a:pt x="167" y="100"/>
                  </a:lnTo>
                  <a:lnTo>
                    <a:pt x="168" y="92"/>
                  </a:lnTo>
                  <a:lnTo>
                    <a:pt x="168" y="83"/>
                  </a:lnTo>
                  <a:lnTo>
                    <a:pt x="168" y="74"/>
                  </a:lnTo>
                  <a:lnTo>
                    <a:pt x="167" y="66"/>
                  </a:lnTo>
                  <a:lnTo>
                    <a:pt x="164" y="59"/>
                  </a:lnTo>
                  <a:lnTo>
                    <a:pt x="162" y="51"/>
                  </a:lnTo>
                  <a:lnTo>
                    <a:pt x="158" y="43"/>
                  </a:lnTo>
                  <a:lnTo>
                    <a:pt x="154" y="37"/>
                  </a:lnTo>
                  <a:lnTo>
                    <a:pt x="149" y="31"/>
                  </a:lnTo>
                  <a:lnTo>
                    <a:pt x="144" y="24"/>
                  </a:lnTo>
                  <a:lnTo>
                    <a:pt x="139" y="19"/>
                  </a:lnTo>
                  <a:lnTo>
                    <a:pt x="132" y="14"/>
                  </a:lnTo>
                  <a:lnTo>
                    <a:pt x="125" y="10"/>
                  </a:lnTo>
                  <a:lnTo>
                    <a:pt x="117" y="6"/>
                  </a:lnTo>
                  <a:lnTo>
                    <a:pt x="109" y="4"/>
                  </a:lnTo>
                  <a:lnTo>
                    <a:pt x="101" y="1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76" y="0"/>
                  </a:lnTo>
                  <a:lnTo>
                    <a:pt x="68" y="1"/>
                  </a:lnTo>
                  <a:lnTo>
                    <a:pt x="59" y="4"/>
                  </a:lnTo>
                  <a:lnTo>
                    <a:pt x="51" y="6"/>
                  </a:lnTo>
                  <a:lnTo>
                    <a:pt x="45" y="10"/>
                  </a:lnTo>
                  <a:lnTo>
                    <a:pt x="37" y="14"/>
                  </a:lnTo>
                  <a:lnTo>
                    <a:pt x="31" y="19"/>
                  </a:lnTo>
                  <a:lnTo>
                    <a:pt x="26" y="24"/>
                  </a:lnTo>
                  <a:lnTo>
                    <a:pt x="19" y="31"/>
                  </a:lnTo>
                  <a:lnTo>
                    <a:pt x="15" y="37"/>
                  </a:lnTo>
                  <a:lnTo>
                    <a:pt x="10" y="43"/>
                  </a:lnTo>
                  <a:lnTo>
                    <a:pt x="8" y="51"/>
                  </a:lnTo>
                  <a:lnTo>
                    <a:pt x="4" y="59"/>
                  </a:lnTo>
                  <a:lnTo>
                    <a:pt x="3" y="66"/>
                  </a:lnTo>
                  <a:lnTo>
                    <a:pt x="1" y="75"/>
                  </a:lnTo>
                  <a:lnTo>
                    <a:pt x="0" y="83"/>
                  </a:lnTo>
                  <a:lnTo>
                    <a:pt x="1" y="92"/>
                  </a:lnTo>
                  <a:lnTo>
                    <a:pt x="3" y="100"/>
                  </a:lnTo>
                  <a:lnTo>
                    <a:pt x="4" y="109"/>
                  </a:lnTo>
                  <a:lnTo>
                    <a:pt x="8" y="117"/>
                  </a:lnTo>
                  <a:lnTo>
                    <a:pt x="10" y="123"/>
                  </a:lnTo>
                  <a:lnTo>
                    <a:pt x="15" y="131"/>
                  </a:lnTo>
                  <a:lnTo>
                    <a:pt x="19" y="137"/>
                  </a:lnTo>
                  <a:lnTo>
                    <a:pt x="26" y="142"/>
                  </a:lnTo>
                  <a:lnTo>
                    <a:pt x="31" y="149"/>
                  </a:lnTo>
                  <a:lnTo>
                    <a:pt x="37" y="153"/>
                  </a:lnTo>
                  <a:lnTo>
                    <a:pt x="45" y="158"/>
                  </a:lnTo>
                  <a:lnTo>
                    <a:pt x="51" y="162"/>
                  </a:lnTo>
                  <a:lnTo>
                    <a:pt x="59" y="164"/>
                  </a:lnTo>
                  <a:lnTo>
                    <a:pt x="68" y="165"/>
                  </a:lnTo>
                  <a:lnTo>
                    <a:pt x="76" y="167"/>
                  </a:lnTo>
                  <a:lnTo>
                    <a:pt x="85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3405">
              <a:extLst>
                <a:ext uri="{FF2B5EF4-FFF2-40B4-BE49-F238E27FC236}">
                  <a16:creationId xmlns:a16="http://schemas.microsoft.com/office/drawing/2014/main" id="{4B43D785-443F-4F72-89B4-3858C501F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3888" y="5999163"/>
              <a:ext cx="142875" cy="209550"/>
            </a:xfrm>
            <a:custGeom>
              <a:avLst/>
              <a:gdLst>
                <a:gd name="T0" fmla="*/ 352 w 360"/>
                <a:gd name="T1" fmla="*/ 37 h 529"/>
                <a:gd name="T2" fmla="*/ 244 w 360"/>
                <a:gd name="T3" fmla="*/ 1 h 529"/>
                <a:gd name="T4" fmla="*/ 239 w 360"/>
                <a:gd name="T5" fmla="*/ 0 h 529"/>
                <a:gd name="T6" fmla="*/ 235 w 360"/>
                <a:gd name="T7" fmla="*/ 1 h 529"/>
                <a:gd name="T8" fmla="*/ 231 w 360"/>
                <a:gd name="T9" fmla="*/ 4 h 529"/>
                <a:gd name="T10" fmla="*/ 229 w 360"/>
                <a:gd name="T11" fmla="*/ 8 h 529"/>
                <a:gd name="T12" fmla="*/ 180 w 360"/>
                <a:gd name="T13" fmla="*/ 116 h 529"/>
                <a:gd name="T14" fmla="*/ 131 w 360"/>
                <a:gd name="T15" fmla="*/ 8 h 529"/>
                <a:gd name="T16" fmla="*/ 128 w 360"/>
                <a:gd name="T17" fmla="*/ 4 h 529"/>
                <a:gd name="T18" fmla="*/ 125 w 360"/>
                <a:gd name="T19" fmla="*/ 1 h 529"/>
                <a:gd name="T20" fmla="*/ 121 w 360"/>
                <a:gd name="T21" fmla="*/ 0 h 529"/>
                <a:gd name="T22" fmla="*/ 116 w 360"/>
                <a:gd name="T23" fmla="*/ 1 h 529"/>
                <a:gd name="T24" fmla="*/ 8 w 360"/>
                <a:gd name="T25" fmla="*/ 37 h 529"/>
                <a:gd name="T26" fmla="*/ 4 w 360"/>
                <a:gd name="T27" fmla="*/ 39 h 529"/>
                <a:gd name="T28" fmla="*/ 1 w 360"/>
                <a:gd name="T29" fmla="*/ 41 h 529"/>
                <a:gd name="T30" fmla="*/ 0 w 360"/>
                <a:gd name="T31" fmla="*/ 45 h 529"/>
                <a:gd name="T32" fmla="*/ 0 w 360"/>
                <a:gd name="T33" fmla="*/ 49 h 529"/>
                <a:gd name="T34" fmla="*/ 0 w 360"/>
                <a:gd name="T35" fmla="*/ 277 h 529"/>
                <a:gd name="T36" fmla="*/ 0 w 360"/>
                <a:gd name="T37" fmla="*/ 281 h 529"/>
                <a:gd name="T38" fmla="*/ 3 w 360"/>
                <a:gd name="T39" fmla="*/ 285 h 529"/>
                <a:gd name="T40" fmla="*/ 6 w 360"/>
                <a:gd name="T41" fmla="*/ 288 h 529"/>
                <a:gd name="T42" fmla="*/ 12 w 360"/>
                <a:gd name="T43" fmla="*/ 289 h 529"/>
                <a:gd name="T44" fmla="*/ 62 w 360"/>
                <a:gd name="T45" fmla="*/ 289 h 529"/>
                <a:gd name="T46" fmla="*/ 95 w 360"/>
                <a:gd name="T47" fmla="*/ 519 h 529"/>
                <a:gd name="T48" fmla="*/ 98 w 360"/>
                <a:gd name="T49" fmla="*/ 523 h 529"/>
                <a:gd name="T50" fmla="*/ 100 w 360"/>
                <a:gd name="T51" fmla="*/ 527 h 529"/>
                <a:gd name="T52" fmla="*/ 103 w 360"/>
                <a:gd name="T53" fmla="*/ 529 h 529"/>
                <a:gd name="T54" fmla="*/ 108 w 360"/>
                <a:gd name="T55" fmla="*/ 529 h 529"/>
                <a:gd name="T56" fmla="*/ 252 w 360"/>
                <a:gd name="T57" fmla="*/ 529 h 529"/>
                <a:gd name="T58" fmla="*/ 256 w 360"/>
                <a:gd name="T59" fmla="*/ 529 h 529"/>
                <a:gd name="T60" fmla="*/ 259 w 360"/>
                <a:gd name="T61" fmla="*/ 527 h 529"/>
                <a:gd name="T62" fmla="*/ 262 w 360"/>
                <a:gd name="T63" fmla="*/ 523 h 529"/>
                <a:gd name="T64" fmla="*/ 263 w 360"/>
                <a:gd name="T65" fmla="*/ 519 h 529"/>
                <a:gd name="T66" fmla="*/ 298 w 360"/>
                <a:gd name="T67" fmla="*/ 289 h 529"/>
                <a:gd name="T68" fmla="*/ 348 w 360"/>
                <a:gd name="T69" fmla="*/ 289 h 529"/>
                <a:gd name="T70" fmla="*/ 353 w 360"/>
                <a:gd name="T71" fmla="*/ 288 h 529"/>
                <a:gd name="T72" fmla="*/ 357 w 360"/>
                <a:gd name="T73" fmla="*/ 285 h 529"/>
                <a:gd name="T74" fmla="*/ 360 w 360"/>
                <a:gd name="T75" fmla="*/ 281 h 529"/>
                <a:gd name="T76" fmla="*/ 360 w 360"/>
                <a:gd name="T77" fmla="*/ 277 h 529"/>
                <a:gd name="T78" fmla="*/ 360 w 360"/>
                <a:gd name="T79" fmla="*/ 49 h 529"/>
                <a:gd name="T80" fmla="*/ 360 w 360"/>
                <a:gd name="T81" fmla="*/ 45 h 529"/>
                <a:gd name="T82" fmla="*/ 358 w 360"/>
                <a:gd name="T83" fmla="*/ 41 h 529"/>
                <a:gd name="T84" fmla="*/ 354 w 360"/>
                <a:gd name="T85" fmla="*/ 39 h 529"/>
                <a:gd name="T86" fmla="*/ 352 w 360"/>
                <a:gd name="T87" fmla="*/ 3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0" h="529">
                  <a:moveTo>
                    <a:pt x="352" y="37"/>
                  </a:moveTo>
                  <a:lnTo>
                    <a:pt x="244" y="1"/>
                  </a:lnTo>
                  <a:lnTo>
                    <a:pt x="239" y="0"/>
                  </a:lnTo>
                  <a:lnTo>
                    <a:pt x="235" y="1"/>
                  </a:lnTo>
                  <a:lnTo>
                    <a:pt x="231" y="4"/>
                  </a:lnTo>
                  <a:lnTo>
                    <a:pt x="229" y="8"/>
                  </a:lnTo>
                  <a:lnTo>
                    <a:pt x="180" y="116"/>
                  </a:lnTo>
                  <a:lnTo>
                    <a:pt x="131" y="8"/>
                  </a:lnTo>
                  <a:lnTo>
                    <a:pt x="128" y="4"/>
                  </a:lnTo>
                  <a:lnTo>
                    <a:pt x="125" y="1"/>
                  </a:lnTo>
                  <a:lnTo>
                    <a:pt x="121" y="0"/>
                  </a:lnTo>
                  <a:lnTo>
                    <a:pt x="116" y="1"/>
                  </a:lnTo>
                  <a:lnTo>
                    <a:pt x="8" y="37"/>
                  </a:lnTo>
                  <a:lnTo>
                    <a:pt x="4" y="39"/>
                  </a:lnTo>
                  <a:lnTo>
                    <a:pt x="1" y="41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3" y="285"/>
                  </a:lnTo>
                  <a:lnTo>
                    <a:pt x="6" y="288"/>
                  </a:lnTo>
                  <a:lnTo>
                    <a:pt x="12" y="289"/>
                  </a:lnTo>
                  <a:lnTo>
                    <a:pt x="62" y="289"/>
                  </a:lnTo>
                  <a:lnTo>
                    <a:pt x="95" y="519"/>
                  </a:lnTo>
                  <a:lnTo>
                    <a:pt x="98" y="523"/>
                  </a:lnTo>
                  <a:lnTo>
                    <a:pt x="100" y="527"/>
                  </a:lnTo>
                  <a:lnTo>
                    <a:pt x="103" y="529"/>
                  </a:lnTo>
                  <a:lnTo>
                    <a:pt x="108" y="529"/>
                  </a:lnTo>
                  <a:lnTo>
                    <a:pt x="252" y="529"/>
                  </a:lnTo>
                  <a:lnTo>
                    <a:pt x="256" y="529"/>
                  </a:lnTo>
                  <a:lnTo>
                    <a:pt x="259" y="527"/>
                  </a:lnTo>
                  <a:lnTo>
                    <a:pt x="262" y="523"/>
                  </a:lnTo>
                  <a:lnTo>
                    <a:pt x="263" y="519"/>
                  </a:lnTo>
                  <a:lnTo>
                    <a:pt x="298" y="289"/>
                  </a:lnTo>
                  <a:lnTo>
                    <a:pt x="348" y="289"/>
                  </a:lnTo>
                  <a:lnTo>
                    <a:pt x="353" y="288"/>
                  </a:lnTo>
                  <a:lnTo>
                    <a:pt x="357" y="285"/>
                  </a:lnTo>
                  <a:lnTo>
                    <a:pt x="360" y="281"/>
                  </a:lnTo>
                  <a:lnTo>
                    <a:pt x="360" y="277"/>
                  </a:lnTo>
                  <a:lnTo>
                    <a:pt x="360" y="49"/>
                  </a:lnTo>
                  <a:lnTo>
                    <a:pt x="360" y="45"/>
                  </a:lnTo>
                  <a:lnTo>
                    <a:pt x="358" y="41"/>
                  </a:lnTo>
                  <a:lnTo>
                    <a:pt x="354" y="39"/>
                  </a:lnTo>
                  <a:lnTo>
                    <a:pt x="35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2" name="Group 81" descr="This is an icon of a human being. ">
            <a:extLst>
              <a:ext uri="{FF2B5EF4-FFF2-40B4-BE49-F238E27FC236}">
                <a16:creationId xmlns:a16="http://schemas.microsoft.com/office/drawing/2014/main" id="{CC67F7F5-BBFC-4FE7-953C-A46DF0BABBB3}"/>
              </a:ext>
            </a:extLst>
          </p:cNvPr>
          <p:cNvGrpSpPr/>
          <p:nvPr/>
        </p:nvGrpSpPr>
        <p:grpSpPr>
          <a:xfrm>
            <a:off x="8410045" y="5470525"/>
            <a:ext cx="142875" cy="285750"/>
            <a:chOff x="8243888" y="5922963"/>
            <a:chExt cx="142875" cy="285750"/>
          </a:xfrm>
          <a:solidFill>
            <a:srgbClr val="404040"/>
          </a:solidFill>
        </p:grpSpPr>
        <p:sp>
          <p:nvSpPr>
            <p:cNvPr id="95" name="Freeform 3404">
              <a:extLst>
                <a:ext uri="{FF2B5EF4-FFF2-40B4-BE49-F238E27FC236}">
                  <a16:creationId xmlns:a16="http://schemas.microsoft.com/office/drawing/2014/main" id="{93DB736A-FD44-48F8-B403-41A434526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400" y="5922963"/>
              <a:ext cx="68262" cy="66675"/>
            </a:xfrm>
            <a:custGeom>
              <a:avLst/>
              <a:gdLst>
                <a:gd name="T0" fmla="*/ 94 w 168"/>
                <a:gd name="T1" fmla="*/ 167 h 168"/>
                <a:gd name="T2" fmla="*/ 109 w 168"/>
                <a:gd name="T3" fmla="*/ 164 h 168"/>
                <a:gd name="T4" fmla="*/ 125 w 168"/>
                <a:gd name="T5" fmla="*/ 158 h 168"/>
                <a:gd name="T6" fmla="*/ 139 w 168"/>
                <a:gd name="T7" fmla="*/ 149 h 168"/>
                <a:gd name="T8" fmla="*/ 149 w 168"/>
                <a:gd name="T9" fmla="*/ 137 h 168"/>
                <a:gd name="T10" fmla="*/ 158 w 168"/>
                <a:gd name="T11" fmla="*/ 123 h 168"/>
                <a:gd name="T12" fmla="*/ 164 w 168"/>
                <a:gd name="T13" fmla="*/ 109 h 168"/>
                <a:gd name="T14" fmla="*/ 168 w 168"/>
                <a:gd name="T15" fmla="*/ 92 h 168"/>
                <a:gd name="T16" fmla="*/ 168 w 168"/>
                <a:gd name="T17" fmla="*/ 74 h 168"/>
                <a:gd name="T18" fmla="*/ 164 w 168"/>
                <a:gd name="T19" fmla="*/ 59 h 168"/>
                <a:gd name="T20" fmla="*/ 158 w 168"/>
                <a:gd name="T21" fmla="*/ 43 h 168"/>
                <a:gd name="T22" fmla="*/ 149 w 168"/>
                <a:gd name="T23" fmla="*/ 31 h 168"/>
                <a:gd name="T24" fmla="*/ 139 w 168"/>
                <a:gd name="T25" fmla="*/ 19 h 168"/>
                <a:gd name="T26" fmla="*/ 125 w 168"/>
                <a:gd name="T27" fmla="*/ 10 h 168"/>
                <a:gd name="T28" fmla="*/ 109 w 168"/>
                <a:gd name="T29" fmla="*/ 4 h 168"/>
                <a:gd name="T30" fmla="*/ 94 w 168"/>
                <a:gd name="T31" fmla="*/ 0 h 168"/>
                <a:gd name="T32" fmla="*/ 76 w 168"/>
                <a:gd name="T33" fmla="*/ 0 h 168"/>
                <a:gd name="T34" fmla="*/ 59 w 168"/>
                <a:gd name="T35" fmla="*/ 4 h 168"/>
                <a:gd name="T36" fmla="*/ 45 w 168"/>
                <a:gd name="T37" fmla="*/ 10 h 168"/>
                <a:gd name="T38" fmla="*/ 31 w 168"/>
                <a:gd name="T39" fmla="*/ 19 h 168"/>
                <a:gd name="T40" fmla="*/ 19 w 168"/>
                <a:gd name="T41" fmla="*/ 31 h 168"/>
                <a:gd name="T42" fmla="*/ 10 w 168"/>
                <a:gd name="T43" fmla="*/ 43 h 168"/>
                <a:gd name="T44" fmla="*/ 4 w 168"/>
                <a:gd name="T45" fmla="*/ 59 h 168"/>
                <a:gd name="T46" fmla="*/ 1 w 168"/>
                <a:gd name="T47" fmla="*/ 75 h 168"/>
                <a:gd name="T48" fmla="*/ 1 w 168"/>
                <a:gd name="T49" fmla="*/ 92 h 168"/>
                <a:gd name="T50" fmla="*/ 4 w 168"/>
                <a:gd name="T51" fmla="*/ 109 h 168"/>
                <a:gd name="T52" fmla="*/ 10 w 168"/>
                <a:gd name="T53" fmla="*/ 123 h 168"/>
                <a:gd name="T54" fmla="*/ 19 w 168"/>
                <a:gd name="T55" fmla="*/ 137 h 168"/>
                <a:gd name="T56" fmla="*/ 31 w 168"/>
                <a:gd name="T57" fmla="*/ 149 h 168"/>
                <a:gd name="T58" fmla="*/ 45 w 168"/>
                <a:gd name="T59" fmla="*/ 158 h 168"/>
                <a:gd name="T60" fmla="*/ 59 w 168"/>
                <a:gd name="T61" fmla="*/ 164 h 168"/>
                <a:gd name="T62" fmla="*/ 76 w 168"/>
                <a:gd name="T63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168">
                  <a:moveTo>
                    <a:pt x="85" y="168"/>
                  </a:moveTo>
                  <a:lnTo>
                    <a:pt x="94" y="167"/>
                  </a:lnTo>
                  <a:lnTo>
                    <a:pt x="101" y="165"/>
                  </a:lnTo>
                  <a:lnTo>
                    <a:pt x="109" y="164"/>
                  </a:lnTo>
                  <a:lnTo>
                    <a:pt x="117" y="162"/>
                  </a:lnTo>
                  <a:lnTo>
                    <a:pt x="125" y="158"/>
                  </a:lnTo>
                  <a:lnTo>
                    <a:pt x="132" y="153"/>
                  </a:lnTo>
                  <a:lnTo>
                    <a:pt x="139" y="149"/>
                  </a:lnTo>
                  <a:lnTo>
                    <a:pt x="144" y="142"/>
                  </a:lnTo>
                  <a:lnTo>
                    <a:pt x="149" y="137"/>
                  </a:lnTo>
                  <a:lnTo>
                    <a:pt x="154" y="131"/>
                  </a:lnTo>
                  <a:lnTo>
                    <a:pt x="158" y="123"/>
                  </a:lnTo>
                  <a:lnTo>
                    <a:pt x="162" y="117"/>
                  </a:lnTo>
                  <a:lnTo>
                    <a:pt x="164" y="109"/>
                  </a:lnTo>
                  <a:lnTo>
                    <a:pt x="167" y="100"/>
                  </a:lnTo>
                  <a:lnTo>
                    <a:pt x="168" y="92"/>
                  </a:lnTo>
                  <a:lnTo>
                    <a:pt x="168" y="83"/>
                  </a:lnTo>
                  <a:lnTo>
                    <a:pt x="168" y="74"/>
                  </a:lnTo>
                  <a:lnTo>
                    <a:pt x="167" y="66"/>
                  </a:lnTo>
                  <a:lnTo>
                    <a:pt x="164" y="59"/>
                  </a:lnTo>
                  <a:lnTo>
                    <a:pt x="162" y="51"/>
                  </a:lnTo>
                  <a:lnTo>
                    <a:pt x="158" y="43"/>
                  </a:lnTo>
                  <a:lnTo>
                    <a:pt x="154" y="37"/>
                  </a:lnTo>
                  <a:lnTo>
                    <a:pt x="149" y="31"/>
                  </a:lnTo>
                  <a:lnTo>
                    <a:pt x="144" y="24"/>
                  </a:lnTo>
                  <a:lnTo>
                    <a:pt x="139" y="19"/>
                  </a:lnTo>
                  <a:lnTo>
                    <a:pt x="132" y="14"/>
                  </a:lnTo>
                  <a:lnTo>
                    <a:pt x="125" y="10"/>
                  </a:lnTo>
                  <a:lnTo>
                    <a:pt x="117" y="6"/>
                  </a:lnTo>
                  <a:lnTo>
                    <a:pt x="109" y="4"/>
                  </a:lnTo>
                  <a:lnTo>
                    <a:pt x="101" y="1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76" y="0"/>
                  </a:lnTo>
                  <a:lnTo>
                    <a:pt x="68" y="1"/>
                  </a:lnTo>
                  <a:lnTo>
                    <a:pt x="59" y="4"/>
                  </a:lnTo>
                  <a:lnTo>
                    <a:pt x="51" y="6"/>
                  </a:lnTo>
                  <a:lnTo>
                    <a:pt x="45" y="10"/>
                  </a:lnTo>
                  <a:lnTo>
                    <a:pt x="37" y="14"/>
                  </a:lnTo>
                  <a:lnTo>
                    <a:pt x="31" y="19"/>
                  </a:lnTo>
                  <a:lnTo>
                    <a:pt x="26" y="24"/>
                  </a:lnTo>
                  <a:lnTo>
                    <a:pt x="19" y="31"/>
                  </a:lnTo>
                  <a:lnTo>
                    <a:pt x="15" y="37"/>
                  </a:lnTo>
                  <a:lnTo>
                    <a:pt x="10" y="43"/>
                  </a:lnTo>
                  <a:lnTo>
                    <a:pt x="8" y="51"/>
                  </a:lnTo>
                  <a:lnTo>
                    <a:pt x="4" y="59"/>
                  </a:lnTo>
                  <a:lnTo>
                    <a:pt x="3" y="66"/>
                  </a:lnTo>
                  <a:lnTo>
                    <a:pt x="1" y="75"/>
                  </a:lnTo>
                  <a:lnTo>
                    <a:pt x="0" y="83"/>
                  </a:lnTo>
                  <a:lnTo>
                    <a:pt x="1" y="92"/>
                  </a:lnTo>
                  <a:lnTo>
                    <a:pt x="3" y="100"/>
                  </a:lnTo>
                  <a:lnTo>
                    <a:pt x="4" y="109"/>
                  </a:lnTo>
                  <a:lnTo>
                    <a:pt x="8" y="117"/>
                  </a:lnTo>
                  <a:lnTo>
                    <a:pt x="10" y="123"/>
                  </a:lnTo>
                  <a:lnTo>
                    <a:pt x="15" y="131"/>
                  </a:lnTo>
                  <a:lnTo>
                    <a:pt x="19" y="137"/>
                  </a:lnTo>
                  <a:lnTo>
                    <a:pt x="26" y="142"/>
                  </a:lnTo>
                  <a:lnTo>
                    <a:pt x="31" y="149"/>
                  </a:lnTo>
                  <a:lnTo>
                    <a:pt x="37" y="153"/>
                  </a:lnTo>
                  <a:lnTo>
                    <a:pt x="45" y="158"/>
                  </a:lnTo>
                  <a:lnTo>
                    <a:pt x="51" y="162"/>
                  </a:lnTo>
                  <a:lnTo>
                    <a:pt x="59" y="164"/>
                  </a:lnTo>
                  <a:lnTo>
                    <a:pt x="68" y="165"/>
                  </a:lnTo>
                  <a:lnTo>
                    <a:pt x="76" y="167"/>
                  </a:lnTo>
                  <a:lnTo>
                    <a:pt x="85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3405">
              <a:extLst>
                <a:ext uri="{FF2B5EF4-FFF2-40B4-BE49-F238E27FC236}">
                  <a16:creationId xmlns:a16="http://schemas.microsoft.com/office/drawing/2014/main" id="{B0549F2A-0891-4F53-A455-54E06D58E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3888" y="5999163"/>
              <a:ext cx="142875" cy="209550"/>
            </a:xfrm>
            <a:custGeom>
              <a:avLst/>
              <a:gdLst>
                <a:gd name="T0" fmla="*/ 352 w 360"/>
                <a:gd name="T1" fmla="*/ 37 h 529"/>
                <a:gd name="T2" fmla="*/ 244 w 360"/>
                <a:gd name="T3" fmla="*/ 1 h 529"/>
                <a:gd name="T4" fmla="*/ 239 w 360"/>
                <a:gd name="T5" fmla="*/ 0 h 529"/>
                <a:gd name="T6" fmla="*/ 235 w 360"/>
                <a:gd name="T7" fmla="*/ 1 h 529"/>
                <a:gd name="T8" fmla="*/ 231 w 360"/>
                <a:gd name="T9" fmla="*/ 4 h 529"/>
                <a:gd name="T10" fmla="*/ 229 w 360"/>
                <a:gd name="T11" fmla="*/ 8 h 529"/>
                <a:gd name="T12" fmla="*/ 180 w 360"/>
                <a:gd name="T13" fmla="*/ 116 h 529"/>
                <a:gd name="T14" fmla="*/ 131 w 360"/>
                <a:gd name="T15" fmla="*/ 8 h 529"/>
                <a:gd name="T16" fmla="*/ 128 w 360"/>
                <a:gd name="T17" fmla="*/ 4 h 529"/>
                <a:gd name="T18" fmla="*/ 125 w 360"/>
                <a:gd name="T19" fmla="*/ 1 h 529"/>
                <a:gd name="T20" fmla="*/ 121 w 360"/>
                <a:gd name="T21" fmla="*/ 0 h 529"/>
                <a:gd name="T22" fmla="*/ 116 w 360"/>
                <a:gd name="T23" fmla="*/ 1 h 529"/>
                <a:gd name="T24" fmla="*/ 8 w 360"/>
                <a:gd name="T25" fmla="*/ 37 h 529"/>
                <a:gd name="T26" fmla="*/ 4 w 360"/>
                <a:gd name="T27" fmla="*/ 39 h 529"/>
                <a:gd name="T28" fmla="*/ 1 w 360"/>
                <a:gd name="T29" fmla="*/ 41 h 529"/>
                <a:gd name="T30" fmla="*/ 0 w 360"/>
                <a:gd name="T31" fmla="*/ 45 h 529"/>
                <a:gd name="T32" fmla="*/ 0 w 360"/>
                <a:gd name="T33" fmla="*/ 49 h 529"/>
                <a:gd name="T34" fmla="*/ 0 w 360"/>
                <a:gd name="T35" fmla="*/ 277 h 529"/>
                <a:gd name="T36" fmla="*/ 0 w 360"/>
                <a:gd name="T37" fmla="*/ 281 h 529"/>
                <a:gd name="T38" fmla="*/ 3 w 360"/>
                <a:gd name="T39" fmla="*/ 285 h 529"/>
                <a:gd name="T40" fmla="*/ 6 w 360"/>
                <a:gd name="T41" fmla="*/ 288 h 529"/>
                <a:gd name="T42" fmla="*/ 12 w 360"/>
                <a:gd name="T43" fmla="*/ 289 h 529"/>
                <a:gd name="T44" fmla="*/ 62 w 360"/>
                <a:gd name="T45" fmla="*/ 289 h 529"/>
                <a:gd name="T46" fmla="*/ 95 w 360"/>
                <a:gd name="T47" fmla="*/ 519 h 529"/>
                <a:gd name="T48" fmla="*/ 98 w 360"/>
                <a:gd name="T49" fmla="*/ 523 h 529"/>
                <a:gd name="T50" fmla="*/ 100 w 360"/>
                <a:gd name="T51" fmla="*/ 527 h 529"/>
                <a:gd name="T52" fmla="*/ 103 w 360"/>
                <a:gd name="T53" fmla="*/ 529 h 529"/>
                <a:gd name="T54" fmla="*/ 108 w 360"/>
                <a:gd name="T55" fmla="*/ 529 h 529"/>
                <a:gd name="T56" fmla="*/ 252 w 360"/>
                <a:gd name="T57" fmla="*/ 529 h 529"/>
                <a:gd name="T58" fmla="*/ 256 w 360"/>
                <a:gd name="T59" fmla="*/ 529 h 529"/>
                <a:gd name="T60" fmla="*/ 259 w 360"/>
                <a:gd name="T61" fmla="*/ 527 h 529"/>
                <a:gd name="T62" fmla="*/ 262 w 360"/>
                <a:gd name="T63" fmla="*/ 523 h 529"/>
                <a:gd name="T64" fmla="*/ 263 w 360"/>
                <a:gd name="T65" fmla="*/ 519 h 529"/>
                <a:gd name="T66" fmla="*/ 298 w 360"/>
                <a:gd name="T67" fmla="*/ 289 h 529"/>
                <a:gd name="T68" fmla="*/ 348 w 360"/>
                <a:gd name="T69" fmla="*/ 289 h 529"/>
                <a:gd name="T70" fmla="*/ 353 w 360"/>
                <a:gd name="T71" fmla="*/ 288 h 529"/>
                <a:gd name="T72" fmla="*/ 357 w 360"/>
                <a:gd name="T73" fmla="*/ 285 h 529"/>
                <a:gd name="T74" fmla="*/ 360 w 360"/>
                <a:gd name="T75" fmla="*/ 281 h 529"/>
                <a:gd name="T76" fmla="*/ 360 w 360"/>
                <a:gd name="T77" fmla="*/ 277 h 529"/>
                <a:gd name="T78" fmla="*/ 360 w 360"/>
                <a:gd name="T79" fmla="*/ 49 h 529"/>
                <a:gd name="T80" fmla="*/ 360 w 360"/>
                <a:gd name="T81" fmla="*/ 45 h 529"/>
                <a:gd name="T82" fmla="*/ 358 w 360"/>
                <a:gd name="T83" fmla="*/ 41 h 529"/>
                <a:gd name="T84" fmla="*/ 354 w 360"/>
                <a:gd name="T85" fmla="*/ 39 h 529"/>
                <a:gd name="T86" fmla="*/ 352 w 360"/>
                <a:gd name="T87" fmla="*/ 3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0" h="529">
                  <a:moveTo>
                    <a:pt x="352" y="37"/>
                  </a:moveTo>
                  <a:lnTo>
                    <a:pt x="244" y="1"/>
                  </a:lnTo>
                  <a:lnTo>
                    <a:pt x="239" y="0"/>
                  </a:lnTo>
                  <a:lnTo>
                    <a:pt x="235" y="1"/>
                  </a:lnTo>
                  <a:lnTo>
                    <a:pt x="231" y="4"/>
                  </a:lnTo>
                  <a:lnTo>
                    <a:pt x="229" y="8"/>
                  </a:lnTo>
                  <a:lnTo>
                    <a:pt x="180" y="116"/>
                  </a:lnTo>
                  <a:lnTo>
                    <a:pt x="131" y="8"/>
                  </a:lnTo>
                  <a:lnTo>
                    <a:pt x="128" y="4"/>
                  </a:lnTo>
                  <a:lnTo>
                    <a:pt x="125" y="1"/>
                  </a:lnTo>
                  <a:lnTo>
                    <a:pt x="121" y="0"/>
                  </a:lnTo>
                  <a:lnTo>
                    <a:pt x="116" y="1"/>
                  </a:lnTo>
                  <a:lnTo>
                    <a:pt x="8" y="37"/>
                  </a:lnTo>
                  <a:lnTo>
                    <a:pt x="4" y="39"/>
                  </a:lnTo>
                  <a:lnTo>
                    <a:pt x="1" y="41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3" y="285"/>
                  </a:lnTo>
                  <a:lnTo>
                    <a:pt x="6" y="288"/>
                  </a:lnTo>
                  <a:lnTo>
                    <a:pt x="12" y="289"/>
                  </a:lnTo>
                  <a:lnTo>
                    <a:pt x="62" y="289"/>
                  </a:lnTo>
                  <a:lnTo>
                    <a:pt x="95" y="519"/>
                  </a:lnTo>
                  <a:lnTo>
                    <a:pt x="98" y="523"/>
                  </a:lnTo>
                  <a:lnTo>
                    <a:pt x="100" y="527"/>
                  </a:lnTo>
                  <a:lnTo>
                    <a:pt x="103" y="529"/>
                  </a:lnTo>
                  <a:lnTo>
                    <a:pt x="108" y="529"/>
                  </a:lnTo>
                  <a:lnTo>
                    <a:pt x="252" y="529"/>
                  </a:lnTo>
                  <a:lnTo>
                    <a:pt x="256" y="529"/>
                  </a:lnTo>
                  <a:lnTo>
                    <a:pt x="259" y="527"/>
                  </a:lnTo>
                  <a:lnTo>
                    <a:pt x="262" y="523"/>
                  </a:lnTo>
                  <a:lnTo>
                    <a:pt x="263" y="519"/>
                  </a:lnTo>
                  <a:lnTo>
                    <a:pt x="298" y="289"/>
                  </a:lnTo>
                  <a:lnTo>
                    <a:pt x="348" y="289"/>
                  </a:lnTo>
                  <a:lnTo>
                    <a:pt x="353" y="288"/>
                  </a:lnTo>
                  <a:lnTo>
                    <a:pt x="357" y="285"/>
                  </a:lnTo>
                  <a:lnTo>
                    <a:pt x="360" y="281"/>
                  </a:lnTo>
                  <a:lnTo>
                    <a:pt x="360" y="277"/>
                  </a:lnTo>
                  <a:lnTo>
                    <a:pt x="360" y="49"/>
                  </a:lnTo>
                  <a:lnTo>
                    <a:pt x="360" y="45"/>
                  </a:lnTo>
                  <a:lnTo>
                    <a:pt x="358" y="41"/>
                  </a:lnTo>
                  <a:lnTo>
                    <a:pt x="354" y="39"/>
                  </a:lnTo>
                  <a:lnTo>
                    <a:pt x="35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3" name="Group 82" descr="This is an icon of a human being. ">
            <a:extLst>
              <a:ext uri="{FF2B5EF4-FFF2-40B4-BE49-F238E27FC236}">
                <a16:creationId xmlns:a16="http://schemas.microsoft.com/office/drawing/2014/main" id="{8A37DE26-294C-4ACD-93AB-CB44DF217416}"/>
              </a:ext>
            </a:extLst>
          </p:cNvPr>
          <p:cNvGrpSpPr/>
          <p:nvPr/>
        </p:nvGrpSpPr>
        <p:grpSpPr>
          <a:xfrm>
            <a:off x="8651189" y="5470525"/>
            <a:ext cx="142875" cy="285750"/>
            <a:chOff x="8243888" y="5922963"/>
            <a:chExt cx="142875" cy="285750"/>
          </a:xfrm>
          <a:solidFill>
            <a:srgbClr val="7F7F7F"/>
          </a:solidFill>
        </p:grpSpPr>
        <p:sp>
          <p:nvSpPr>
            <p:cNvPr id="93" name="Freeform 3404">
              <a:extLst>
                <a:ext uri="{FF2B5EF4-FFF2-40B4-BE49-F238E27FC236}">
                  <a16:creationId xmlns:a16="http://schemas.microsoft.com/office/drawing/2014/main" id="{4B3DADA7-BCB9-4F2E-A8C1-D648C8A8E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400" y="5922963"/>
              <a:ext cx="68262" cy="66675"/>
            </a:xfrm>
            <a:custGeom>
              <a:avLst/>
              <a:gdLst>
                <a:gd name="T0" fmla="*/ 94 w 168"/>
                <a:gd name="T1" fmla="*/ 167 h 168"/>
                <a:gd name="T2" fmla="*/ 109 w 168"/>
                <a:gd name="T3" fmla="*/ 164 h 168"/>
                <a:gd name="T4" fmla="*/ 125 w 168"/>
                <a:gd name="T5" fmla="*/ 158 h 168"/>
                <a:gd name="T6" fmla="*/ 139 w 168"/>
                <a:gd name="T7" fmla="*/ 149 h 168"/>
                <a:gd name="T8" fmla="*/ 149 w 168"/>
                <a:gd name="T9" fmla="*/ 137 h 168"/>
                <a:gd name="T10" fmla="*/ 158 w 168"/>
                <a:gd name="T11" fmla="*/ 123 h 168"/>
                <a:gd name="T12" fmla="*/ 164 w 168"/>
                <a:gd name="T13" fmla="*/ 109 h 168"/>
                <a:gd name="T14" fmla="*/ 168 w 168"/>
                <a:gd name="T15" fmla="*/ 92 h 168"/>
                <a:gd name="T16" fmla="*/ 168 w 168"/>
                <a:gd name="T17" fmla="*/ 74 h 168"/>
                <a:gd name="T18" fmla="*/ 164 w 168"/>
                <a:gd name="T19" fmla="*/ 59 h 168"/>
                <a:gd name="T20" fmla="*/ 158 w 168"/>
                <a:gd name="T21" fmla="*/ 43 h 168"/>
                <a:gd name="T22" fmla="*/ 149 w 168"/>
                <a:gd name="T23" fmla="*/ 31 h 168"/>
                <a:gd name="T24" fmla="*/ 139 w 168"/>
                <a:gd name="T25" fmla="*/ 19 h 168"/>
                <a:gd name="T26" fmla="*/ 125 w 168"/>
                <a:gd name="T27" fmla="*/ 10 h 168"/>
                <a:gd name="T28" fmla="*/ 109 w 168"/>
                <a:gd name="T29" fmla="*/ 4 h 168"/>
                <a:gd name="T30" fmla="*/ 94 w 168"/>
                <a:gd name="T31" fmla="*/ 0 h 168"/>
                <a:gd name="T32" fmla="*/ 76 w 168"/>
                <a:gd name="T33" fmla="*/ 0 h 168"/>
                <a:gd name="T34" fmla="*/ 59 w 168"/>
                <a:gd name="T35" fmla="*/ 4 h 168"/>
                <a:gd name="T36" fmla="*/ 45 w 168"/>
                <a:gd name="T37" fmla="*/ 10 h 168"/>
                <a:gd name="T38" fmla="*/ 31 w 168"/>
                <a:gd name="T39" fmla="*/ 19 h 168"/>
                <a:gd name="T40" fmla="*/ 19 w 168"/>
                <a:gd name="T41" fmla="*/ 31 h 168"/>
                <a:gd name="T42" fmla="*/ 10 w 168"/>
                <a:gd name="T43" fmla="*/ 43 h 168"/>
                <a:gd name="T44" fmla="*/ 4 w 168"/>
                <a:gd name="T45" fmla="*/ 59 h 168"/>
                <a:gd name="T46" fmla="*/ 1 w 168"/>
                <a:gd name="T47" fmla="*/ 75 h 168"/>
                <a:gd name="T48" fmla="*/ 1 w 168"/>
                <a:gd name="T49" fmla="*/ 92 h 168"/>
                <a:gd name="T50" fmla="*/ 4 w 168"/>
                <a:gd name="T51" fmla="*/ 109 h 168"/>
                <a:gd name="T52" fmla="*/ 10 w 168"/>
                <a:gd name="T53" fmla="*/ 123 h 168"/>
                <a:gd name="T54" fmla="*/ 19 w 168"/>
                <a:gd name="T55" fmla="*/ 137 h 168"/>
                <a:gd name="T56" fmla="*/ 31 w 168"/>
                <a:gd name="T57" fmla="*/ 149 h 168"/>
                <a:gd name="T58" fmla="*/ 45 w 168"/>
                <a:gd name="T59" fmla="*/ 158 h 168"/>
                <a:gd name="T60" fmla="*/ 59 w 168"/>
                <a:gd name="T61" fmla="*/ 164 h 168"/>
                <a:gd name="T62" fmla="*/ 76 w 168"/>
                <a:gd name="T63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168">
                  <a:moveTo>
                    <a:pt x="85" y="168"/>
                  </a:moveTo>
                  <a:lnTo>
                    <a:pt x="94" y="167"/>
                  </a:lnTo>
                  <a:lnTo>
                    <a:pt x="101" y="165"/>
                  </a:lnTo>
                  <a:lnTo>
                    <a:pt x="109" y="164"/>
                  </a:lnTo>
                  <a:lnTo>
                    <a:pt x="117" y="162"/>
                  </a:lnTo>
                  <a:lnTo>
                    <a:pt x="125" y="158"/>
                  </a:lnTo>
                  <a:lnTo>
                    <a:pt x="132" y="153"/>
                  </a:lnTo>
                  <a:lnTo>
                    <a:pt x="139" y="149"/>
                  </a:lnTo>
                  <a:lnTo>
                    <a:pt x="144" y="142"/>
                  </a:lnTo>
                  <a:lnTo>
                    <a:pt x="149" y="137"/>
                  </a:lnTo>
                  <a:lnTo>
                    <a:pt x="154" y="131"/>
                  </a:lnTo>
                  <a:lnTo>
                    <a:pt x="158" y="123"/>
                  </a:lnTo>
                  <a:lnTo>
                    <a:pt x="162" y="117"/>
                  </a:lnTo>
                  <a:lnTo>
                    <a:pt x="164" y="109"/>
                  </a:lnTo>
                  <a:lnTo>
                    <a:pt x="167" y="100"/>
                  </a:lnTo>
                  <a:lnTo>
                    <a:pt x="168" y="92"/>
                  </a:lnTo>
                  <a:lnTo>
                    <a:pt x="168" y="83"/>
                  </a:lnTo>
                  <a:lnTo>
                    <a:pt x="168" y="74"/>
                  </a:lnTo>
                  <a:lnTo>
                    <a:pt x="167" y="66"/>
                  </a:lnTo>
                  <a:lnTo>
                    <a:pt x="164" y="59"/>
                  </a:lnTo>
                  <a:lnTo>
                    <a:pt x="162" y="51"/>
                  </a:lnTo>
                  <a:lnTo>
                    <a:pt x="158" y="43"/>
                  </a:lnTo>
                  <a:lnTo>
                    <a:pt x="154" y="37"/>
                  </a:lnTo>
                  <a:lnTo>
                    <a:pt x="149" y="31"/>
                  </a:lnTo>
                  <a:lnTo>
                    <a:pt x="144" y="24"/>
                  </a:lnTo>
                  <a:lnTo>
                    <a:pt x="139" y="19"/>
                  </a:lnTo>
                  <a:lnTo>
                    <a:pt x="132" y="14"/>
                  </a:lnTo>
                  <a:lnTo>
                    <a:pt x="125" y="10"/>
                  </a:lnTo>
                  <a:lnTo>
                    <a:pt x="117" y="6"/>
                  </a:lnTo>
                  <a:lnTo>
                    <a:pt x="109" y="4"/>
                  </a:lnTo>
                  <a:lnTo>
                    <a:pt x="101" y="1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76" y="0"/>
                  </a:lnTo>
                  <a:lnTo>
                    <a:pt x="68" y="1"/>
                  </a:lnTo>
                  <a:lnTo>
                    <a:pt x="59" y="4"/>
                  </a:lnTo>
                  <a:lnTo>
                    <a:pt x="51" y="6"/>
                  </a:lnTo>
                  <a:lnTo>
                    <a:pt x="45" y="10"/>
                  </a:lnTo>
                  <a:lnTo>
                    <a:pt x="37" y="14"/>
                  </a:lnTo>
                  <a:lnTo>
                    <a:pt x="31" y="19"/>
                  </a:lnTo>
                  <a:lnTo>
                    <a:pt x="26" y="24"/>
                  </a:lnTo>
                  <a:lnTo>
                    <a:pt x="19" y="31"/>
                  </a:lnTo>
                  <a:lnTo>
                    <a:pt x="15" y="37"/>
                  </a:lnTo>
                  <a:lnTo>
                    <a:pt x="10" y="43"/>
                  </a:lnTo>
                  <a:lnTo>
                    <a:pt x="8" y="51"/>
                  </a:lnTo>
                  <a:lnTo>
                    <a:pt x="4" y="59"/>
                  </a:lnTo>
                  <a:lnTo>
                    <a:pt x="3" y="66"/>
                  </a:lnTo>
                  <a:lnTo>
                    <a:pt x="1" y="75"/>
                  </a:lnTo>
                  <a:lnTo>
                    <a:pt x="0" y="83"/>
                  </a:lnTo>
                  <a:lnTo>
                    <a:pt x="1" y="92"/>
                  </a:lnTo>
                  <a:lnTo>
                    <a:pt x="3" y="100"/>
                  </a:lnTo>
                  <a:lnTo>
                    <a:pt x="4" y="109"/>
                  </a:lnTo>
                  <a:lnTo>
                    <a:pt x="8" y="117"/>
                  </a:lnTo>
                  <a:lnTo>
                    <a:pt x="10" y="123"/>
                  </a:lnTo>
                  <a:lnTo>
                    <a:pt x="15" y="131"/>
                  </a:lnTo>
                  <a:lnTo>
                    <a:pt x="19" y="137"/>
                  </a:lnTo>
                  <a:lnTo>
                    <a:pt x="26" y="142"/>
                  </a:lnTo>
                  <a:lnTo>
                    <a:pt x="31" y="149"/>
                  </a:lnTo>
                  <a:lnTo>
                    <a:pt x="37" y="153"/>
                  </a:lnTo>
                  <a:lnTo>
                    <a:pt x="45" y="158"/>
                  </a:lnTo>
                  <a:lnTo>
                    <a:pt x="51" y="162"/>
                  </a:lnTo>
                  <a:lnTo>
                    <a:pt x="59" y="164"/>
                  </a:lnTo>
                  <a:lnTo>
                    <a:pt x="68" y="165"/>
                  </a:lnTo>
                  <a:lnTo>
                    <a:pt x="76" y="167"/>
                  </a:lnTo>
                  <a:lnTo>
                    <a:pt x="85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3405">
              <a:extLst>
                <a:ext uri="{FF2B5EF4-FFF2-40B4-BE49-F238E27FC236}">
                  <a16:creationId xmlns:a16="http://schemas.microsoft.com/office/drawing/2014/main" id="{373A2FB0-CB69-4317-89D1-301FB1351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3888" y="5999163"/>
              <a:ext cx="142875" cy="209550"/>
            </a:xfrm>
            <a:custGeom>
              <a:avLst/>
              <a:gdLst>
                <a:gd name="T0" fmla="*/ 352 w 360"/>
                <a:gd name="T1" fmla="*/ 37 h 529"/>
                <a:gd name="T2" fmla="*/ 244 w 360"/>
                <a:gd name="T3" fmla="*/ 1 h 529"/>
                <a:gd name="T4" fmla="*/ 239 w 360"/>
                <a:gd name="T5" fmla="*/ 0 h 529"/>
                <a:gd name="T6" fmla="*/ 235 w 360"/>
                <a:gd name="T7" fmla="*/ 1 h 529"/>
                <a:gd name="T8" fmla="*/ 231 w 360"/>
                <a:gd name="T9" fmla="*/ 4 h 529"/>
                <a:gd name="T10" fmla="*/ 229 w 360"/>
                <a:gd name="T11" fmla="*/ 8 h 529"/>
                <a:gd name="T12" fmla="*/ 180 w 360"/>
                <a:gd name="T13" fmla="*/ 116 h 529"/>
                <a:gd name="T14" fmla="*/ 131 w 360"/>
                <a:gd name="T15" fmla="*/ 8 h 529"/>
                <a:gd name="T16" fmla="*/ 128 w 360"/>
                <a:gd name="T17" fmla="*/ 4 h 529"/>
                <a:gd name="T18" fmla="*/ 125 w 360"/>
                <a:gd name="T19" fmla="*/ 1 h 529"/>
                <a:gd name="T20" fmla="*/ 121 w 360"/>
                <a:gd name="T21" fmla="*/ 0 h 529"/>
                <a:gd name="T22" fmla="*/ 116 w 360"/>
                <a:gd name="T23" fmla="*/ 1 h 529"/>
                <a:gd name="T24" fmla="*/ 8 w 360"/>
                <a:gd name="T25" fmla="*/ 37 h 529"/>
                <a:gd name="T26" fmla="*/ 4 w 360"/>
                <a:gd name="T27" fmla="*/ 39 h 529"/>
                <a:gd name="T28" fmla="*/ 1 w 360"/>
                <a:gd name="T29" fmla="*/ 41 h 529"/>
                <a:gd name="T30" fmla="*/ 0 w 360"/>
                <a:gd name="T31" fmla="*/ 45 h 529"/>
                <a:gd name="T32" fmla="*/ 0 w 360"/>
                <a:gd name="T33" fmla="*/ 49 h 529"/>
                <a:gd name="T34" fmla="*/ 0 w 360"/>
                <a:gd name="T35" fmla="*/ 277 h 529"/>
                <a:gd name="T36" fmla="*/ 0 w 360"/>
                <a:gd name="T37" fmla="*/ 281 h 529"/>
                <a:gd name="T38" fmla="*/ 3 w 360"/>
                <a:gd name="T39" fmla="*/ 285 h 529"/>
                <a:gd name="T40" fmla="*/ 6 w 360"/>
                <a:gd name="T41" fmla="*/ 288 h 529"/>
                <a:gd name="T42" fmla="*/ 12 w 360"/>
                <a:gd name="T43" fmla="*/ 289 h 529"/>
                <a:gd name="T44" fmla="*/ 62 w 360"/>
                <a:gd name="T45" fmla="*/ 289 h 529"/>
                <a:gd name="T46" fmla="*/ 95 w 360"/>
                <a:gd name="T47" fmla="*/ 519 h 529"/>
                <a:gd name="T48" fmla="*/ 98 w 360"/>
                <a:gd name="T49" fmla="*/ 523 h 529"/>
                <a:gd name="T50" fmla="*/ 100 w 360"/>
                <a:gd name="T51" fmla="*/ 527 h 529"/>
                <a:gd name="T52" fmla="*/ 103 w 360"/>
                <a:gd name="T53" fmla="*/ 529 h 529"/>
                <a:gd name="T54" fmla="*/ 108 w 360"/>
                <a:gd name="T55" fmla="*/ 529 h 529"/>
                <a:gd name="T56" fmla="*/ 252 w 360"/>
                <a:gd name="T57" fmla="*/ 529 h 529"/>
                <a:gd name="T58" fmla="*/ 256 w 360"/>
                <a:gd name="T59" fmla="*/ 529 h 529"/>
                <a:gd name="T60" fmla="*/ 259 w 360"/>
                <a:gd name="T61" fmla="*/ 527 h 529"/>
                <a:gd name="T62" fmla="*/ 262 w 360"/>
                <a:gd name="T63" fmla="*/ 523 h 529"/>
                <a:gd name="T64" fmla="*/ 263 w 360"/>
                <a:gd name="T65" fmla="*/ 519 h 529"/>
                <a:gd name="T66" fmla="*/ 298 w 360"/>
                <a:gd name="T67" fmla="*/ 289 h 529"/>
                <a:gd name="T68" fmla="*/ 348 w 360"/>
                <a:gd name="T69" fmla="*/ 289 h 529"/>
                <a:gd name="T70" fmla="*/ 353 w 360"/>
                <a:gd name="T71" fmla="*/ 288 h 529"/>
                <a:gd name="T72" fmla="*/ 357 w 360"/>
                <a:gd name="T73" fmla="*/ 285 h 529"/>
                <a:gd name="T74" fmla="*/ 360 w 360"/>
                <a:gd name="T75" fmla="*/ 281 h 529"/>
                <a:gd name="T76" fmla="*/ 360 w 360"/>
                <a:gd name="T77" fmla="*/ 277 h 529"/>
                <a:gd name="T78" fmla="*/ 360 w 360"/>
                <a:gd name="T79" fmla="*/ 49 h 529"/>
                <a:gd name="T80" fmla="*/ 360 w 360"/>
                <a:gd name="T81" fmla="*/ 45 h 529"/>
                <a:gd name="T82" fmla="*/ 358 w 360"/>
                <a:gd name="T83" fmla="*/ 41 h 529"/>
                <a:gd name="T84" fmla="*/ 354 w 360"/>
                <a:gd name="T85" fmla="*/ 39 h 529"/>
                <a:gd name="T86" fmla="*/ 352 w 360"/>
                <a:gd name="T87" fmla="*/ 3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0" h="529">
                  <a:moveTo>
                    <a:pt x="352" y="37"/>
                  </a:moveTo>
                  <a:lnTo>
                    <a:pt x="244" y="1"/>
                  </a:lnTo>
                  <a:lnTo>
                    <a:pt x="239" y="0"/>
                  </a:lnTo>
                  <a:lnTo>
                    <a:pt x="235" y="1"/>
                  </a:lnTo>
                  <a:lnTo>
                    <a:pt x="231" y="4"/>
                  </a:lnTo>
                  <a:lnTo>
                    <a:pt x="229" y="8"/>
                  </a:lnTo>
                  <a:lnTo>
                    <a:pt x="180" y="116"/>
                  </a:lnTo>
                  <a:lnTo>
                    <a:pt x="131" y="8"/>
                  </a:lnTo>
                  <a:lnTo>
                    <a:pt x="128" y="4"/>
                  </a:lnTo>
                  <a:lnTo>
                    <a:pt x="125" y="1"/>
                  </a:lnTo>
                  <a:lnTo>
                    <a:pt x="121" y="0"/>
                  </a:lnTo>
                  <a:lnTo>
                    <a:pt x="116" y="1"/>
                  </a:lnTo>
                  <a:lnTo>
                    <a:pt x="8" y="37"/>
                  </a:lnTo>
                  <a:lnTo>
                    <a:pt x="4" y="39"/>
                  </a:lnTo>
                  <a:lnTo>
                    <a:pt x="1" y="41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3" y="285"/>
                  </a:lnTo>
                  <a:lnTo>
                    <a:pt x="6" y="288"/>
                  </a:lnTo>
                  <a:lnTo>
                    <a:pt x="12" y="289"/>
                  </a:lnTo>
                  <a:lnTo>
                    <a:pt x="62" y="289"/>
                  </a:lnTo>
                  <a:lnTo>
                    <a:pt x="95" y="519"/>
                  </a:lnTo>
                  <a:lnTo>
                    <a:pt x="98" y="523"/>
                  </a:lnTo>
                  <a:lnTo>
                    <a:pt x="100" y="527"/>
                  </a:lnTo>
                  <a:lnTo>
                    <a:pt x="103" y="529"/>
                  </a:lnTo>
                  <a:lnTo>
                    <a:pt x="108" y="529"/>
                  </a:lnTo>
                  <a:lnTo>
                    <a:pt x="252" y="529"/>
                  </a:lnTo>
                  <a:lnTo>
                    <a:pt x="256" y="529"/>
                  </a:lnTo>
                  <a:lnTo>
                    <a:pt x="259" y="527"/>
                  </a:lnTo>
                  <a:lnTo>
                    <a:pt x="262" y="523"/>
                  </a:lnTo>
                  <a:lnTo>
                    <a:pt x="263" y="519"/>
                  </a:lnTo>
                  <a:lnTo>
                    <a:pt x="298" y="289"/>
                  </a:lnTo>
                  <a:lnTo>
                    <a:pt x="348" y="289"/>
                  </a:lnTo>
                  <a:lnTo>
                    <a:pt x="353" y="288"/>
                  </a:lnTo>
                  <a:lnTo>
                    <a:pt x="357" y="285"/>
                  </a:lnTo>
                  <a:lnTo>
                    <a:pt x="360" y="281"/>
                  </a:lnTo>
                  <a:lnTo>
                    <a:pt x="360" y="277"/>
                  </a:lnTo>
                  <a:lnTo>
                    <a:pt x="360" y="49"/>
                  </a:lnTo>
                  <a:lnTo>
                    <a:pt x="360" y="45"/>
                  </a:lnTo>
                  <a:lnTo>
                    <a:pt x="358" y="41"/>
                  </a:lnTo>
                  <a:lnTo>
                    <a:pt x="354" y="39"/>
                  </a:lnTo>
                  <a:lnTo>
                    <a:pt x="35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4" name="Group 83" descr="This is an icon of a human being. ">
            <a:extLst>
              <a:ext uri="{FF2B5EF4-FFF2-40B4-BE49-F238E27FC236}">
                <a16:creationId xmlns:a16="http://schemas.microsoft.com/office/drawing/2014/main" id="{94575471-E1B1-41F1-81EF-064A394ACBC7}"/>
              </a:ext>
            </a:extLst>
          </p:cNvPr>
          <p:cNvGrpSpPr/>
          <p:nvPr/>
        </p:nvGrpSpPr>
        <p:grpSpPr>
          <a:xfrm>
            <a:off x="8892333" y="5470525"/>
            <a:ext cx="142875" cy="285750"/>
            <a:chOff x="8243888" y="5922963"/>
            <a:chExt cx="142875" cy="285750"/>
          </a:xfrm>
          <a:solidFill>
            <a:srgbClr val="7F7F7F"/>
          </a:solidFill>
        </p:grpSpPr>
        <p:sp>
          <p:nvSpPr>
            <p:cNvPr id="91" name="Freeform 3404">
              <a:extLst>
                <a:ext uri="{FF2B5EF4-FFF2-40B4-BE49-F238E27FC236}">
                  <a16:creationId xmlns:a16="http://schemas.microsoft.com/office/drawing/2014/main" id="{9F8B4B77-06DC-4042-B00D-925502D9B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400" y="5922963"/>
              <a:ext cx="68262" cy="66675"/>
            </a:xfrm>
            <a:custGeom>
              <a:avLst/>
              <a:gdLst>
                <a:gd name="T0" fmla="*/ 94 w 168"/>
                <a:gd name="T1" fmla="*/ 167 h 168"/>
                <a:gd name="T2" fmla="*/ 109 w 168"/>
                <a:gd name="T3" fmla="*/ 164 h 168"/>
                <a:gd name="T4" fmla="*/ 125 w 168"/>
                <a:gd name="T5" fmla="*/ 158 h 168"/>
                <a:gd name="T6" fmla="*/ 139 w 168"/>
                <a:gd name="T7" fmla="*/ 149 h 168"/>
                <a:gd name="T8" fmla="*/ 149 w 168"/>
                <a:gd name="T9" fmla="*/ 137 h 168"/>
                <a:gd name="T10" fmla="*/ 158 w 168"/>
                <a:gd name="T11" fmla="*/ 123 h 168"/>
                <a:gd name="T12" fmla="*/ 164 w 168"/>
                <a:gd name="T13" fmla="*/ 109 h 168"/>
                <a:gd name="T14" fmla="*/ 168 w 168"/>
                <a:gd name="T15" fmla="*/ 92 h 168"/>
                <a:gd name="T16" fmla="*/ 168 w 168"/>
                <a:gd name="T17" fmla="*/ 74 h 168"/>
                <a:gd name="T18" fmla="*/ 164 w 168"/>
                <a:gd name="T19" fmla="*/ 59 h 168"/>
                <a:gd name="T20" fmla="*/ 158 w 168"/>
                <a:gd name="T21" fmla="*/ 43 h 168"/>
                <a:gd name="T22" fmla="*/ 149 w 168"/>
                <a:gd name="T23" fmla="*/ 31 h 168"/>
                <a:gd name="T24" fmla="*/ 139 w 168"/>
                <a:gd name="T25" fmla="*/ 19 h 168"/>
                <a:gd name="T26" fmla="*/ 125 w 168"/>
                <a:gd name="T27" fmla="*/ 10 h 168"/>
                <a:gd name="T28" fmla="*/ 109 w 168"/>
                <a:gd name="T29" fmla="*/ 4 h 168"/>
                <a:gd name="T30" fmla="*/ 94 w 168"/>
                <a:gd name="T31" fmla="*/ 0 h 168"/>
                <a:gd name="T32" fmla="*/ 76 w 168"/>
                <a:gd name="T33" fmla="*/ 0 h 168"/>
                <a:gd name="T34" fmla="*/ 59 w 168"/>
                <a:gd name="T35" fmla="*/ 4 h 168"/>
                <a:gd name="T36" fmla="*/ 45 w 168"/>
                <a:gd name="T37" fmla="*/ 10 h 168"/>
                <a:gd name="T38" fmla="*/ 31 w 168"/>
                <a:gd name="T39" fmla="*/ 19 h 168"/>
                <a:gd name="T40" fmla="*/ 19 w 168"/>
                <a:gd name="T41" fmla="*/ 31 h 168"/>
                <a:gd name="T42" fmla="*/ 10 w 168"/>
                <a:gd name="T43" fmla="*/ 43 h 168"/>
                <a:gd name="T44" fmla="*/ 4 w 168"/>
                <a:gd name="T45" fmla="*/ 59 h 168"/>
                <a:gd name="T46" fmla="*/ 1 w 168"/>
                <a:gd name="T47" fmla="*/ 75 h 168"/>
                <a:gd name="T48" fmla="*/ 1 w 168"/>
                <a:gd name="T49" fmla="*/ 92 h 168"/>
                <a:gd name="T50" fmla="*/ 4 w 168"/>
                <a:gd name="T51" fmla="*/ 109 h 168"/>
                <a:gd name="T52" fmla="*/ 10 w 168"/>
                <a:gd name="T53" fmla="*/ 123 h 168"/>
                <a:gd name="T54" fmla="*/ 19 w 168"/>
                <a:gd name="T55" fmla="*/ 137 h 168"/>
                <a:gd name="T56" fmla="*/ 31 w 168"/>
                <a:gd name="T57" fmla="*/ 149 h 168"/>
                <a:gd name="T58" fmla="*/ 45 w 168"/>
                <a:gd name="T59" fmla="*/ 158 h 168"/>
                <a:gd name="T60" fmla="*/ 59 w 168"/>
                <a:gd name="T61" fmla="*/ 164 h 168"/>
                <a:gd name="T62" fmla="*/ 76 w 168"/>
                <a:gd name="T63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168">
                  <a:moveTo>
                    <a:pt x="85" y="168"/>
                  </a:moveTo>
                  <a:lnTo>
                    <a:pt x="94" y="167"/>
                  </a:lnTo>
                  <a:lnTo>
                    <a:pt x="101" y="165"/>
                  </a:lnTo>
                  <a:lnTo>
                    <a:pt x="109" y="164"/>
                  </a:lnTo>
                  <a:lnTo>
                    <a:pt x="117" y="162"/>
                  </a:lnTo>
                  <a:lnTo>
                    <a:pt x="125" y="158"/>
                  </a:lnTo>
                  <a:lnTo>
                    <a:pt x="132" y="153"/>
                  </a:lnTo>
                  <a:lnTo>
                    <a:pt x="139" y="149"/>
                  </a:lnTo>
                  <a:lnTo>
                    <a:pt x="144" y="142"/>
                  </a:lnTo>
                  <a:lnTo>
                    <a:pt x="149" y="137"/>
                  </a:lnTo>
                  <a:lnTo>
                    <a:pt x="154" y="131"/>
                  </a:lnTo>
                  <a:lnTo>
                    <a:pt x="158" y="123"/>
                  </a:lnTo>
                  <a:lnTo>
                    <a:pt x="162" y="117"/>
                  </a:lnTo>
                  <a:lnTo>
                    <a:pt x="164" y="109"/>
                  </a:lnTo>
                  <a:lnTo>
                    <a:pt x="167" y="100"/>
                  </a:lnTo>
                  <a:lnTo>
                    <a:pt x="168" y="92"/>
                  </a:lnTo>
                  <a:lnTo>
                    <a:pt x="168" y="83"/>
                  </a:lnTo>
                  <a:lnTo>
                    <a:pt x="168" y="74"/>
                  </a:lnTo>
                  <a:lnTo>
                    <a:pt x="167" y="66"/>
                  </a:lnTo>
                  <a:lnTo>
                    <a:pt x="164" y="59"/>
                  </a:lnTo>
                  <a:lnTo>
                    <a:pt x="162" y="51"/>
                  </a:lnTo>
                  <a:lnTo>
                    <a:pt x="158" y="43"/>
                  </a:lnTo>
                  <a:lnTo>
                    <a:pt x="154" y="37"/>
                  </a:lnTo>
                  <a:lnTo>
                    <a:pt x="149" y="31"/>
                  </a:lnTo>
                  <a:lnTo>
                    <a:pt x="144" y="24"/>
                  </a:lnTo>
                  <a:lnTo>
                    <a:pt x="139" y="19"/>
                  </a:lnTo>
                  <a:lnTo>
                    <a:pt x="132" y="14"/>
                  </a:lnTo>
                  <a:lnTo>
                    <a:pt x="125" y="10"/>
                  </a:lnTo>
                  <a:lnTo>
                    <a:pt x="117" y="6"/>
                  </a:lnTo>
                  <a:lnTo>
                    <a:pt x="109" y="4"/>
                  </a:lnTo>
                  <a:lnTo>
                    <a:pt x="101" y="1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76" y="0"/>
                  </a:lnTo>
                  <a:lnTo>
                    <a:pt x="68" y="1"/>
                  </a:lnTo>
                  <a:lnTo>
                    <a:pt x="59" y="4"/>
                  </a:lnTo>
                  <a:lnTo>
                    <a:pt x="51" y="6"/>
                  </a:lnTo>
                  <a:lnTo>
                    <a:pt x="45" y="10"/>
                  </a:lnTo>
                  <a:lnTo>
                    <a:pt x="37" y="14"/>
                  </a:lnTo>
                  <a:lnTo>
                    <a:pt x="31" y="19"/>
                  </a:lnTo>
                  <a:lnTo>
                    <a:pt x="26" y="24"/>
                  </a:lnTo>
                  <a:lnTo>
                    <a:pt x="19" y="31"/>
                  </a:lnTo>
                  <a:lnTo>
                    <a:pt x="15" y="37"/>
                  </a:lnTo>
                  <a:lnTo>
                    <a:pt x="10" y="43"/>
                  </a:lnTo>
                  <a:lnTo>
                    <a:pt x="8" y="51"/>
                  </a:lnTo>
                  <a:lnTo>
                    <a:pt x="4" y="59"/>
                  </a:lnTo>
                  <a:lnTo>
                    <a:pt x="3" y="66"/>
                  </a:lnTo>
                  <a:lnTo>
                    <a:pt x="1" y="75"/>
                  </a:lnTo>
                  <a:lnTo>
                    <a:pt x="0" y="83"/>
                  </a:lnTo>
                  <a:lnTo>
                    <a:pt x="1" y="92"/>
                  </a:lnTo>
                  <a:lnTo>
                    <a:pt x="3" y="100"/>
                  </a:lnTo>
                  <a:lnTo>
                    <a:pt x="4" y="109"/>
                  </a:lnTo>
                  <a:lnTo>
                    <a:pt x="8" y="117"/>
                  </a:lnTo>
                  <a:lnTo>
                    <a:pt x="10" y="123"/>
                  </a:lnTo>
                  <a:lnTo>
                    <a:pt x="15" y="131"/>
                  </a:lnTo>
                  <a:lnTo>
                    <a:pt x="19" y="137"/>
                  </a:lnTo>
                  <a:lnTo>
                    <a:pt x="26" y="142"/>
                  </a:lnTo>
                  <a:lnTo>
                    <a:pt x="31" y="149"/>
                  </a:lnTo>
                  <a:lnTo>
                    <a:pt x="37" y="153"/>
                  </a:lnTo>
                  <a:lnTo>
                    <a:pt x="45" y="158"/>
                  </a:lnTo>
                  <a:lnTo>
                    <a:pt x="51" y="162"/>
                  </a:lnTo>
                  <a:lnTo>
                    <a:pt x="59" y="164"/>
                  </a:lnTo>
                  <a:lnTo>
                    <a:pt x="68" y="165"/>
                  </a:lnTo>
                  <a:lnTo>
                    <a:pt x="76" y="167"/>
                  </a:lnTo>
                  <a:lnTo>
                    <a:pt x="85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3405">
              <a:extLst>
                <a:ext uri="{FF2B5EF4-FFF2-40B4-BE49-F238E27FC236}">
                  <a16:creationId xmlns:a16="http://schemas.microsoft.com/office/drawing/2014/main" id="{52D55A54-7103-4CDA-9F67-C5BF45F8A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3888" y="5999163"/>
              <a:ext cx="142875" cy="209550"/>
            </a:xfrm>
            <a:custGeom>
              <a:avLst/>
              <a:gdLst>
                <a:gd name="T0" fmla="*/ 352 w 360"/>
                <a:gd name="T1" fmla="*/ 37 h 529"/>
                <a:gd name="T2" fmla="*/ 244 w 360"/>
                <a:gd name="T3" fmla="*/ 1 h 529"/>
                <a:gd name="T4" fmla="*/ 239 w 360"/>
                <a:gd name="T5" fmla="*/ 0 h 529"/>
                <a:gd name="T6" fmla="*/ 235 w 360"/>
                <a:gd name="T7" fmla="*/ 1 h 529"/>
                <a:gd name="T8" fmla="*/ 231 w 360"/>
                <a:gd name="T9" fmla="*/ 4 h 529"/>
                <a:gd name="T10" fmla="*/ 229 w 360"/>
                <a:gd name="T11" fmla="*/ 8 h 529"/>
                <a:gd name="T12" fmla="*/ 180 w 360"/>
                <a:gd name="T13" fmla="*/ 116 h 529"/>
                <a:gd name="T14" fmla="*/ 131 w 360"/>
                <a:gd name="T15" fmla="*/ 8 h 529"/>
                <a:gd name="T16" fmla="*/ 128 w 360"/>
                <a:gd name="T17" fmla="*/ 4 h 529"/>
                <a:gd name="T18" fmla="*/ 125 w 360"/>
                <a:gd name="T19" fmla="*/ 1 h 529"/>
                <a:gd name="T20" fmla="*/ 121 w 360"/>
                <a:gd name="T21" fmla="*/ 0 h 529"/>
                <a:gd name="T22" fmla="*/ 116 w 360"/>
                <a:gd name="T23" fmla="*/ 1 h 529"/>
                <a:gd name="T24" fmla="*/ 8 w 360"/>
                <a:gd name="T25" fmla="*/ 37 h 529"/>
                <a:gd name="T26" fmla="*/ 4 w 360"/>
                <a:gd name="T27" fmla="*/ 39 h 529"/>
                <a:gd name="T28" fmla="*/ 1 w 360"/>
                <a:gd name="T29" fmla="*/ 41 h 529"/>
                <a:gd name="T30" fmla="*/ 0 w 360"/>
                <a:gd name="T31" fmla="*/ 45 h 529"/>
                <a:gd name="T32" fmla="*/ 0 w 360"/>
                <a:gd name="T33" fmla="*/ 49 h 529"/>
                <a:gd name="T34" fmla="*/ 0 w 360"/>
                <a:gd name="T35" fmla="*/ 277 h 529"/>
                <a:gd name="T36" fmla="*/ 0 w 360"/>
                <a:gd name="T37" fmla="*/ 281 h 529"/>
                <a:gd name="T38" fmla="*/ 3 w 360"/>
                <a:gd name="T39" fmla="*/ 285 h 529"/>
                <a:gd name="T40" fmla="*/ 6 w 360"/>
                <a:gd name="T41" fmla="*/ 288 h 529"/>
                <a:gd name="T42" fmla="*/ 12 w 360"/>
                <a:gd name="T43" fmla="*/ 289 h 529"/>
                <a:gd name="T44" fmla="*/ 62 w 360"/>
                <a:gd name="T45" fmla="*/ 289 h 529"/>
                <a:gd name="T46" fmla="*/ 95 w 360"/>
                <a:gd name="T47" fmla="*/ 519 h 529"/>
                <a:gd name="T48" fmla="*/ 98 w 360"/>
                <a:gd name="T49" fmla="*/ 523 h 529"/>
                <a:gd name="T50" fmla="*/ 100 w 360"/>
                <a:gd name="T51" fmla="*/ 527 h 529"/>
                <a:gd name="T52" fmla="*/ 103 w 360"/>
                <a:gd name="T53" fmla="*/ 529 h 529"/>
                <a:gd name="T54" fmla="*/ 108 w 360"/>
                <a:gd name="T55" fmla="*/ 529 h 529"/>
                <a:gd name="T56" fmla="*/ 252 w 360"/>
                <a:gd name="T57" fmla="*/ 529 h 529"/>
                <a:gd name="T58" fmla="*/ 256 w 360"/>
                <a:gd name="T59" fmla="*/ 529 h 529"/>
                <a:gd name="T60" fmla="*/ 259 w 360"/>
                <a:gd name="T61" fmla="*/ 527 h 529"/>
                <a:gd name="T62" fmla="*/ 262 w 360"/>
                <a:gd name="T63" fmla="*/ 523 h 529"/>
                <a:gd name="T64" fmla="*/ 263 w 360"/>
                <a:gd name="T65" fmla="*/ 519 h 529"/>
                <a:gd name="T66" fmla="*/ 298 w 360"/>
                <a:gd name="T67" fmla="*/ 289 h 529"/>
                <a:gd name="T68" fmla="*/ 348 w 360"/>
                <a:gd name="T69" fmla="*/ 289 h 529"/>
                <a:gd name="T70" fmla="*/ 353 w 360"/>
                <a:gd name="T71" fmla="*/ 288 h 529"/>
                <a:gd name="T72" fmla="*/ 357 w 360"/>
                <a:gd name="T73" fmla="*/ 285 h 529"/>
                <a:gd name="T74" fmla="*/ 360 w 360"/>
                <a:gd name="T75" fmla="*/ 281 h 529"/>
                <a:gd name="T76" fmla="*/ 360 w 360"/>
                <a:gd name="T77" fmla="*/ 277 h 529"/>
                <a:gd name="T78" fmla="*/ 360 w 360"/>
                <a:gd name="T79" fmla="*/ 49 h 529"/>
                <a:gd name="T80" fmla="*/ 360 w 360"/>
                <a:gd name="T81" fmla="*/ 45 h 529"/>
                <a:gd name="T82" fmla="*/ 358 w 360"/>
                <a:gd name="T83" fmla="*/ 41 h 529"/>
                <a:gd name="T84" fmla="*/ 354 w 360"/>
                <a:gd name="T85" fmla="*/ 39 h 529"/>
                <a:gd name="T86" fmla="*/ 352 w 360"/>
                <a:gd name="T87" fmla="*/ 3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0" h="529">
                  <a:moveTo>
                    <a:pt x="352" y="37"/>
                  </a:moveTo>
                  <a:lnTo>
                    <a:pt x="244" y="1"/>
                  </a:lnTo>
                  <a:lnTo>
                    <a:pt x="239" y="0"/>
                  </a:lnTo>
                  <a:lnTo>
                    <a:pt x="235" y="1"/>
                  </a:lnTo>
                  <a:lnTo>
                    <a:pt x="231" y="4"/>
                  </a:lnTo>
                  <a:lnTo>
                    <a:pt x="229" y="8"/>
                  </a:lnTo>
                  <a:lnTo>
                    <a:pt x="180" y="116"/>
                  </a:lnTo>
                  <a:lnTo>
                    <a:pt x="131" y="8"/>
                  </a:lnTo>
                  <a:lnTo>
                    <a:pt x="128" y="4"/>
                  </a:lnTo>
                  <a:lnTo>
                    <a:pt x="125" y="1"/>
                  </a:lnTo>
                  <a:lnTo>
                    <a:pt x="121" y="0"/>
                  </a:lnTo>
                  <a:lnTo>
                    <a:pt x="116" y="1"/>
                  </a:lnTo>
                  <a:lnTo>
                    <a:pt x="8" y="37"/>
                  </a:lnTo>
                  <a:lnTo>
                    <a:pt x="4" y="39"/>
                  </a:lnTo>
                  <a:lnTo>
                    <a:pt x="1" y="41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3" y="285"/>
                  </a:lnTo>
                  <a:lnTo>
                    <a:pt x="6" y="288"/>
                  </a:lnTo>
                  <a:lnTo>
                    <a:pt x="12" y="289"/>
                  </a:lnTo>
                  <a:lnTo>
                    <a:pt x="62" y="289"/>
                  </a:lnTo>
                  <a:lnTo>
                    <a:pt x="95" y="519"/>
                  </a:lnTo>
                  <a:lnTo>
                    <a:pt x="98" y="523"/>
                  </a:lnTo>
                  <a:lnTo>
                    <a:pt x="100" y="527"/>
                  </a:lnTo>
                  <a:lnTo>
                    <a:pt x="103" y="529"/>
                  </a:lnTo>
                  <a:lnTo>
                    <a:pt x="108" y="529"/>
                  </a:lnTo>
                  <a:lnTo>
                    <a:pt x="252" y="529"/>
                  </a:lnTo>
                  <a:lnTo>
                    <a:pt x="256" y="529"/>
                  </a:lnTo>
                  <a:lnTo>
                    <a:pt x="259" y="527"/>
                  </a:lnTo>
                  <a:lnTo>
                    <a:pt x="262" y="523"/>
                  </a:lnTo>
                  <a:lnTo>
                    <a:pt x="263" y="519"/>
                  </a:lnTo>
                  <a:lnTo>
                    <a:pt x="298" y="289"/>
                  </a:lnTo>
                  <a:lnTo>
                    <a:pt x="348" y="289"/>
                  </a:lnTo>
                  <a:lnTo>
                    <a:pt x="353" y="288"/>
                  </a:lnTo>
                  <a:lnTo>
                    <a:pt x="357" y="285"/>
                  </a:lnTo>
                  <a:lnTo>
                    <a:pt x="360" y="281"/>
                  </a:lnTo>
                  <a:lnTo>
                    <a:pt x="360" y="277"/>
                  </a:lnTo>
                  <a:lnTo>
                    <a:pt x="360" y="49"/>
                  </a:lnTo>
                  <a:lnTo>
                    <a:pt x="360" y="45"/>
                  </a:lnTo>
                  <a:lnTo>
                    <a:pt x="358" y="41"/>
                  </a:lnTo>
                  <a:lnTo>
                    <a:pt x="354" y="39"/>
                  </a:lnTo>
                  <a:lnTo>
                    <a:pt x="35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5" name="Group 84" descr="This is an icon of a human being. ">
            <a:extLst>
              <a:ext uri="{FF2B5EF4-FFF2-40B4-BE49-F238E27FC236}">
                <a16:creationId xmlns:a16="http://schemas.microsoft.com/office/drawing/2014/main" id="{D5F3A367-28B5-4DC4-B748-8CAF2346FE68}"/>
              </a:ext>
            </a:extLst>
          </p:cNvPr>
          <p:cNvGrpSpPr/>
          <p:nvPr/>
        </p:nvGrpSpPr>
        <p:grpSpPr>
          <a:xfrm>
            <a:off x="9133477" y="5470525"/>
            <a:ext cx="142875" cy="285750"/>
            <a:chOff x="8243888" y="5922963"/>
            <a:chExt cx="142875" cy="285750"/>
          </a:xfrm>
          <a:solidFill>
            <a:srgbClr val="7F7F7F"/>
          </a:solidFill>
        </p:grpSpPr>
        <p:sp>
          <p:nvSpPr>
            <p:cNvPr id="89" name="Freeform 3404">
              <a:extLst>
                <a:ext uri="{FF2B5EF4-FFF2-40B4-BE49-F238E27FC236}">
                  <a16:creationId xmlns:a16="http://schemas.microsoft.com/office/drawing/2014/main" id="{5E458340-33C8-4299-B819-8045759E7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400" y="5922963"/>
              <a:ext cx="68262" cy="66675"/>
            </a:xfrm>
            <a:custGeom>
              <a:avLst/>
              <a:gdLst>
                <a:gd name="T0" fmla="*/ 94 w 168"/>
                <a:gd name="T1" fmla="*/ 167 h 168"/>
                <a:gd name="T2" fmla="*/ 109 w 168"/>
                <a:gd name="T3" fmla="*/ 164 h 168"/>
                <a:gd name="T4" fmla="*/ 125 w 168"/>
                <a:gd name="T5" fmla="*/ 158 h 168"/>
                <a:gd name="T6" fmla="*/ 139 w 168"/>
                <a:gd name="T7" fmla="*/ 149 h 168"/>
                <a:gd name="T8" fmla="*/ 149 w 168"/>
                <a:gd name="T9" fmla="*/ 137 h 168"/>
                <a:gd name="T10" fmla="*/ 158 w 168"/>
                <a:gd name="T11" fmla="*/ 123 h 168"/>
                <a:gd name="T12" fmla="*/ 164 w 168"/>
                <a:gd name="T13" fmla="*/ 109 h 168"/>
                <a:gd name="T14" fmla="*/ 168 w 168"/>
                <a:gd name="T15" fmla="*/ 92 h 168"/>
                <a:gd name="T16" fmla="*/ 168 w 168"/>
                <a:gd name="T17" fmla="*/ 74 h 168"/>
                <a:gd name="T18" fmla="*/ 164 w 168"/>
                <a:gd name="T19" fmla="*/ 59 h 168"/>
                <a:gd name="T20" fmla="*/ 158 w 168"/>
                <a:gd name="T21" fmla="*/ 43 h 168"/>
                <a:gd name="T22" fmla="*/ 149 w 168"/>
                <a:gd name="T23" fmla="*/ 31 h 168"/>
                <a:gd name="T24" fmla="*/ 139 w 168"/>
                <a:gd name="T25" fmla="*/ 19 h 168"/>
                <a:gd name="T26" fmla="*/ 125 w 168"/>
                <a:gd name="T27" fmla="*/ 10 h 168"/>
                <a:gd name="T28" fmla="*/ 109 w 168"/>
                <a:gd name="T29" fmla="*/ 4 h 168"/>
                <a:gd name="T30" fmla="*/ 94 w 168"/>
                <a:gd name="T31" fmla="*/ 0 h 168"/>
                <a:gd name="T32" fmla="*/ 76 w 168"/>
                <a:gd name="T33" fmla="*/ 0 h 168"/>
                <a:gd name="T34" fmla="*/ 59 w 168"/>
                <a:gd name="T35" fmla="*/ 4 h 168"/>
                <a:gd name="T36" fmla="*/ 45 w 168"/>
                <a:gd name="T37" fmla="*/ 10 h 168"/>
                <a:gd name="T38" fmla="*/ 31 w 168"/>
                <a:gd name="T39" fmla="*/ 19 h 168"/>
                <a:gd name="T40" fmla="*/ 19 w 168"/>
                <a:gd name="T41" fmla="*/ 31 h 168"/>
                <a:gd name="T42" fmla="*/ 10 w 168"/>
                <a:gd name="T43" fmla="*/ 43 h 168"/>
                <a:gd name="T44" fmla="*/ 4 w 168"/>
                <a:gd name="T45" fmla="*/ 59 h 168"/>
                <a:gd name="T46" fmla="*/ 1 w 168"/>
                <a:gd name="T47" fmla="*/ 75 h 168"/>
                <a:gd name="T48" fmla="*/ 1 w 168"/>
                <a:gd name="T49" fmla="*/ 92 h 168"/>
                <a:gd name="T50" fmla="*/ 4 w 168"/>
                <a:gd name="T51" fmla="*/ 109 h 168"/>
                <a:gd name="T52" fmla="*/ 10 w 168"/>
                <a:gd name="T53" fmla="*/ 123 h 168"/>
                <a:gd name="T54" fmla="*/ 19 w 168"/>
                <a:gd name="T55" fmla="*/ 137 h 168"/>
                <a:gd name="T56" fmla="*/ 31 w 168"/>
                <a:gd name="T57" fmla="*/ 149 h 168"/>
                <a:gd name="T58" fmla="*/ 45 w 168"/>
                <a:gd name="T59" fmla="*/ 158 h 168"/>
                <a:gd name="T60" fmla="*/ 59 w 168"/>
                <a:gd name="T61" fmla="*/ 164 h 168"/>
                <a:gd name="T62" fmla="*/ 76 w 168"/>
                <a:gd name="T63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168">
                  <a:moveTo>
                    <a:pt x="85" y="168"/>
                  </a:moveTo>
                  <a:lnTo>
                    <a:pt x="94" y="167"/>
                  </a:lnTo>
                  <a:lnTo>
                    <a:pt x="101" y="165"/>
                  </a:lnTo>
                  <a:lnTo>
                    <a:pt x="109" y="164"/>
                  </a:lnTo>
                  <a:lnTo>
                    <a:pt x="117" y="162"/>
                  </a:lnTo>
                  <a:lnTo>
                    <a:pt x="125" y="158"/>
                  </a:lnTo>
                  <a:lnTo>
                    <a:pt x="132" y="153"/>
                  </a:lnTo>
                  <a:lnTo>
                    <a:pt x="139" y="149"/>
                  </a:lnTo>
                  <a:lnTo>
                    <a:pt x="144" y="142"/>
                  </a:lnTo>
                  <a:lnTo>
                    <a:pt x="149" y="137"/>
                  </a:lnTo>
                  <a:lnTo>
                    <a:pt x="154" y="131"/>
                  </a:lnTo>
                  <a:lnTo>
                    <a:pt x="158" y="123"/>
                  </a:lnTo>
                  <a:lnTo>
                    <a:pt x="162" y="117"/>
                  </a:lnTo>
                  <a:lnTo>
                    <a:pt x="164" y="109"/>
                  </a:lnTo>
                  <a:lnTo>
                    <a:pt x="167" y="100"/>
                  </a:lnTo>
                  <a:lnTo>
                    <a:pt x="168" y="92"/>
                  </a:lnTo>
                  <a:lnTo>
                    <a:pt x="168" y="83"/>
                  </a:lnTo>
                  <a:lnTo>
                    <a:pt x="168" y="74"/>
                  </a:lnTo>
                  <a:lnTo>
                    <a:pt x="167" y="66"/>
                  </a:lnTo>
                  <a:lnTo>
                    <a:pt x="164" y="59"/>
                  </a:lnTo>
                  <a:lnTo>
                    <a:pt x="162" y="51"/>
                  </a:lnTo>
                  <a:lnTo>
                    <a:pt x="158" y="43"/>
                  </a:lnTo>
                  <a:lnTo>
                    <a:pt x="154" y="37"/>
                  </a:lnTo>
                  <a:lnTo>
                    <a:pt x="149" y="31"/>
                  </a:lnTo>
                  <a:lnTo>
                    <a:pt x="144" y="24"/>
                  </a:lnTo>
                  <a:lnTo>
                    <a:pt x="139" y="19"/>
                  </a:lnTo>
                  <a:lnTo>
                    <a:pt x="132" y="14"/>
                  </a:lnTo>
                  <a:lnTo>
                    <a:pt x="125" y="10"/>
                  </a:lnTo>
                  <a:lnTo>
                    <a:pt x="117" y="6"/>
                  </a:lnTo>
                  <a:lnTo>
                    <a:pt x="109" y="4"/>
                  </a:lnTo>
                  <a:lnTo>
                    <a:pt x="101" y="1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76" y="0"/>
                  </a:lnTo>
                  <a:lnTo>
                    <a:pt x="68" y="1"/>
                  </a:lnTo>
                  <a:lnTo>
                    <a:pt x="59" y="4"/>
                  </a:lnTo>
                  <a:lnTo>
                    <a:pt x="51" y="6"/>
                  </a:lnTo>
                  <a:lnTo>
                    <a:pt x="45" y="10"/>
                  </a:lnTo>
                  <a:lnTo>
                    <a:pt x="37" y="14"/>
                  </a:lnTo>
                  <a:lnTo>
                    <a:pt x="31" y="19"/>
                  </a:lnTo>
                  <a:lnTo>
                    <a:pt x="26" y="24"/>
                  </a:lnTo>
                  <a:lnTo>
                    <a:pt x="19" y="31"/>
                  </a:lnTo>
                  <a:lnTo>
                    <a:pt x="15" y="37"/>
                  </a:lnTo>
                  <a:lnTo>
                    <a:pt x="10" y="43"/>
                  </a:lnTo>
                  <a:lnTo>
                    <a:pt x="8" y="51"/>
                  </a:lnTo>
                  <a:lnTo>
                    <a:pt x="4" y="59"/>
                  </a:lnTo>
                  <a:lnTo>
                    <a:pt x="3" y="66"/>
                  </a:lnTo>
                  <a:lnTo>
                    <a:pt x="1" y="75"/>
                  </a:lnTo>
                  <a:lnTo>
                    <a:pt x="0" y="83"/>
                  </a:lnTo>
                  <a:lnTo>
                    <a:pt x="1" y="92"/>
                  </a:lnTo>
                  <a:lnTo>
                    <a:pt x="3" y="100"/>
                  </a:lnTo>
                  <a:lnTo>
                    <a:pt x="4" y="109"/>
                  </a:lnTo>
                  <a:lnTo>
                    <a:pt x="8" y="117"/>
                  </a:lnTo>
                  <a:lnTo>
                    <a:pt x="10" y="123"/>
                  </a:lnTo>
                  <a:lnTo>
                    <a:pt x="15" y="131"/>
                  </a:lnTo>
                  <a:lnTo>
                    <a:pt x="19" y="137"/>
                  </a:lnTo>
                  <a:lnTo>
                    <a:pt x="26" y="142"/>
                  </a:lnTo>
                  <a:lnTo>
                    <a:pt x="31" y="149"/>
                  </a:lnTo>
                  <a:lnTo>
                    <a:pt x="37" y="153"/>
                  </a:lnTo>
                  <a:lnTo>
                    <a:pt x="45" y="158"/>
                  </a:lnTo>
                  <a:lnTo>
                    <a:pt x="51" y="162"/>
                  </a:lnTo>
                  <a:lnTo>
                    <a:pt x="59" y="164"/>
                  </a:lnTo>
                  <a:lnTo>
                    <a:pt x="68" y="165"/>
                  </a:lnTo>
                  <a:lnTo>
                    <a:pt x="76" y="167"/>
                  </a:lnTo>
                  <a:lnTo>
                    <a:pt x="85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3405">
              <a:extLst>
                <a:ext uri="{FF2B5EF4-FFF2-40B4-BE49-F238E27FC236}">
                  <a16:creationId xmlns:a16="http://schemas.microsoft.com/office/drawing/2014/main" id="{8B0A44CD-2DB1-46F2-9D03-885E64456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3888" y="5999163"/>
              <a:ext cx="142875" cy="209550"/>
            </a:xfrm>
            <a:custGeom>
              <a:avLst/>
              <a:gdLst>
                <a:gd name="T0" fmla="*/ 352 w 360"/>
                <a:gd name="T1" fmla="*/ 37 h 529"/>
                <a:gd name="T2" fmla="*/ 244 w 360"/>
                <a:gd name="T3" fmla="*/ 1 h 529"/>
                <a:gd name="T4" fmla="*/ 239 w 360"/>
                <a:gd name="T5" fmla="*/ 0 h 529"/>
                <a:gd name="T6" fmla="*/ 235 w 360"/>
                <a:gd name="T7" fmla="*/ 1 h 529"/>
                <a:gd name="T8" fmla="*/ 231 w 360"/>
                <a:gd name="T9" fmla="*/ 4 h 529"/>
                <a:gd name="T10" fmla="*/ 229 w 360"/>
                <a:gd name="T11" fmla="*/ 8 h 529"/>
                <a:gd name="T12" fmla="*/ 180 w 360"/>
                <a:gd name="T13" fmla="*/ 116 h 529"/>
                <a:gd name="T14" fmla="*/ 131 w 360"/>
                <a:gd name="T15" fmla="*/ 8 h 529"/>
                <a:gd name="T16" fmla="*/ 128 w 360"/>
                <a:gd name="T17" fmla="*/ 4 h 529"/>
                <a:gd name="T18" fmla="*/ 125 w 360"/>
                <a:gd name="T19" fmla="*/ 1 h 529"/>
                <a:gd name="T20" fmla="*/ 121 w 360"/>
                <a:gd name="T21" fmla="*/ 0 h 529"/>
                <a:gd name="T22" fmla="*/ 116 w 360"/>
                <a:gd name="T23" fmla="*/ 1 h 529"/>
                <a:gd name="T24" fmla="*/ 8 w 360"/>
                <a:gd name="T25" fmla="*/ 37 h 529"/>
                <a:gd name="T26" fmla="*/ 4 w 360"/>
                <a:gd name="T27" fmla="*/ 39 h 529"/>
                <a:gd name="T28" fmla="*/ 1 w 360"/>
                <a:gd name="T29" fmla="*/ 41 h 529"/>
                <a:gd name="T30" fmla="*/ 0 w 360"/>
                <a:gd name="T31" fmla="*/ 45 h 529"/>
                <a:gd name="T32" fmla="*/ 0 w 360"/>
                <a:gd name="T33" fmla="*/ 49 h 529"/>
                <a:gd name="T34" fmla="*/ 0 w 360"/>
                <a:gd name="T35" fmla="*/ 277 h 529"/>
                <a:gd name="T36" fmla="*/ 0 w 360"/>
                <a:gd name="T37" fmla="*/ 281 h 529"/>
                <a:gd name="T38" fmla="*/ 3 w 360"/>
                <a:gd name="T39" fmla="*/ 285 h 529"/>
                <a:gd name="T40" fmla="*/ 6 w 360"/>
                <a:gd name="T41" fmla="*/ 288 h 529"/>
                <a:gd name="T42" fmla="*/ 12 w 360"/>
                <a:gd name="T43" fmla="*/ 289 h 529"/>
                <a:gd name="T44" fmla="*/ 62 w 360"/>
                <a:gd name="T45" fmla="*/ 289 h 529"/>
                <a:gd name="T46" fmla="*/ 95 w 360"/>
                <a:gd name="T47" fmla="*/ 519 h 529"/>
                <a:gd name="T48" fmla="*/ 98 w 360"/>
                <a:gd name="T49" fmla="*/ 523 h 529"/>
                <a:gd name="T50" fmla="*/ 100 w 360"/>
                <a:gd name="T51" fmla="*/ 527 h 529"/>
                <a:gd name="T52" fmla="*/ 103 w 360"/>
                <a:gd name="T53" fmla="*/ 529 h 529"/>
                <a:gd name="T54" fmla="*/ 108 w 360"/>
                <a:gd name="T55" fmla="*/ 529 h 529"/>
                <a:gd name="T56" fmla="*/ 252 w 360"/>
                <a:gd name="T57" fmla="*/ 529 h 529"/>
                <a:gd name="T58" fmla="*/ 256 w 360"/>
                <a:gd name="T59" fmla="*/ 529 h 529"/>
                <a:gd name="T60" fmla="*/ 259 w 360"/>
                <a:gd name="T61" fmla="*/ 527 h 529"/>
                <a:gd name="T62" fmla="*/ 262 w 360"/>
                <a:gd name="T63" fmla="*/ 523 h 529"/>
                <a:gd name="T64" fmla="*/ 263 w 360"/>
                <a:gd name="T65" fmla="*/ 519 h 529"/>
                <a:gd name="T66" fmla="*/ 298 w 360"/>
                <a:gd name="T67" fmla="*/ 289 h 529"/>
                <a:gd name="T68" fmla="*/ 348 w 360"/>
                <a:gd name="T69" fmla="*/ 289 h 529"/>
                <a:gd name="T70" fmla="*/ 353 w 360"/>
                <a:gd name="T71" fmla="*/ 288 h 529"/>
                <a:gd name="T72" fmla="*/ 357 w 360"/>
                <a:gd name="T73" fmla="*/ 285 h 529"/>
                <a:gd name="T74" fmla="*/ 360 w 360"/>
                <a:gd name="T75" fmla="*/ 281 h 529"/>
                <a:gd name="T76" fmla="*/ 360 w 360"/>
                <a:gd name="T77" fmla="*/ 277 h 529"/>
                <a:gd name="T78" fmla="*/ 360 w 360"/>
                <a:gd name="T79" fmla="*/ 49 h 529"/>
                <a:gd name="T80" fmla="*/ 360 w 360"/>
                <a:gd name="T81" fmla="*/ 45 h 529"/>
                <a:gd name="T82" fmla="*/ 358 w 360"/>
                <a:gd name="T83" fmla="*/ 41 h 529"/>
                <a:gd name="T84" fmla="*/ 354 w 360"/>
                <a:gd name="T85" fmla="*/ 39 h 529"/>
                <a:gd name="T86" fmla="*/ 352 w 360"/>
                <a:gd name="T87" fmla="*/ 3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0" h="529">
                  <a:moveTo>
                    <a:pt x="352" y="37"/>
                  </a:moveTo>
                  <a:lnTo>
                    <a:pt x="244" y="1"/>
                  </a:lnTo>
                  <a:lnTo>
                    <a:pt x="239" y="0"/>
                  </a:lnTo>
                  <a:lnTo>
                    <a:pt x="235" y="1"/>
                  </a:lnTo>
                  <a:lnTo>
                    <a:pt x="231" y="4"/>
                  </a:lnTo>
                  <a:lnTo>
                    <a:pt x="229" y="8"/>
                  </a:lnTo>
                  <a:lnTo>
                    <a:pt x="180" y="116"/>
                  </a:lnTo>
                  <a:lnTo>
                    <a:pt x="131" y="8"/>
                  </a:lnTo>
                  <a:lnTo>
                    <a:pt x="128" y="4"/>
                  </a:lnTo>
                  <a:lnTo>
                    <a:pt x="125" y="1"/>
                  </a:lnTo>
                  <a:lnTo>
                    <a:pt x="121" y="0"/>
                  </a:lnTo>
                  <a:lnTo>
                    <a:pt x="116" y="1"/>
                  </a:lnTo>
                  <a:lnTo>
                    <a:pt x="8" y="37"/>
                  </a:lnTo>
                  <a:lnTo>
                    <a:pt x="4" y="39"/>
                  </a:lnTo>
                  <a:lnTo>
                    <a:pt x="1" y="41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3" y="285"/>
                  </a:lnTo>
                  <a:lnTo>
                    <a:pt x="6" y="288"/>
                  </a:lnTo>
                  <a:lnTo>
                    <a:pt x="12" y="289"/>
                  </a:lnTo>
                  <a:lnTo>
                    <a:pt x="62" y="289"/>
                  </a:lnTo>
                  <a:lnTo>
                    <a:pt x="95" y="519"/>
                  </a:lnTo>
                  <a:lnTo>
                    <a:pt x="98" y="523"/>
                  </a:lnTo>
                  <a:lnTo>
                    <a:pt x="100" y="527"/>
                  </a:lnTo>
                  <a:lnTo>
                    <a:pt x="103" y="529"/>
                  </a:lnTo>
                  <a:lnTo>
                    <a:pt x="108" y="529"/>
                  </a:lnTo>
                  <a:lnTo>
                    <a:pt x="252" y="529"/>
                  </a:lnTo>
                  <a:lnTo>
                    <a:pt x="256" y="529"/>
                  </a:lnTo>
                  <a:lnTo>
                    <a:pt x="259" y="527"/>
                  </a:lnTo>
                  <a:lnTo>
                    <a:pt x="262" y="523"/>
                  </a:lnTo>
                  <a:lnTo>
                    <a:pt x="263" y="519"/>
                  </a:lnTo>
                  <a:lnTo>
                    <a:pt x="298" y="289"/>
                  </a:lnTo>
                  <a:lnTo>
                    <a:pt x="348" y="289"/>
                  </a:lnTo>
                  <a:lnTo>
                    <a:pt x="353" y="288"/>
                  </a:lnTo>
                  <a:lnTo>
                    <a:pt x="357" y="285"/>
                  </a:lnTo>
                  <a:lnTo>
                    <a:pt x="360" y="281"/>
                  </a:lnTo>
                  <a:lnTo>
                    <a:pt x="360" y="277"/>
                  </a:lnTo>
                  <a:lnTo>
                    <a:pt x="360" y="49"/>
                  </a:lnTo>
                  <a:lnTo>
                    <a:pt x="360" y="45"/>
                  </a:lnTo>
                  <a:lnTo>
                    <a:pt x="358" y="41"/>
                  </a:lnTo>
                  <a:lnTo>
                    <a:pt x="354" y="39"/>
                  </a:lnTo>
                  <a:lnTo>
                    <a:pt x="35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6" name="Group 85" descr="This is an icon of a human being. ">
            <a:extLst>
              <a:ext uri="{FF2B5EF4-FFF2-40B4-BE49-F238E27FC236}">
                <a16:creationId xmlns:a16="http://schemas.microsoft.com/office/drawing/2014/main" id="{9E99E9FB-F408-4284-849E-9431A5AE5379}"/>
              </a:ext>
            </a:extLst>
          </p:cNvPr>
          <p:cNvGrpSpPr/>
          <p:nvPr/>
        </p:nvGrpSpPr>
        <p:grpSpPr>
          <a:xfrm>
            <a:off x="9374619" y="5470525"/>
            <a:ext cx="142875" cy="285750"/>
            <a:chOff x="8243888" y="5922963"/>
            <a:chExt cx="142875" cy="285750"/>
          </a:xfrm>
          <a:solidFill>
            <a:srgbClr val="7F7F7F"/>
          </a:solidFill>
        </p:grpSpPr>
        <p:sp>
          <p:nvSpPr>
            <p:cNvPr id="87" name="Freeform 3404">
              <a:extLst>
                <a:ext uri="{FF2B5EF4-FFF2-40B4-BE49-F238E27FC236}">
                  <a16:creationId xmlns:a16="http://schemas.microsoft.com/office/drawing/2014/main" id="{0AB84D52-0059-4A60-B492-2E7E910EA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400" y="5922963"/>
              <a:ext cx="68262" cy="66675"/>
            </a:xfrm>
            <a:custGeom>
              <a:avLst/>
              <a:gdLst>
                <a:gd name="T0" fmla="*/ 94 w 168"/>
                <a:gd name="T1" fmla="*/ 167 h 168"/>
                <a:gd name="T2" fmla="*/ 109 w 168"/>
                <a:gd name="T3" fmla="*/ 164 h 168"/>
                <a:gd name="T4" fmla="*/ 125 w 168"/>
                <a:gd name="T5" fmla="*/ 158 h 168"/>
                <a:gd name="T6" fmla="*/ 139 w 168"/>
                <a:gd name="T7" fmla="*/ 149 h 168"/>
                <a:gd name="T8" fmla="*/ 149 w 168"/>
                <a:gd name="T9" fmla="*/ 137 h 168"/>
                <a:gd name="T10" fmla="*/ 158 w 168"/>
                <a:gd name="T11" fmla="*/ 123 h 168"/>
                <a:gd name="T12" fmla="*/ 164 w 168"/>
                <a:gd name="T13" fmla="*/ 109 h 168"/>
                <a:gd name="T14" fmla="*/ 168 w 168"/>
                <a:gd name="T15" fmla="*/ 92 h 168"/>
                <a:gd name="T16" fmla="*/ 168 w 168"/>
                <a:gd name="T17" fmla="*/ 74 h 168"/>
                <a:gd name="T18" fmla="*/ 164 w 168"/>
                <a:gd name="T19" fmla="*/ 59 h 168"/>
                <a:gd name="T20" fmla="*/ 158 w 168"/>
                <a:gd name="T21" fmla="*/ 43 h 168"/>
                <a:gd name="T22" fmla="*/ 149 w 168"/>
                <a:gd name="T23" fmla="*/ 31 h 168"/>
                <a:gd name="T24" fmla="*/ 139 w 168"/>
                <a:gd name="T25" fmla="*/ 19 h 168"/>
                <a:gd name="T26" fmla="*/ 125 w 168"/>
                <a:gd name="T27" fmla="*/ 10 h 168"/>
                <a:gd name="T28" fmla="*/ 109 w 168"/>
                <a:gd name="T29" fmla="*/ 4 h 168"/>
                <a:gd name="T30" fmla="*/ 94 w 168"/>
                <a:gd name="T31" fmla="*/ 0 h 168"/>
                <a:gd name="T32" fmla="*/ 76 w 168"/>
                <a:gd name="T33" fmla="*/ 0 h 168"/>
                <a:gd name="T34" fmla="*/ 59 w 168"/>
                <a:gd name="T35" fmla="*/ 4 h 168"/>
                <a:gd name="T36" fmla="*/ 45 w 168"/>
                <a:gd name="T37" fmla="*/ 10 h 168"/>
                <a:gd name="T38" fmla="*/ 31 w 168"/>
                <a:gd name="T39" fmla="*/ 19 h 168"/>
                <a:gd name="T40" fmla="*/ 19 w 168"/>
                <a:gd name="T41" fmla="*/ 31 h 168"/>
                <a:gd name="T42" fmla="*/ 10 w 168"/>
                <a:gd name="T43" fmla="*/ 43 h 168"/>
                <a:gd name="T44" fmla="*/ 4 w 168"/>
                <a:gd name="T45" fmla="*/ 59 h 168"/>
                <a:gd name="T46" fmla="*/ 1 w 168"/>
                <a:gd name="T47" fmla="*/ 75 h 168"/>
                <a:gd name="T48" fmla="*/ 1 w 168"/>
                <a:gd name="T49" fmla="*/ 92 h 168"/>
                <a:gd name="T50" fmla="*/ 4 w 168"/>
                <a:gd name="T51" fmla="*/ 109 h 168"/>
                <a:gd name="T52" fmla="*/ 10 w 168"/>
                <a:gd name="T53" fmla="*/ 123 h 168"/>
                <a:gd name="T54" fmla="*/ 19 w 168"/>
                <a:gd name="T55" fmla="*/ 137 h 168"/>
                <a:gd name="T56" fmla="*/ 31 w 168"/>
                <a:gd name="T57" fmla="*/ 149 h 168"/>
                <a:gd name="T58" fmla="*/ 45 w 168"/>
                <a:gd name="T59" fmla="*/ 158 h 168"/>
                <a:gd name="T60" fmla="*/ 59 w 168"/>
                <a:gd name="T61" fmla="*/ 164 h 168"/>
                <a:gd name="T62" fmla="*/ 76 w 168"/>
                <a:gd name="T63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168">
                  <a:moveTo>
                    <a:pt x="85" y="168"/>
                  </a:moveTo>
                  <a:lnTo>
                    <a:pt x="94" y="167"/>
                  </a:lnTo>
                  <a:lnTo>
                    <a:pt x="101" y="165"/>
                  </a:lnTo>
                  <a:lnTo>
                    <a:pt x="109" y="164"/>
                  </a:lnTo>
                  <a:lnTo>
                    <a:pt x="117" y="162"/>
                  </a:lnTo>
                  <a:lnTo>
                    <a:pt x="125" y="158"/>
                  </a:lnTo>
                  <a:lnTo>
                    <a:pt x="132" y="153"/>
                  </a:lnTo>
                  <a:lnTo>
                    <a:pt x="139" y="149"/>
                  </a:lnTo>
                  <a:lnTo>
                    <a:pt x="144" y="142"/>
                  </a:lnTo>
                  <a:lnTo>
                    <a:pt x="149" y="137"/>
                  </a:lnTo>
                  <a:lnTo>
                    <a:pt x="154" y="131"/>
                  </a:lnTo>
                  <a:lnTo>
                    <a:pt x="158" y="123"/>
                  </a:lnTo>
                  <a:lnTo>
                    <a:pt x="162" y="117"/>
                  </a:lnTo>
                  <a:lnTo>
                    <a:pt x="164" y="109"/>
                  </a:lnTo>
                  <a:lnTo>
                    <a:pt x="167" y="100"/>
                  </a:lnTo>
                  <a:lnTo>
                    <a:pt x="168" y="92"/>
                  </a:lnTo>
                  <a:lnTo>
                    <a:pt x="168" y="83"/>
                  </a:lnTo>
                  <a:lnTo>
                    <a:pt x="168" y="74"/>
                  </a:lnTo>
                  <a:lnTo>
                    <a:pt x="167" y="66"/>
                  </a:lnTo>
                  <a:lnTo>
                    <a:pt x="164" y="59"/>
                  </a:lnTo>
                  <a:lnTo>
                    <a:pt x="162" y="51"/>
                  </a:lnTo>
                  <a:lnTo>
                    <a:pt x="158" y="43"/>
                  </a:lnTo>
                  <a:lnTo>
                    <a:pt x="154" y="37"/>
                  </a:lnTo>
                  <a:lnTo>
                    <a:pt x="149" y="31"/>
                  </a:lnTo>
                  <a:lnTo>
                    <a:pt x="144" y="24"/>
                  </a:lnTo>
                  <a:lnTo>
                    <a:pt x="139" y="19"/>
                  </a:lnTo>
                  <a:lnTo>
                    <a:pt x="132" y="14"/>
                  </a:lnTo>
                  <a:lnTo>
                    <a:pt x="125" y="10"/>
                  </a:lnTo>
                  <a:lnTo>
                    <a:pt x="117" y="6"/>
                  </a:lnTo>
                  <a:lnTo>
                    <a:pt x="109" y="4"/>
                  </a:lnTo>
                  <a:lnTo>
                    <a:pt x="101" y="1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76" y="0"/>
                  </a:lnTo>
                  <a:lnTo>
                    <a:pt x="68" y="1"/>
                  </a:lnTo>
                  <a:lnTo>
                    <a:pt x="59" y="4"/>
                  </a:lnTo>
                  <a:lnTo>
                    <a:pt x="51" y="6"/>
                  </a:lnTo>
                  <a:lnTo>
                    <a:pt x="45" y="10"/>
                  </a:lnTo>
                  <a:lnTo>
                    <a:pt x="37" y="14"/>
                  </a:lnTo>
                  <a:lnTo>
                    <a:pt x="31" y="19"/>
                  </a:lnTo>
                  <a:lnTo>
                    <a:pt x="26" y="24"/>
                  </a:lnTo>
                  <a:lnTo>
                    <a:pt x="19" y="31"/>
                  </a:lnTo>
                  <a:lnTo>
                    <a:pt x="15" y="37"/>
                  </a:lnTo>
                  <a:lnTo>
                    <a:pt x="10" y="43"/>
                  </a:lnTo>
                  <a:lnTo>
                    <a:pt x="8" y="51"/>
                  </a:lnTo>
                  <a:lnTo>
                    <a:pt x="4" y="59"/>
                  </a:lnTo>
                  <a:lnTo>
                    <a:pt x="3" y="66"/>
                  </a:lnTo>
                  <a:lnTo>
                    <a:pt x="1" y="75"/>
                  </a:lnTo>
                  <a:lnTo>
                    <a:pt x="0" y="83"/>
                  </a:lnTo>
                  <a:lnTo>
                    <a:pt x="1" y="92"/>
                  </a:lnTo>
                  <a:lnTo>
                    <a:pt x="3" y="100"/>
                  </a:lnTo>
                  <a:lnTo>
                    <a:pt x="4" y="109"/>
                  </a:lnTo>
                  <a:lnTo>
                    <a:pt x="8" y="117"/>
                  </a:lnTo>
                  <a:lnTo>
                    <a:pt x="10" y="123"/>
                  </a:lnTo>
                  <a:lnTo>
                    <a:pt x="15" y="131"/>
                  </a:lnTo>
                  <a:lnTo>
                    <a:pt x="19" y="137"/>
                  </a:lnTo>
                  <a:lnTo>
                    <a:pt x="26" y="142"/>
                  </a:lnTo>
                  <a:lnTo>
                    <a:pt x="31" y="149"/>
                  </a:lnTo>
                  <a:lnTo>
                    <a:pt x="37" y="153"/>
                  </a:lnTo>
                  <a:lnTo>
                    <a:pt x="45" y="158"/>
                  </a:lnTo>
                  <a:lnTo>
                    <a:pt x="51" y="162"/>
                  </a:lnTo>
                  <a:lnTo>
                    <a:pt x="59" y="164"/>
                  </a:lnTo>
                  <a:lnTo>
                    <a:pt x="68" y="165"/>
                  </a:lnTo>
                  <a:lnTo>
                    <a:pt x="76" y="167"/>
                  </a:lnTo>
                  <a:lnTo>
                    <a:pt x="85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3405">
              <a:extLst>
                <a:ext uri="{FF2B5EF4-FFF2-40B4-BE49-F238E27FC236}">
                  <a16:creationId xmlns:a16="http://schemas.microsoft.com/office/drawing/2014/main" id="{FC23032B-57A1-49BD-B4CB-45B07CF8C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3888" y="5999163"/>
              <a:ext cx="142875" cy="209550"/>
            </a:xfrm>
            <a:custGeom>
              <a:avLst/>
              <a:gdLst>
                <a:gd name="T0" fmla="*/ 352 w 360"/>
                <a:gd name="T1" fmla="*/ 37 h 529"/>
                <a:gd name="T2" fmla="*/ 244 w 360"/>
                <a:gd name="T3" fmla="*/ 1 h 529"/>
                <a:gd name="T4" fmla="*/ 239 w 360"/>
                <a:gd name="T5" fmla="*/ 0 h 529"/>
                <a:gd name="T6" fmla="*/ 235 w 360"/>
                <a:gd name="T7" fmla="*/ 1 h 529"/>
                <a:gd name="T8" fmla="*/ 231 w 360"/>
                <a:gd name="T9" fmla="*/ 4 h 529"/>
                <a:gd name="T10" fmla="*/ 229 w 360"/>
                <a:gd name="T11" fmla="*/ 8 h 529"/>
                <a:gd name="T12" fmla="*/ 180 w 360"/>
                <a:gd name="T13" fmla="*/ 116 h 529"/>
                <a:gd name="T14" fmla="*/ 131 w 360"/>
                <a:gd name="T15" fmla="*/ 8 h 529"/>
                <a:gd name="T16" fmla="*/ 128 w 360"/>
                <a:gd name="T17" fmla="*/ 4 h 529"/>
                <a:gd name="T18" fmla="*/ 125 w 360"/>
                <a:gd name="T19" fmla="*/ 1 h 529"/>
                <a:gd name="T20" fmla="*/ 121 w 360"/>
                <a:gd name="T21" fmla="*/ 0 h 529"/>
                <a:gd name="T22" fmla="*/ 116 w 360"/>
                <a:gd name="T23" fmla="*/ 1 h 529"/>
                <a:gd name="T24" fmla="*/ 8 w 360"/>
                <a:gd name="T25" fmla="*/ 37 h 529"/>
                <a:gd name="T26" fmla="*/ 4 w 360"/>
                <a:gd name="T27" fmla="*/ 39 h 529"/>
                <a:gd name="T28" fmla="*/ 1 w 360"/>
                <a:gd name="T29" fmla="*/ 41 h 529"/>
                <a:gd name="T30" fmla="*/ 0 w 360"/>
                <a:gd name="T31" fmla="*/ 45 h 529"/>
                <a:gd name="T32" fmla="*/ 0 w 360"/>
                <a:gd name="T33" fmla="*/ 49 h 529"/>
                <a:gd name="T34" fmla="*/ 0 w 360"/>
                <a:gd name="T35" fmla="*/ 277 h 529"/>
                <a:gd name="T36" fmla="*/ 0 w 360"/>
                <a:gd name="T37" fmla="*/ 281 h 529"/>
                <a:gd name="T38" fmla="*/ 3 w 360"/>
                <a:gd name="T39" fmla="*/ 285 h 529"/>
                <a:gd name="T40" fmla="*/ 6 w 360"/>
                <a:gd name="T41" fmla="*/ 288 h 529"/>
                <a:gd name="T42" fmla="*/ 12 w 360"/>
                <a:gd name="T43" fmla="*/ 289 h 529"/>
                <a:gd name="T44" fmla="*/ 62 w 360"/>
                <a:gd name="T45" fmla="*/ 289 h 529"/>
                <a:gd name="T46" fmla="*/ 95 w 360"/>
                <a:gd name="T47" fmla="*/ 519 h 529"/>
                <a:gd name="T48" fmla="*/ 98 w 360"/>
                <a:gd name="T49" fmla="*/ 523 h 529"/>
                <a:gd name="T50" fmla="*/ 100 w 360"/>
                <a:gd name="T51" fmla="*/ 527 h 529"/>
                <a:gd name="T52" fmla="*/ 103 w 360"/>
                <a:gd name="T53" fmla="*/ 529 h 529"/>
                <a:gd name="T54" fmla="*/ 108 w 360"/>
                <a:gd name="T55" fmla="*/ 529 h 529"/>
                <a:gd name="T56" fmla="*/ 252 w 360"/>
                <a:gd name="T57" fmla="*/ 529 h 529"/>
                <a:gd name="T58" fmla="*/ 256 w 360"/>
                <a:gd name="T59" fmla="*/ 529 h 529"/>
                <a:gd name="T60" fmla="*/ 259 w 360"/>
                <a:gd name="T61" fmla="*/ 527 h 529"/>
                <a:gd name="T62" fmla="*/ 262 w 360"/>
                <a:gd name="T63" fmla="*/ 523 h 529"/>
                <a:gd name="T64" fmla="*/ 263 w 360"/>
                <a:gd name="T65" fmla="*/ 519 h 529"/>
                <a:gd name="T66" fmla="*/ 298 w 360"/>
                <a:gd name="T67" fmla="*/ 289 h 529"/>
                <a:gd name="T68" fmla="*/ 348 w 360"/>
                <a:gd name="T69" fmla="*/ 289 h 529"/>
                <a:gd name="T70" fmla="*/ 353 w 360"/>
                <a:gd name="T71" fmla="*/ 288 h 529"/>
                <a:gd name="T72" fmla="*/ 357 w 360"/>
                <a:gd name="T73" fmla="*/ 285 h 529"/>
                <a:gd name="T74" fmla="*/ 360 w 360"/>
                <a:gd name="T75" fmla="*/ 281 h 529"/>
                <a:gd name="T76" fmla="*/ 360 w 360"/>
                <a:gd name="T77" fmla="*/ 277 h 529"/>
                <a:gd name="T78" fmla="*/ 360 w 360"/>
                <a:gd name="T79" fmla="*/ 49 h 529"/>
                <a:gd name="T80" fmla="*/ 360 w 360"/>
                <a:gd name="T81" fmla="*/ 45 h 529"/>
                <a:gd name="T82" fmla="*/ 358 w 360"/>
                <a:gd name="T83" fmla="*/ 41 h 529"/>
                <a:gd name="T84" fmla="*/ 354 w 360"/>
                <a:gd name="T85" fmla="*/ 39 h 529"/>
                <a:gd name="T86" fmla="*/ 352 w 360"/>
                <a:gd name="T87" fmla="*/ 3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0" h="529">
                  <a:moveTo>
                    <a:pt x="352" y="37"/>
                  </a:moveTo>
                  <a:lnTo>
                    <a:pt x="244" y="1"/>
                  </a:lnTo>
                  <a:lnTo>
                    <a:pt x="239" y="0"/>
                  </a:lnTo>
                  <a:lnTo>
                    <a:pt x="235" y="1"/>
                  </a:lnTo>
                  <a:lnTo>
                    <a:pt x="231" y="4"/>
                  </a:lnTo>
                  <a:lnTo>
                    <a:pt x="229" y="8"/>
                  </a:lnTo>
                  <a:lnTo>
                    <a:pt x="180" y="116"/>
                  </a:lnTo>
                  <a:lnTo>
                    <a:pt x="131" y="8"/>
                  </a:lnTo>
                  <a:lnTo>
                    <a:pt x="128" y="4"/>
                  </a:lnTo>
                  <a:lnTo>
                    <a:pt x="125" y="1"/>
                  </a:lnTo>
                  <a:lnTo>
                    <a:pt x="121" y="0"/>
                  </a:lnTo>
                  <a:lnTo>
                    <a:pt x="116" y="1"/>
                  </a:lnTo>
                  <a:lnTo>
                    <a:pt x="8" y="37"/>
                  </a:lnTo>
                  <a:lnTo>
                    <a:pt x="4" y="39"/>
                  </a:lnTo>
                  <a:lnTo>
                    <a:pt x="1" y="41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3" y="285"/>
                  </a:lnTo>
                  <a:lnTo>
                    <a:pt x="6" y="288"/>
                  </a:lnTo>
                  <a:lnTo>
                    <a:pt x="12" y="289"/>
                  </a:lnTo>
                  <a:lnTo>
                    <a:pt x="62" y="289"/>
                  </a:lnTo>
                  <a:lnTo>
                    <a:pt x="95" y="519"/>
                  </a:lnTo>
                  <a:lnTo>
                    <a:pt x="98" y="523"/>
                  </a:lnTo>
                  <a:lnTo>
                    <a:pt x="100" y="527"/>
                  </a:lnTo>
                  <a:lnTo>
                    <a:pt x="103" y="529"/>
                  </a:lnTo>
                  <a:lnTo>
                    <a:pt x="108" y="529"/>
                  </a:lnTo>
                  <a:lnTo>
                    <a:pt x="252" y="529"/>
                  </a:lnTo>
                  <a:lnTo>
                    <a:pt x="256" y="529"/>
                  </a:lnTo>
                  <a:lnTo>
                    <a:pt x="259" y="527"/>
                  </a:lnTo>
                  <a:lnTo>
                    <a:pt x="262" y="523"/>
                  </a:lnTo>
                  <a:lnTo>
                    <a:pt x="263" y="519"/>
                  </a:lnTo>
                  <a:lnTo>
                    <a:pt x="298" y="289"/>
                  </a:lnTo>
                  <a:lnTo>
                    <a:pt x="348" y="289"/>
                  </a:lnTo>
                  <a:lnTo>
                    <a:pt x="353" y="288"/>
                  </a:lnTo>
                  <a:lnTo>
                    <a:pt x="357" y="285"/>
                  </a:lnTo>
                  <a:lnTo>
                    <a:pt x="360" y="281"/>
                  </a:lnTo>
                  <a:lnTo>
                    <a:pt x="360" y="277"/>
                  </a:lnTo>
                  <a:lnTo>
                    <a:pt x="360" y="49"/>
                  </a:lnTo>
                  <a:lnTo>
                    <a:pt x="360" y="45"/>
                  </a:lnTo>
                  <a:lnTo>
                    <a:pt x="358" y="41"/>
                  </a:lnTo>
                  <a:lnTo>
                    <a:pt x="354" y="39"/>
                  </a:lnTo>
                  <a:lnTo>
                    <a:pt x="35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8" name="Group 107" descr="This is an icon of a human being. ">
            <a:extLst>
              <a:ext uri="{FF2B5EF4-FFF2-40B4-BE49-F238E27FC236}">
                <a16:creationId xmlns:a16="http://schemas.microsoft.com/office/drawing/2014/main" id="{75183E77-9E48-4D86-A8BF-4A745BE7328C}"/>
              </a:ext>
            </a:extLst>
          </p:cNvPr>
          <p:cNvGrpSpPr/>
          <p:nvPr/>
        </p:nvGrpSpPr>
        <p:grpSpPr>
          <a:xfrm>
            <a:off x="7204325" y="5933594"/>
            <a:ext cx="142875" cy="285750"/>
            <a:chOff x="8243888" y="5922963"/>
            <a:chExt cx="142875" cy="285750"/>
          </a:xfrm>
          <a:solidFill>
            <a:srgbClr val="7F7F7F"/>
          </a:solidFill>
        </p:grpSpPr>
        <p:sp>
          <p:nvSpPr>
            <p:cNvPr id="136" name="Freeform 3404">
              <a:extLst>
                <a:ext uri="{FF2B5EF4-FFF2-40B4-BE49-F238E27FC236}">
                  <a16:creationId xmlns:a16="http://schemas.microsoft.com/office/drawing/2014/main" id="{31F9DC8F-FF5A-45A1-8D35-9BF454B78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400" y="5922963"/>
              <a:ext cx="68262" cy="66675"/>
            </a:xfrm>
            <a:custGeom>
              <a:avLst/>
              <a:gdLst>
                <a:gd name="T0" fmla="*/ 94 w 168"/>
                <a:gd name="T1" fmla="*/ 167 h 168"/>
                <a:gd name="T2" fmla="*/ 109 w 168"/>
                <a:gd name="T3" fmla="*/ 164 h 168"/>
                <a:gd name="T4" fmla="*/ 125 w 168"/>
                <a:gd name="T5" fmla="*/ 158 h 168"/>
                <a:gd name="T6" fmla="*/ 139 w 168"/>
                <a:gd name="T7" fmla="*/ 149 h 168"/>
                <a:gd name="T8" fmla="*/ 149 w 168"/>
                <a:gd name="T9" fmla="*/ 137 h 168"/>
                <a:gd name="T10" fmla="*/ 158 w 168"/>
                <a:gd name="T11" fmla="*/ 123 h 168"/>
                <a:gd name="T12" fmla="*/ 164 w 168"/>
                <a:gd name="T13" fmla="*/ 109 h 168"/>
                <a:gd name="T14" fmla="*/ 168 w 168"/>
                <a:gd name="T15" fmla="*/ 92 h 168"/>
                <a:gd name="T16" fmla="*/ 168 w 168"/>
                <a:gd name="T17" fmla="*/ 74 h 168"/>
                <a:gd name="T18" fmla="*/ 164 w 168"/>
                <a:gd name="T19" fmla="*/ 59 h 168"/>
                <a:gd name="T20" fmla="*/ 158 w 168"/>
                <a:gd name="T21" fmla="*/ 43 h 168"/>
                <a:gd name="T22" fmla="*/ 149 w 168"/>
                <a:gd name="T23" fmla="*/ 31 h 168"/>
                <a:gd name="T24" fmla="*/ 139 w 168"/>
                <a:gd name="T25" fmla="*/ 19 h 168"/>
                <a:gd name="T26" fmla="*/ 125 w 168"/>
                <a:gd name="T27" fmla="*/ 10 h 168"/>
                <a:gd name="T28" fmla="*/ 109 w 168"/>
                <a:gd name="T29" fmla="*/ 4 h 168"/>
                <a:gd name="T30" fmla="*/ 94 w 168"/>
                <a:gd name="T31" fmla="*/ 0 h 168"/>
                <a:gd name="T32" fmla="*/ 76 w 168"/>
                <a:gd name="T33" fmla="*/ 0 h 168"/>
                <a:gd name="T34" fmla="*/ 59 w 168"/>
                <a:gd name="T35" fmla="*/ 4 h 168"/>
                <a:gd name="T36" fmla="*/ 45 w 168"/>
                <a:gd name="T37" fmla="*/ 10 h 168"/>
                <a:gd name="T38" fmla="*/ 31 w 168"/>
                <a:gd name="T39" fmla="*/ 19 h 168"/>
                <a:gd name="T40" fmla="*/ 19 w 168"/>
                <a:gd name="T41" fmla="*/ 31 h 168"/>
                <a:gd name="T42" fmla="*/ 10 w 168"/>
                <a:gd name="T43" fmla="*/ 43 h 168"/>
                <a:gd name="T44" fmla="*/ 4 w 168"/>
                <a:gd name="T45" fmla="*/ 59 h 168"/>
                <a:gd name="T46" fmla="*/ 1 w 168"/>
                <a:gd name="T47" fmla="*/ 75 h 168"/>
                <a:gd name="T48" fmla="*/ 1 w 168"/>
                <a:gd name="T49" fmla="*/ 92 h 168"/>
                <a:gd name="T50" fmla="*/ 4 w 168"/>
                <a:gd name="T51" fmla="*/ 109 h 168"/>
                <a:gd name="T52" fmla="*/ 10 w 168"/>
                <a:gd name="T53" fmla="*/ 123 h 168"/>
                <a:gd name="T54" fmla="*/ 19 w 168"/>
                <a:gd name="T55" fmla="*/ 137 h 168"/>
                <a:gd name="T56" fmla="*/ 31 w 168"/>
                <a:gd name="T57" fmla="*/ 149 h 168"/>
                <a:gd name="T58" fmla="*/ 45 w 168"/>
                <a:gd name="T59" fmla="*/ 158 h 168"/>
                <a:gd name="T60" fmla="*/ 59 w 168"/>
                <a:gd name="T61" fmla="*/ 164 h 168"/>
                <a:gd name="T62" fmla="*/ 76 w 168"/>
                <a:gd name="T63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168">
                  <a:moveTo>
                    <a:pt x="85" y="168"/>
                  </a:moveTo>
                  <a:lnTo>
                    <a:pt x="94" y="167"/>
                  </a:lnTo>
                  <a:lnTo>
                    <a:pt x="101" y="165"/>
                  </a:lnTo>
                  <a:lnTo>
                    <a:pt x="109" y="164"/>
                  </a:lnTo>
                  <a:lnTo>
                    <a:pt x="117" y="162"/>
                  </a:lnTo>
                  <a:lnTo>
                    <a:pt x="125" y="158"/>
                  </a:lnTo>
                  <a:lnTo>
                    <a:pt x="132" y="153"/>
                  </a:lnTo>
                  <a:lnTo>
                    <a:pt x="139" y="149"/>
                  </a:lnTo>
                  <a:lnTo>
                    <a:pt x="144" y="142"/>
                  </a:lnTo>
                  <a:lnTo>
                    <a:pt x="149" y="137"/>
                  </a:lnTo>
                  <a:lnTo>
                    <a:pt x="154" y="131"/>
                  </a:lnTo>
                  <a:lnTo>
                    <a:pt x="158" y="123"/>
                  </a:lnTo>
                  <a:lnTo>
                    <a:pt x="162" y="117"/>
                  </a:lnTo>
                  <a:lnTo>
                    <a:pt x="164" y="109"/>
                  </a:lnTo>
                  <a:lnTo>
                    <a:pt x="167" y="100"/>
                  </a:lnTo>
                  <a:lnTo>
                    <a:pt x="168" y="92"/>
                  </a:lnTo>
                  <a:lnTo>
                    <a:pt x="168" y="83"/>
                  </a:lnTo>
                  <a:lnTo>
                    <a:pt x="168" y="74"/>
                  </a:lnTo>
                  <a:lnTo>
                    <a:pt x="167" y="66"/>
                  </a:lnTo>
                  <a:lnTo>
                    <a:pt x="164" y="59"/>
                  </a:lnTo>
                  <a:lnTo>
                    <a:pt x="162" y="51"/>
                  </a:lnTo>
                  <a:lnTo>
                    <a:pt x="158" y="43"/>
                  </a:lnTo>
                  <a:lnTo>
                    <a:pt x="154" y="37"/>
                  </a:lnTo>
                  <a:lnTo>
                    <a:pt x="149" y="31"/>
                  </a:lnTo>
                  <a:lnTo>
                    <a:pt x="144" y="24"/>
                  </a:lnTo>
                  <a:lnTo>
                    <a:pt x="139" y="19"/>
                  </a:lnTo>
                  <a:lnTo>
                    <a:pt x="132" y="14"/>
                  </a:lnTo>
                  <a:lnTo>
                    <a:pt x="125" y="10"/>
                  </a:lnTo>
                  <a:lnTo>
                    <a:pt x="117" y="6"/>
                  </a:lnTo>
                  <a:lnTo>
                    <a:pt x="109" y="4"/>
                  </a:lnTo>
                  <a:lnTo>
                    <a:pt x="101" y="1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76" y="0"/>
                  </a:lnTo>
                  <a:lnTo>
                    <a:pt x="68" y="1"/>
                  </a:lnTo>
                  <a:lnTo>
                    <a:pt x="59" y="4"/>
                  </a:lnTo>
                  <a:lnTo>
                    <a:pt x="51" y="6"/>
                  </a:lnTo>
                  <a:lnTo>
                    <a:pt x="45" y="10"/>
                  </a:lnTo>
                  <a:lnTo>
                    <a:pt x="37" y="14"/>
                  </a:lnTo>
                  <a:lnTo>
                    <a:pt x="31" y="19"/>
                  </a:lnTo>
                  <a:lnTo>
                    <a:pt x="26" y="24"/>
                  </a:lnTo>
                  <a:lnTo>
                    <a:pt x="19" y="31"/>
                  </a:lnTo>
                  <a:lnTo>
                    <a:pt x="15" y="37"/>
                  </a:lnTo>
                  <a:lnTo>
                    <a:pt x="10" y="43"/>
                  </a:lnTo>
                  <a:lnTo>
                    <a:pt x="8" y="51"/>
                  </a:lnTo>
                  <a:lnTo>
                    <a:pt x="4" y="59"/>
                  </a:lnTo>
                  <a:lnTo>
                    <a:pt x="3" y="66"/>
                  </a:lnTo>
                  <a:lnTo>
                    <a:pt x="1" y="75"/>
                  </a:lnTo>
                  <a:lnTo>
                    <a:pt x="0" y="83"/>
                  </a:lnTo>
                  <a:lnTo>
                    <a:pt x="1" y="92"/>
                  </a:lnTo>
                  <a:lnTo>
                    <a:pt x="3" y="100"/>
                  </a:lnTo>
                  <a:lnTo>
                    <a:pt x="4" y="109"/>
                  </a:lnTo>
                  <a:lnTo>
                    <a:pt x="8" y="117"/>
                  </a:lnTo>
                  <a:lnTo>
                    <a:pt x="10" y="123"/>
                  </a:lnTo>
                  <a:lnTo>
                    <a:pt x="15" y="131"/>
                  </a:lnTo>
                  <a:lnTo>
                    <a:pt x="19" y="137"/>
                  </a:lnTo>
                  <a:lnTo>
                    <a:pt x="26" y="142"/>
                  </a:lnTo>
                  <a:lnTo>
                    <a:pt x="31" y="149"/>
                  </a:lnTo>
                  <a:lnTo>
                    <a:pt x="37" y="153"/>
                  </a:lnTo>
                  <a:lnTo>
                    <a:pt x="45" y="158"/>
                  </a:lnTo>
                  <a:lnTo>
                    <a:pt x="51" y="162"/>
                  </a:lnTo>
                  <a:lnTo>
                    <a:pt x="59" y="164"/>
                  </a:lnTo>
                  <a:lnTo>
                    <a:pt x="68" y="165"/>
                  </a:lnTo>
                  <a:lnTo>
                    <a:pt x="76" y="167"/>
                  </a:lnTo>
                  <a:lnTo>
                    <a:pt x="85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Freeform 3405">
              <a:extLst>
                <a:ext uri="{FF2B5EF4-FFF2-40B4-BE49-F238E27FC236}">
                  <a16:creationId xmlns:a16="http://schemas.microsoft.com/office/drawing/2014/main" id="{A7DD14F2-EDA7-4460-91D5-9D89956C3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3888" y="5999163"/>
              <a:ext cx="142875" cy="209550"/>
            </a:xfrm>
            <a:custGeom>
              <a:avLst/>
              <a:gdLst>
                <a:gd name="T0" fmla="*/ 352 w 360"/>
                <a:gd name="T1" fmla="*/ 37 h 529"/>
                <a:gd name="T2" fmla="*/ 244 w 360"/>
                <a:gd name="T3" fmla="*/ 1 h 529"/>
                <a:gd name="T4" fmla="*/ 239 w 360"/>
                <a:gd name="T5" fmla="*/ 0 h 529"/>
                <a:gd name="T6" fmla="*/ 235 w 360"/>
                <a:gd name="T7" fmla="*/ 1 h 529"/>
                <a:gd name="T8" fmla="*/ 231 w 360"/>
                <a:gd name="T9" fmla="*/ 4 h 529"/>
                <a:gd name="T10" fmla="*/ 229 w 360"/>
                <a:gd name="T11" fmla="*/ 8 h 529"/>
                <a:gd name="T12" fmla="*/ 180 w 360"/>
                <a:gd name="T13" fmla="*/ 116 h 529"/>
                <a:gd name="T14" fmla="*/ 131 w 360"/>
                <a:gd name="T15" fmla="*/ 8 h 529"/>
                <a:gd name="T16" fmla="*/ 128 w 360"/>
                <a:gd name="T17" fmla="*/ 4 h 529"/>
                <a:gd name="T18" fmla="*/ 125 w 360"/>
                <a:gd name="T19" fmla="*/ 1 h 529"/>
                <a:gd name="T20" fmla="*/ 121 w 360"/>
                <a:gd name="T21" fmla="*/ 0 h 529"/>
                <a:gd name="T22" fmla="*/ 116 w 360"/>
                <a:gd name="T23" fmla="*/ 1 h 529"/>
                <a:gd name="T24" fmla="*/ 8 w 360"/>
                <a:gd name="T25" fmla="*/ 37 h 529"/>
                <a:gd name="T26" fmla="*/ 4 w 360"/>
                <a:gd name="T27" fmla="*/ 39 h 529"/>
                <a:gd name="T28" fmla="*/ 1 w 360"/>
                <a:gd name="T29" fmla="*/ 41 h 529"/>
                <a:gd name="T30" fmla="*/ 0 w 360"/>
                <a:gd name="T31" fmla="*/ 45 h 529"/>
                <a:gd name="T32" fmla="*/ 0 w 360"/>
                <a:gd name="T33" fmla="*/ 49 h 529"/>
                <a:gd name="T34" fmla="*/ 0 w 360"/>
                <a:gd name="T35" fmla="*/ 277 h 529"/>
                <a:gd name="T36" fmla="*/ 0 w 360"/>
                <a:gd name="T37" fmla="*/ 281 h 529"/>
                <a:gd name="T38" fmla="*/ 3 w 360"/>
                <a:gd name="T39" fmla="*/ 285 h 529"/>
                <a:gd name="T40" fmla="*/ 6 w 360"/>
                <a:gd name="T41" fmla="*/ 288 h 529"/>
                <a:gd name="T42" fmla="*/ 12 w 360"/>
                <a:gd name="T43" fmla="*/ 289 h 529"/>
                <a:gd name="T44" fmla="*/ 62 w 360"/>
                <a:gd name="T45" fmla="*/ 289 h 529"/>
                <a:gd name="T46" fmla="*/ 95 w 360"/>
                <a:gd name="T47" fmla="*/ 519 h 529"/>
                <a:gd name="T48" fmla="*/ 98 w 360"/>
                <a:gd name="T49" fmla="*/ 523 h 529"/>
                <a:gd name="T50" fmla="*/ 100 w 360"/>
                <a:gd name="T51" fmla="*/ 527 h 529"/>
                <a:gd name="T52" fmla="*/ 103 w 360"/>
                <a:gd name="T53" fmla="*/ 529 h 529"/>
                <a:gd name="T54" fmla="*/ 108 w 360"/>
                <a:gd name="T55" fmla="*/ 529 h 529"/>
                <a:gd name="T56" fmla="*/ 252 w 360"/>
                <a:gd name="T57" fmla="*/ 529 h 529"/>
                <a:gd name="T58" fmla="*/ 256 w 360"/>
                <a:gd name="T59" fmla="*/ 529 h 529"/>
                <a:gd name="T60" fmla="*/ 259 w 360"/>
                <a:gd name="T61" fmla="*/ 527 h 529"/>
                <a:gd name="T62" fmla="*/ 262 w 360"/>
                <a:gd name="T63" fmla="*/ 523 h 529"/>
                <a:gd name="T64" fmla="*/ 263 w 360"/>
                <a:gd name="T65" fmla="*/ 519 h 529"/>
                <a:gd name="T66" fmla="*/ 298 w 360"/>
                <a:gd name="T67" fmla="*/ 289 h 529"/>
                <a:gd name="T68" fmla="*/ 348 w 360"/>
                <a:gd name="T69" fmla="*/ 289 h 529"/>
                <a:gd name="T70" fmla="*/ 353 w 360"/>
                <a:gd name="T71" fmla="*/ 288 h 529"/>
                <a:gd name="T72" fmla="*/ 357 w 360"/>
                <a:gd name="T73" fmla="*/ 285 h 529"/>
                <a:gd name="T74" fmla="*/ 360 w 360"/>
                <a:gd name="T75" fmla="*/ 281 h 529"/>
                <a:gd name="T76" fmla="*/ 360 w 360"/>
                <a:gd name="T77" fmla="*/ 277 h 529"/>
                <a:gd name="T78" fmla="*/ 360 w 360"/>
                <a:gd name="T79" fmla="*/ 49 h 529"/>
                <a:gd name="T80" fmla="*/ 360 w 360"/>
                <a:gd name="T81" fmla="*/ 45 h 529"/>
                <a:gd name="T82" fmla="*/ 358 w 360"/>
                <a:gd name="T83" fmla="*/ 41 h 529"/>
                <a:gd name="T84" fmla="*/ 354 w 360"/>
                <a:gd name="T85" fmla="*/ 39 h 529"/>
                <a:gd name="T86" fmla="*/ 352 w 360"/>
                <a:gd name="T87" fmla="*/ 3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0" h="529">
                  <a:moveTo>
                    <a:pt x="352" y="37"/>
                  </a:moveTo>
                  <a:lnTo>
                    <a:pt x="244" y="1"/>
                  </a:lnTo>
                  <a:lnTo>
                    <a:pt x="239" y="0"/>
                  </a:lnTo>
                  <a:lnTo>
                    <a:pt x="235" y="1"/>
                  </a:lnTo>
                  <a:lnTo>
                    <a:pt x="231" y="4"/>
                  </a:lnTo>
                  <a:lnTo>
                    <a:pt x="229" y="8"/>
                  </a:lnTo>
                  <a:lnTo>
                    <a:pt x="180" y="116"/>
                  </a:lnTo>
                  <a:lnTo>
                    <a:pt x="131" y="8"/>
                  </a:lnTo>
                  <a:lnTo>
                    <a:pt x="128" y="4"/>
                  </a:lnTo>
                  <a:lnTo>
                    <a:pt x="125" y="1"/>
                  </a:lnTo>
                  <a:lnTo>
                    <a:pt x="121" y="0"/>
                  </a:lnTo>
                  <a:lnTo>
                    <a:pt x="116" y="1"/>
                  </a:lnTo>
                  <a:lnTo>
                    <a:pt x="8" y="37"/>
                  </a:lnTo>
                  <a:lnTo>
                    <a:pt x="4" y="39"/>
                  </a:lnTo>
                  <a:lnTo>
                    <a:pt x="1" y="41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3" y="285"/>
                  </a:lnTo>
                  <a:lnTo>
                    <a:pt x="6" y="288"/>
                  </a:lnTo>
                  <a:lnTo>
                    <a:pt x="12" y="289"/>
                  </a:lnTo>
                  <a:lnTo>
                    <a:pt x="62" y="289"/>
                  </a:lnTo>
                  <a:lnTo>
                    <a:pt x="95" y="519"/>
                  </a:lnTo>
                  <a:lnTo>
                    <a:pt x="98" y="523"/>
                  </a:lnTo>
                  <a:lnTo>
                    <a:pt x="100" y="527"/>
                  </a:lnTo>
                  <a:lnTo>
                    <a:pt x="103" y="529"/>
                  </a:lnTo>
                  <a:lnTo>
                    <a:pt x="108" y="529"/>
                  </a:lnTo>
                  <a:lnTo>
                    <a:pt x="252" y="529"/>
                  </a:lnTo>
                  <a:lnTo>
                    <a:pt x="256" y="529"/>
                  </a:lnTo>
                  <a:lnTo>
                    <a:pt x="259" y="527"/>
                  </a:lnTo>
                  <a:lnTo>
                    <a:pt x="262" y="523"/>
                  </a:lnTo>
                  <a:lnTo>
                    <a:pt x="263" y="519"/>
                  </a:lnTo>
                  <a:lnTo>
                    <a:pt x="298" y="289"/>
                  </a:lnTo>
                  <a:lnTo>
                    <a:pt x="348" y="289"/>
                  </a:lnTo>
                  <a:lnTo>
                    <a:pt x="353" y="288"/>
                  </a:lnTo>
                  <a:lnTo>
                    <a:pt x="357" y="285"/>
                  </a:lnTo>
                  <a:lnTo>
                    <a:pt x="360" y="281"/>
                  </a:lnTo>
                  <a:lnTo>
                    <a:pt x="360" y="277"/>
                  </a:lnTo>
                  <a:lnTo>
                    <a:pt x="360" y="49"/>
                  </a:lnTo>
                  <a:lnTo>
                    <a:pt x="360" y="45"/>
                  </a:lnTo>
                  <a:lnTo>
                    <a:pt x="358" y="41"/>
                  </a:lnTo>
                  <a:lnTo>
                    <a:pt x="354" y="39"/>
                  </a:lnTo>
                  <a:lnTo>
                    <a:pt x="35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9" name="Group 108" descr="This is an icon of a human being. ">
            <a:extLst>
              <a:ext uri="{FF2B5EF4-FFF2-40B4-BE49-F238E27FC236}">
                <a16:creationId xmlns:a16="http://schemas.microsoft.com/office/drawing/2014/main" id="{C56976A1-A27D-4891-A563-7F22794632B6}"/>
              </a:ext>
            </a:extLst>
          </p:cNvPr>
          <p:cNvGrpSpPr/>
          <p:nvPr/>
        </p:nvGrpSpPr>
        <p:grpSpPr>
          <a:xfrm>
            <a:off x="7445469" y="5933594"/>
            <a:ext cx="142875" cy="285750"/>
            <a:chOff x="8243888" y="5922963"/>
            <a:chExt cx="142875" cy="285750"/>
          </a:xfrm>
          <a:solidFill>
            <a:srgbClr val="7F7F7F"/>
          </a:solidFill>
        </p:grpSpPr>
        <p:sp>
          <p:nvSpPr>
            <p:cNvPr id="134" name="Freeform 3404">
              <a:extLst>
                <a:ext uri="{FF2B5EF4-FFF2-40B4-BE49-F238E27FC236}">
                  <a16:creationId xmlns:a16="http://schemas.microsoft.com/office/drawing/2014/main" id="{7652450B-3F87-4E57-88FE-EA4B50DDD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400" y="5922963"/>
              <a:ext cx="68262" cy="66675"/>
            </a:xfrm>
            <a:custGeom>
              <a:avLst/>
              <a:gdLst>
                <a:gd name="T0" fmla="*/ 94 w 168"/>
                <a:gd name="T1" fmla="*/ 167 h 168"/>
                <a:gd name="T2" fmla="*/ 109 w 168"/>
                <a:gd name="T3" fmla="*/ 164 h 168"/>
                <a:gd name="T4" fmla="*/ 125 w 168"/>
                <a:gd name="T5" fmla="*/ 158 h 168"/>
                <a:gd name="T6" fmla="*/ 139 w 168"/>
                <a:gd name="T7" fmla="*/ 149 h 168"/>
                <a:gd name="T8" fmla="*/ 149 w 168"/>
                <a:gd name="T9" fmla="*/ 137 h 168"/>
                <a:gd name="T10" fmla="*/ 158 w 168"/>
                <a:gd name="T11" fmla="*/ 123 h 168"/>
                <a:gd name="T12" fmla="*/ 164 w 168"/>
                <a:gd name="T13" fmla="*/ 109 h 168"/>
                <a:gd name="T14" fmla="*/ 168 w 168"/>
                <a:gd name="T15" fmla="*/ 92 h 168"/>
                <a:gd name="T16" fmla="*/ 168 w 168"/>
                <a:gd name="T17" fmla="*/ 74 h 168"/>
                <a:gd name="T18" fmla="*/ 164 w 168"/>
                <a:gd name="T19" fmla="*/ 59 h 168"/>
                <a:gd name="T20" fmla="*/ 158 w 168"/>
                <a:gd name="T21" fmla="*/ 43 h 168"/>
                <a:gd name="T22" fmla="*/ 149 w 168"/>
                <a:gd name="T23" fmla="*/ 31 h 168"/>
                <a:gd name="T24" fmla="*/ 139 w 168"/>
                <a:gd name="T25" fmla="*/ 19 h 168"/>
                <a:gd name="T26" fmla="*/ 125 w 168"/>
                <a:gd name="T27" fmla="*/ 10 h 168"/>
                <a:gd name="T28" fmla="*/ 109 w 168"/>
                <a:gd name="T29" fmla="*/ 4 h 168"/>
                <a:gd name="T30" fmla="*/ 94 w 168"/>
                <a:gd name="T31" fmla="*/ 0 h 168"/>
                <a:gd name="T32" fmla="*/ 76 w 168"/>
                <a:gd name="T33" fmla="*/ 0 h 168"/>
                <a:gd name="T34" fmla="*/ 59 w 168"/>
                <a:gd name="T35" fmla="*/ 4 h 168"/>
                <a:gd name="T36" fmla="*/ 45 w 168"/>
                <a:gd name="T37" fmla="*/ 10 h 168"/>
                <a:gd name="T38" fmla="*/ 31 w 168"/>
                <a:gd name="T39" fmla="*/ 19 h 168"/>
                <a:gd name="T40" fmla="*/ 19 w 168"/>
                <a:gd name="T41" fmla="*/ 31 h 168"/>
                <a:gd name="T42" fmla="*/ 10 w 168"/>
                <a:gd name="T43" fmla="*/ 43 h 168"/>
                <a:gd name="T44" fmla="*/ 4 w 168"/>
                <a:gd name="T45" fmla="*/ 59 h 168"/>
                <a:gd name="T46" fmla="*/ 1 w 168"/>
                <a:gd name="T47" fmla="*/ 75 h 168"/>
                <a:gd name="T48" fmla="*/ 1 w 168"/>
                <a:gd name="T49" fmla="*/ 92 h 168"/>
                <a:gd name="T50" fmla="*/ 4 w 168"/>
                <a:gd name="T51" fmla="*/ 109 h 168"/>
                <a:gd name="T52" fmla="*/ 10 w 168"/>
                <a:gd name="T53" fmla="*/ 123 h 168"/>
                <a:gd name="T54" fmla="*/ 19 w 168"/>
                <a:gd name="T55" fmla="*/ 137 h 168"/>
                <a:gd name="T56" fmla="*/ 31 w 168"/>
                <a:gd name="T57" fmla="*/ 149 h 168"/>
                <a:gd name="T58" fmla="*/ 45 w 168"/>
                <a:gd name="T59" fmla="*/ 158 h 168"/>
                <a:gd name="T60" fmla="*/ 59 w 168"/>
                <a:gd name="T61" fmla="*/ 164 h 168"/>
                <a:gd name="T62" fmla="*/ 76 w 168"/>
                <a:gd name="T63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168">
                  <a:moveTo>
                    <a:pt x="85" y="168"/>
                  </a:moveTo>
                  <a:lnTo>
                    <a:pt x="94" y="167"/>
                  </a:lnTo>
                  <a:lnTo>
                    <a:pt x="101" y="165"/>
                  </a:lnTo>
                  <a:lnTo>
                    <a:pt x="109" y="164"/>
                  </a:lnTo>
                  <a:lnTo>
                    <a:pt x="117" y="162"/>
                  </a:lnTo>
                  <a:lnTo>
                    <a:pt x="125" y="158"/>
                  </a:lnTo>
                  <a:lnTo>
                    <a:pt x="132" y="153"/>
                  </a:lnTo>
                  <a:lnTo>
                    <a:pt x="139" y="149"/>
                  </a:lnTo>
                  <a:lnTo>
                    <a:pt x="144" y="142"/>
                  </a:lnTo>
                  <a:lnTo>
                    <a:pt x="149" y="137"/>
                  </a:lnTo>
                  <a:lnTo>
                    <a:pt x="154" y="131"/>
                  </a:lnTo>
                  <a:lnTo>
                    <a:pt x="158" y="123"/>
                  </a:lnTo>
                  <a:lnTo>
                    <a:pt x="162" y="117"/>
                  </a:lnTo>
                  <a:lnTo>
                    <a:pt x="164" y="109"/>
                  </a:lnTo>
                  <a:lnTo>
                    <a:pt x="167" y="100"/>
                  </a:lnTo>
                  <a:lnTo>
                    <a:pt x="168" y="92"/>
                  </a:lnTo>
                  <a:lnTo>
                    <a:pt x="168" y="83"/>
                  </a:lnTo>
                  <a:lnTo>
                    <a:pt x="168" y="74"/>
                  </a:lnTo>
                  <a:lnTo>
                    <a:pt x="167" y="66"/>
                  </a:lnTo>
                  <a:lnTo>
                    <a:pt x="164" y="59"/>
                  </a:lnTo>
                  <a:lnTo>
                    <a:pt x="162" y="51"/>
                  </a:lnTo>
                  <a:lnTo>
                    <a:pt x="158" y="43"/>
                  </a:lnTo>
                  <a:lnTo>
                    <a:pt x="154" y="37"/>
                  </a:lnTo>
                  <a:lnTo>
                    <a:pt x="149" y="31"/>
                  </a:lnTo>
                  <a:lnTo>
                    <a:pt x="144" y="24"/>
                  </a:lnTo>
                  <a:lnTo>
                    <a:pt x="139" y="19"/>
                  </a:lnTo>
                  <a:lnTo>
                    <a:pt x="132" y="14"/>
                  </a:lnTo>
                  <a:lnTo>
                    <a:pt x="125" y="10"/>
                  </a:lnTo>
                  <a:lnTo>
                    <a:pt x="117" y="6"/>
                  </a:lnTo>
                  <a:lnTo>
                    <a:pt x="109" y="4"/>
                  </a:lnTo>
                  <a:lnTo>
                    <a:pt x="101" y="1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76" y="0"/>
                  </a:lnTo>
                  <a:lnTo>
                    <a:pt x="68" y="1"/>
                  </a:lnTo>
                  <a:lnTo>
                    <a:pt x="59" y="4"/>
                  </a:lnTo>
                  <a:lnTo>
                    <a:pt x="51" y="6"/>
                  </a:lnTo>
                  <a:lnTo>
                    <a:pt x="45" y="10"/>
                  </a:lnTo>
                  <a:lnTo>
                    <a:pt x="37" y="14"/>
                  </a:lnTo>
                  <a:lnTo>
                    <a:pt x="31" y="19"/>
                  </a:lnTo>
                  <a:lnTo>
                    <a:pt x="26" y="24"/>
                  </a:lnTo>
                  <a:lnTo>
                    <a:pt x="19" y="31"/>
                  </a:lnTo>
                  <a:lnTo>
                    <a:pt x="15" y="37"/>
                  </a:lnTo>
                  <a:lnTo>
                    <a:pt x="10" y="43"/>
                  </a:lnTo>
                  <a:lnTo>
                    <a:pt x="8" y="51"/>
                  </a:lnTo>
                  <a:lnTo>
                    <a:pt x="4" y="59"/>
                  </a:lnTo>
                  <a:lnTo>
                    <a:pt x="3" y="66"/>
                  </a:lnTo>
                  <a:lnTo>
                    <a:pt x="1" y="75"/>
                  </a:lnTo>
                  <a:lnTo>
                    <a:pt x="0" y="83"/>
                  </a:lnTo>
                  <a:lnTo>
                    <a:pt x="1" y="92"/>
                  </a:lnTo>
                  <a:lnTo>
                    <a:pt x="3" y="100"/>
                  </a:lnTo>
                  <a:lnTo>
                    <a:pt x="4" y="109"/>
                  </a:lnTo>
                  <a:lnTo>
                    <a:pt x="8" y="117"/>
                  </a:lnTo>
                  <a:lnTo>
                    <a:pt x="10" y="123"/>
                  </a:lnTo>
                  <a:lnTo>
                    <a:pt x="15" y="131"/>
                  </a:lnTo>
                  <a:lnTo>
                    <a:pt x="19" y="137"/>
                  </a:lnTo>
                  <a:lnTo>
                    <a:pt x="26" y="142"/>
                  </a:lnTo>
                  <a:lnTo>
                    <a:pt x="31" y="149"/>
                  </a:lnTo>
                  <a:lnTo>
                    <a:pt x="37" y="153"/>
                  </a:lnTo>
                  <a:lnTo>
                    <a:pt x="45" y="158"/>
                  </a:lnTo>
                  <a:lnTo>
                    <a:pt x="51" y="162"/>
                  </a:lnTo>
                  <a:lnTo>
                    <a:pt x="59" y="164"/>
                  </a:lnTo>
                  <a:lnTo>
                    <a:pt x="68" y="165"/>
                  </a:lnTo>
                  <a:lnTo>
                    <a:pt x="76" y="167"/>
                  </a:lnTo>
                  <a:lnTo>
                    <a:pt x="85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5" name="Freeform 3405">
              <a:extLst>
                <a:ext uri="{FF2B5EF4-FFF2-40B4-BE49-F238E27FC236}">
                  <a16:creationId xmlns:a16="http://schemas.microsoft.com/office/drawing/2014/main" id="{44F32179-5D42-43F8-B305-A897ED526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3888" y="5999163"/>
              <a:ext cx="142875" cy="209550"/>
            </a:xfrm>
            <a:custGeom>
              <a:avLst/>
              <a:gdLst>
                <a:gd name="T0" fmla="*/ 352 w 360"/>
                <a:gd name="T1" fmla="*/ 37 h 529"/>
                <a:gd name="T2" fmla="*/ 244 w 360"/>
                <a:gd name="T3" fmla="*/ 1 h 529"/>
                <a:gd name="T4" fmla="*/ 239 w 360"/>
                <a:gd name="T5" fmla="*/ 0 h 529"/>
                <a:gd name="T6" fmla="*/ 235 w 360"/>
                <a:gd name="T7" fmla="*/ 1 h 529"/>
                <a:gd name="T8" fmla="*/ 231 w 360"/>
                <a:gd name="T9" fmla="*/ 4 h 529"/>
                <a:gd name="T10" fmla="*/ 229 w 360"/>
                <a:gd name="T11" fmla="*/ 8 h 529"/>
                <a:gd name="T12" fmla="*/ 180 w 360"/>
                <a:gd name="T13" fmla="*/ 116 h 529"/>
                <a:gd name="T14" fmla="*/ 131 w 360"/>
                <a:gd name="T15" fmla="*/ 8 h 529"/>
                <a:gd name="T16" fmla="*/ 128 w 360"/>
                <a:gd name="T17" fmla="*/ 4 h 529"/>
                <a:gd name="T18" fmla="*/ 125 w 360"/>
                <a:gd name="T19" fmla="*/ 1 h 529"/>
                <a:gd name="T20" fmla="*/ 121 w 360"/>
                <a:gd name="T21" fmla="*/ 0 h 529"/>
                <a:gd name="T22" fmla="*/ 116 w 360"/>
                <a:gd name="T23" fmla="*/ 1 h 529"/>
                <a:gd name="T24" fmla="*/ 8 w 360"/>
                <a:gd name="T25" fmla="*/ 37 h 529"/>
                <a:gd name="T26" fmla="*/ 4 w 360"/>
                <a:gd name="T27" fmla="*/ 39 h 529"/>
                <a:gd name="T28" fmla="*/ 1 w 360"/>
                <a:gd name="T29" fmla="*/ 41 h 529"/>
                <a:gd name="T30" fmla="*/ 0 w 360"/>
                <a:gd name="T31" fmla="*/ 45 h 529"/>
                <a:gd name="T32" fmla="*/ 0 w 360"/>
                <a:gd name="T33" fmla="*/ 49 h 529"/>
                <a:gd name="T34" fmla="*/ 0 w 360"/>
                <a:gd name="T35" fmla="*/ 277 h 529"/>
                <a:gd name="T36" fmla="*/ 0 w 360"/>
                <a:gd name="T37" fmla="*/ 281 h 529"/>
                <a:gd name="T38" fmla="*/ 3 w 360"/>
                <a:gd name="T39" fmla="*/ 285 h 529"/>
                <a:gd name="T40" fmla="*/ 6 w 360"/>
                <a:gd name="T41" fmla="*/ 288 h 529"/>
                <a:gd name="T42" fmla="*/ 12 w 360"/>
                <a:gd name="T43" fmla="*/ 289 h 529"/>
                <a:gd name="T44" fmla="*/ 62 w 360"/>
                <a:gd name="T45" fmla="*/ 289 h 529"/>
                <a:gd name="T46" fmla="*/ 95 w 360"/>
                <a:gd name="T47" fmla="*/ 519 h 529"/>
                <a:gd name="T48" fmla="*/ 98 w 360"/>
                <a:gd name="T49" fmla="*/ 523 h 529"/>
                <a:gd name="T50" fmla="*/ 100 w 360"/>
                <a:gd name="T51" fmla="*/ 527 h 529"/>
                <a:gd name="T52" fmla="*/ 103 w 360"/>
                <a:gd name="T53" fmla="*/ 529 h 529"/>
                <a:gd name="T54" fmla="*/ 108 w 360"/>
                <a:gd name="T55" fmla="*/ 529 h 529"/>
                <a:gd name="T56" fmla="*/ 252 w 360"/>
                <a:gd name="T57" fmla="*/ 529 h 529"/>
                <a:gd name="T58" fmla="*/ 256 w 360"/>
                <a:gd name="T59" fmla="*/ 529 h 529"/>
                <a:gd name="T60" fmla="*/ 259 w 360"/>
                <a:gd name="T61" fmla="*/ 527 h 529"/>
                <a:gd name="T62" fmla="*/ 262 w 360"/>
                <a:gd name="T63" fmla="*/ 523 h 529"/>
                <a:gd name="T64" fmla="*/ 263 w 360"/>
                <a:gd name="T65" fmla="*/ 519 h 529"/>
                <a:gd name="T66" fmla="*/ 298 w 360"/>
                <a:gd name="T67" fmla="*/ 289 h 529"/>
                <a:gd name="T68" fmla="*/ 348 w 360"/>
                <a:gd name="T69" fmla="*/ 289 h 529"/>
                <a:gd name="T70" fmla="*/ 353 w 360"/>
                <a:gd name="T71" fmla="*/ 288 h 529"/>
                <a:gd name="T72" fmla="*/ 357 w 360"/>
                <a:gd name="T73" fmla="*/ 285 h 529"/>
                <a:gd name="T74" fmla="*/ 360 w 360"/>
                <a:gd name="T75" fmla="*/ 281 h 529"/>
                <a:gd name="T76" fmla="*/ 360 w 360"/>
                <a:gd name="T77" fmla="*/ 277 h 529"/>
                <a:gd name="T78" fmla="*/ 360 w 360"/>
                <a:gd name="T79" fmla="*/ 49 h 529"/>
                <a:gd name="T80" fmla="*/ 360 w 360"/>
                <a:gd name="T81" fmla="*/ 45 h 529"/>
                <a:gd name="T82" fmla="*/ 358 w 360"/>
                <a:gd name="T83" fmla="*/ 41 h 529"/>
                <a:gd name="T84" fmla="*/ 354 w 360"/>
                <a:gd name="T85" fmla="*/ 39 h 529"/>
                <a:gd name="T86" fmla="*/ 352 w 360"/>
                <a:gd name="T87" fmla="*/ 3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0" h="529">
                  <a:moveTo>
                    <a:pt x="352" y="37"/>
                  </a:moveTo>
                  <a:lnTo>
                    <a:pt x="244" y="1"/>
                  </a:lnTo>
                  <a:lnTo>
                    <a:pt x="239" y="0"/>
                  </a:lnTo>
                  <a:lnTo>
                    <a:pt x="235" y="1"/>
                  </a:lnTo>
                  <a:lnTo>
                    <a:pt x="231" y="4"/>
                  </a:lnTo>
                  <a:lnTo>
                    <a:pt x="229" y="8"/>
                  </a:lnTo>
                  <a:lnTo>
                    <a:pt x="180" y="116"/>
                  </a:lnTo>
                  <a:lnTo>
                    <a:pt x="131" y="8"/>
                  </a:lnTo>
                  <a:lnTo>
                    <a:pt x="128" y="4"/>
                  </a:lnTo>
                  <a:lnTo>
                    <a:pt x="125" y="1"/>
                  </a:lnTo>
                  <a:lnTo>
                    <a:pt x="121" y="0"/>
                  </a:lnTo>
                  <a:lnTo>
                    <a:pt x="116" y="1"/>
                  </a:lnTo>
                  <a:lnTo>
                    <a:pt x="8" y="37"/>
                  </a:lnTo>
                  <a:lnTo>
                    <a:pt x="4" y="39"/>
                  </a:lnTo>
                  <a:lnTo>
                    <a:pt x="1" y="41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3" y="285"/>
                  </a:lnTo>
                  <a:lnTo>
                    <a:pt x="6" y="288"/>
                  </a:lnTo>
                  <a:lnTo>
                    <a:pt x="12" y="289"/>
                  </a:lnTo>
                  <a:lnTo>
                    <a:pt x="62" y="289"/>
                  </a:lnTo>
                  <a:lnTo>
                    <a:pt x="95" y="519"/>
                  </a:lnTo>
                  <a:lnTo>
                    <a:pt x="98" y="523"/>
                  </a:lnTo>
                  <a:lnTo>
                    <a:pt x="100" y="527"/>
                  </a:lnTo>
                  <a:lnTo>
                    <a:pt x="103" y="529"/>
                  </a:lnTo>
                  <a:lnTo>
                    <a:pt x="108" y="529"/>
                  </a:lnTo>
                  <a:lnTo>
                    <a:pt x="252" y="529"/>
                  </a:lnTo>
                  <a:lnTo>
                    <a:pt x="256" y="529"/>
                  </a:lnTo>
                  <a:lnTo>
                    <a:pt x="259" y="527"/>
                  </a:lnTo>
                  <a:lnTo>
                    <a:pt x="262" y="523"/>
                  </a:lnTo>
                  <a:lnTo>
                    <a:pt x="263" y="519"/>
                  </a:lnTo>
                  <a:lnTo>
                    <a:pt x="298" y="289"/>
                  </a:lnTo>
                  <a:lnTo>
                    <a:pt x="348" y="289"/>
                  </a:lnTo>
                  <a:lnTo>
                    <a:pt x="353" y="288"/>
                  </a:lnTo>
                  <a:lnTo>
                    <a:pt x="357" y="285"/>
                  </a:lnTo>
                  <a:lnTo>
                    <a:pt x="360" y="281"/>
                  </a:lnTo>
                  <a:lnTo>
                    <a:pt x="360" y="277"/>
                  </a:lnTo>
                  <a:lnTo>
                    <a:pt x="360" y="49"/>
                  </a:lnTo>
                  <a:lnTo>
                    <a:pt x="360" y="45"/>
                  </a:lnTo>
                  <a:lnTo>
                    <a:pt x="358" y="41"/>
                  </a:lnTo>
                  <a:lnTo>
                    <a:pt x="354" y="39"/>
                  </a:lnTo>
                  <a:lnTo>
                    <a:pt x="35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10" name="Group 109" descr="This is an icon of a human being. ">
            <a:extLst>
              <a:ext uri="{FF2B5EF4-FFF2-40B4-BE49-F238E27FC236}">
                <a16:creationId xmlns:a16="http://schemas.microsoft.com/office/drawing/2014/main" id="{C34B1941-B089-496A-A655-13D0000F3F27}"/>
              </a:ext>
            </a:extLst>
          </p:cNvPr>
          <p:cNvGrpSpPr/>
          <p:nvPr/>
        </p:nvGrpSpPr>
        <p:grpSpPr>
          <a:xfrm>
            <a:off x="7686613" y="5933594"/>
            <a:ext cx="142875" cy="285750"/>
            <a:chOff x="8243888" y="5922963"/>
            <a:chExt cx="142875" cy="285750"/>
          </a:xfrm>
          <a:solidFill>
            <a:srgbClr val="7F7F7F"/>
          </a:solidFill>
        </p:grpSpPr>
        <p:sp>
          <p:nvSpPr>
            <p:cNvPr id="132" name="Freeform 3404">
              <a:extLst>
                <a:ext uri="{FF2B5EF4-FFF2-40B4-BE49-F238E27FC236}">
                  <a16:creationId xmlns:a16="http://schemas.microsoft.com/office/drawing/2014/main" id="{0E125062-72FE-4F40-B034-3D31C0AF5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400" y="5922963"/>
              <a:ext cx="68262" cy="66675"/>
            </a:xfrm>
            <a:custGeom>
              <a:avLst/>
              <a:gdLst>
                <a:gd name="T0" fmla="*/ 94 w 168"/>
                <a:gd name="T1" fmla="*/ 167 h 168"/>
                <a:gd name="T2" fmla="*/ 109 w 168"/>
                <a:gd name="T3" fmla="*/ 164 h 168"/>
                <a:gd name="T4" fmla="*/ 125 w 168"/>
                <a:gd name="T5" fmla="*/ 158 h 168"/>
                <a:gd name="T6" fmla="*/ 139 w 168"/>
                <a:gd name="T7" fmla="*/ 149 h 168"/>
                <a:gd name="T8" fmla="*/ 149 w 168"/>
                <a:gd name="T9" fmla="*/ 137 h 168"/>
                <a:gd name="T10" fmla="*/ 158 w 168"/>
                <a:gd name="T11" fmla="*/ 123 h 168"/>
                <a:gd name="T12" fmla="*/ 164 w 168"/>
                <a:gd name="T13" fmla="*/ 109 h 168"/>
                <a:gd name="T14" fmla="*/ 168 w 168"/>
                <a:gd name="T15" fmla="*/ 92 h 168"/>
                <a:gd name="T16" fmla="*/ 168 w 168"/>
                <a:gd name="T17" fmla="*/ 74 h 168"/>
                <a:gd name="T18" fmla="*/ 164 w 168"/>
                <a:gd name="T19" fmla="*/ 59 h 168"/>
                <a:gd name="T20" fmla="*/ 158 w 168"/>
                <a:gd name="T21" fmla="*/ 43 h 168"/>
                <a:gd name="T22" fmla="*/ 149 w 168"/>
                <a:gd name="T23" fmla="*/ 31 h 168"/>
                <a:gd name="T24" fmla="*/ 139 w 168"/>
                <a:gd name="T25" fmla="*/ 19 h 168"/>
                <a:gd name="T26" fmla="*/ 125 w 168"/>
                <a:gd name="T27" fmla="*/ 10 h 168"/>
                <a:gd name="T28" fmla="*/ 109 w 168"/>
                <a:gd name="T29" fmla="*/ 4 h 168"/>
                <a:gd name="T30" fmla="*/ 94 w 168"/>
                <a:gd name="T31" fmla="*/ 0 h 168"/>
                <a:gd name="T32" fmla="*/ 76 w 168"/>
                <a:gd name="T33" fmla="*/ 0 h 168"/>
                <a:gd name="T34" fmla="*/ 59 w 168"/>
                <a:gd name="T35" fmla="*/ 4 h 168"/>
                <a:gd name="T36" fmla="*/ 45 w 168"/>
                <a:gd name="T37" fmla="*/ 10 h 168"/>
                <a:gd name="T38" fmla="*/ 31 w 168"/>
                <a:gd name="T39" fmla="*/ 19 h 168"/>
                <a:gd name="T40" fmla="*/ 19 w 168"/>
                <a:gd name="T41" fmla="*/ 31 h 168"/>
                <a:gd name="T42" fmla="*/ 10 w 168"/>
                <a:gd name="T43" fmla="*/ 43 h 168"/>
                <a:gd name="T44" fmla="*/ 4 w 168"/>
                <a:gd name="T45" fmla="*/ 59 h 168"/>
                <a:gd name="T46" fmla="*/ 1 w 168"/>
                <a:gd name="T47" fmla="*/ 75 h 168"/>
                <a:gd name="T48" fmla="*/ 1 w 168"/>
                <a:gd name="T49" fmla="*/ 92 h 168"/>
                <a:gd name="T50" fmla="*/ 4 w 168"/>
                <a:gd name="T51" fmla="*/ 109 h 168"/>
                <a:gd name="T52" fmla="*/ 10 w 168"/>
                <a:gd name="T53" fmla="*/ 123 h 168"/>
                <a:gd name="T54" fmla="*/ 19 w 168"/>
                <a:gd name="T55" fmla="*/ 137 h 168"/>
                <a:gd name="T56" fmla="*/ 31 w 168"/>
                <a:gd name="T57" fmla="*/ 149 h 168"/>
                <a:gd name="T58" fmla="*/ 45 w 168"/>
                <a:gd name="T59" fmla="*/ 158 h 168"/>
                <a:gd name="T60" fmla="*/ 59 w 168"/>
                <a:gd name="T61" fmla="*/ 164 h 168"/>
                <a:gd name="T62" fmla="*/ 76 w 168"/>
                <a:gd name="T63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168">
                  <a:moveTo>
                    <a:pt x="85" y="168"/>
                  </a:moveTo>
                  <a:lnTo>
                    <a:pt x="94" y="167"/>
                  </a:lnTo>
                  <a:lnTo>
                    <a:pt x="101" y="165"/>
                  </a:lnTo>
                  <a:lnTo>
                    <a:pt x="109" y="164"/>
                  </a:lnTo>
                  <a:lnTo>
                    <a:pt x="117" y="162"/>
                  </a:lnTo>
                  <a:lnTo>
                    <a:pt x="125" y="158"/>
                  </a:lnTo>
                  <a:lnTo>
                    <a:pt x="132" y="153"/>
                  </a:lnTo>
                  <a:lnTo>
                    <a:pt x="139" y="149"/>
                  </a:lnTo>
                  <a:lnTo>
                    <a:pt x="144" y="142"/>
                  </a:lnTo>
                  <a:lnTo>
                    <a:pt x="149" y="137"/>
                  </a:lnTo>
                  <a:lnTo>
                    <a:pt x="154" y="131"/>
                  </a:lnTo>
                  <a:lnTo>
                    <a:pt x="158" y="123"/>
                  </a:lnTo>
                  <a:lnTo>
                    <a:pt x="162" y="117"/>
                  </a:lnTo>
                  <a:lnTo>
                    <a:pt x="164" y="109"/>
                  </a:lnTo>
                  <a:lnTo>
                    <a:pt x="167" y="100"/>
                  </a:lnTo>
                  <a:lnTo>
                    <a:pt x="168" y="92"/>
                  </a:lnTo>
                  <a:lnTo>
                    <a:pt x="168" y="83"/>
                  </a:lnTo>
                  <a:lnTo>
                    <a:pt x="168" y="74"/>
                  </a:lnTo>
                  <a:lnTo>
                    <a:pt x="167" y="66"/>
                  </a:lnTo>
                  <a:lnTo>
                    <a:pt x="164" y="59"/>
                  </a:lnTo>
                  <a:lnTo>
                    <a:pt x="162" y="51"/>
                  </a:lnTo>
                  <a:lnTo>
                    <a:pt x="158" y="43"/>
                  </a:lnTo>
                  <a:lnTo>
                    <a:pt x="154" y="37"/>
                  </a:lnTo>
                  <a:lnTo>
                    <a:pt x="149" y="31"/>
                  </a:lnTo>
                  <a:lnTo>
                    <a:pt x="144" y="24"/>
                  </a:lnTo>
                  <a:lnTo>
                    <a:pt x="139" y="19"/>
                  </a:lnTo>
                  <a:lnTo>
                    <a:pt x="132" y="14"/>
                  </a:lnTo>
                  <a:lnTo>
                    <a:pt x="125" y="10"/>
                  </a:lnTo>
                  <a:lnTo>
                    <a:pt x="117" y="6"/>
                  </a:lnTo>
                  <a:lnTo>
                    <a:pt x="109" y="4"/>
                  </a:lnTo>
                  <a:lnTo>
                    <a:pt x="101" y="1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76" y="0"/>
                  </a:lnTo>
                  <a:lnTo>
                    <a:pt x="68" y="1"/>
                  </a:lnTo>
                  <a:lnTo>
                    <a:pt x="59" y="4"/>
                  </a:lnTo>
                  <a:lnTo>
                    <a:pt x="51" y="6"/>
                  </a:lnTo>
                  <a:lnTo>
                    <a:pt x="45" y="10"/>
                  </a:lnTo>
                  <a:lnTo>
                    <a:pt x="37" y="14"/>
                  </a:lnTo>
                  <a:lnTo>
                    <a:pt x="31" y="19"/>
                  </a:lnTo>
                  <a:lnTo>
                    <a:pt x="26" y="24"/>
                  </a:lnTo>
                  <a:lnTo>
                    <a:pt x="19" y="31"/>
                  </a:lnTo>
                  <a:lnTo>
                    <a:pt x="15" y="37"/>
                  </a:lnTo>
                  <a:lnTo>
                    <a:pt x="10" y="43"/>
                  </a:lnTo>
                  <a:lnTo>
                    <a:pt x="8" y="51"/>
                  </a:lnTo>
                  <a:lnTo>
                    <a:pt x="4" y="59"/>
                  </a:lnTo>
                  <a:lnTo>
                    <a:pt x="3" y="66"/>
                  </a:lnTo>
                  <a:lnTo>
                    <a:pt x="1" y="75"/>
                  </a:lnTo>
                  <a:lnTo>
                    <a:pt x="0" y="83"/>
                  </a:lnTo>
                  <a:lnTo>
                    <a:pt x="1" y="92"/>
                  </a:lnTo>
                  <a:lnTo>
                    <a:pt x="3" y="100"/>
                  </a:lnTo>
                  <a:lnTo>
                    <a:pt x="4" y="109"/>
                  </a:lnTo>
                  <a:lnTo>
                    <a:pt x="8" y="117"/>
                  </a:lnTo>
                  <a:lnTo>
                    <a:pt x="10" y="123"/>
                  </a:lnTo>
                  <a:lnTo>
                    <a:pt x="15" y="131"/>
                  </a:lnTo>
                  <a:lnTo>
                    <a:pt x="19" y="137"/>
                  </a:lnTo>
                  <a:lnTo>
                    <a:pt x="26" y="142"/>
                  </a:lnTo>
                  <a:lnTo>
                    <a:pt x="31" y="149"/>
                  </a:lnTo>
                  <a:lnTo>
                    <a:pt x="37" y="153"/>
                  </a:lnTo>
                  <a:lnTo>
                    <a:pt x="45" y="158"/>
                  </a:lnTo>
                  <a:lnTo>
                    <a:pt x="51" y="162"/>
                  </a:lnTo>
                  <a:lnTo>
                    <a:pt x="59" y="164"/>
                  </a:lnTo>
                  <a:lnTo>
                    <a:pt x="68" y="165"/>
                  </a:lnTo>
                  <a:lnTo>
                    <a:pt x="76" y="167"/>
                  </a:lnTo>
                  <a:lnTo>
                    <a:pt x="85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Freeform 3405">
              <a:extLst>
                <a:ext uri="{FF2B5EF4-FFF2-40B4-BE49-F238E27FC236}">
                  <a16:creationId xmlns:a16="http://schemas.microsoft.com/office/drawing/2014/main" id="{7C7E5969-D042-46C9-8B72-5E1B3B344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3888" y="5999163"/>
              <a:ext cx="142875" cy="209550"/>
            </a:xfrm>
            <a:custGeom>
              <a:avLst/>
              <a:gdLst>
                <a:gd name="T0" fmla="*/ 352 w 360"/>
                <a:gd name="T1" fmla="*/ 37 h 529"/>
                <a:gd name="T2" fmla="*/ 244 w 360"/>
                <a:gd name="T3" fmla="*/ 1 h 529"/>
                <a:gd name="T4" fmla="*/ 239 w 360"/>
                <a:gd name="T5" fmla="*/ 0 h 529"/>
                <a:gd name="T6" fmla="*/ 235 w 360"/>
                <a:gd name="T7" fmla="*/ 1 h 529"/>
                <a:gd name="T8" fmla="*/ 231 w 360"/>
                <a:gd name="T9" fmla="*/ 4 h 529"/>
                <a:gd name="T10" fmla="*/ 229 w 360"/>
                <a:gd name="T11" fmla="*/ 8 h 529"/>
                <a:gd name="T12" fmla="*/ 180 w 360"/>
                <a:gd name="T13" fmla="*/ 116 h 529"/>
                <a:gd name="T14" fmla="*/ 131 w 360"/>
                <a:gd name="T15" fmla="*/ 8 h 529"/>
                <a:gd name="T16" fmla="*/ 128 w 360"/>
                <a:gd name="T17" fmla="*/ 4 h 529"/>
                <a:gd name="T18" fmla="*/ 125 w 360"/>
                <a:gd name="T19" fmla="*/ 1 h 529"/>
                <a:gd name="T20" fmla="*/ 121 w 360"/>
                <a:gd name="T21" fmla="*/ 0 h 529"/>
                <a:gd name="T22" fmla="*/ 116 w 360"/>
                <a:gd name="T23" fmla="*/ 1 h 529"/>
                <a:gd name="T24" fmla="*/ 8 w 360"/>
                <a:gd name="T25" fmla="*/ 37 h 529"/>
                <a:gd name="T26" fmla="*/ 4 w 360"/>
                <a:gd name="T27" fmla="*/ 39 h 529"/>
                <a:gd name="T28" fmla="*/ 1 w 360"/>
                <a:gd name="T29" fmla="*/ 41 h 529"/>
                <a:gd name="T30" fmla="*/ 0 w 360"/>
                <a:gd name="T31" fmla="*/ 45 h 529"/>
                <a:gd name="T32" fmla="*/ 0 w 360"/>
                <a:gd name="T33" fmla="*/ 49 h 529"/>
                <a:gd name="T34" fmla="*/ 0 w 360"/>
                <a:gd name="T35" fmla="*/ 277 h 529"/>
                <a:gd name="T36" fmla="*/ 0 w 360"/>
                <a:gd name="T37" fmla="*/ 281 h 529"/>
                <a:gd name="T38" fmla="*/ 3 w 360"/>
                <a:gd name="T39" fmla="*/ 285 h 529"/>
                <a:gd name="T40" fmla="*/ 6 w 360"/>
                <a:gd name="T41" fmla="*/ 288 h 529"/>
                <a:gd name="T42" fmla="*/ 12 w 360"/>
                <a:gd name="T43" fmla="*/ 289 h 529"/>
                <a:gd name="T44" fmla="*/ 62 w 360"/>
                <a:gd name="T45" fmla="*/ 289 h 529"/>
                <a:gd name="T46" fmla="*/ 95 w 360"/>
                <a:gd name="T47" fmla="*/ 519 h 529"/>
                <a:gd name="T48" fmla="*/ 98 w 360"/>
                <a:gd name="T49" fmla="*/ 523 h 529"/>
                <a:gd name="T50" fmla="*/ 100 w 360"/>
                <a:gd name="T51" fmla="*/ 527 h 529"/>
                <a:gd name="T52" fmla="*/ 103 w 360"/>
                <a:gd name="T53" fmla="*/ 529 h 529"/>
                <a:gd name="T54" fmla="*/ 108 w 360"/>
                <a:gd name="T55" fmla="*/ 529 h 529"/>
                <a:gd name="T56" fmla="*/ 252 w 360"/>
                <a:gd name="T57" fmla="*/ 529 h 529"/>
                <a:gd name="T58" fmla="*/ 256 w 360"/>
                <a:gd name="T59" fmla="*/ 529 h 529"/>
                <a:gd name="T60" fmla="*/ 259 w 360"/>
                <a:gd name="T61" fmla="*/ 527 h 529"/>
                <a:gd name="T62" fmla="*/ 262 w 360"/>
                <a:gd name="T63" fmla="*/ 523 h 529"/>
                <a:gd name="T64" fmla="*/ 263 w 360"/>
                <a:gd name="T65" fmla="*/ 519 h 529"/>
                <a:gd name="T66" fmla="*/ 298 w 360"/>
                <a:gd name="T67" fmla="*/ 289 h 529"/>
                <a:gd name="T68" fmla="*/ 348 w 360"/>
                <a:gd name="T69" fmla="*/ 289 h 529"/>
                <a:gd name="T70" fmla="*/ 353 w 360"/>
                <a:gd name="T71" fmla="*/ 288 h 529"/>
                <a:gd name="T72" fmla="*/ 357 w 360"/>
                <a:gd name="T73" fmla="*/ 285 h 529"/>
                <a:gd name="T74" fmla="*/ 360 w 360"/>
                <a:gd name="T75" fmla="*/ 281 h 529"/>
                <a:gd name="T76" fmla="*/ 360 w 360"/>
                <a:gd name="T77" fmla="*/ 277 h 529"/>
                <a:gd name="T78" fmla="*/ 360 w 360"/>
                <a:gd name="T79" fmla="*/ 49 h 529"/>
                <a:gd name="T80" fmla="*/ 360 w 360"/>
                <a:gd name="T81" fmla="*/ 45 h 529"/>
                <a:gd name="T82" fmla="*/ 358 w 360"/>
                <a:gd name="T83" fmla="*/ 41 h 529"/>
                <a:gd name="T84" fmla="*/ 354 w 360"/>
                <a:gd name="T85" fmla="*/ 39 h 529"/>
                <a:gd name="T86" fmla="*/ 352 w 360"/>
                <a:gd name="T87" fmla="*/ 3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0" h="529">
                  <a:moveTo>
                    <a:pt x="352" y="37"/>
                  </a:moveTo>
                  <a:lnTo>
                    <a:pt x="244" y="1"/>
                  </a:lnTo>
                  <a:lnTo>
                    <a:pt x="239" y="0"/>
                  </a:lnTo>
                  <a:lnTo>
                    <a:pt x="235" y="1"/>
                  </a:lnTo>
                  <a:lnTo>
                    <a:pt x="231" y="4"/>
                  </a:lnTo>
                  <a:lnTo>
                    <a:pt x="229" y="8"/>
                  </a:lnTo>
                  <a:lnTo>
                    <a:pt x="180" y="116"/>
                  </a:lnTo>
                  <a:lnTo>
                    <a:pt x="131" y="8"/>
                  </a:lnTo>
                  <a:lnTo>
                    <a:pt x="128" y="4"/>
                  </a:lnTo>
                  <a:lnTo>
                    <a:pt x="125" y="1"/>
                  </a:lnTo>
                  <a:lnTo>
                    <a:pt x="121" y="0"/>
                  </a:lnTo>
                  <a:lnTo>
                    <a:pt x="116" y="1"/>
                  </a:lnTo>
                  <a:lnTo>
                    <a:pt x="8" y="37"/>
                  </a:lnTo>
                  <a:lnTo>
                    <a:pt x="4" y="39"/>
                  </a:lnTo>
                  <a:lnTo>
                    <a:pt x="1" y="41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3" y="285"/>
                  </a:lnTo>
                  <a:lnTo>
                    <a:pt x="6" y="288"/>
                  </a:lnTo>
                  <a:lnTo>
                    <a:pt x="12" y="289"/>
                  </a:lnTo>
                  <a:lnTo>
                    <a:pt x="62" y="289"/>
                  </a:lnTo>
                  <a:lnTo>
                    <a:pt x="95" y="519"/>
                  </a:lnTo>
                  <a:lnTo>
                    <a:pt x="98" y="523"/>
                  </a:lnTo>
                  <a:lnTo>
                    <a:pt x="100" y="527"/>
                  </a:lnTo>
                  <a:lnTo>
                    <a:pt x="103" y="529"/>
                  </a:lnTo>
                  <a:lnTo>
                    <a:pt x="108" y="529"/>
                  </a:lnTo>
                  <a:lnTo>
                    <a:pt x="252" y="529"/>
                  </a:lnTo>
                  <a:lnTo>
                    <a:pt x="256" y="529"/>
                  </a:lnTo>
                  <a:lnTo>
                    <a:pt x="259" y="527"/>
                  </a:lnTo>
                  <a:lnTo>
                    <a:pt x="262" y="523"/>
                  </a:lnTo>
                  <a:lnTo>
                    <a:pt x="263" y="519"/>
                  </a:lnTo>
                  <a:lnTo>
                    <a:pt x="298" y="289"/>
                  </a:lnTo>
                  <a:lnTo>
                    <a:pt x="348" y="289"/>
                  </a:lnTo>
                  <a:lnTo>
                    <a:pt x="353" y="288"/>
                  </a:lnTo>
                  <a:lnTo>
                    <a:pt x="357" y="285"/>
                  </a:lnTo>
                  <a:lnTo>
                    <a:pt x="360" y="281"/>
                  </a:lnTo>
                  <a:lnTo>
                    <a:pt x="360" y="277"/>
                  </a:lnTo>
                  <a:lnTo>
                    <a:pt x="360" y="49"/>
                  </a:lnTo>
                  <a:lnTo>
                    <a:pt x="360" y="45"/>
                  </a:lnTo>
                  <a:lnTo>
                    <a:pt x="358" y="41"/>
                  </a:lnTo>
                  <a:lnTo>
                    <a:pt x="354" y="39"/>
                  </a:lnTo>
                  <a:lnTo>
                    <a:pt x="35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11" name="Group 110" descr="This is an icon of a human being. ">
            <a:extLst>
              <a:ext uri="{FF2B5EF4-FFF2-40B4-BE49-F238E27FC236}">
                <a16:creationId xmlns:a16="http://schemas.microsoft.com/office/drawing/2014/main" id="{21EBAA07-E141-47F7-9AC3-4FCC4033F5EA}"/>
              </a:ext>
            </a:extLst>
          </p:cNvPr>
          <p:cNvGrpSpPr/>
          <p:nvPr/>
        </p:nvGrpSpPr>
        <p:grpSpPr>
          <a:xfrm>
            <a:off x="7927757" y="5933594"/>
            <a:ext cx="142875" cy="285750"/>
            <a:chOff x="8243888" y="5922963"/>
            <a:chExt cx="142875" cy="285750"/>
          </a:xfrm>
          <a:solidFill>
            <a:srgbClr val="7F7F7F"/>
          </a:solidFill>
        </p:grpSpPr>
        <p:sp>
          <p:nvSpPr>
            <p:cNvPr id="130" name="Freeform 3404">
              <a:extLst>
                <a:ext uri="{FF2B5EF4-FFF2-40B4-BE49-F238E27FC236}">
                  <a16:creationId xmlns:a16="http://schemas.microsoft.com/office/drawing/2014/main" id="{A591411B-6AC1-4702-B812-7FABE88FE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400" y="5922963"/>
              <a:ext cx="68262" cy="66675"/>
            </a:xfrm>
            <a:custGeom>
              <a:avLst/>
              <a:gdLst>
                <a:gd name="T0" fmla="*/ 94 w 168"/>
                <a:gd name="T1" fmla="*/ 167 h 168"/>
                <a:gd name="T2" fmla="*/ 109 w 168"/>
                <a:gd name="T3" fmla="*/ 164 h 168"/>
                <a:gd name="T4" fmla="*/ 125 w 168"/>
                <a:gd name="T5" fmla="*/ 158 h 168"/>
                <a:gd name="T6" fmla="*/ 139 w 168"/>
                <a:gd name="T7" fmla="*/ 149 h 168"/>
                <a:gd name="T8" fmla="*/ 149 w 168"/>
                <a:gd name="T9" fmla="*/ 137 h 168"/>
                <a:gd name="T10" fmla="*/ 158 w 168"/>
                <a:gd name="T11" fmla="*/ 123 h 168"/>
                <a:gd name="T12" fmla="*/ 164 w 168"/>
                <a:gd name="T13" fmla="*/ 109 h 168"/>
                <a:gd name="T14" fmla="*/ 168 w 168"/>
                <a:gd name="T15" fmla="*/ 92 h 168"/>
                <a:gd name="T16" fmla="*/ 168 w 168"/>
                <a:gd name="T17" fmla="*/ 74 h 168"/>
                <a:gd name="T18" fmla="*/ 164 w 168"/>
                <a:gd name="T19" fmla="*/ 59 h 168"/>
                <a:gd name="T20" fmla="*/ 158 w 168"/>
                <a:gd name="T21" fmla="*/ 43 h 168"/>
                <a:gd name="T22" fmla="*/ 149 w 168"/>
                <a:gd name="T23" fmla="*/ 31 h 168"/>
                <a:gd name="T24" fmla="*/ 139 w 168"/>
                <a:gd name="T25" fmla="*/ 19 h 168"/>
                <a:gd name="T26" fmla="*/ 125 w 168"/>
                <a:gd name="T27" fmla="*/ 10 h 168"/>
                <a:gd name="T28" fmla="*/ 109 w 168"/>
                <a:gd name="T29" fmla="*/ 4 h 168"/>
                <a:gd name="T30" fmla="*/ 94 w 168"/>
                <a:gd name="T31" fmla="*/ 0 h 168"/>
                <a:gd name="T32" fmla="*/ 76 w 168"/>
                <a:gd name="T33" fmla="*/ 0 h 168"/>
                <a:gd name="T34" fmla="*/ 59 w 168"/>
                <a:gd name="T35" fmla="*/ 4 h 168"/>
                <a:gd name="T36" fmla="*/ 45 w 168"/>
                <a:gd name="T37" fmla="*/ 10 h 168"/>
                <a:gd name="T38" fmla="*/ 31 w 168"/>
                <a:gd name="T39" fmla="*/ 19 h 168"/>
                <a:gd name="T40" fmla="*/ 19 w 168"/>
                <a:gd name="T41" fmla="*/ 31 h 168"/>
                <a:gd name="T42" fmla="*/ 10 w 168"/>
                <a:gd name="T43" fmla="*/ 43 h 168"/>
                <a:gd name="T44" fmla="*/ 4 w 168"/>
                <a:gd name="T45" fmla="*/ 59 h 168"/>
                <a:gd name="T46" fmla="*/ 1 w 168"/>
                <a:gd name="T47" fmla="*/ 75 h 168"/>
                <a:gd name="T48" fmla="*/ 1 w 168"/>
                <a:gd name="T49" fmla="*/ 92 h 168"/>
                <a:gd name="T50" fmla="*/ 4 w 168"/>
                <a:gd name="T51" fmla="*/ 109 h 168"/>
                <a:gd name="T52" fmla="*/ 10 w 168"/>
                <a:gd name="T53" fmla="*/ 123 h 168"/>
                <a:gd name="T54" fmla="*/ 19 w 168"/>
                <a:gd name="T55" fmla="*/ 137 h 168"/>
                <a:gd name="T56" fmla="*/ 31 w 168"/>
                <a:gd name="T57" fmla="*/ 149 h 168"/>
                <a:gd name="T58" fmla="*/ 45 w 168"/>
                <a:gd name="T59" fmla="*/ 158 h 168"/>
                <a:gd name="T60" fmla="*/ 59 w 168"/>
                <a:gd name="T61" fmla="*/ 164 h 168"/>
                <a:gd name="T62" fmla="*/ 76 w 168"/>
                <a:gd name="T63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168">
                  <a:moveTo>
                    <a:pt x="85" y="168"/>
                  </a:moveTo>
                  <a:lnTo>
                    <a:pt x="94" y="167"/>
                  </a:lnTo>
                  <a:lnTo>
                    <a:pt x="101" y="165"/>
                  </a:lnTo>
                  <a:lnTo>
                    <a:pt x="109" y="164"/>
                  </a:lnTo>
                  <a:lnTo>
                    <a:pt x="117" y="162"/>
                  </a:lnTo>
                  <a:lnTo>
                    <a:pt x="125" y="158"/>
                  </a:lnTo>
                  <a:lnTo>
                    <a:pt x="132" y="153"/>
                  </a:lnTo>
                  <a:lnTo>
                    <a:pt x="139" y="149"/>
                  </a:lnTo>
                  <a:lnTo>
                    <a:pt x="144" y="142"/>
                  </a:lnTo>
                  <a:lnTo>
                    <a:pt x="149" y="137"/>
                  </a:lnTo>
                  <a:lnTo>
                    <a:pt x="154" y="131"/>
                  </a:lnTo>
                  <a:lnTo>
                    <a:pt x="158" y="123"/>
                  </a:lnTo>
                  <a:lnTo>
                    <a:pt x="162" y="117"/>
                  </a:lnTo>
                  <a:lnTo>
                    <a:pt x="164" y="109"/>
                  </a:lnTo>
                  <a:lnTo>
                    <a:pt x="167" y="100"/>
                  </a:lnTo>
                  <a:lnTo>
                    <a:pt x="168" y="92"/>
                  </a:lnTo>
                  <a:lnTo>
                    <a:pt x="168" y="83"/>
                  </a:lnTo>
                  <a:lnTo>
                    <a:pt x="168" y="74"/>
                  </a:lnTo>
                  <a:lnTo>
                    <a:pt x="167" y="66"/>
                  </a:lnTo>
                  <a:lnTo>
                    <a:pt x="164" y="59"/>
                  </a:lnTo>
                  <a:lnTo>
                    <a:pt x="162" y="51"/>
                  </a:lnTo>
                  <a:lnTo>
                    <a:pt x="158" y="43"/>
                  </a:lnTo>
                  <a:lnTo>
                    <a:pt x="154" y="37"/>
                  </a:lnTo>
                  <a:lnTo>
                    <a:pt x="149" y="31"/>
                  </a:lnTo>
                  <a:lnTo>
                    <a:pt x="144" y="24"/>
                  </a:lnTo>
                  <a:lnTo>
                    <a:pt x="139" y="19"/>
                  </a:lnTo>
                  <a:lnTo>
                    <a:pt x="132" y="14"/>
                  </a:lnTo>
                  <a:lnTo>
                    <a:pt x="125" y="10"/>
                  </a:lnTo>
                  <a:lnTo>
                    <a:pt x="117" y="6"/>
                  </a:lnTo>
                  <a:lnTo>
                    <a:pt x="109" y="4"/>
                  </a:lnTo>
                  <a:lnTo>
                    <a:pt x="101" y="1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76" y="0"/>
                  </a:lnTo>
                  <a:lnTo>
                    <a:pt x="68" y="1"/>
                  </a:lnTo>
                  <a:lnTo>
                    <a:pt x="59" y="4"/>
                  </a:lnTo>
                  <a:lnTo>
                    <a:pt x="51" y="6"/>
                  </a:lnTo>
                  <a:lnTo>
                    <a:pt x="45" y="10"/>
                  </a:lnTo>
                  <a:lnTo>
                    <a:pt x="37" y="14"/>
                  </a:lnTo>
                  <a:lnTo>
                    <a:pt x="31" y="19"/>
                  </a:lnTo>
                  <a:lnTo>
                    <a:pt x="26" y="24"/>
                  </a:lnTo>
                  <a:lnTo>
                    <a:pt x="19" y="31"/>
                  </a:lnTo>
                  <a:lnTo>
                    <a:pt x="15" y="37"/>
                  </a:lnTo>
                  <a:lnTo>
                    <a:pt x="10" y="43"/>
                  </a:lnTo>
                  <a:lnTo>
                    <a:pt x="8" y="51"/>
                  </a:lnTo>
                  <a:lnTo>
                    <a:pt x="4" y="59"/>
                  </a:lnTo>
                  <a:lnTo>
                    <a:pt x="3" y="66"/>
                  </a:lnTo>
                  <a:lnTo>
                    <a:pt x="1" y="75"/>
                  </a:lnTo>
                  <a:lnTo>
                    <a:pt x="0" y="83"/>
                  </a:lnTo>
                  <a:lnTo>
                    <a:pt x="1" y="92"/>
                  </a:lnTo>
                  <a:lnTo>
                    <a:pt x="3" y="100"/>
                  </a:lnTo>
                  <a:lnTo>
                    <a:pt x="4" y="109"/>
                  </a:lnTo>
                  <a:lnTo>
                    <a:pt x="8" y="117"/>
                  </a:lnTo>
                  <a:lnTo>
                    <a:pt x="10" y="123"/>
                  </a:lnTo>
                  <a:lnTo>
                    <a:pt x="15" y="131"/>
                  </a:lnTo>
                  <a:lnTo>
                    <a:pt x="19" y="137"/>
                  </a:lnTo>
                  <a:lnTo>
                    <a:pt x="26" y="142"/>
                  </a:lnTo>
                  <a:lnTo>
                    <a:pt x="31" y="149"/>
                  </a:lnTo>
                  <a:lnTo>
                    <a:pt x="37" y="153"/>
                  </a:lnTo>
                  <a:lnTo>
                    <a:pt x="45" y="158"/>
                  </a:lnTo>
                  <a:lnTo>
                    <a:pt x="51" y="162"/>
                  </a:lnTo>
                  <a:lnTo>
                    <a:pt x="59" y="164"/>
                  </a:lnTo>
                  <a:lnTo>
                    <a:pt x="68" y="165"/>
                  </a:lnTo>
                  <a:lnTo>
                    <a:pt x="76" y="167"/>
                  </a:lnTo>
                  <a:lnTo>
                    <a:pt x="85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1" name="Freeform 3405">
              <a:extLst>
                <a:ext uri="{FF2B5EF4-FFF2-40B4-BE49-F238E27FC236}">
                  <a16:creationId xmlns:a16="http://schemas.microsoft.com/office/drawing/2014/main" id="{C6F311A8-7B65-4237-8CD2-30B56CA6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3888" y="5999163"/>
              <a:ext cx="142875" cy="209550"/>
            </a:xfrm>
            <a:custGeom>
              <a:avLst/>
              <a:gdLst>
                <a:gd name="T0" fmla="*/ 352 w 360"/>
                <a:gd name="T1" fmla="*/ 37 h 529"/>
                <a:gd name="T2" fmla="*/ 244 w 360"/>
                <a:gd name="T3" fmla="*/ 1 h 529"/>
                <a:gd name="T4" fmla="*/ 239 w 360"/>
                <a:gd name="T5" fmla="*/ 0 h 529"/>
                <a:gd name="T6" fmla="*/ 235 w 360"/>
                <a:gd name="T7" fmla="*/ 1 h 529"/>
                <a:gd name="T8" fmla="*/ 231 w 360"/>
                <a:gd name="T9" fmla="*/ 4 h 529"/>
                <a:gd name="T10" fmla="*/ 229 w 360"/>
                <a:gd name="T11" fmla="*/ 8 h 529"/>
                <a:gd name="T12" fmla="*/ 180 w 360"/>
                <a:gd name="T13" fmla="*/ 116 h 529"/>
                <a:gd name="T14" fmla="*/ 131 w 360"/>
                <a:gd name="T15" fmla="*/ 8 h 529"/>
                <a:gd name="T16" fmla="*/ 128 w 360"/>
                <a:gd name="T17" fmla="*/ 4 h 529"/>
                <a:gd name="T18" fmla="*/ 125 w 360"/>
                <a:gd name="T19" fmla="*/ 1 h 529"/>
                <a:gd name="T20" fmla="*/ 121 w 360"/>
                <a:gd name="T21" fmla="*/ 0 h 529"/>
                <a:gd name="T22" fmla="*/ 116 w 360"/>
                <a:gd name="T23" fmla="*/ 1 h 529"/>
                <a:gd name="T24" fmla="*/ 8 w 360"/>
                <a:gd name="T25" fmla="*/ 37 h 529"/>
                <a:gd name="T26" fmla="*/ 4 w 360"/>
                <a:gd name="T27" fmla="*/ 39 h 529"/>
                <a:gd name="T28" fmla="*/ 1 w 360"/>
                <a:gd name="T29" fmla="*/ 41 h 529"/>
                <a:gd name="T30" fmla="*/ 0 w 360"/>
                <a:gd name="T31" fmla="*/ 45 h 529"/>
                <a:gd name="T32" fmla="*/ 0 w 360"/>
                <a:gd name="T33" fmla="*/ 49 h 529"/>
                <a:gd name="T34" fmla="*/ 0 w 360"/>
                <a:gd name="T35" fmla="*/ 277 h 529"/>
                <a:gd name="T36" fmla="*/ 0 w 360"/>
                <a:gd name="T37" fmla="*/ 281 h 529"/>
                <a:gd name="T38" fmla="*/ 3 w 360"/>
                <a:gd name="T39" fmla="*/ 285 h 529"/>
                <a:gd name="T40" fmla="*/ 6 w 360"/>
                <a:gd name="T41" fmla="*/ 288 h 529"/>
                <a:gd name="T42" fmla="*/ 12 w 360"/>
                <a:gd name="T43" fmla="*/ 289 h 529"/>
                <a:gd name="T44" fmla="*/ 62 w 360"/>
                <a:gd name="T45" fmla="*/ 289 h 529"/>
                <a:gd name="T46" fmla="*/ 95 w 360"/>
                <a:gd name="T47" fmla="*/ 519 h 529"/>
                <a:gd name="T48" fmla="*/ 98 w 360"/>
                <a:gd name="T49" fmla="*/ 523 h 529"/>
                <a:gd name="T50" fmla="*/ 100 w 360"/>
                <a:gd name="T51" fmla="*/ 527 h 529"/>
                <a:gd name="T52" fmla="*/ 103 w 360"/>
                <a:gd name="T53" fmla="*/ 529 h 529"/>
                <a:gd name="T54" fmla="*/ 108 w 360"/>
                <a:gd name="T55" fmla="*/ 529 h 529"/>
                <a:gd name="T56" fmla="*/ 252 w 360"/>
                <a:gd name="T57" fmla="*/ 529 h 529"/>
                <a:gd name="T58" fmla="*/ 256 w 360"/>
                <a:gd name="T59" fmla="*/ 529 h 529"/>
                <a:gd name="T60" fmla="*/ 259 w 360"/>
                <a:gd name="T61" fmla="*/ 527 h 529"/>
                <a:gd name="T62" fmla="*/ 262 w 360"/>
                <a:gd name="T63" fmla="*/ 523 h 529"/>
                <a:gd name="T64" fmla="*/ 263 w 360"/>
                <a:gd name="T65" fmla="*/ 519 h 529"/>
                <a:gd name="T66" fmla="*/ 298 w 360"/>
                <a:gd name="T67" fmla="*/ 289 h 529"/>
                <a:gd name="T68" fmla="*/ 348 w 360"/>
                <a:gd name="T69" fmla="*/ 289 h 529"/>
                <a:gd name="T70" fmla="*/ 353 w 360"/>
                <a:gd name="T71" fmla="*/ 288 h 529"/>
                <a:gd name="T72" fmla="*/ 357 w 360"/>
                <a:gd name="T73" fmla="*/ 285 h 529"/>
                <a:gd name="T74" fmla="*/ 360 w 360"/>
                <a:gd name="T75" fmla="*/ 281 h 529"/>
                <a:gd name="T76" fmla="*/ 360 w 360"/>
                <a:gd name="T77" fmla="*/ 277 h 529"/>
                <a:gd name="T78" fmla="*/ 360 w 360"/>
                <a:gd name="T79" fmla="*/ 49 h 529"/>
                <a:gd name="T80" fmla="*/ 360 w 360"/>
                <a:gd name="T81" fmla="*/ 45 h 529"/>
                <a:gd name="T82" fmla="*/ 358 w 360"/>
                <a:gd name="T83" fmla="*/ 41 h 529"/>
                <a:gd name="T84" fmla="*/ 354 w 360"/>
                <a:gd name="T85" fmla="*/ 39 h 529"/>
                <a:gd name="T86" fmla="*/ 352 w 360"/>
                <a:gd name="T87" fmla="*/ 3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0" h="529">
                  <a:moveTo>
                    <a:pt x="352" y="37"/>
                  </a:moveTo>
                  <a:lnTo>
                    <a:pt x="244" y="1"/>
                  </a:lnTo>
                  <a:lnTo>
                    <a:pt x="239" y="0"/>
                  </a:lnTo>
                  <a:lnTo>
                    <a:pt x="235" y="1"/>
                  </a:lnTo>
                  <a:lnTo>
                    <a:pt x="231" y="4"/>
                  </a:lnTo>
                  <a:lnTo>
                    <a:pt x="229" y="8"/>
                  </a:lnTo>
                  <a:lnTo>
                    <a:pt x="180" y="116"/>
                  </a:lnTo>
                  <a:lnTo>
                    <a:pt x="131" y="8"/>
                  </a:lnTo>
                  <a:lnTo>
                    <a:pt x="128" y="4"/>
                  </a:lnTo>
                  <a:lnTo>
                    <a:pt x="125" y="1"/>
                  </a:lnTo>
                  <a:lnTo>
                    <a:pt x="121" y="0"/>
                  </a:lnTo>
                  <a:lnTo>
                    <a:pt x="116" y="1"/>
                  </a:lnTo>
                  <a:lnTo>
                    <a:pt x="8" y="37"/>
                  </a:lnTo>
                  <a:lnTo>
                    <a:pt x="4" y="39"/>
                  </a:lnTo>
                  <a:lnTo>
                    <a:pt x="1" y="41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3" y="285"/>
                  </a:lnTo>
                  <a:lnTo>
                    <a:pt x="6" y="288"/>
                  </a:lnTo>
                  <a:lnTo>
                    <a:pt x="12" y="289"/>
                  </a:lnTo>
                  <a:lnTo>
                    <a:pt x="62" y="289"/>
                  </a:lnTo>
                  <a:lnTo>
                    <a:pt x="95" y="519"/>
                  </a:lnTo>
                  <a:lnTo>
                    <a:pt x="98" y="523"/>
                  </a:lnTo>
                  <a:lnTo>
                    <a:pt x="100" y="527"/>
                  </a:lnTo>
                  <a:lnTo>
                    <a:pt x="103" y="529"/>
                  </a:lnTo>
                  <a:lnTo>
                    <a:pt x="108" y="529"/>
                  </a:lnTo>
                  <a:lnTo>
                    <a:pt x="252" y="529"/>
                  </a:lnTo>
                  <a:lnTo>
                    <a:pt x="256" y="529"/>
                  </a:lnTo>
                  <a:lnTo>
                    <a:pt x="259" y="527"/>
                  </a:lnTo>
                  <a:lnTo>
                    <a:pt x="262" y="523"/>
                  </a:lnTo>
                  <a:lnTo>
                    <a:pt x="263" y="519"/>
                  </a:lnTo>
                  <a:lnTo>
                    <a:pt x="298" y="289"/>
                  </a:lnTo>
                  <a:lnTo>
                    <a:pt x="348" y="289"/>
                  </a:lnTo>
                  <a:lnTo>
                    <a:pt x="353" y="288"/>
                  </a:lnTo>
                  <a:lnTo>
                    <a:pt x="357" y="285"/>
                  </a:lnTo>
                  <a:lnTo>
                    <a:pt x="360" y="281"/>
                  </a:lnTo>
                  <a:lnTo>
                    <a:pt x="360" y="277"/>
                  </a:lnTo>
                  <a:lnTo>
                    <a:pt x="360" y="49"/>
                  </a:lnTo>
                  <a:lnTo>
                    <a:pt x="360" y="45"/>
                  </a:lnTo>
                  <a:lnTo>
                    <a:pt x="358" y="41"/>
                  </a:lnTo>
                  <a:lnTo>
                    <a:pt x="354" y="39"/>
                  </a:lnTo>
                  <a:lnTo>
                    <a:pt x="35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12" name="Group 111" descr="This is an icon of a human being. ">
            <a:extLst>
              <a:ext uri="{FF2B5EF4-FFF2-40B4-BE49-F238E27FC236}">
                <a16:creationId xmlns:a16="http://schemas.microsoft.com/office/drawing/2014/main" id="{E977B04C-F0C3-4EB0-A5F2-08684AAEA0DD}"/>
              </a:ext>
            </a:extLst>
          </p:cNvPr>
          <p:cNvGrpSpPr/>
          <p:nvPr/>
        </p:nvGrpSpPr>
        <p:grpSpPr>
          <a:xfrm>
            <a:off x="8168901" y="5933594"/>
            <a:ext cx="142875" cy="285750"/>
            <a:chOff x="8243888" y="5922963"/>
            <a:chExt cx="142875" cy="285750"/>
          </a:xfrm>
          <a:solidFill>
            <a:srgbClr val="7F7F7F"/>
          </a:solidFill>
        </p:grpSpPr>
        <p:sp>
          <p:nvSpPr>
            <p:cNvPr id="128" name="Freeform 3404">
              <a:extLst>
                <a:ext uri="{FF2B5EF4-FFF2-40B4-BE49-F238E27FC236}">
                  <a16:creationId xmlns:a16="http://schemas.microsoft.com/office/drawing/2014/main" id="{77E8BCC6-289B-481D-AA66-B7F7FFAE0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400" y="5922963"/>
              <a:ext cx="68262" cy="66675"/>
            </a:xfrm>
            <a:custGeom>
              <a:avLst/>
              <a:gdLst>
                <a:gd name="T0" fmla="*/ 94 w 168"/>
                <a:gd name="T1" fmla="*/ 167 h 168"/>
                <a:gd name="T2" fmla="*/ 109 w 168"/>
                <a:gd name="T3" fmla="*/ 164 h 168"/>
                <a:gd name="T4" fmla="*/ 125 w 168"/>
                <a:gd name="T5" fmla="*/ 158 h 168"/>
                <a:gd name="T6" fmla="*/ 139 w 168"/>
                <a:gd name="T7" fmla="*/ 149 h 168"/>
                <a:gd name="T8" fmla="*/ 149 w 168"/>
                <a:gd name="T9" fmla="*/ 137 h 168"/>
                <a:gd name="T10" fmla="*/ 158 w 168"/>
                <a:gd name="T11" fmla="*/ 123 h 168"/>
                <a:gd name="T12" fmla="*/ 164 w 168"/>
                <a:gd name="T13" fmla="*/ 109 h 168"/>
                <a:gd name="T14" fmla="*/ 168 w 168"/>
                <a:gd name="T15" fmla="*/ 92 h 168"/>
                <a:gd name="T16" fmla="*/ 168 w 168"/>
                <a:gd name="T17" fmla="*/ 74 h 168"/>
                <a:gd name="T18" fmla="*/ 164 w 168"/>
                <a:gd name="T19" fmla="*/ 59 h 168"/>
                <a:gd name="T20" fmla="*/ 158 w 168"/>
                <a:gd name="T21" fmla="*/ 43 h 168"/>
                <a:gd name="T22" fmla="*/ 149 w 168"/>
                <a:gd name="T23" fmla="*/ 31 h 168"/>
                <a:gd name="T24" fmla="*/ 139 w 168"/>
                <a:gd name="T25" fmla="*/ 19 h 168"/>
                <a:gd name="T26" fmla="*/ 125 w 168"/>
                <a:gd name="T27" fmla="*/ 10 h 168"/>
                <a:gd name="T28" fmla="*/ 109 w 168"/>
                <a:gd name="T29" fmla="*/ 4 h 168"/>
                <a:gd name="T30" fmla="*/ 94 w 168"/>
                <a:gd name="T31" fmla="*/ 0 h 168"/>
                <a:gd name="T32" fmla="*/ 76 w 168"/>
                <a:gd name="T33" fmla="*/ 0 h 168"/>
                <a:gd name="T34" fmla="*/ 59 w 168"/>
                <a:gd name="T35" fmla="*/ 4 h 168"/>
                <a:gd name="T36" fmla="*/ 45 w 168"/>
                <a:gd name="T37" fmla="*/ 10 h 168"/>
                <a:gd name="T38" fmla="*/ 31 w 168"/>
                <a:gd name="T39" fmla="*/ 19 h 168"/>
                <a:gd name="T40" fmla="*/ 19 w 168"/>
                <a:gd name="T41" fmla="*/ 31 h 168"/>
                <a:gd name="T42" fmla="*/ 10 w 168"/>
                <a:gd name="T43" fmla="*/ 43 h 168"/>
                <a:gd name="T44" fmla="*/ 4 w 168"/>
                <a:gd name="T45" fmla="*/ 59 h 168"/>
                <a:gd name="T46" fmla="*/ 1 w 168"/>
                <a:gd name="T47" fmla="*/ 75 h 168"/>
                <a:gd name="T48" fmla="*/ 1 w 168"/>
                <a:gd name="T49" fmla="*/ 92 h 168"/>
                <a:gd name="T50" fmla="*/ 4 w 168"/>
                <a:gd name="T51" fmla="*/ 109 h 168"/>
                <a:gd name="T52" fmla="*/ 10 w 168"/>
                <a:gd name="T53" fmla="*/ 123 h 168"/>
                <a:gd name="T54" fmla="*/ 19 w 168"/>
                <a:gd name="T55" fmla="*/ 137 h 168"/>
                <a:gd name="T56" fmla="*/ 31 w 168"/>
                <a:gd name="T57" fmla="*/ 149 h 168"/>
                <a:gd name="T58" fmla="*/ 45 w 168"/>
                <a:gd name="T59" fmla="*/ 158 h 168"/>
                <a:gd name="T60" fmla="*/ 59 w 168"/>
                <a:gd name="T61" fmla="*/ 164 h 168"/>
                <a:gd name="T62" fmla="*/ 76 w 168"/>
                <a:gd name="T63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168">
                  <a:moveTo>
                    <a:pt x="85" y="168"/>
                  </a:moveTo>
                  <a:lnTo>
                    <a:pt x="94" y="167"/>
                  </a:lnTo>
                  <a:lnTo>
                    <a:pt x="101" y="165"/>
                  </a:lnTo>
                  <a:lnTo>
                    <a:pt x="109" y="164"/>
                  </a:lnTo>
                  <a:lnTo>
                    <a:pt x="117" y="162"/>
                  </a:lnTo>
                  <a:lnTo>
                    <a:pt x="125" y="158"/>
                  </a:lnTo>
                  <a:lnTo>
                    <a:pt x="132" y="153"/>
                  </a:lnTo>
                  <a:lnTo>
                    <a:pt x="139" y="149"/>
                  </a:lnTo>
                  <a:lnTo>
                    <a:pt x="144" y="142"/>
                  </a:lnTo>
                  <a:lnTo>
                    <a:pt x="149" y="137"/>
                  </a:lnTo>
                  <a:lnTo>
                    <a:pt x="154" y="131"/>
                  </a:lnTo>
                  <a:lnTo>
                    <a:pt x="158" y="123"/>
                  </a:lnTo>
                  <a:lnTo>
                    <a:pt x="162" y="117"/>
                  </a:lnTo>
                  <a:lnTo>
                    <a:pt x="164" y="109"/>
                  </a:lnTo>
                  <a:lnTo>
                    <a:pt x="167" y="100"/>
                  </a:lnTo>
                  <a:lnTo>
                    <a:pt x="168" y="92"/>
                  </a:lnTo>
                  <a:lnTo>
                    <a:pt x="168" y="83"/>
                  </a:lnTo>
                  <a:lnTo>
                    <a:pt x="168" y="74"/>
                  </a:lnTo>
                  <a:lnTo>
                    <a:pt x="167" y="66"/>
                  </a:lnTo>
                  <a:lnTo>
                    <a:pt x="164" y="59"/>
                  </a:lnTo>
                  <a:lnTo>
                    <a:pt x="162" y="51"/>
                  </a:lnTo>
                  <a:lnTo>
                    <a:pt x="158" y="43"/>
                  </a:lnTo>
                  <a:lnTo>
                    <a:pt x="154" y="37"/>
                  </a:lnTo>
                  <a:lnTo>
                    <a:pt x="149" y="31"/>
                  </a:lnTo>
                  <a:lnTo>
                    <a:pt x="144" y="24"/>
                  </a:lnTo>
                  <a:lnTo>
                    <a:pt x="139" y="19"/>
                  </a:lnTo>
                  <a:lnTo>
                    <a:pt x="132" y="14"/>
                  </a:lnTo>
                  <a:lnTo>
                    <a:pt x="125" y="10"/>
                  </a:lnTo>
                  <a:lnTo>
                    <a:pt x="117" y="6"/>
                  </a:lnTo>
                  <a:lnTo>
                    <a:pt x="109" y="4"/>
                  </a:lnTo>
                  <a:lnTo>
                    <a:pt x="101" y="1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76" y="0"/>
                  </a:lnTo>
                  <a:lnTo>
                    <a:pt x="68" y="1"/>
                  </a:lnTo>
                  <a:lnTo>
                    <a:pt x="59" y="4"/>
                  </a:lnTo>
                  <a:lnTo>
                    <a:pt x="51" y="6"/>
                  </a:lnTo>
                  <a:lnTo>
                    <a:pt x="45" y="10"/>
                  </a:lnTo>
                  <a:lnTo>
                    <a:pt x="37" y="14"/>
                  </a:lnTo>
                  <a:lnTo>
                    <a:pt x="31" y="19"/>
                  </a:lnTo>
                  <a:lnTo>
                    <a:pt x="26" y="24"/>
                  </a:lnTo>
                  <a:lnTo>
                    <a:pt x="19" y="31"/>
                  </a:lnTo>
                  <a:lnTo>
                    <a:pt x="15" y="37"/>
                  </a:lnTo>
                  <a:lnTo>
                    <a:pt x="10" y="43"/>
                  </a:lnTo>
                  <a:lnTo>
                    <a:pt x="8" y="51"/>
                  </a:lnTo>
                  <a:lnTo>
                    <a:pt x="4" y="59"/>
                  </a:lnTo>
                  <a:lnTo>
                    <a:pt x="3" y="66"/>
                  </a:lnTo>
                  <a:lnTo>
                    <a:pt x="1" y="75"/>
                  </a:lnTo>
                  <a:lnTo>
                    <a:pt x="0" y="83"/>
                  </a:lnTo>
                  <a:lnTo>
                    <a:pt x="1" y="92"/>
                  </a:lnTo>
                  <a:lnTo>
                    <a:pt x="3" y="100"/>
                  </a:lnTo>
                  <a:lnTo>
                    <a:pt x="4" y="109"/>
                  </a:lnTo>
                  <a:lnTo>
                    <a:pt x="8" y="117"/>
                  </a:lnTo>
                  <a:lnTo>
                    <a:pt x="10" y="123"/>
                  </a:lnTo>
                  <a:lnTo>
                    <a:pt x="15" y="131"/>
                  </a:lnTo>
                  <a:lnTo>
                    <a:pt x="19" y="137"/>
                  </a:lnTo>
                  <a:lnTo>
                    <a:pt x="26" y="142"/>
                  </a:lnTo>
                  <a:lnTo>
                    <a:pt x="31" y="149"/>
                  </a:lnTo>
                  <a:lnTo>
                    <a:pt x="37" y="153"/>
                  </a:lnTo>
                  <a:lnTo>
                    <a:pt x="45" y="158"/>
                  </a:lnTo>
                  <a:lnTo>
                    <a:pt x="51" y="162"/>
                  </a:lnTo>
                  <a:lnTo>
                    <a:pt x="59" y="164"/>
                  </a:lnTo>
                  <a:lnTo>
                    <a:pt x="68" y="165"/>
                  </a:lnTo>
                  <a:lnTo>
                    <a:pt x="76" y="167"/>
                  </a:lnTo>
                  <a:lnTo>
                    <a:pt x="85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Freeform 3405">
              <a:extLst>
                <a:ext uri="{FF2B5EF4-FFF2-40B4-BE49-F238E27FC236}">
                  <a16:creationId xmlns:a16="http://schemas.microsoft.com/office/drawing/2014/main" id="{02E2126E-4A08-49EF-BE1C-CF5D46422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3888" y="5999163"/>
              <a:ext cx="142875" cy="209550"/>
            </a:xfrm>
            <a:custGeom>
              <a:avLst/>
              <a:gdLst>
                <a:gd name="T0" fmla="*/ 352 w 360"/>
                <a:gd name="T1" fmla="*/ 37 h 529"/>
                <a:gd name="T2" fmla="*/ 244 w 360"/>
                <a:gd name="T3" fmla="*/ 1 h 529"/>
                <a:gd name="T4" fmla="*/ 239 w 360"/>
                <a:gd name="T5" fmla="*/ 0 h 529"/>
                <a:gd name="T6" fmla="*/ 235 w 360"/>
                <a:gd name="T7" fmla="*/ 1 h 529"/>
                <a:gd name="T8" fmla="*/ 231 w 360"/>
                <a:gd name="T9" fmla="*/ 4 h 529"/>
                <a:gd name="T10" fmla="*/ 229 w 360"/>
                <a:gd name="T11" fmla="*/ 8 h 529"/>
                <a:gd name="T12" fmla="*/ 180 w 360"/>
                <a:gd name="T13" fmla="*/ 116 h 529"/>
                <a:gd name="T14" fmla="*/ 131 w 360"/>
                <a:gd name="T15" fmla="*/ 8 h 529"/>
                <a:gd name="T16" fmla="*/ 128 w 360"/>
                <a:gd name="T17" fmla="*/ 4 h 529"/>
                <a:gd name="T18" fmla="*/ 125 w 360"/>
                <a:gd name="T19" fmla="*/ 1 h 529"/>
                <a:gd name="T20" fmla="*/ 121 w 360"/>
                <a:gd name="T21" fmla="*/ 0 h 529"/>
                <a:gd name="T22" fmla="*/ 116 w 360"/>
                <a:gd name="T23" fmla="*/ 1 h 529"/>
                <a:gd name="T24" fmla="*/ 8 w 360"/>
                <a:gd name="T25" fmla="*/ 37 h 529"/>
                <a:gd name="T26" fmla="*/ 4 w 360"/>
                <a:gd name="T27" fmla="*/ 39 h 529"/>
                <a:gd name="T28" fmla="*/ 1 w 360"/>
                <a:gd name="T29" fmla="*/ 41 h 529"/>
                <a:gd name="T30" fmla="*/ 0 w 360"/>
                <a:gd name="T31" fmla="*/ 45 h 529"/>
                <a:gd name="T32" fmla="*/ 0 w 360"/>
                <a:gd name="T33" fmla="*/ 49 h 529"/>
                <a:gd name="T34" fmla="*/ 0 w 360"/>
                <a:gd name="T35" fmla="*/ 277 h 529"/>
                <a:gd name="T36" fmla="*/ 0 w 360"/>
                <a:gd name="T37" fmla="*/ 281 h 529"/>
                <a:gd name="T38" fmla="*/ 3 w 360"/>
                <a:gd name="T39" fmla="*/ 285 h 529"/>
                <a:gd name="T40" fmla="*/ 6 w 360"/>
                <a:gd name="T41" fmla="*/ 288 h 529"/>
                <a:gd name="T42" fmla="*/ 12 w 360"/>
                <a:gd name="T43" fmla="*/ 289 h 529"/>
                <a:gd name="T44" fmla="*/ 62 w 360"/>
                <a:gd name="T45" fmla="*/ 289 h 529"/>
                <a:gd name="T46" fmla="*/ 95 w 360"/>
                <a:gd name="T47" fmla="*/ 519 h 529"/>
                <a:gd name="T48" fmla="*/ 98 w 360"/>
                <a:gd name="T49" fmla="*/ 523 h 529"/>
                <a:gd name="T50" fmla="*/ 100 w 360"/>
                <a:gd name="T51" fmla="*/ 527 h 529"/>
                <a:gd name="T52" fmla="*/ 103 w 360"/>
                <a:gd name="T53" fmla="*/ 529 h 529"/>
                <a:gd name="T54" fmla="*/ 108 w 360"/>
                <a:gd name="T55" fmla="*/ 529 h 529"/>
                <a:gd name="T56" fmla="*/ 252 w 360"/>
                <a:gd name="T57" fmla="*/ 529 h 529"/>
                <a:gd name="T58" fmla="*/ 256 w 360"/>
                <a:gd name="T59" fmla="*/ 529 h 529"/>
                <a:gd name="T60" fmla="*/ 259 w 360"/>
                <a:gd name="T61" fmla="*/ 527 h 529"/>
                <a:gd name="T62" fmla="*/ 262 w 360"/>
                <a:gd name="T63" fmla="*/ 523 h 529"/>
                <a:gd name="T64" fmla="*/ 263 w 360"/>
                <a:gd name="T65" fmla="*/ 519 h 529"/>
                <a:gd name="T66" fmla="*/ 298 w 360"/>
                <a:gd name="T67" fmla="*/ 289 h 529"/>
                <a:gd name="T68" fmla="*/ 348 w 360"/>
                <a:gd name="T69" fmla="*/ 289 h 529"/>
                <a:gd name="T70" fmla="*/ 353 w 360"/>
                <a:gd name="T71" fmla="*/ 288 h 529"/>
                <a:gd name="T72" fmla="*/ 357 w 360"/>
                <a:gd name="T73" fmla="*/ 285 h 529"/>
                <a:gd name="T74" fmla="*/ 360 w 360"/>
                <a:gd name="T75" fmla="*/ 281 h 529"/>
                <a:gd name="T76" fmla="*/ 360 w 360"/>
                <a:gd name="T77" fmla="*/ 277 h 529"/>
                <a:gd name="T78" fmla="*/ 360 w 360"/>
                <a:gd name="T79" fmla="*/ 49 h 529"/>
                <a:gd name="T80" fmla="*/ 360 w 360"/>
                <a:gd name="T81" fmla="*/ 45 h 529"/>
                <a:gd name="T82" fmla="*/ 358 w 360"/>
                <a:gd name="T83" fmla="*/ 41 h 529"/>
                <a:gd name="T84" fmla="*/ 354 w 360"/>
                <a:gd name="T85" fmla="*/ 39 h 529"/>
                <a:gd name="T86" fmla="*/ 352 w 360"/>
                <a:gd name="T87" fmla="*/ 3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0" h="529">
                  <a:moveTo>
                    <a:pt x="352" y="37"/>
                  </a:moveTo>
                  <a:lnTo>
                    <a:pt x="244" y="1"/>
                  </a:lnTo>
                  <a:lnTo>
                    <a:pt x="239" y="0"/>
                  </a:lnTo>
                  <a:lnTo>
                    <a:pt x="235" y="1"/>
                  </a:lnTo>
                  <a:lnTo>
                    <a:pt x="231" y="4"/>
                  </a:lnTo>
                  <a:lnTo>
                    <a:pt x="229" y="8"/>
                  </a:lnTo>
                  <a:lnTo>
                    <a:pt x="180" y="116"/>
                  </a:lnTo>
                  <a:lnTo>
                    <a:pt x="131" y="8"/>
                  </a:lnTo>
                  <a:lnTo>
                    <a:pt x="128" y="4"/>
                  </a:lnTo>
                  <a:lnTo>
                    <a:pt x="125" y="1"/>
                  </a:lnTo>
                  <a:lnTo>
                    <a:pt x="121" y="0"/>
                  </a:lnTo>
                  <a:lnTo>
                    <a:pt x="116" y="1"/>
                  </a:lnTo>
                  <a:lnTo>
                    <a:pt x="8" y="37"/>
                  </a:lnTo>
                  <a:lnTo>
                    <a:pt x="4" y="39"/>
                  </a:lnTo>
                  <a:lnTo>
                    <a:pt x="1" y="41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3" y="285"/>
                  </a:lnTo>
                  <a:lnTo>
                    <a:pt x="6" y="288"/>
                  </a:lnTo>
                  <a:lnTo>
                    <a:pt x="12" y="289"/>
                  </a:lnTo>
                  <a:lnTo>
                    <a:pt x="62" y="289"/>
                  </a:lnTo>
                  <a:lnTo>
                    <a:pt x="95" y="519"/>
                  </a:lnTo>
                  <a:lnTo>
                    <a:pt x="98" y="523"/>
                  </a:lnTo>
                  <a:lnTo>
                    <a:pt x="100" y="527"/>
                  </a:lnTo>
                  <a:lnTo>
                    <a:pt x="103" y="529"/>
                  </a:lnTo>
                  <a:lnTo>
                    <a:pt x="108" y="529"/>
                  </a:lnTo>
                  <a:lnTo>
                    <a:pt x="252" y="529"/>
                  </a:lnTo>
                  <a:lnTo>
                    <a:pt x="256" y="529"/>
                  </a:lnTo>
                  <a:lnTo>
                    <a:pt x="259" y="527"/>
                  </a:lnTo>
                  <a:lnTo>
                    <a:pt x="262" y="523"/>
                  </a:lnTo>
                  <a:lnTo>
                    <a:pt x="263" y="519"/>
                  </a:lnTo>
                  <a:lnTo>
                    <a:pt x="298" y="289"/>
                  </a:lnTo>
                  <a:lnTo>
                    <a:pt x="348" y="289"/>
                  </a:lnTo>
                  <a:lnTo>
                    <a:pt x="353" y="288"/>
                  </a:lnTo>
                  <a:lnTo>
                    <a:pt x="357" y="285"/>
                  </a:lnTo>
                  <a:lnTo>
                    <a:pt x="360" y="281"/>
                  </a:lnTo>
                  <a:lnTo>
                    <a:pt x="360" y="277"/>
                  </a:lnTo>
                  <a:lnTo>
                    <a:pt x="360" y="49"/>
                  </a:lnTo>
                  <a:lnTo>
                    <a:pt x="360" y="45"/>
                  </a:lnTo>
                  <a:lnTo>
                    <a:pt x="358" y="41"/>
                  </a:lnTo>
                  <a:lnTo>
                    <a:pt x="354" y="39"/>
                  </a:lnTo>
                  <a:lnTo>
                    <a:pt x="35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13" name="Group 112" descr="This is an icon of a human being. ">
            <a:extLst>
              <a:ext uri="{FF2B5EF4-FFF2-40B4-BE49-F238E27FC236}">
                <a16:creationId xmlns:a16="http://schemas.microsoft.com/office/drawing/2014/main" id="{6261496A-807A-4D32-B034-690C165590EB}"/>
              </a:ext>
            </a:extLst>
          </p:cNvPr>
          <p:cNvGrpSpPr/>
          <p:nvPr/>
        </p:nvGrpSpPr>
        <p:grpSpPr>
          <a:xfrm>
            <a:off x="8410045" y="5933594"/>
            <a:ext cx="142875" cy="285750"/>
            <a:chOff x="8243888" y="5922963"/>
            <a:chExt cx="142875" cy="285750"/>
          </a:xfrm>
          <a:solidFill>
            <a:srgbClr val="7F7F7F"/>
          </a:solidFill>
        </p:grpSpPr>
        <p:sp>
          <p:nvSpPr>
            <p:cNvPr id="126" name="Freeform 3404">
              <a:extLst>
                <a:ext uri="{FF2B5EF4-FFF2-40B4-BE49-F238E27FC236}">
                  <a16:creationId xmlns:a16="http://schemas.microsoft.com/office/drawing/2014/main" id="{83695F11-9EB8-4A74-97A3-244422611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400" y="5922963"/>
              <a:ext cx="68262" cy="66675"/>
            </a:xfrm>
            <a:custGeom>
              <a:avLst/>
              <a:gdLst>
                <a:gd name="T0" fmla="*/ 94 w 168"/>
                <a:gd name="T1" fmla="*/ 167 h 168"/>
                <a:gd name="T2" fmla="*/ 109 w 168"/>
                <a:gd name="T3" fmla="*/ 164 h 168"/>
                <a:gd name="T4" fmla="*/ 125 w 168"/>
                <a:gd name="T5" fmla="*/ 158 h 168"/>
                <a:gd name="T6" fmla="*/ 139 w 168"/>
                <a:gd name="T7" fmla="*/ 149 h 168"/>
                <a:gd name="T8" fmla="*/ 149 w 168"/>
                <a:gd name="T9" fmla="*/ 137 h 168"/>
                <a:gd name="T10" fmla="*/ 158 w 168"/>
                <a:gd name="T11" fmla="*/ 123 h 168"/>
                <a:gd name="T12" fmla="*/ 164 w 168"/>
                <a:gd name="T13" fmla="*/ 109 h 168"/>
                <a:gd name="T14" fmla="*/ 168 w 168"/>
                <a:gd name="T15" fmla="*/ 92 h 168"/>
                <a:gd name="T16" fmla="*/ 168 w 168"/>
                <a:gd name="T17" fmla="*/ 74 h 168"/>
                <a:gd name="T18" fmla="*/ 164 w 168"/>
                <a:gd name="T19" fmla="*/ 59 h 168"/>
                <a:gd name="T20" fmla="*/ 158 w 168"/>
                <a:gd name="T21" fmla="*/ 43 h 168"/>
                <a:gd name="T22" fmla="*/ 149 w 168"/>
                <a:gd name="T23" fmla="*/ 31 h 168"/>
                <a:gd name="T24" fmla="*/ 139 w 168"/>
                <a:gd name="T25" fmla="*/ 19 h 168"/>
                <a:gd name="T26" fmla="*/ 125 w 168"/>
                <a:gd name="T27" fmla="*/ 10 h 168"/>
                <a:gd name="T28" fmla="*/ 109 w 168"/>
                <a:gd name="T29" fmla="*/ 4 h 168"/>
                <a:gd name="T30" fmla="*/ 94 w 168"/>
                <a:gd name="T31" fmla="*/ 0 h 168"/>
                <a:gd name="T32" fmla="*/ 76 w 168"/>
                <a:gd name="T33" fmla="*/ 0 h 168"/>
                <a:gd name="T34" fmla="*/ 59 w 168"/>
                <a:gd name="T35" fmla="*/ 4 h 168"/>
                <a:gd name="T36" fmla="*/ 45 w 168"/>
                <a:gd name="T37" fmla="*/ 10 h 168"/>
                <a:gd name="T38" fmla="*/ 31 w 168"/>
                <a:gd name="T39" fmla="*/ 19 h 168"/>
                <a:gd name="T40" fmla="*/ 19 w 168"/>
                <a:gd name="T41" fmla="*/ 31 h 168"/>
                <a:gd name="T42" fmla="*/ 10 w 168"/>
                <a:gd name="T43" fmla="*/ 43 h 168"/>
                <a:gd name="T44" fmla="*/ 4 w 168"/>
                <a:gd name="T45" fmla="*/ 59 h 168"/>
                <a:gd name="T46" fmla="*/ 1 w 168"/>
                <a:gd name="T47" fmla="*/ 75 h 168"/>
                <a:gd name="T48" fmla="*/ 1 w 168"/>
                <a:gd name="T49" fmla="*/ 92 h 168"/>
                <a:gd name="T50" fmla="*/ 4 w 168"/>
                <a:gd name="T51" fmla="*/ 109 h 168"/>
                <a:gd name="T52" fmla="*/ 10 w 168"/>
                <a:gd name="T53" fmla="*/ 123 h 168"/>
                <a:gd name="T54" fmla="*/ 19 w 168"/>
                <a:gd name="T55" fmla="*/ 137 h 168"/>
                <a:gd name="T56" fmla="*/ 31 w 168"/>
                <a:gd name="T57" fmla="*/ 149 h 168"/>
                <a:gd name="T58" fmla="*/ 45 w 168"/>
                <a:gd name="T59" fmla="*/ 158 h 168"/>
                <a:gd name="T60" fmla="*/ 59 w 168"/>
                <a:gd name="T61" fmla="*/ 164 h 168"/>
                <a:gd name="T62" fmla="*/ 76 w 168"/>
                <a:gd name="T63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168">
                  <a:moveTo>
                    <a:pt x="85" y="168"/>
                  </a:moveTo>
                  <a:lnTo>
                    <a:pt x="94" y="167"/>
                  </a:lnTo>
                  <a:lnTo>
                    <a:pt x="101" y="165"/>
                  </a:lnTo>
                  <a:lnTo>
                    <a:pt x="109" y="164"/>
                  </a:lnTo>
                  <a:lnTo>
                    <a:pt x="117" y="162"/>
                  </a:lnTo>
                  <a:lnTo>
                    <a:pt x="125" y="158"/>
                  </a:lnTo>
                  <a:lnTo>
                    <a:pt x="132" y="153"/>
                  </a:lnTo>
                  <a:lnTo>
                    <a:pt x="139" y="149"/>
                  </a:lnTo>
                  <a:lnTo>
                    <a:pt x="144" y="142"/>
                  </a:lnTo>
                  <a:lnTo>
                    <a:pt x="149" y="137"/>
                  </a:lnTo>
                  <a:lnTo>
                    <a:pt x="154" y="131"/>
                  </a:lnTo>
                  <a:lnTo>
                    <a:pt x="158" y="123"/>
                  </a:lnTo>
                  <a:lnTo>
                    <a:pt x="162" y="117"/>
                  </a:lnTo>
                  <a:lnTo>
                    <a:pt x="164" y="109"/>
                  </a:lnTo>
                  <a:lnTo>
                    <a:pt x="167" y="100"/>
                  </a:lnTo>
                  <a:lnTo>
                    <a:pt x="168" y="92"/>
                  </a:lnTo>
                  <a:lnTo>
                    <a:pt x="168" y="83"/>
                  </a:lnTo>
                  <a:lnTo>
                    <a:pt x="168" y="74"/>
                  </a:lnTo>
                  <a:lnTo>
                    <a:pt x="167" y="66"/>
                  </a:lnTo>
                  <a:lnTo>
                    <a:pt x="164" y="59"/>
                  </a:lnTo>
                  <a:lnTo>
                    <a:pt x="162" y="51"/>
                  </a:lnTo>
                  <a:lnTo>
                    <a:pt x="158" y="43"/>
                  </a:lnTo>
                  <a:lnTo>
                    <a:pt x="154" y="37"/>
                  </a:lnTo>
                  <a:lnTo>
                    <a:pt x="149" y="31"/>
                  </a:lnTo>
                  <a:lnTo>
                    <a:pt x="144" y="24"/>
                  </a:lnTo>
                  <a:lnTo>
                    <a:pt x="139" y="19"/>
                  </a:lnTo>
                  <a:lnTo>
                    <a:pt x="132" y="14"/>
                  </a:lnTo>
                  <a:lnTo>
                    <a:pt x="125" y="10"/>
                  </a:lnTo>
                  <a:lnTo>
                    <a:pt x="117" y="6"/>
                  </a:lnTo>
                  <a:lnTo>
                    <a:pt x="109" y="4"/>
                  </a:lnTo>
                  <a:lnTo>
                    <a:pt x="101" y="1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76" y="0"/>
                  </a:lnTo>
                  <a:lnTo>
                    <a:pt x="68" y="1"/>
                  </a:lnTo>
                  <a:lnTo>
                    <a:pt x="59" y="4"/>
                  </a:lnTo>
                  <a:lnTo>
                    <a:pt x="51" y="6"/>
                  </a:lnTo>
                  <a:lnTo>
                    <a:pt x="45" y="10"/>
                  </a:lnTo>
                  <a:lnTo>
                    <a:pt x="37" y="14"/>
                  </a:lnTo>
                  <a:lnTo>
                    <a:pt x="31" y="19"/>
                  </a:lnTo>
                  <a:lnTo>
                    <a:pt x="26" y="24"/>
                  </a:lnTo>
                  <a:lnTo>
                    <a:pt x="19" y="31"/>
                  </a:lnTo>
                  <a:lnTo>
                    <a:pt x="15" y="37"/>
                  </a:lnTo>
                  <a:lnTo>
                    <a:pt x="10" y="43"/>
                  </a:lnTo>
                  <a:lnTo>
                    <a:pt x="8" y="51"/>
                  </a:lnTo>
                  <a:lnTo>
                    <a:pt x="4" y="59"/>
                  </a:lnTo>
                  <a:lnTo>
                    <a:pt x="3" y="66"/>
                  </a:lnTo>
                  <a:lnTo>
                    <a:pt x="1" y="75"/>
                  </a:lnTo>
                  <a:lnTo>
                    <a:pt x="0" y="83"/>
                  </a:lnTo>
                  <a:lnTo>
                    <a:pt x="1" y="92"/>
                  </a:lnTo>
                  <a:lnTo>
                    <a:pt x="3" y="100"/>
                  </a:lnTo>
                  <a:lnTo>
                    <a:pt x="4" y="109"/>
                  </a:lnTo>
                  <a:lnTo>
                    <a:pt x="8" y="117"/>
                  </a:lnTo>
                  <a:lnTo>
                    <a:pt x="10" y="123"/>
                  </a:lnTo>
                  <a:lnTo>
                    <a:pt x="15" y="131"/>
                  </a:lnTo>
                  <a:lnTo>
                    <a:pt x="19" y="137"/>
                  </a:lnTo>
                  <a:lnTo>
                    <a:pt x="26" y="142"/>
                  </a:lnTo>
                  <a:lnTo>
                    <a:pt x="31" y="149"/>
                  </a:lnTo>
                  <a:lnTo>
                    <a:pt x="37" y="153"/>
                  </a:lnTo>
                  <a:lnTo>
                    <a:pt x="45" y="158"/>
                  </a:lnTo>
                  <a:lnTo>
                    <a:pt x="51" y="162"/>
                  </a:lnTo>
                  <a:lnTo>
                    <a:pt x="59" y="164"/>
                  </a:lnTo>
                  <a:lnTo>
                    <a:pt x="68" y="165"/>
                  </a:lnTo>
                  <a:lnTo>
                    <a:pt x="76" y="167"/>
                  </a:lnTo>
                  <a:lnTo>
                    <a:pt x="85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Freeform 3405">
              <a:extLst>
                <a:ext uri="{FF2B5EF4-FFF2-40B4-BE49-F238E27FC236}">
                  <a16:creationId xmlns:a16="http://schemas.microsoft.com/office/drawing/2014/main" id="{CDBAC151-A87B-4DDE-93FA-B0FC1BAFA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3888" y="5999163"/>
              <a:ext cx="142875" cy="209550"/>
            </a:xfrm>
            <a:custGeom>
              <a:avLst/>
              <a:gdLst>
                <a:gd name="T0" fmla="*/ 352 w 360"/>
                <a:gd name="T1" fmla="*/ 37 h 529"/>
                <a:gd name="T2" fmla="*/ 244 w 360"/>
                <a:gd name="T3" fmla="*/ 1 h 529"/>
                <a:gd name="T4" fmla="*/ 239 w 360"/>
                <a:gd name="T5" fmla="*/ 0 h 529"/>
                <a:gd name="T6" fmla="*/ 235 w 360"/>
                <a:gd name="T7" fmla="*/ 1 h 529"/>
                <a:gd name="T8" fmla="*/ 231 w 360"/>
                <a:gd name="T9" fmla="*/ 4 h 529"/>
                <a:gd name="T10" fmla="*/ 229 w 360"/>
                <a:gd name="T11" fmla="*/ 8 h 529"/>
                <a:gd name="T12" fmla="*/ 180 w 360"/>
                <a:gd name="T13" fmla="*/ 116 h 529"/>
                <a:gd name="T14" fmla="*/ 131 w 360"/>
                <a:gd name="T15" fmla="*/ 8 h 529"/>
                <a:gd name="T16" fmla="*/ 128 w 360"/>
                <a:gd name="T17" fmla="*/ 4 h 529"/>
                <a:gd name="T18" fmla="*/ 125 w 360"/>
                <a:gd name="T19" fmla="*/ 1 h 529"/>
                <a:gd name="T20" fmla="*/ 121 w 360"/>
                <a:gd name="T21" fmla="*/ 0 h 529"/>
                <a:gd name="T22" fmla="*/ 116 w 360"/>
                <a:gd name="T23" fmla="*/ 1 h 529"/>
                <a:gd name="T24" fmla="*/ 8 w 360"/>
                <a:gd name="T25" fmla="*/ 37 h 529"/>
                <a:gd name="T26" fmla="*/ 4 w 360"/>
                <a:gd name="T27" fmla="*/ 39 h 529"/>
                <a:gd name="T28" fmla="*/ 1 w 360"/>
                <a:gd name="T29" fmla="*/ 41 h 529"/>
                <a:gd name="T30" fmla="*/ 0 w 360"/>
                <a:gd name="T31" fmla="*/ 45 h 529"/>
                <a:gd name="T32" fmla="*/ 0 w 360"/>
                <a:gd name="T33" fmla="*/ 49 h 529"/>
                <a:gd name="T34" fmla="*/ 0 w 360"/>
                <a:gd name="T35" fmla="*/ 277 h 529"/>
                <a:gd name="T36" fmla="*/ 0 w 360"/>
                <a:gd name="T37" fmla="*/ 281 h 529"/>
                <a:gd name="T38" fmla="*/ 3 w 360"/>
                <a:gd name="T39" fmla="*/ 285 h 529"/>
                <a:gd name="T40" fmla="*/ 6 w 360"/>
                <a:gd name="T41" fmla="*/ 288 h 529"/>
                <a:gd name="T42" fmla="*/ 12 w 360"/>
                <a:gd name="T43" fmla="*/ 289 h 529"/>
                <a:gd name="T44" fmla="*/ 62 w 360"/>
                <a:gd name="T45" fmla="*/ 289 h 529"/>
                <a:gd name="T46" fmla="*/ 95 w 360"/>
                <a:gd name="T47" fmla="*/ 519 h 529"/>
                <a:gd name="T48" fmla="*/ 98 w 360"/>
                <a:gd name="T49" fmla="*/ 523 h 529"/>
                <a:gd name="T50" fmla="*/ 100 w 360"/>
                <a:gd name="T51" fmla="*/ 527 h 529"/>
                <a:gd name="T52" fmla="*/ 103 w 360"/>
                <a:gd name="T53" fmla="*/ 529 h 529"/>
                <a:gd name="T54" fmla="*/ 108 w 360"/>
                <a:gd name="T55" fmla="*/ 529 h 529"/>
                <a:gd name="T56" fmla="*/ 252 w 360"/>
                <a:gd name="T57" fmla="*/ 529 h 529"/>
                <a:gd name="T58" fmla="*/ 256 w 360"/>
                <a:gd name="T59" fmla="*/ 529 h 529"/>
                <a:gd name="T60" fmla="*/ 259 w 360"/>
                <a:gd name="T61" fmla="*/ 527 h 529"/>
                <a:gd name="T62" fmla="*/ 262 w 360"/>
                <a:gd name="T63" fmla="*/ 523 h 529"/>
                <a:gd name="T64" fmla="*/ 263 w 360"/>
                <a:gd name="T65" fmla="*/ 519 h 529"/>
                <a:gd name="T66" fmla="*/ 298 w 360"/>
                <a:gd name="T67" fmla="*/ 289 h 529"/>
                <a:gd name="T68" fmla="*/ 348 w 360"/>
                <a:gd name="T69" fmla="*/ 289 h 529"/>
                <a:gd name="T70" fmla="*/ 353 w 360"/>
                <a:gd name="T71" fmla="*/ 288 h 529"/>
                <a:gd name="T72" fmla="*/ 357 w 360"/>
                <a:gd name="T73" fmla="*/ 285 h 529"/>
                <a:gd name="T74" fmla="*/ 360 w 360"/>
                <a:gd name="T75" fmla="*/ 281 h 529"/>
                <a:gd name="T76" fmla="*/ 360 w 360"/>
                <a:gd name="T77" fmla="*/ 277 h 529"/>
                <a:gd name="T78" fmla="*/ 360 w 360"/>
                <a:gd name="T79" fmla="*/ 49 h 529"/>
                <a:gd name="T80" fmla="*/ 360 w 360"/>
                <a:gd name="T81" fmla="*/ 45 h 529"/>
                <a:gd name="T82" fmla="*/ 358 w 360"/>
                <a:gd name="T83" fmla="*/ 41 h 529"/>
                <a:gd name="T84" fmla="*/ 354 w 360"/>
                <a:gd name="T85" fmla="*/ 39 h 529"/>
                <a:gd name="T86" fmla="*/ 352 w 360"/>
                <a:gd name="T87" fmla="*/ 3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0" h="529">
                  <a:moveTo>
                    <a:pt x="352" y="37"/>
                  </a:moveTo>
                  <a:lnTo>
                    <a:pt x="244" y="1"/>
                  </a:lnTo>
                  <a:lnTo>
                    <a:pt x="239" y="0"/>
                  </a:lnTo>
                  <a:lnTo>
                    <a:pt x="235" y="1"/>
                  </a:lnTo>
                  <a:lnTo>
                    <a:pt x="231" y="4"/>
                  </a:lnTo>
                  <a:lnTo>
                    <a:pt x="229" y="8"/>
                  </a:lnTo>
                  <a:lnTo>
                    <a:pt x="180" y="116"/>
                  </a:lnTo>
                  <a:lnTo>
                    <a:pt x="131" y="8"/>
                  </a:lnTo>
                  <a:lnTo>
                    <a:pt x="128" y="4"/>
                  </a:lnTo>
                  <a:lnTo>
                    <a:pt x="125" y="1"/>
                  </a:lnTo>
                  <a:lnTo>
                    <a:pt x="121" y="0"/>
                  </a:lnTo>
                  <a:lnTo>
                    <a:pt x="116" y="1"/>
                  </a:lnTo>
                  <a:lnTo>
                    <a:pt x="8" y="37"/>
                  </a:lnTo>
                  <a:lnTo>
                    <a:pt x="4" y="39"/>
                  </a:lnTo>
                  <a:lnTo>
                    <a:pt x="1" y="41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3" y="285"/>
                  </a:lnTo>
                  <a:lnTo>
                    <a:pt x="6" y="288"/>
                  </a:lnTo>
                  <a:lnTo>
                    <a:pt x="12" y="289"/>
                  </a:lnTo>
                  <a:lnTo>
                    <a:pt x="62" y="289"/>
                  </a:lnTo>
                  <a:lnTo>
                    <a:pt x="95" y="519"/>
                  </a:lnTo>
                  <a:lnTo>
                    <a:pt x="98" y="523"/>
                  </a:lnTo>
                  <a:lnTo>
                    <a:pt x="100" y="527"/>
                  </a:lnTo>
                  <a:lnTo>
                    <a:pt x="103" y="529"/>
                  </a:lnTo>
                  <a:lnTo>
                    <a:pt x="108" y="529"/>
                  </a:lnTo>
                  <a:lnTo>
                    <a:pt x="252" y="529"/>
                  </a:lnTo>
                  <a:lnTo>
                    <a:pt x="256" y="529"/>
                  </a:lnTo>
                  <a:lnTo>
                    <a:pt x="259" y="527"/>
                  </a:lnTo>
                  <a:lnTo>
                    <a:pt x="262" y="523"/>
                  </a:lnTo>
                  <a:lnTo>
                    <a:pt x="263" y="519"/>
                  </a:lnTo>
                  <a:lnTo>
                    <a:pt x="298" y="289"/>
                  </a:lnTo>
                  <a:lnTo>
                    <a:pt x="348" y="289"/>
                  </a:lnTo>
                  <a:lnTo>
                    <a:pt x="353" y="288"/>
                  </a:lnTo>
                  <a:lnTo>
                    <a:pt x="357" y="285"/>
                  </a:lnTo>
                  <a:lnTo>
                    <a:pt x="360" y="281"/>
                  </a:lnTo>
                  <a:lnTo>
                    <a:pt x="360" y="277"/>
                  </a:lnTo>
                  <a:lnTo>
                    <a:pt x="360" y="49"/>
                  </a:lnTo>
                  <a:lnTo>
                    <a:pt x="360" y="45"/>
                  </a:lnTo>
                  <a:lnTo>
                    <a:pt x="358" y="41"/>
                  </a:lnTo>
                  <a:lnTo>
                    <a:pt x="354" y="39"/>
                  </a:lnTo>
                  <a:lnTo>
                    <a:pt x="35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14" name="Group 113" descr="This is an icon of a human being. ">
            <a:extLst>
              <a:ext uri="{FF2B5EF4-FFF2-40B4-BE49-F238E27FC236}">
                <a16:creationId xmlns:a16="http://schemas.microsoft.com/office/drawing/2014/main" id="{8C2902A0-BCC1-4F77-9FAA-4D5AF02D1090}"/>
              </a:ext>
            </a:extLst>
          </p:cNvPr>
          <p:cNvGrpSpPr/>
          <p:nvPr/>
        </p:nvGrpSpPr>
        <p:grpSpPr>
          <a:xfrm>
            <a:off x="8651189" y="5933594"/>
            <a:ext cx="142875" cy="285750"/>
            <a:chOff x="8243888" y="5922963"/>
            <a:chExt cx="142875" cy="285750"/>
          </a:xfrm>
          <a:solidFill>
            <a:srgbClr val="7F7F7F"/>
          </a:solidFill>
        </p:grpSpPr>
        <p:sp>
          <p:nvSpPr>
            <p:cNvPr id="124" name="Freeform 3404">
              <a:extLst>
                <a:ext uri="{FF2B5EF4-FFF2-40B4-BE49-F238E27FC236}">
                  <a16:creationId xmlns:a16="http://schemas.microsoft.com/office/drawing/2014/main" id="{E2529654-5533-434D-8B04-70DDD2FD9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400" y="5922963"/>
              <a:ext cx="68262" cy="66675"/>
            </a:xfrm>
            <a:custGeom>
              <a:avLst/>
              <a:gdLst>
                <a:gd name="T0" fmla="*/ 94 w 168"/>
                <a:gd name="T1" fmla="*/ 167 h 168"/>
                <a:gd name="T2" fmla="*/ 109 w 168"/>
                <a:gd name="T3" fmla="*/ 164 h 168"/>
                <a:gd name="T4" fmla="*/ 125 w 168"/>
                <a:gd name="T5" fmla="*/ 158 h 168"/>
                <a:gd name="T6" fmla="*/ 139 w 168"/>
                <a:gd name="T7" fmla="*/ 149 h 168"/>
                <a:gd name="T8" fmla="*/ 149 w 168"/>
                <a:gd name="T9" fmla="*/ 137 h 168"/>
                <a:gd name="T10" fmla="*/ 158 w 168"/>
                <a:gd name="T11" fmla="*/ 123 h 168"/>
                <a:gd name="T12" fmla="*/ 164 w 168"/>
                <a:gd name="T13" fmla="*/ 109 h 168"/>
                <a:gd name="T14" fmla="*/ 168 w 168"/>
                <a:gd name="T15" fmla="*/ 92 h 168"/>
                <a:gd name="T16" fmla="*/ 168 w 168"/>
                <a:gd name="T17" fmla="*/ 74 h 168"/>
                <a:gd name="T18" fmla="*/ 164 w 168"/>
                <a:gd name="T19" fmla="*/ 59 h 168"/>
                <a:gd name="T20" fmla="*/ 158 w 168"/>
                <a:gd name="T21" fmla="*/ 43 h 168"/>
                <a:gd name="T22" fmla="*/ 149 w 168"/>
                <a:gd name="T23" fmla="*/ 31 h 168"/>
                <a:gd name="T24" fmla="*/ 139 w 168"/>
                <a:gd name="T25" fmla="*/ 19 h 168"/>
                <a:gd name="T26" fmla="*/ 125 w 168"/>
                <a:gd name="T27" fmla="*/ 10 h 168"/>
                <a:gd name="T28" fmla="*/ 109 w 168"/>
                <a:gd name="T29" fmla="*/ 4 h 168"/>
                <a:gd name="T30" fmla="*/ 94 w 168"/>
                <a:gd name="T31" fmla="*/ 0 h 168"/>
                <a:gd name="T32" fmla="*/ 76 w 168"/>
                <a:gd name="T33" fmla="*/ 0 h 168"/>
                <a:gd name="T34" fmla="*/ 59 w 168"/>
                <a:gd name="T35" fmla="*/ 4 h 168"/>
                <a:gd name="T36" fmla="*/ 45 w 168"/>
                <a:gd name="T37" fmla="*/ 10 h 168"/>
                <a:gd name="T38" fmla="*/ 31 w 168"/>
                <a:gd name="T39" fmla="*/ 19 h 168"/>
                <a:gd name="T40" fmla="*/ 19 w 168"/>
                <a:gd name="T41" fmla="*/ 31 h 168"/>
                <a:gd name="T42" fmla="*/ 10 w 168"/>
                <a:gd name="T43" fmla="*/ 43 h 168"/>
                <a:gd name="T44" fmla="*/ 4 w 168"/>
                <a:gd name="T45" fmla="*/ 59 h 168"/>
                <a:gd name="T46" fmla="*/ 1 w 168"/>
                <a:gd name="T47" fmla="*/ 75 h 168"/>
                <a:gd name="T48" fmla="*/ 1 w 168"/>
                <a:gd name="T49" fmla="*/ 92 h 168"/>
                <a:gd name="T50" fmla="*/ 4 w 168"/>
                <a:gd name="T51" fmla="*/ 109 h 168"/>
                <a:gd name="T52" fmla="*/ 10 w 168"/>
                <a:gd name="T53" fmla="*/ 123 h 168"/>
                <a:gd name="T54" fmla="*/ 19 w 168"/>
                <a:gd name="T55" fmla="*/ 137 h 168"/>
                <a:gd name="T56" fmla="*/ 31 w 168"/>
                <a:gd name="T57" fmla="*/ 149 h 168"/>
                <a:gd name="T58" fmla="*/ 45 w 168"/>
                <a:gd name="T59" fmla="*/ 158 h 168"/>
                <a:gd name="T60" fmla="*/ 59 w 168"/>
                <a:gd name="T61" fmla="*/ 164 h 168"/>
                <a:gd name="T62" fmla="*/ 76 w 168"/>
                <a:gd name="T63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168">
                  <a:moveTo>
                    <a:pt x="85" y="168"/>
                  </a:moveTo>
                  <a:lnTo>
                    <a:pt x="94" y="167"/>
                  </a:lnTo>
                  <a:lnTo>
                    <a:pt x="101" y="165"/>
                  </a:lnTo>
                  <a:lnTo>
                    <a:pt x="109" y="164"/>
                  </a:lnTo>
                  <a:lnTo>
                    <a:pt x="117" y="162"/>
                  </a:lnTo>
                  <a:lnTo>
                    <a:pt x="125" y="158"/>
                  </a:lnTo>
                  <a:lnTo>
                    <a:pt x="132" y="153"/>
                  </a:lnTo>
                  <a:lnTo>
                    <a:pt x="139" y="149"/>
                  </a:lnTo>
                  <a:lnTo>
                    <a:pt x="144" y="142"/>
                  </a:lnTo>
                  <a:lnTo>
                    <a:pt x="149" y="137"/>
                  </a:lnTo>
                  <a:lnTo>
                    <a:pt x="154" y="131"/>
                  </a:lnTo>
                  <a:lnTo>
                    <a:pt x="158" y="123"/>
                  </a:lnTo>
                  <a:lnTo>
                    <a:pt x="162" y="117"/>
                  </a:lnTo>
                  <a:lnTo>
                    <a:pt x="164" y="109"/>
                  </a:lnTo>
                  <a:lnTo>
                    <a:pt x="167" y="100"/>
                  </a:lnTo>
                  <a:lnTo>
                    <a:pt x="168" y="92"/>
                  </a:lnTo>
                  <a:lnTo>
                    <a:pt x="168" y="83"/>
                  </a:lnTo>
                  <a:lnTo>
                    <a:pt x="168" y="74"/>
                  </a:lnTo>
                  <a:lnTo>
                    <a:pt x="167" y="66"/>
                  </a:lnTo>
                  <a:lnTo>
                    <a:pt x="164" y="59"/>
                  </a:lnTo>
                  <a:lnTo>
                    <a:pt x="162" y="51"/>
                  </a:lnTo>
                  <a:lnTo>
                    <a:pt x="158" y="43"/>
                  </a:lnTo>
                  <a:lnTo>
                    <a:pt x="154" y="37"/>
                  </a:lnTo>
                  <a:lnTo>
                    <a:pt x="149" y="31"/>
                  </a:lnTo>
                  <a:lnTo>
                    <a:pt x="144" y="24"/>
                  </a:lnTo>
                  <a:lnTo>
                    <a:pt x="139" y="19"/>
                  </a:lnTo>
                  <a:lnTo>
                    <a:pt x="132" y="14"/>
                  </a:lnTo>
                  <a:lnTo>
                    <a:pt x="125" y="10"/>
                  </a:lnTo>
                  <a:lnTo>
                    <a:pt x="117" y="6"/>
                  </a:lnTo>
                  <a:lnTo>
                    <a:pt x="109" y="4"/>
                  </a:lnTo>
                  <a:lnTo>
                    <a:pt x="101" y="1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76" y="0"/>
                  </a:lnTo>
                  <a:lnTo>
                    <a:pt x="68" y="1"/>
                  </a:lnTo>
                  <a:lnTo>
                    <a:pt x="59" y="4"/>
                  </a:lnTo>
                  <a:lnTo>
                    <a:pt x="51" y="6"/>
                  </a:lnTo>
                  <a:lnTo>
                    <a:pt x="45" y="10"/>
                  </a:lnTo>
                  <a:lnTo>
                    <a:pt x="37" y="14"/>
                  </a:lnTo>
                  <a:lnTo>
                    <a:pt x="31" y="19"/>
                  </a:lnTo>
                  <a:lnTo>
                    <a:pt x="26" y="24"/>
                  </a:lnTo>
                  <a:lnTo>
                    <a:pt x="19" y="31"/>
                  </a:lnTo>
                  <a:lnTo>
                    <a:pt x="15" y="37"/>
                  </a:lnTo>
                  <a:lnTo>
                    <a:pt x="10" y="43"/>
                  </a:lnTo>
                  <a:lnTo>
                    <a:pt x="8" y="51"/>
                  </a:lnTo>
                  <a:lnTo>
                    <a:pt x="4" y="59"/>
                  </a:lnTo>
                  <a:lnTo>
                    <a:pt x="3" y="66"/>
                  </a:lnTo>
                  <a:lnTo>
                    <a:pt x="1" y="75"/>
                  </a:lnTo>
                  <a:lnTo>
                    <a:pt x="0" y="83"/>
                  </a:lnTo>
                  <a:lnTo>
                    <a:pt x="1" y="92"/>
                  </a:lnTo>
                  <a:lnTo>
                    <a:pt x="3" y="100"/>
                  </a:lnTo>
                  <a:lnTo>
                    <a:pt x="4" y="109"/>
                  </a:lnTo>
                  <a:lnTo>
                    <a:pt x="8" y="117"/>
                  </a:lnTo>
                  <a:lnTo>
                    <a:pt x="10" y="123"/>
                  </a:lnTo>
                  <a:lnTo>
                    <a:pt x="15" y="131"/>
                  </a:lnTo>
                  <a:lnTo>
                    <a:pt x="19" y="137"/>
                  </a:lnTo>
                  <a:lnTo>
                    <a:pt x="26" y="142"/>
                  </a:lnTo>
                  <a:lnTo>
                    <a:pt x="31" y="149"/>
                  </a:lnTo>
                  <a:lnTo>
                    <a:pt x="37" y="153"/>
                  </a:lnTo>
                  <a:lnTo>
                    <a:pt x="45" y="158"/>
                  </a:lnTo>
                  <a:lnTo>
                    <a:pt x="51" y="162"/>
                  </a:lnTo>
                  <a:lnTo>
                    <a:pt x="59" y="164"/>
                  </a:lnTo>
                  <a:lnTo>
                    <a:pt x="68" y="165"/>
                  </a:lnTo>
                  <a:lnTo>
                    <a:pt x="76" y="167"/>
                  </a:lnTo>
                  <a:lnTo>
                    <a:pt x="85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5" name="Freeform 3405">
              <a:extLst>
                <a:ext uri="{FF2B5EF4-FFF2-40B4-BE49-F238E27FC236}">
                  <a16:creationId xmlns:a16="http://schemas.microsoft.com/office/drawing/2014/main" id="{342B65F4-34B0-4A15-A813-63ED93FE9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3888" y="5999163"/>
              <a:ext cx="142875" cy="209550"/>
            </a:xfrm>
            <a:custGeom>
              <a:avLst/>
              <a:gdLst>
                <a:gd name="T0" fmla="*/ 352 w 360"/>
                <a:gd name="T1" fmla="*/ 37 h 529"/>
                <a:gd name="T2" fmla="*/ 244 w 360"/>
                <a:gd name="T3" fmla="*/ 1 h 529"/>
                <a:gd name="T4" fmla="*/ 239 w 360"/>
                <a:gd name="T5" fmla="*/ 0 h 529"/>
                <a:gd name="T6" fmla="*/ 235 w 360"/>
                <a:gd name="T7" fmla="*/ 1 h 529"/>
                <a:gd name="T8" fmla="*/ 231 w 360"/>
                <a:gd name="T9" fmla="*/ 4 h 529"/>
                <a:gd name="T10" fmla="*/ 229 w 360"/>
                <a:gd name="T11" fmla="*/ 8 h 529"/>
                <a:gd name="T12" fmla="*/ 180 w 360"/>
                <a:gd name="T13" fmla="*/ 116 h 529"/>
                <a:gd name="T14" fmla="*/ 131 w 360"/>
                <a:gd name="T15" fmla="*/ 8 h 529"/>
                <a:gd name="T16" fmla="*/ 128 w 360"/>
                <a:gd name="T17" fmla="*/ 4 h 529"/>
                <a:gd name="T18" fmla="*/ 125 w 360"/>
                <a:gd name="T19" fmla="*/ 1 h 529"/>
                <a:gd name="T20" fmla="*/ 121 w 360"/>
                <a:gd name="T21" fmla="*/ 0 h 529"/>
                <a:gd name="T22" fmla="*/ 116 w 360"/>
                <a:gd name="T23" fmla="*/ 1 h 529"/>
                <a:gd name="T24" fmla="*/ 8 w 360"/>
                <a:gd name="T25" fmla="*/ 37 h 529"/>
                <a:gd name="T26" fmla="*/ 4 w 360"/>
                <a:gd name="T27" fmla="*/ 39 h 529"/>
                <a:gd name="T28" fmla="*/ 1 w 360"/>
                <a:gd name="T29" fmla="*/ 41 h 529"/>
                <a:gd name="T30" fmla="*/ 0 w 360"/>
                <a:gd name="T31" fmla="*/ 45 h 529"/>
                <a:gd name="T32" fmla="*/ 0 w 360"/>
                <a:gd name="T33" fmla="*/ 49 h 529"/>
                <a:gd name="T34" fmla="*/ 0 w 360"/>
                <a:gd name="T35" fmla="*/ 277 h 529"/>
                <a:gd name="T36" fmla="*/ 0 w 360"/>
                <a:gd name="T37" fmla="*/ 281 h 529"/>
                <a:gd name="T38" fmla="*/ 3 w 360"/>
                <a:gd name="T39" fmla="*/ 285 h 529"/>
                <a:gd name="T40" fmla="*/ 6 w 360"/>
                <a:gd name="T41" fmla="*/ 288 h 529"/>
                <a:gd name="T42" fmla="*/ 12 w 360"/>
                <a:gd name="T43" fmla="*/ 289 h 529"/>
                <a:gd name="T44" fmla="*/ 62 w 360"/>
                <a:gd name="T45" fmla="*/ 289 h 529"/>
                <a:gd name="T46" fmla="*/ 95 w 360"/>
                <a:gd name="T47" fmla="*/ 519 h 529"/>
                <a:gd name="T48" fmla="*/ 98 w 360"/>
                <a:gd name="T49" fmla="*/ 523 h 529"/>
                <a:gd name="T50" fmla="*/ 100 w 360"/>
                <a:gd name="T51" fmla="*/ 527 h 529"/>
                <a:gd name="T52" fmla="*/ 103 w 360"/>
                <a:gd name="T53" fmla="*/ 529 h 529"/>
                <a:gd name="T54" fmla="*/ 108 w 360"/>
                <a:gd name="T55" fmla="*/ 529 h 529"/>
                <a:gd name="T56" fmla="*/ 252 w 360"/>
                <a:gd name="T57" fmla="*/ 529 h 529"/>
                <a:gd name="T58" fmla="*/ 256 w 360"/>
                <a:gd name="T59" fmla="*/ 529 h 529"/>
                <a:gd name="T60" fmla="*/ 259 w 360"/>
                <a:gd name="T61" fmla="*/ 527 h 529"/>
                <a:gd name="T62" fmla="*/ 262 w 360"/>
                <a:gd name="T63" fmla="*/ 523 h 529"/>
                <a:gd name="T64" fmla="*/ 263 w 360"/>
                <a:gd name="T65" fmla="*/ 519 h 529"/>
                <a:gd name="T66" fmla="*/ 298 w 360"/>
                <a:gd name="T67" fmla="*/ 289 h 529"/>
                <a:gd name="T68" fmla="*/ 348 w 360"/>
                <a:gd name="T69" fmla="*/ 289 h 529"/>
                <a:gd name="T70" fmla="*/ 353 w 360"/>
                <a:gd name="T71" fmla="*/ 288 h 529"/>
                <a:gd name="T72" fmla="*/ 357 w 360"/>
                <a:gd name="T73" fmla="*/ 285 h 529"/>
                <a:gd name="T74" fmla="*/ 360 w 360"/>
                <a:gd name="T75" fmla="*/ 281 h 529"/>
                <a:gd name="T76" fmla="*/ 360 w 360"/>
                <a:gd name="T77" fmla="*/ 277 h 529"/>
                <a:gd name="T78" fmla="*/ 360 w 360"/>
                <a:gd name="T79" fmla="*/ 49 h 529"/>
                <a:gd name="T80" fmla="*/ 360 w 360"/>
                <a:gd name="T81" fmla="*/ 45 h 529"/>
                <a:gd name="T82" fmla="*/ 358 w 360"/>
                <a:gd name="T83" fmla="*/ 41 h 529"/>
                <a:gd name="T84" fmla="*/ 354 w 360"/>
                <a:gd name="T85" fmla="*/ 39 h 529"/>
                <a:gd name="T86" fmla="*/ 352 w 360"/>
                <a:gd name="T87" fmla="*/ 3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0" h="529">
                  <a:moveTo>
                    <a:pt x="352" y="37"/>
                  </a:moveTo>
                  <a:lnTo>
                    <a:pt x="244" y="1"/>
                  </a:lnTo>
                  <a:lnTo>
                    <a:pt x="239" y="0"/>
                  </a:lnTo>
                  <a:lnTo>
                    <a:pt x="235" y="1"/>
                  </a:lnTo>
                  <a:lnTo>
                    <a:pt x="231" y="4"/>
                  </a:lnTo>
                  <a:lnTo>
                    <a:pt x="229" y="8"/>
                  </a:lnTo>
                  <a:lnTo>
                    <a:pt x="180" y="116"/>
                  </a:lnTo>
                  <a:lnTo>
                    <a:pt x="131" y="8"/>
                  </a:lnTo>
                  <a:lnTo>
                    <a:pt x="128" y="4"/>
                  </a:lnTo>
                  <a:lnTo>
                    <a:pt x="125" y="1"/>
                  </a:lnTo>
                  <a:lnTo>
                    <a:pt x="121" y="0"/>
                  </a:lnTo>
                  <a:lnTo>
                    <a:pt x="116" y="1"/>
                  </a:lnTo>
                  <a:lnTo>
                    <a:pt x="8" y="37"/>
                  </a:lnTo>
                  <a:lnTo>
                    <a:pt x="4" y="39"/>
                  </a:lnTo>
                  <a:lnTo>
                    <a:pt x="1" y="41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3" y="285"/>
                  </a:lnTo>
                  <a:lnTo>
                    <a:pt x="6" y="288"/>
                  </a:lnTo>
                  <a:lnTo>
                    <a:pt x="12" y="289"/>
                  </a:lnTo>
                  <a:lnTo>
                    <a:pt x="62" y="289"/>
                  </a:lnTo>
                  <a:lnTo>
                    <a:pt x="95" y="519"/>
                  </a:lnTo>
                  <a:lnTo>
                    <a:pt x="98" y="523"/>
                  </a:lnTo>
                  <a:lnTo>
                    <a:pt x="100" y="527"/>
                  </a:lnTo>
                  <a:lnTo>
                    <a:pt x="103" y="529"/>
                  </a:lnTo>
                  <a:lnTo>
                    <a:pt x="108" y="529"/>
                  </a:lnTo>
                  <a:lnTo>
                    <a:pt x="252" y="529"/>
                  </a:lnTo>
                  <a:lnTo>
                    <a:pt x="256" y="529"/>
                  </a:lnTo>
                  <a:lnTo>
                    <a:pt x="259" y="527"/>
                  </a:lnTo>
                  <a:lnTo>
                    <a:pt x="262" y="523"/>
                  </a:lnTo>
                  <a:lnTo>
                    <a:pt x="263" y="519"/>
                  </a:lnTo>
                  <a:lnTo>
                    <a:pt x="298" y="289"/>
                  </a:lnTo>
                  <a:lnTo>
                    <a:pt x="348" y="289"/>
                  </a:lnTo>
                  <a:lnTo>
                    <a:pt x="353" y="288"/>
                  </a:lnTo>
                  <a:lnTo>
                    <a:pt x="357" y="285"/>
                  </a:lnTo>
                  <a:lnTo>
                    <a:pt x="360" y="281"/>
                  </a:lnTo>
                  <a:lnTo>
                    <a:pt x="360" y="277"/>
                  </a:lnTo>
                  <a:lnTo>
                    <a:pt x="360" y="49"/>
                  </a:lnTo>
                  <a:lnTo>
                    <a:pt x="360" y="45"/>
                  </a:lnTo>
                  <a:lnTo>
                    <a:pt x="358" y="41"/>
                  </a:lnTo>
                  <a:lnTo>
                    <a:pt x="354" y="39"/>
                  </a:lnTo>
                  <a:lnTo>
                    <a:pt x="35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15" name="Group 114" descr="This is an icon of a human being. ">
            <a:extLst>
              <a:ext uri="{FF2B5EF4-FFF2-40B4-BE49-F238E27FC236}">
                <a16:creationId xmlns:a16="http://schemas.microsoft.com/office/drawing/2014/main" id="{F558746D-512C-4A01-AFD6-31BB27D352E3}"/>
              </a:ext>
            </a:extLst>
          </p:cNvPr>
          <p:cNvGrpSpPr/>
          <p:nvPr/>
        </p:nvGrpSpPr>
        <p:grpSpPr>
          <a:xfrm>
            <a:off x="8892333" y="5933594"/>
            <a:ext cx="142875" cy="285750"/>
            <a:chOff x="8243888" y="5922963"/>
            <a:chExt cx="142875" cy="285750"/>
          </a:xfrm>
          <a:solidFill>
            <a:srgbClr val="7F7F7F"/>
          </a:solidFill>
        </p:grpSpPr>
        <p:sp>
          <p:nvSpPr>
            <p:cNvPr id="122" name="Freeform 3404">
              <a:extLst>
                <a:ext uri="{FF2B5EF4-FFF2-40B4-BE49-F238E27FC236}">
                  <a16:creationId xmlns:a16="http://schemas.microsoft.com/office/drawing/2014/main" id="{4A448E7F-5CC2-4E5F-9124-D4BCDC45F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400" y="5922963"/>
              <a:ext cx="68262" cy="66675"/>
            </a:xfrm>
            <a:custGeom>
              <a:avLst/>
              <a:gdLst>
                <a:gd name="T0" fmla="*/ 94 w 168"/>
                <a:gd name="T1" fmla="*/ 167 h 168"/>
                <a:gd name="T2" fmla="*/ 109 w 168"/>
                <a:gd name="T3" fmla="*/ 164 h 168"/>
                <a:gd name="T4" fmla="*/ 125 w 168"/>
                <a:gd name="T5" fmla="*/ 158 h 168"/>
                <a:gd name="T6" fmla="*/ 139 w 168"/>
                <a:gd name="T7" fmla="*/ 149 h 168"/>
                <a:gd name="T8" fmla="*/ 149 w 168"/>
                <a:gd name="T9" fmla="*/ 137 h 168"/>
                <a:gd name="T10" fmla="*/ 158 w 168"/>
                <a:gd name="T11" fmla="*/ 123 h 168"/>
                <a:gd name="T12" fmla="*/ 164 w 168"/>
                <a:gd name="T13" fmla="*/ 109 h 168"/>
                <a:gd name="T14" fmla="*/ 168 w 168"/>
                <a:gd name="T15" fmla="*/ 92 h 168"/>
                <a:gd name="T16" fmla="*/ 168 w 168"/>
                <a:gd name="T17" fmla="*/ 74 h 168"/>
                <a:gd name="T18" fmla="*/ 164 w 168"/>
                <a:gd name="T19" fmla="*/ 59 h 168"/>
                <a:gd name="T20" fmla="*/ 158 w 168"/>
                <a:gd name="T21" fmla="*/ 43 h 168"/>
                <a:gd name="T22" fmla="*/ 149 w 168"/>
                <a:gd name="T23" fmla="*/ 31 h 168"/>
                <a:gd name="T24" fmla="*/ 139 w 168"/>
                <a:gd name="T25" fmla="*/ 19 h 168"/>
                <a:gd name="T26" fmla="*/ 125 w 168"/>
                <a:gd name="T27" fmla="*/ 10 h 168"/>
                <a:gd name="T28" fmla="*/ 109 w 168"/>
                <a:gd name="T29" fmla="*/ 4 h 168"/>
                <a:gd name="T30" fmla="*/ 94 w 168"/>
                <a:gd name="T31" fmla="*/ 0 h 168"/>
                <a:gd name="T32" fmla="*/ 76 w 168"/>
                <a:gd name="T33" fmla="*/ 0 h 168"/>
                <a:gd name="T34" fmla="*/ 59 w 168"/>
                <a:gd name="T35" fmla="*/ 4 h 168"/>
                <a:gd name="T36" fmla="*/ 45 w 168"/>
                <a:gd name="T37" fmla="*/ 10 h 168"/>
                <a:gd name="T38" fmla="*/ 31 w 168"/>
                <a:gd name="T39" fmla="*/ 19 h 168"/>
                <a:gd name="T40" fmla="*/ 19 w 168"/>
                <a:gd name="T41" fmla="*/ 31 h 168"/>
                <a:gd name="T42" fmla="*/ 10 w 168"/>
                <a:gd name="T43" fmla="*/ 43 h 168"/>
                <a:gd name="T44" fmla="*/ 4 w 168"/>
                <a:gd name="T45" fmla="*/ 59 h 168"/>
                <a:gd name="T46" fmla="*/ 1 w 168"/>
                <a:gd name="T47" fmla="*/ 75 h 168"/>
                <a:gd name="T48" fmla="*/ 1 w 168"/>
                <a:gd name="T49" fmla="*/ 92 h 168"/>
                <a:gd name="T50" fmla="*/ 4 w 168"/>
                <a:gd name="T51" fmla="*/ 109 h 168"/>
                <a:gd name="T52" fmla="*/ 10 w 168"/>
                <a:gd name="T53" fmla="*/ 123 h 168"/>
                <a:gd name="T54" fmla="*/ 19 w 168"/>
                <a:gd name="T55" fmla="*/ 137 h 168"/>
                <a:gd name="T56" fmla="*/ 31 w 168"/>
                <a:gd name="T57" fmla="*/ 149 h 168"/>
                <a:gd name="T58" fmla="*/ 45 w 168"/>
                <a:gd name="T59" fmla="*/ 158 h 168"/>
                <a:gd name="T60" fmla="*/ 59 w 168"/>
                <a:gd name="T61" fmla="*/ 164 h 168"/>
                <a:gd name="T62" fmla="*/ 76 w 168"/>
                <a:gd name="T63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168">
                  <a:moveTo>
                    <a:pt x="85" y="168"/>
                  </a:moveTo>
                  <a:lnTo>
                    <a:pt x="94" y="167"/>
                  </a:lnTo>
                  <a:lnTo>
                    <a:pt x="101" y="165"/>
                  </a:lnTo>
                  <a:lnTo>
                    <a:pt x="109" y="164"/>
                  </a:lnTo>
                  <a:lnTo>
                    <a:pt x="117" y="162"/>
                  </a:lnTo>
                  <a:lnTo>
                    <a:pt x="125" y="158"/>
                  </a:lnTo>
                  <a:lnTo>
                    <a:pt x="132" y="153"/>
                  </a:lnTo>
                  <a:lnTo>
                    <a:pt x="139" y="149"/>
                  </a:lnTo>
                  <a:lnTo>
                    <a:pt x="144" y="142"/>
                  </a:lnTo>
                  <a:lnTo>
                    <a:pt x="149" y="137"/>
                  </a:lnTo>
                  <a:lnTo>
                    <a:pt x="154" y="131"/>
                  </a:lnTo>
                  <a:lnTo>
                    <a:pt x="158" y="123"/>
                  </a:lnTo>
                  <a:lnTo>
                    <a:pt x="162" y="117"/>
                  </a:lnTo>
                  <a:lnTo>
                    <a:pt x="164" y="109"/>
                  </a:lnTo>
                  <a:lnTo>
                    <a:pt x="167" y="100"/>
                  </a:lnTo>
                  <a:lnTo>
                    <a:pt x="168" y="92"/>
                  </a:lnTo>
                  <a:lnTo>
                    <a:pt x="168" y="83"/>
                  </a:lnTo>
                  <a:lnTo>
                    <a:pt x="168" y="74"/>
                  </a:lnTo>
                  <a:lnTo>
                    <a:pt x="167" y="66"/>
                  </a:lnTo>
                  <a:lnTo>
                    <a:pt x="164" y="59"/>
                  </a:lnTo>
                  <a:lnTo>
                    <a:pt x="162" y="51"/>
                  </a:lnTo>
                  <a:lnTo>
                    <a:pt x="158" y="43"/>
                  </a:lnTo>
                  <a:lnTo>
                    <a:pt x="154" y="37"/>
                  </a:lnTo>
                  <a:lnTo>
                    <a:pt x="149" y="31"/>
                  </a:lnTo>
                  <a:lnTo>
                    <a:pt x="144" y="24"/>
                  </a:lnTo>
                  <a:lnTo>
                    <a:pt x="139" y="19"/>
                  </a:lnTo>
                  <a:lnTo>
                    <a:pt x="132" y="14"/>
                  </a:lnTo>
                  <a:lnTo>
                    <a:pt x="125" y="10"/>
                  </a:lnTo>
                  <a:lnTo>
                    <a:pt x="117" y="6"/>
                  </a:lnTo>
                  <a:lnTo>
                    <a:pt x="109" y="4"/>
                  </a:lnTo>
                  <a:lnTo>
                    <a:pt x="101" y="1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76" y="0"/>
                  </a:lnTo>
                  <a:lnTo>
                    <a:pt x="68" y="1"/>
                  </a:lnTo>
                  <a:lnTo>
                    <a:pt x="59" y="4"/>
                  </a:lnTo>
                  <a:lnTo>
                    <a:pt x="51" y="6"/>
                  </a:lnTo>
                  <a:lnTo>
                    <a:pt x="45" y="10"/>
                  </a:lnTo>
                  <a:lnTo>
                    <a:pt x="37" y="14"/>
                  </a:lnTo>
                  <a:lnTo>
                    <a:pt x="31" y="19"/>
                  </a:lnTo>
                  <a:lnTo>
                    <a:pt x="26" y="24"/>
                  </a:lnTo>
                  <a:lnTo>
                    <a:pt x="19" y="31"/>
                  </a:lnTo>
                  <a:lnTo>
                    <a:pt x="15" y="37"/>
                  </a:lnTo>
                  <a:lnTo>
                    <a:pt x="10" y="43"/>
                  </a:lnTo>
                  <a:lnTo>
                    <a:pt x="8" y="51"/>
                  </a:lnTo>
                  <a:lnTo>
                    <a:pt x="4" y="59"/>
                  </a:lnTo>
                  <a:lnTo>
                    <a:pt x="3" y="66"/>
                  </a:lnTo>
                  <a:lnTo>
                    <a:pt x="1" y="75"/>
                  </a:lnTo>
                  <a:lnTo>
                    <a:pt x="0" y="83"/>
                  </a:lnTo>
                  <a:lnTo>
                    <a:pt x="1" y="92"/>
                  </a:lnTo>
                  <a:lnTo>
                    <a:pt x="3" y="100"/>
                  </a:lnTo>
                  <a:lnTo>
                    <a:pt x="4" y="109"/>
                  </a:lnTo>
                  <a:lnTo>
                    <a:pt x="8" y="117"/>
                  </a:lnTo>
                  <a:lnTo>
                    <a:pt x="10" y="123"/>
                  </a:lnTo>
                  <a:lnTo>
                    <a:pt x="15" y="131"/>
                  </a:lnTo>
                  <a:lnTo>
                    <a:pt x="19" y="137"/>
                  </a:lnTo>
                  <a:lnTo>
                    <a:pt x="26" y="142"/>
                  </a:lnTo>
                  <a:lnTo>
                    <a:pt x="31" y="149"/>
                  </a:lnTo>
                  <a:lnTo>
                    <a:pt x="37" y="153"/>
                  </a:lnTo>
                  <a:lnTo>
                    <a:pt x="45" y="158"/>
                  </a:lnTo>
                  <a:lnTo>
                    <a:pt x="51" y="162"/>
                  </a:lnTo>
                  <a:lnTo>
                    <a:pt x="59" y="164"/>
                  </a:lnTo>
                  <a:lnTo>
                    <a:pt x="68" y="165"/>
                  </a:lnTo>
                  <a:lnTo>
                    <a:pt x="76" y="167"/>
                  </a:lnTo>
                  <a:lnTo>
                    <a:pt x="85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3" name="Freeform 3405">
              <a:extLst>
                <a:ext uri="{FF2B5EF4-FFF2-40B4-BE49-F238E27FC236}">
                  <a16:creationId xmlns:a16="http://schemas.microsoft.com/office/drawing/2014/main" id="{43BC59B7-2314-4E8F-96DB-4EEA1B0B2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3888" y="5999163"/>
              <a:ext cx="142875" cy="209550"/>
            </a:xfrm>
            <a:custGeom>
              <a:avLst/>
              <a:gdLst>
                <a:gd name="T0" fmla="*/ 352 w 360"/>
                <a:gd name="T1" fmla="*/ 37 h 529"/>
                <a:gd name="T2" fmla="*/ 244 w 360"/>
                <a:gd name="T3" fmla="*/ 1 h 529"/>
                <a:gd name="T4" fmla="*/ 239 w 360"/>
                <a:gd name="T5" fmla="*/ 0 h 529"/>
                <a:gd name="T6" fmla="*/ 235 w 360"/>
                <a:gd name="T7" fmla="*/ 1 h 529"/>
                <a:gd name="T8" fmla="*/ 231 w 360"/>
                <a:gd name="T9" fmla="*/ 4 h 529"/>
                <a:gd name="T10" fmla="*/ 229 w 360"/>
                <a:gd name="T11" fmla="*/ 8 h 529"/>
                <a:gd name="T12" fmla="*/ 180 w 360"/>
                <a:gd name="T13" fmla="*/ 116 h 529"/>
                <a:gd name="T14" fmla="*/ 131 w 360"/>
                <a:gd name="T15" fmla="*/ 8 h 529"/>
                <a:gd name="T16" fmla="*/ 128 w 360"/>
                <a:gd name="T17" fmla="*/ 4 h 529"/>
                <a:gd name="T18" fmla="*/ 125 w 360"/>
                <a:gd name="T19" fmla="*/ 1 h 529"/>
                <a:gd name="T20" fmla="*/ 121 w 360"/>
                <a:gd name="T21" fmla="*/ 0 h 529"/>
                <a:gd name="T22" fmla="*/ 116 w 360"/>
                <a:gd name="T23" fmla="*/ 1 h 529"/>
                <a:gd name="T24" fmla="*/ 8 w 360"/>
                <a:gd name="T25" fmla="*/ 37 h 529"/>
                <a:gd name="T26" fmla="*/ 4 w 360"/>
                <a:gd name="T27" fmla="*/ 39 h 529"/>
                <a:gd name="T28" fmla="*/ 1 w 360"/>
                <a:gd name="T29" fmla="*/ 41 h 529"/>
                <a:gd name="T30" fmla="*/ 0 w 360"/>
                <a:gd name="T31" fmla="*/ 45 h 529"/>
                <a:gd name="T32" fmla="*/ 0 w 360"/>
                <a:gd name="T33" fmla="*/ 49 h 529"/>
                <a:gd name="T34" fmla="*/ 0 w 360"/>
                <a:gd name="T35" fmla="*/ 277 h 529"/>
                <a:gd name="T36" fmla="*/ 0 w 360"/>
                <a:gd name="T37" fmla="*/ 281 h 529"/>
                <a:gd name="T38" fmla="*/ 3 w 360"/>
                <a:gd name="T39" fmla="*/ 285 h 529"/>
                <a:gd name="T40" fmla="*/ 6 w 360"/>
                <a:gd name="T41" fmla="*/ 288 h 529"/>
                <a:gd name="T42" fmla="*/ 12 w 360"/>
                <a:gd name="T43" fmla="*/ 289 h 529"/>
                <a:gd name="T44" fmla="*/ 62 w 360"/>
                <a:gd name="T45" fmla="*/ 289 h 529"/>
                <a:gd name="T46" fmla="*/ 95 w 360"/>
                <a:gd name="T47" fmla="*/ 519 h 529"/>
                <a:gd name="T48" fmla="*/ 98 w 360"/>
                <a:gd name="T49" fmla="*/ 523 h 529"/>
                <a:gd name="T50" fmla="*/ 100 w 360"/>
                <a:gd name="T51" fmla="*/ 527 h 529"/>
                <a:gd name="T52" fmla="*/ 103 w 360"/>
                <a:gd name="T53" fmla="*/ 529 h 529"/>
                <a:gd name="T54" fmla="*/ 108 w 360"/>
                <a:gd name="T55" fmla="*/ 529 h 529"/>
                <a:gd name="T56" fmla="*/ 252 w 360"/>
                <a:gd name="T57" fmla="*/ 529 h 529"/>
                <a:gd name="T58" fmla="*/ 256 w 360"/>
                <a:gd name="T59" fmla="*/ 529 h 529"/>
                <a:gd name="T60" fmla="*/ 259 w 360"/>
                <a:gd name="T61" fmla="*/ 527 h 529"/>
                <a:gd name="T62" fmla="*/ 262 w 360"/>
                <a:gd name="T63" fmla="*/ 523 h 529"/>
                <a:gd name="T64" fmla="*/ 263 w 360"/>
                <a:gd name="T65" fmla="*/ 519 h 529"/>
                <a:gd name="T66" fmla="*/ 298 w 360"/>
                <a:gd name="T67" fmla="*/ 289 h 529"/>
                <a:gd name="T68" fmla="*/ 348 w 360"/>
                <a:gd name="T69" fmla="*/ 289 h 529"/>
                <a:gd name="T70" fmla="*/ 353 w 360"/>
                <a:gd name="T71" fmla="*/ 288 h 529"/>
                <a:gd name="T72" fmla="*/ 357 w 360"/>
                <a:gd name="T73" fmla="*/ 285 h 529"/>
                <a:gd name="T74" fmla="*/ 360 w 360"/>
                <a:gd name="T75" fmla="*/ 281 h 529"/>
                <a:gd name="T76" fmla="*/ 360 w 360"/>
                <a:gd name="T77" fmla="*/ 277 h 529"/>
                <a:gd name="T78" fmla="*/ 360 w 360"/>
                <a:gd name="T79" fmla="*/ 49 h 529"/>
                <a:gd name="T80" fmla="*/ 360 w 360"/>
                <a:gd name="T81" fmla="*/ 45 h 529"/>
                <a:gd name="T82" fmla="*/ 358 w 360"/>
                <a:gd name="T83" fmla="*/ 41 h 529"/>
                <a:gd name="T84" fmla="*/ 354 w 360"/>
                <a:gd name="T85" fmla="*/ 39 h 529"/>
                <a:gd name="T86" fmla="*/ 352 w 360"/>
                <a:gd name="T87" fmla="*/ 3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0" h="529">
                  <a:moveTo>
                    <a:pt x="352" y="37"/>
                  </a:moveTo>
                  <a:lnTo>
                    <a:pt x="244" y="1"/>
                  </a:lnTo>
                  <a:lnTo>
                    <a:pt x="239" y="0"/>
                  </a:lnTo>
                  <a:lnTo>
                    <a:pt x="235" y="1"/>
                  </a:lnTo>
                  <a:lnTo>
                    <a:pt x="231" y="4"/>
                  </a:lnTo>
                  <a:lnTo>
                    <a:pt x="229" y="8"/>
                  </a:lnTo>
                  <a:lnTo>
                    <a:pt x="180" y="116"/>
                  </a:lnTo>
                  <a:lnTo>
                    <a:pt x="131" y="8"/>
                  </a:lnTo>
                  <a:lnTo>
                    <a:pt x="128" y="4"/>
                  </a:lnTo>
                  <a:lnTo>
                    <a:pt x="125" y="1"/>
                  </a:lnTo>
                  <a:lnTo>
                    <a:pt x="121" y="0"/>
                  </a:lnTo>
                  <a:lnTo>
                    <a:pt x="116" y="1"/>
                  </a:lnTo>
                  <a:lnTo>
                    <a:pt x="8" y="37"/>
                  </a:lnTo>
                  <a:lnTo>
                    <a:pt x="4" y="39"/>
                  </a:lnTo>
                  <a:lnTo>
                    <a:pt x="1" y="41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3" y="285"/>
                  </a:lnTo>
                  <a:lnTo>
                    <a:pt x="6" y="288"/>
                  </a:lnTo>
                  <a:lnTo>
                    <a:pt x="12" y="289"/>
                  </a:lnTo>
                  <a:lnTo>
                    <a:pt x="62" y="289"/>
                  </a:lnTo>
                  <a:lnTo>
                    <a:pt x="95" y="519"/>
                  </a:lnTo>
                  <a:lnTo>
                    <a:pt x="98" y="523"/>
                  </a:lnTo>
                  <a:lnTo>
                    <a:pt x="100" y="527"/>
                  </a:lnTo>
                  <a:lnTo>
                    <a:pt x="103" y="529"/>
                  </a:lnTo>
                  <a:lnTo>
                    <a:pt x="108" y="529"/>
                  </a:lnTo>
                  <a:lnTo>
                    <a:pt x="252" y="529"/>
                  </a:lnTo>
                  <a:lnTo>
                    <a:pt x="256" y="529"/>
                  </a:lnTo>
                  <a:lnTo>
                    <a:pt x="259" y="527"/>
                  </a:lnTo>
                  <a:lnTo>
                    <a:pt x="262" y="523"/>
                  </a:lnTo>
                  <a:lnTo>
                    <a:pt x="263" y="519"/>
                  </a:lnTo>
                  <a:lnTo>
                    <a:pt x="298" y="289"/>
                  </a:lnTo>
                  <a:lnTo>
                    <a:pt x="348" y="289"/>
                  </a:lnTo>
                  <a:lnTo>
                    <a:pt x="353" y="288"/>
                  </a:lnTo>
                  <a:lnTo>
                    <a:pt x="357" y="285"/>
                  </a:lnTo>
                  <a:lnTo>
                    <a:pt x="360" y="281"/>
                  </a:lnTo>
                  <a:lnTo>
                    <a:pt x="360" y="277"/>
                  </a:lnTo>
                  <a:lnTo>
                    <a:pt x="360" y="49"/>
                  </a:lnTo>
                  <a:lnTo>
                    <a:pt x="360" y="45"/>
                  </a:lnTo>
                  <a:lnTo>
                    <a:pt x="358" y="41"/>
                  </a:lnTo>
                  <a:lnTo>
                    <a:pt x="354" y="39"/>
                  </a:lnTo>
                  <a:lnTo>
                    <a:pt x="35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16" name="Group 115" descr="This is an icon of a human being. ">
            <a:extLst>
              <a:ext uri="{FF2B5EF4-FFF2-40B4-BE49-F238E27FC236}">
                <a16:creationId xmlns:a16="http://schemas.microsoft.com/office/drawing/2014/main" id="{7289F142-A251-490A-AD54-468A6C94BCA2}"/>
              </a:ext>
            </a:extLst>
          </p:cNvPr>
          <p:cNvGrpSpPr/>
          <p:nvPr/>
        </p:nvGrpSpPr>
        <p:grpSpPr>
          <a:xfrm>
            <a:off x="9133477" y="5933594"/>
            <a:ext cx="142875" cy="285750"/>
            <a:chOff x="8243888" y="5922963"/>
            <a:chExt cx="142875" cy="285750"/>
          </a:xfrm>
          <a:solidFill>
            <a:srgbClr val="7F7F7F"/>
          </a:solidFill>
        </p:grpSpPr>
        <p:sp>
          <p:nvSpPr>
            <p:cNvPr id="120" name="Freeform 3404">
              <a:extLst>
                <a:ext uri="{FF2B5EF4-FFF2-40B4-BE49-F238E27FC236}">
                  <a16:creationId xmlns:a16="http://schemas.microsoft.com/office/drawing/2014/main" id="{5FF50150-E68E-4FBD-9FB3-1D30CE80C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400" y="5922963"/>
              <a:ext cx="68262" cy="66675"/>
            </a:xfrm>
            <a:custGeom>
              <a:avLst/>
              <a:gdLst>
                <a:gd name="T0" fmla="*/ 94 w 168"/>
                <a:gd name="T1" fmla="*/ 167 h 168"/>
                <a:gd name="T2" fmla="*/ 109 w 168"/>
                <a:gd name="T3" fmla="*/ 164 h 168"/>
                <a:gd name="T4" fmla="*/ 125 w 168"/>
                <a:gd name="T5" fmla="*/ 158 h 168"/>
                <a:gd name="T6" fmla="*/ 139 w 168"/>
                <a:gd name="T7" fmla="*/ 149 h 168"/>
                <a:gd name="T8" fmla="*/ 149 w 168"/>
                <a:gd name="T9" fmla="*/ 137 h 168"/>
                <a:gd name="T10" fmla="*/ 158 w 168"/>
                <a:gd name="T11" fmla="*/ 123 h 168"/>
                <a:gd name="T12" fmla="*/ 164 w 168"/>
                <a:gd name="T13" fmla="*/ 109 h 168"/>
                <a:gd name="T14" fmla="*/ 168 w 168"/>
                <a:gd name="T15" fmla="*/ 92 h 168"/>
                <a:gd name="T16" fmla="*/ 168 w 168"/>
                <a:gd name="T17" fmla="*/ 74 h 168"/>
                <a:gd name="T18" fmla="*/ 164 w 168"/>
                <a:gd name="T19" fmla="*/ 59 h 168"/>
                <a:gd name="T20" fmla="*/ 158 w 168"/>
                <a:gd name="T21" fmla="*/ 43 h 168"/>
                <a:gd name="T22" fmla="*/ 149 w 168"/>
                <a:gd name="T23" fmla="*/ 31 h 168"/>
                <a:gd name="T24" fmla="*/ 139 w 168"/>
                <a:gd name="T25" fmla="*/ 19 h 168"/>
                <a:gd name="T26" fmla="*/ 125 w 168"/>
                <a:gd name="T27" fmla="*/ 10 h 168"/>
                <a:gd name="T28" fmla="*/ 109 w 168"/>
                <a:gd name="T29" fmla="*/ 4 h 168"/>
                <a:gd name="T30" fmla="*/ 94 w 168"/>
                <a:gd name="T31" fmla="*/ 0 h 168"/>
                <a:gd name="T32" fmla="*/ 76 w 168"/>
                <a:gd name="T33" fmla="*/ 0 h 168"/>
                <a:gd name="T34" fmla="*/ 59 w 168"/>
                <a:gd name="T35" fmla="*/ 4 h 168"/>
                <a:gd name="T36" fmla="*/ 45 w 168"/>
                <a:gd name="T37" fmla="*/ 10 h 168"/>
                <a:gd name="T38" fmla="*/ 31 w 168"/>
                <a:gd name="T39" fmla="*/ 19 h 168"/>
                <a:gd name="T40" fmla="*/ 19 w 168"/>
                <a:gd name="T41" fmla="*/ 31 h 168"/>
                <a:gd name="T42" fmla="*/ 10 w 168"/>
                <a:gd name="T43" fmla="*/ 43 h 168"/>
                <a:gd name="T44" fmla="*/ 4 w 168"/>
                <a:gd name="T45" fmla="*/ 59 h 168"/>
                <a:gd name="T46" fmla="*/ 1 w 168"/>
                <a:gd name="T47" fmla="*/ 75 h 168"/>
                <a:gd name="T48" fmla="*/ 1 w 168"/>
                <a:gd name="T49" fmla="*/ 92 h 168"/>
                <a:gd name="T50" fmla="*/ 4 w 168"/>
                <a:gd name="T51" fmla="*/ 109 h 168"/>
                <a:gd name="T52" fmla="*/ 10 w 168"/>
                <a:gd name="T53" fmla="*/ 123 h 168"/>
                <a:gd name="T54" fmla="*/ 19 w 168"/>
                <a:gd name="T55" fmla="*/ 137 h 168"/>
                <a:gd name="T56" fmla="*/ 31 w 168"/>
                <a:gd name="T57" fmla="*/ 149 h 168"/>
                <a:gd name="T58" fmla="*/ 45 w 168"/>
                <a:gd name="T59" fmla="*/ 158 h 168"/>
                <a:gd name="T60" fmla="*/ 59 w 168"/>
                <a:gd name="T61" fmla="*/ 164 h 168"/>
                <a:gd name="T62" fmla="*/ 76 w 168"/>
                <a:gd name="T63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168">
                  <a:moveTo>
                    <a:pt x="85" y="168"/>
                  </a:moveTo>
                  <a:lnTo>
                    <a:pt x="94" y="167"/>
                  </a:lnTo>
                  <a:lnTo>
                    <a:pt x="101" y="165"/>
                  </a:lnTo>
                  <a:lnTo>
                    <a:pt x="109" y="164"/>
                  </a:lnTo>
                  <a:lnTo>
                    <a:pt x="117" y="162"/>
                  </a:lnTo>
                  <a:lnTo>
                    <a:pt x="125" y="158"/>
                  </a:lnTo>
                  <a:lnTo>
                    <a:pt x="132" y="153"/>
                  </a:lnTo>
                  <a:lnTo>
                    <a:pt x="139" y="149"/>
                  </a:lnTo>
                  <a:lnTo>
                    <a:pt x="144" y="142"/>
                  </a:lnTo>
                  <a:lnTo>
                    <a:pt x="149" y="137"/>
                  </a:lnTo>
                  <a:lnTo>
                    <a:pt x="154" y="131"/>
                  </a:lnTo>
                  <a:lnTo>
                    <a:pt x="158" y="123"/>
                  </a:lnTo>
                  <a:lnTo>
                    <a:pt x="162" y="117"/>
                  </a:lnTo>
                  <a:lnTo>
                    <a:pt x="164" y="109"/>
                  </a:lnTo>
                  <a:lnTo>
                    <a:pt x="167" y="100"/>
                  </a:lnTo>
                  <a:lnTo>
                    <a:pt x="168" y="92"/>
                  </a:lnTo>
                  <a:lnTo>
                    <a:pt x="168" y="83"/>
                  </a:lnTo>
                  <a:lnTo>
                    <a:pt x="168" y="74"/>
                  </a:lnTo>
                  <a:lnTo>
                    <a:pt x="167" y="66"/>
                  </a:lnTo>
                  <a:lnTo>
                    <a:pt x="164" y="59"/>
                  </a:lnTo>
                  <a:lnTo>
                    <a:pt x="162" y="51"/>
                  </a:lnTo>
                  <a:lnTo>
                    <a:pt x="158" y="43"/>
                  </a:lnTo>
                  <a:lnTo>
                    <a:pt x="154" y="37"/>
                  </a:lnTo>
                  <a:lnTo>
                    <a:pt x="149" y="31"/>
                  </a:lnTo>
                  <a:lnTo>
                    <a:pt x="144" y="24"/>
                  </a:lnTo>
                  <a:lnTo>
                    <a:pt x="139" y="19"/>
                  </a:lnTo>
                  <a:lnTo>
                    <a:pt x="132" y="14"/>
                  </a:lnTo>
                  <a:lnTo>
                    <a:pt x="125" y="10"/>
                  </a:lnTo>
                  <a:lnTo>
                    <a:pt x="117" y="6"/>
                  </a:lnTo>
                  <a:lnTo>
                    <a:pt x="109" y="4"/>
                  </a:lnTo>
                  <a:lnTo>
                    <a:pt x="101" y="1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76" y="0"/>
                  </a:lnTo>
                  <a:lnTo>
                    <a:pt x="68" y="1"/>
                  </a:lnTo>
                  <a:lnTo>
                    <a:pt x="59" y="4"/>
                  </a:lnTo>
                  <a:lnTo>
                    <a:pt x="51" y="6"/>
                  </a:lnTo>
                  <a:lnTo>
                    <a:pt x="45" y="10"/>
                  </a:lnTo>
                  <a:lnTo>
                    <a:pt x="37" y="14"/>
                  </a:lnTo>
                  <a:lnTo>
                    <a:pt x="31" y="19"/>
                  </a:lnTo>
                  <a:lnTo>
                    <a:pt x="26" y="24"/>
                  </a:lnTo>
                  <a:lnTo>
                    <a:pt x="19" y="31"/>
                  </a:lnTo>
                  <a:lnTo>
                    <a:pt x="15" y="37"/>
                  </a:lnTo>
                  <a:lnTo>
                    <a:pt x="10" y="43"/>
                  </a:lnTo>
                  <a:lnTo>
                    <a:pt x="8" y="51"/>
                  </a:lnTo>
                  <a:lnTo>
                    <a:pt x="4" y="59"/>
                  </a:lnTo>
                  <a:lnTo>
                    <a:pt x="3" y="66"/>
                  </a:lnTo>
                  <a:lnTo>
                    <a:pt x="1" y="75"/>
                  </a:lnTo>
                  <a:lnTo>
                    <a:pt x="0" y="83"/>
                  </a:lnTo>
                  <a:lnTo>
                    <a:pt x="1" y="92"/>
                  </a:lnTo>
                  <a:lnTo>
                    <a:pt x="3" y="100"/>
                  </a:lnTo>
                  <a:lnTo>
                    <a:pt x="4" y="109"/>
                  </a:lnTo>
                  <a:lnTo>
                    <a:pt x="8" y="117"/>
                  </a:lnTo>
                  <a:lnTo>
                    <a:pt x="10" y="123"/>
                  </a:lnTo>
                  <a:lnTo>
                    <a:pt x="15" y="131"/>
                  </a:lnTo>
                  <a:lnTo>
                    <a:pt x="19" y="137"/>
                  </a:lnTo>
                  <a:lnTo>
                    <a:pt x="26" y="142"/>
                  </a:lnTo>
                  <a:lnTo>
                    <a:pt x="31" y="149"/>
                  </a:lnTo>
                  <a:lnTo>
                    <a:pt x="37" y="153"/>
                  </a:lnTo>
                  <a:lnTo>
                    <a:pt x="45" y="158"/>
                  </a:lnTo>
                  <a:lnTo>
                    <a:pt x="51" y="162"/>
                  </a:lnTo>
                  <a:lnTo>
                    <a:pt x="59" y="164"/>
                  </a:lnTo>
                  <a:lnTo>
                    <a:pt x="68" y="165"/>
                  </a:lnTo>
                  <a:lnTo>
                    <a:pt x="76" y="167"/>
                  </a:lnTo>
                  <a:lnTo>
                    <a:pt x="85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1" name="Freeform 3405">
              <a:extLst>
                <a:ext uri="{FF2B5EF4-FFF2-40B4-BE49-F238E27FC236}">
                  <a16:creationId xmlns:a16="http://schemas.microsoft.com/office/drawing/2014/main" id="{59E71405-38CA-473F-8649-C0700C5F5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3888" y="5999163"/>
              <a:ext cx="142875" cy="209550"/>
            </a:xfrm>
            <a:custGeom>
              <a:avLst/>
              <a:gdLst>
                <a:gd name="T0" fmla="*/ 352 w 360"/>
                <a:gd name="T1" fmla="*/ 37 h 529"/>
                <a:gd name="T2" fmla="*/ 244 w 360"/>
                <a:gd name="T3" fmla="*/ 1 h 529"/>
                <a:gd name="T4" fmla="*/ 239 w 360"/>
                <a:gd name="T5" fmla="*/ 0 h 529"/>
                <a:gd name="T6" fmla="*/ 235 w 360"/>
                <a:gd name="T7" fmla="*/ 1 h 529"/>
                <a:gd name="T8" fmla="*/ 231 w 360"/>
                <a:gd name="T9" fmla="*/ 4 h 529"/>
                <a:gd name="T10" fmla="*/ 229 w 360"/>
                <a:gd name="T11" fmla="*/ 8 h 529"/>
                <a:gd name="T12" fmla="*/ 180 w 360"/>
                <a:gd name="T13" fmla="*/ 116 h 529"/>
                <a:gd name="T14" fmla="*/ 131 w 360"/>
                <a:gd name="T15" fmla="*/ 8 h 529"/>
                <a:gd name="T16" fmla="*/ 128 w 360"/>
                <a:gd name="T17" fmla="*/ 4 h 529"/>
                <a:gd name="T18" fmla="*/ 125 w 360"/>
                <a:gd name="T19" fmla="*/ 1 h 529"/>
                <a:gd name="T20" fmla="*/ 121 w 360"/>
                <a:gd name="T21" fmla="*/ 0 h 529"/>
                <a:gd name="T22" fmla="*/ 116 w 360"/>
                <a:gd name="T23" fmla="*/ 1 h 529"/>
                <a:gd name="T24" fmla="*/ 8 w 360"/>
                <a:gd name="T25" fmla="*/ 37 h 529"/>
                <a:gd name="T26" fmla="*/ 4 w 360"/>
                <a:gd name="T27" fmla="*/ 39 h 529"/>
                <a:gd name="T28" fmla="*/ 1 w 360"/>
                <a:gd name="T29" fmla="*/ 41 h 529"/>
                <a:gd name="T30" fmla="*/ 0 w 360"/>
                <a:gd name="T31" fmla="*/ 45 h 529"/>
                <a:gd name="T32" fmla="*/ 0 w 360"/>
                <a:gd name="T33" fmla="*/ 49 h 529"/>
                <a:gd name="T34" fmla="*/ 0 w 360"/>
                <a:gd name="T35" fmla="*/ 277 h 529"/>
                <a:gd name="T36" fmla="*/ 0 w 360"/>
                <a:gd name="T37" fmla="*/ 281 h 529"/>
                <a:gd name="T38" fmla="*/ 3 w 360"/>
                <a:gd name="T39" fmla="*/ 285 h 529"/>
                <a:gd name="T40" fmla="*/ 6 w 360"/>
                <a:gd name="T41" fmla="*/ 288 h 529"/>
                <a:gd name="T42" fmla="*/ 12 w 360"/>
                <a:gd name="T43" fmla="*/ 289 h 529"/>
                <a:gd name="T44" fmla="*/ 62 w 360"/>
                <a:gd name="T45" fmla="*/ 289 h 529"/>
                <a:gd name="T46" fmla="*/ 95 w 360"/>
                <a:gd name="T47" fmla="*/ 519 h 529"/>
                <a:gd name="T48" fmla="*/ 98 w 360"/>
                <a:gd name="T49" fmla="*/ 523 h 529"/>
                <a:gd name="T50" fmla="*/ 100 w 360"/>
                <a:gd name="T51" fmla="*/ 527 h 529"/>
                <a:gd name="T52" fmla="*/ 103 w 360"/>
                <a:gd name="T53" fmla="*/ 529 h 529"/>
                <a:gd name="T54" fmla="*/ 108 w 360"/>
                <a:gd name="T55" fmla="*/ 529 h 529"/>
                <a:gd name="T56" fmla="*/ 252 w 360"/>
                <a:gd name="T57" fmla="*/ 529 h 529"/>
                <a:gd name="T58" fmla="*/ 256 w 360"/>
                <a:gd name="T59" fmla="*/ 529 h 529"/>
                <a:gd name="T60" fmla="*/ 259 w 360"/>
                <a:gd name="T61" fmla="*/ 527 h 529"/>
                <a:gd name="T62" fmla="*/ 262 w 360"/>
                <a:gd name="T63" fmla="*/ 523 h 529"/>
                <a:gd name="T64" fmla="*/ 263 w 360"/>
                <a:gd name="T65" fmla="*/ 519 h 529"/>
                <a:gd name="T66" fmla="*/ 298 w 360"/>
                <a:gd name="T67" fmla="*/ 289 h 529"/>
                <a:gd name="T68" fmla="*/ 348 w 360"/>
                <a:gd name="T69" fmla="*/ 289 h 529"/>
                <a:gd name="T70" fmla="*/ 353 w 360"/>
                <a:gd name="T71" fmla="*/ 288 h 529"/>
                <a:gd name="T72" fmla="*/ 357 w 360"/>
                <a:gd name="T73" fmla="*/ 285 h 529"/>
                <a:gd name="T74" fmla="*/ 360 w 360"/>
                <a:gd name="T75" fmla="*/ 281 h 529"/>
                <a:gd name="T76" fmla="*/ 360 w 360"/>
                <a:gd name="T77" fmla="*/ 277 h 529"/>
                <a:gd name="T78" fmla="*/ 360 w 360"/>
                <a:gd name="T79" fmla="*/ 49 h 529"/>
                <a:gd name="T80" fmla="*/ 360 w 360"/>
                <a:gd name="T81" fmla="*/ 45 h 529"/>
                <a:gd name="T82" fmla="*/ 358 w 360"/>
                <a:gd name="T83" fmla="*/ 41 h 529"/>
                <a:gd name="T84" fmla="*/ 354 w 360"/>
                <a:gd name="T85" fmla="*/ 39 h 529"/>
                <a:gd name="T86" fmla="*/ 352 w 360"/>
                <a:gd name="T87" fmla="*/ 3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0" h="529">
                  <a:moveTo>
                    <a:pt x="352" y="37"/>
                  </a:moveTo>
                  <a:lnTo>
                    <a:pt x="244" y="1"/>
                  </a:lnTo>
                  <a:lnTo>
                    <a:pt x="239" y="0"/>
                  </a:lnTo>
                  <a:lnTo>
                    <a:pt x="235" y="1"/>
                  </a:lnTo>
                  <a:lnTo>
                    <a:pt x="231" y="4"/>
                  </a:lnTo>
                  <a:lnTo>
                    <a:pt x="229" y="8"/>
                  </a:lnTo>
                  <a:lnTo>
                    <a:pt x="180" y="116"/>
                  </a:lnTo>
                  <a:lnTo>
                    <a:pt x="131" y="8"/>
                  </a:lnTo>
                  <a:lnTo>
                    <a:pt x="128" y="4"/>
                  </a:lnTo>
                  <a:lnTo>
                    <a:pt x="125" y="1"/>
                  </a:lnTo>
                  <a:lnTo>
                    <a:pt x="121" y="0"/>
                  </a:lnTo>
                  <a:lnTo>
                    <a:pt x="116" y="1"/>
                  </a:lnTo>
                  <a:lnTo>
                    <a:pt x="8" y="37"/>
                  </a:lnTo>
                  <a:lnTo>
                    <a:pt x="4" y="39"/>
                  </a:lnTo>
                  <a:lnTo>
                    <a:pt x="1" y="41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3" y="285"/>
                  </a:lnTo>
                  <a:lnTo>
                    <a:pt x="6" y="288"/>
                  </a:lnTo>
                  <a:lnTo>
                    <a:pt x="12" y="289"/>
                  </a:lnTo>
                  <a:lnTo>
                    <a:pt x="62" y="289"/>
                  </a:lnTo>
                  <a:lnTo>
                    <a:pt x="95" y="519"/>
                  </a:lnTo>
                  <a:lnTo>
                    <a:pt x="98" y="523"/>
                  </a:lnTo>
                  <a:lnTo>
                    <a:pt x="100" y="527"/>
                  </a:lnTo>
                  <a:lnTo>
                    <a:pt x="103" y="529"/>
                  </a:lnTo>
                  <a:lnTo>
                    <a:pt x="108" y="529"/>
                  </a:lnTo>
                  <a:lnTo>
                    <a:pt x="252" y="529"/>
                  </a:lnTo>
                  <a:lnTo>
                    <a:pt x="256" y="529"/>
                  </a:lnTo>
                  <a:lnTo>
                    <a:pt x="259" y="527"/>
                  </a:lnTo>
                  <a:lnTo>
                    <a:pt x="262" y="523"/>
                  </a:lnTo>
                  <a:lnTo>
                    <a:pt x="263" y="519"/>
                  </a:lnTo>
                  <a:lnTo>
                    <a:pt x="298" y="289"/>
                  </a:lnTo>
                  <a:lnTo>
                    <a:pt x="348" y="289"/>
                  </a:lnTo>
                  <a:lnTo>
                    <a:pt x="353" y="288"/>
                  </a:lnTo>
                  <a:lnTo>
                    <a:pt x="357" y="285"/>
                  </a:lnTo>
                  <a:lnTo>
                    <a:pt x="360" y="281"/>
                  </a:lnTo>
                  <a:lnTo>
                    <a:pt x="360" y="277"/>
                  </a:lnTo>
                  <a:lnTo>
                    <a:pt x="360" y="49"/>
                  </a:lnTo>
                  <a:lnTo>
                    <a:pt x="360" y="45"/>
                  </a:lnTo>
                  <a:lnTo>
                    <a:pt x="358" y="41"/>
                  </a:lnTo>
                  <a:lnTo>
                    <a:pt x="354" y="39"/>
                  </a:lnTo>
                  <a:lnTo>
                    <a:pt x="35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17" name="Group 116" descr="This is an icon of a human being. ">
            <a:extLst>
              <a:ext uri="{FF2B5EF4-FFF2-40B4-BE49-F238E27FC236}">
                <a16:creationId xmlns:a16="http://schemas.microsoft.com/office/drawing/2014/main" id="{E90053C5-E6B3-4D78-9D20-A14B162A816E}"/>
              </a:ext>
            </a:extLst>
          </p:cNvPr>
          <p:cNvGrpSpPr/>
          <p:nvPr/>
        </p:nvGrpSpPr>
        <p:grpSpPr>
          <a:xfrm>
            <a:off x="9374619" y="5933594"/>
            <a:ext cx="142875" cy="285750"/>
            <a:chOff x="8243888" y="5922963"/>
            <a:chExt cx="142875" cy="285750"/>
          </a:xfrm>
          <a:solidFill>
            <a:srgbClr val="7F7F7F"/>
          </a:solidFill>
        </p:grpSpPr>
        <p:sp>
          <p:nvSpPr>
            <p:cNvPr id="118" name="Freeform 3404">
              <a:extLst>
                <a:ext uri="{FF2B5EF4-FFF2-40B4-BE49-F238E27FC236}">
                  <a16:creationId xmlns:a16="http://schemas.microsoft.com/office/drawing/2014/main" id="{7DD44F38-95DC-4476-9041-1D3256640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400" y="5922963"/>
              <a:ext cx="68262" cy="66675"/>
            </a:xfrm>
            <a:custGeom>
              <a:avLst/>
              <a:gdLst>
                <a:gd name="T0" fmla="*/ 94 w 168"/>
                <a:gd name="T1" fmla="*/ 167 h 168"/>
                <a:gd name="T2" fmla="*/ 109 w 168"/>
                <a:gd name="T3" fmla="*/ 164 h 168"/>
                <a:gd name="T4" fmla="*/ 125 w 168"/>
                <a:gd name="T5" fmla="*/ 158 h 168"/>
                <a:gd name="T6" fmla="*/ 139 w 168"/>
                <a:gd name="T7" fmla="*/ 149 h 168"/>
                <a:gd name="T8" fmla="*/ 149 w 168"/>
                <a:gd name="T9" fmla="*/ 137 h 168"/>
                <a:gd name="T10" fmla="*/ 158 w 168"/>
                <a:gd name="T11" fmla="*/ 123 h 168"/>
                <a:gd name="T12" fmla="*/ 164 w 168"/>
                <a:gd name="T13" fmla="*/ 109 h 168"/>
                <a:gd name="T14" fmla="*/ 168 w 168"/>
                <a:gd name="T15" fmla="*/ 92 h 168"/>
                <a:gd name="T16" fmla="*/ 168 w 168"/>
                <a:gd name="T17" fmla="*/ 74 h 168"/>
                <a:gd name="T18" fmla="*/ 164 w 168"/>
                <a:gd name="T19" fmla="*/ 59 h 168"/>
                <a:gd name="T20" fmla="*/ 158 w 168"/>
                <a:gd name="T21" fmla="*/ 43 h 168"/>
                <a:gd name="T22" fmla="*/ 149 w 168"/>
                <a:gd name="T23" fmla="*/ 31 h 168"/>
                <a:gd name="T24" fmla="*/ 139 w 168"/>
                <a:gd name="T25" fmla="*/ 19 h 168"/>
                <a:gd name="T26" fmla="*/ 125 w 168"/>
                <a:gd name="T27" fmla="*/ 10 h 168"/>
                <a:gd name="T28" fmla="*/ 109 w 168"/>
                <a:gd name="T29" fmla="*/ 4 h 168"/>
                <a:gd name="T30" fmla="*/ 94 w 168"/>
                <a:gd name="T31" fmla="*/ 0 h 168"/>
                <a:gd name="T32" fmla="*/ 76 w 168"/>
                <a:gd name="T33" fmla="*/ 0 h 168"/>
                <a:gd name="T34" fmla="*/ 59 w 168"/>
                <a:gd name="T35" fmla="*/ 4 h 168"/>
                <a:gd name="T36" fmla="*/ 45 w 168"/>
                <a:gd name="T37" fmla="*/ 10 h 168"/>
                <a:gd name="T38" fmla="*/ 31 w 168"/>
                <a:gd name="T39" fmla="*/ 19 h 168"/>
                <a:gd name="T40" fmla="*/ 19 w 168"/>
                <a:gd name="T41" fmla="*/ 31 h 168"/>
                <a:gd name="T42" fmla="*/ 10 w 168"/>
                <a:gd name="T43" fmla="*/ 43 h 168"/>
                <a:gd name="T44" fmla="*/ 4 w 168"/>
                <a:gd name="T45" fmla="*/ 59 h 168"/>
                <a:gd name="T46" fmla="*/ 1 w 168"/>
                <a:gd name="T47" fmla="*/ 75 h 168"/>
                <a:gd name="T48" fmla="*/ 1 w 168"/>
                <a:gd name="T49" fmla="*/ 92 h 168"/>
                <a:gd name="T50" fmla="*/ 4 w 168"/>
                <a:gd name="T51" fmla="*/ 109 h 168"/>
                <a:gd name="T52" fmla="*/ 10 w 168"/>
                <a:gd name="T53" fmla="*/ 123 h 168"/>
                <a:gd name="T54" fmla="*/ 19 w 168"/>
                <a:gd name="T55" fmla="*/ 137 h 168"/>
                <a:gd name="T56" fmla="*/ 31 w 168"/>
                <a:gd name="T57" fmla="*/ 149 h 168"/>
                <a:gd name="T58" fmla="*/ 45 w 168"/>
                <a:gd name="T59" fmla="*/ 158 h 168"/>
                <a:gd name="T60" fmla="*/ 59 w 168"/>
                <a:gd name="T61" fmla="*/ 164 h 168"/>
                <a:gd name="T62" fmla="*/ 76 w 168"/>
                <a:gd name="T63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168">
                  <a:moveTo>
                    <a:pt x="85" y="168"/>
                  </a:moveTo>
                  <a:lnTo>
                    <a:pt x="94" y="167"/>
                  </a:lnTo>
                  <a:lnTo>
                    <a:pt x="101" y="165"/>
                  </a:lnTo>
                  <a:lnTo>
                    <a:pt x="109" y="164"/>
                  </a:lnTo>
                  <a:lnTo>
                    <a:pt x="117" y="162"/>
                  </a:lnTo>
                  <a:lnTo>
                    <a:pt x="125" y="158"/>
                  </a:lnTo>
                  <a:lnTo>
                    <a:pt x="132" y="153"/>
                  </a:lnTo>
                  <a:lnTo>
                    <a:pt x="139" y="149"/>
                  </a:lnTo>
                  <a:lnTo>
                    <a:pt x="144" y="142"/>
                  </a:lnTo>
                  <a:lnTo>
                    <a:pt x="149" y="137"/>
                  </a:lnTo>
                  <a:lnTo>
                    <a:pt x="154" y="131"/>
                  </a:lnTo>
                  <a:lnTo>
                    <a:pt x="158" y="123"/>
                  </a:lnTo>
                  <a:lnTo>
                    <a:pt x="162" y="117"/>
                  </a:lnTo>
                  <a:lnTo>
                    <a:pt x="164" y="109"/>
                  </a:lnTo>
                  <a:lnTo>
                    <a:pt x="167" y="100"/>
                  </a:lnTo>
                  <a:lnTo>
                    <a:pt x="168" y="92"/>
                  </a:lnTo>
                  <a:lnTo>
                    <a:pt x="168" y="83"/>
                  </a:lnTo>
                  <a:lnTo>
                    <a:pt x="168" y="74"/>
                  </a:lnTo>
                  <a:lnTo>
                    <a:pt x="167" y="66"/>
                  </a:lnTo>
                  <a:lnTo>
                    <a:pt x="164" y="59"/>
                  </a:lnTo>
                  <a:lnTo>
                    <a:pt x="162" y="51"/>
                  </a:lnTo>
                  <a:lnTo>
                    <a:pt x="158" y="43"/>
                  </a:lnTo>
                  <a:lnTo>
                    <a:pt x="154" y="37"/>
                  </a:lnTo>
                  <a:lnTo>
                    <a:pt x="149" y="31"/>
                  </a:lnTo>
                  <a:lnTo>
                    <a:pt x="144" y="24"/>
                  </a:lnTo>
                  <a:lnTo>
                    <a:pt x="139" y="19"/>
                  </a:lnTo>
                  <a:lnTo>
                    <a:pt x="132" y="14"/>
                  </a:lnTo>
                  <a:lnTo>
                    <a:pt x="125" y="10"/>
                  </a:lnTo>
                  <a:lnTo>
                    <a:pt x="117" y="6"/>
                  </a:lnTo>
                  <a:lnTo>
                    <a:pt x="109" y="4"/>
                  </a:lnTo>
                  <a:lnTo>
                    <a:pt x="101" y="1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76" y="0"/>
                  </a:lnTo>
                  <a:lnTo>
                    <a:pt x="68" y="1"/>
                  </a:lnTo>
                  <a:lnTo>
                    <a:pt x="59" y="4"/>
                  </a:lnTo>
                  <a:lnTo>
                    <a:pt x="51" y="6"/>
                  </a:lnTo>
                  <a:lnTo>
                    <a:pt x="45" y="10"/>
                  </a:lnTo>
                  <a:lnTo>
                    <a:pt x="37" y="14"/>
                  </a:lnTo>
                  <a:lnTo>
                    <a:pt x="31" y="19"/>
                  </a:lnTo>
                  <a:lnTo>
                    <a:pt x="26" y="24"/>
                  </a:lnTo>
                  <a:lnTo>
                    <a:pt x="19" y="31"/>
                  </a:lnTo>
                  <a:lnTo>
                    <a:pt x="15" y="37"/>
                  </a:lnTo>
                  <a:lnTo>
                    <a:pt x="10" y="43"/>
                  </a:lnTo>
                  <a:lnTo>
                    <a:pt x="8" y="51"/>
                  </a:lnTo>
                  <a:lnTo>
                    <a:pt x="4" y="59"/>
                  </a:lnTo>
                  <a:lnTo>
                    <a:pt x="3" y="66"/>
                  </a:lnTo>
                  <a:lnTo>
                    <a:pt x="1" y="75"/>
                  </a:lnTo>
                  <a:lnTo>
                    <a:pt x="0" y="83"/>
                  </a:lnTo>
                  <a:lnTo>
                    <a:pt x="1" y="92"/>
                  </a:lnTo>
                  <a:lnTo>
                    <a:pt x="3" y="100"/>
                  </a:lnTo>
                  <a:lnTo>
                    <a:pt x="4" y="109"/>
                  </a:lnTo>
                  <a:lnTo>
                    <a:pt x="8" y="117"/>
                  </a:lnTo>
                  <a:lnTo>
                    <a:pt x="10" y="123"/>
                  </a:lnTo>
                  <a:lnTo>
                    <a:pt x="15" y="131"/>
                  </a:lnTo>
                  <a:lnTo>
                    <a:pt x="19" y="137"/>
                  </a:lnTo>
                  <a:lnTo>
                    <a:pt x="26" y="142"/>
                  </a:lnTo>
                  <a:lnTo>
                    <a:pt x="31" y="149"/>
                  </a:lnTo>
                  <a:lnTo>
                    <a:pt x="37" y="153"/>
                  </a:lnTo>
                  <a:lnTo>
                    <a:pt x="45" y="158"/>
                  </a:lnTo>
                  <a:lnTo>
                    <a:pt x="51" y="162"/>
                  </a:lnTo>
                  <a:lnTo>
                    <a:pt x="59" y="164"/>
                  </a:lnTo>
                  <a:lnTo>
                    <a:pt x="68" y="165"/>
                  </a:lnTo>
                  <a:lnTo>
                    <a:pt x="76" y="167"/>
                  </a:lnTo>
                  <a:lnTo>
                    <a:pt x="85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Freeform 3405">
              <a:extLst>
                <a:ext uri="{FF2B5EF4-FFF2-40B4-BE49-F238E27FC236}">
                  <a16:creationId xmlns:a16="http://schemas.microsoft.com/office/drawing/2014/main" id="{DD07D6CB-1984-4815-9F55-FF78EAEAE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3888" y="5999163"/>
              <a:ext cx="142875" cy="209550"/>
            </a:xfrm>
            <a:custGeom>
              <a:avLst/>
              <a:gdLst>
                <a:gd name="T0" fmla="*/ 352 w 360"/>
                <a:gd name="T1" fmla="*/ 37 h 529"/>
                <a:gd name="T2" fmla="*/ 244 w 360"/>
                <a:gd name="T3" fmla="*/ 1 h 529"/>
                <a:gd name="T4" fmla="*/ 239 w 360"/>
                <a:gd name="T5" fmla="*/ 0 h 529"/>
                <a:gd name="T6" fmla="*/ 235 w 360"/>
                <a:gd name="T7" fmla="*/ 1 h 529"/>
                <a:gd name="T8" fmla="*/ 231 w 360"/>
                <a:gd name="T9" fmla="*/ 4 h 529"/>
                <a:gd name="T10" fmla="*/ 229 w 360"/>
                <a:gd name="T11" fmla="*/ 8 h 529"/>
                <a:gd name="T12" fmla="*/ 180 w 360"/>
                <a:gd name="T13" fmla="*/ 116 h 529"/>
                <a:gd name="T14" fmla="*/ 131 w 360"/>
                <a:gd name="T15" fmla="*/ 8 h 529"/>
                <a:gd name="T16" fmla="*/ 128 w 360"/>
                <a:gd name="T17" fmla="*/ 4 h 529"/>
                <a:gd name="T18" fmla="*/ 125 w 360"/>
                <a:gd name="T19" fmla="*/ 1 h 529"/>
                <a:gd name="T20" fmla="*/ 121 w 360"/>
                <a:gd name="T21" fmla="*/ 0 h 529"/>
                <a:gd name="T22" fmla="*/ 116 w 360"/>
                <a:gd name="T23" fmla="*/ 1 h 529"/>
                <a:gd name="T24" fmla="*/ 8 w 360"/>
                <a:gd name="T25" fmla="*/ 37 h 529"/>
                <a:gd name="T26" fmla="*/ 4 w 360"/>
                <a:gd name="T27" fmla="*/ 39 h 529"/>
                <a:gd name="T28" fmla="*/ 1 w 360"/>
                <a:gd name="T29" fmla="*/ 41 h 529"/>
                <a:gd name="T30" fmla="*/ 0 w 360"/>
                <a:gd name="T31" fmla="*/ 45 h 529"/>
                <a:gd name="T32" fmla="*/ 0 w 360"/>
                <a:gd name="T33" fmla="*/ 49 h 529"/>
                <a:gd name="T34" fmla="*/ 0 w 360"/>
                <a:gd name="T35" fmla="*/ 277 h 529"/>
                <a:gd name="T36" fmla="*/ 0 w 360"/>
                <a:gd name="T37" fmla="*/ 281 h 529"/>
                <a:gd name="T38" fmla="*/ 3 w 360"/>
                <a:gd name="T39" fmla="*/ 285 h 529"/>
                <a:gd name="T40" fmla="*/ 6 w 360"/>
                <a:gd name="T41" fmla="*/ 288 h 529"/>
                <a:gd name="T42" fmla="*/ 12 w 360"/>
                <a:gd name="T43" fmla="*/ 289 h 529"/>
                <a:gd name="T44" fmla="*/ 62 w 360"/>
                <a:gd name="T45" fmla="*/ 289 h 529"/>
                <a:gd name="T46" fmla="*/ 95 w 360"/>
                <a:gd name="T47" fmla="*/ 519 h 529"/>
                <a:gd name="T48" fmla="*/ 98 w 360"/>
                <a:gd name="T49" fmla="*/ 523 h 529"/>
                <a:gd name="T50" fmla="*/ 100 w 360"/>
                <a:gd name="T51" fmla="*/ 527 h 529"/>
                <a:gd name="T52" fmla="*/ 103 w 360"/>
                <a:gd name="T53" fmla="*/ 529 h 529"/>
                <a:gd name="T54" fmla="*/ 108 w 360"/>
                <a:gd name="T55" fmla="*/ 529 h 529"/>
                <a:gd name="T56" fmla="*/ 252 w 360"/>
                <a:gd name="T57" fmla="*/ 529 h 529"/>
                <a:gd name="T58" fmla="*/ 256 w 360"/>
                <a:gd name="T59" fmla="*/ 529 h 529"/>
                <a:gd name="T60" fmla="*/ 259 w 360"/>
                <a:gd name="T61" fmla="*/ 527 h 529"/>
                <a:gd name="T62" fmla="*/ 262 w 360"/>
                <a:gd name="T63" fmla="*/ 523 h 529"/>
                <a:gd name="T64" fmla="*/ 263 w 360"/>
                <a:gd name="T65" fmla="*/ 519 h 529"/>
                <a:gd name="T66" fmla="*/ 298 w 360"/>
                <a:gd name="T67" fmla="*/ 289 h 529"/>
                <a:gd name="T68" fmla="*/ 348 w 360"/>
                <a:gd name="T69" fmla="*/ 289 h 529"/>
                <a:gd name="T70" fmla="*/ 353 w 360"/>
                <a:gd name="T71" fmla="*/ 288 h 529"/>
                <a:gd name="T72" fmla="*/ 357 w 360"/>
                <a:gd name="T73" fmla="*/ 285 h 529"/>
                <a:gd name="T74" fmla="*/ 360 w 360"/>
                <a:gd name="T75" fmla="*/ 281 h 529"/>
                <a:gd name="T76" fmla="*/ 360 w 360"/>
                <a:gd name="T77" fmla="*/ 277 h 529"/>
                <a:gd name="T78" fmla="*/ 360 w 360"/>
                <a:gd name="T79" fmla="*/ 49 h 529"/>
                <a:gd name="T80" fmla="*/ 360 w 360"/>
                <a:gd name="T81" fmla="*/ 45 h 529"/>
                <a:gd name="T82" fmla="*/ 358 w 360"/>
                <a:gd name="T83" fmla="*/ 41 h 529"/>
                <a:gd name="T84" fmla="*/ 354 w 360"/>
                <a:gd name="T85" fmla="*/ 39 h 529"/>
                <a:gd name="T86" fmla="*/ 352 w 360"/>
                <a:gd name="T87" fmla="*/ 3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0" h="529">
                  <a:moveTo>
                    <a:pt x="352" y="37"/>
                  </a:moveTo>
                  <a:lnTo>
                    <a:pt x="244" y="1"/>
                  </a:lnTo>
                  <a:lnTo>
                    <a:pt x="239" y="0"/>
                  </a:lnTo>
                  <a:lnTo>
                    <a:pt x="235" y="1"/>
                  </a:lnTo>
                  <a:lnTo>
                    <a:pt x="231" y="4"/>
                  </a:lnTo>
                  <a:lnTo>
                    <a:pt x="229" y="8"/>
                  </a:lnTo>
                  <a:lnTo>
                    <a:pt x="180" y="116"/>
                  </a:lnTo>
                  <a:lnTo>
                    <a:pt x="131" y="8"/>
                  </a:lnTo>
                  <a:lnTo>
                    <a:pt x="128" y="4"/>
                  </a:lnTo>
                  <a:lnTo>
                    <a:pt x="125" y="1"/>
                  </a:lnTo>
                  <a:lnTo>
                    <a:pt x="121" y="0"/>
                  </a:lnTo>
                  <a:lnTo>
                    <a:pt x="116" y="1"/>
                  </a:lnTo>
                  <a:lnTo>
                    <a:pt x="8" y="37"/>
                  </a:lnTo>
                  <a:lnTo>
                    <a:pt x="4" y="39"/>
                  </a:lnTo>
                  <a:lnTo>
                    <a:pt x="1" y="41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3" y="285"/>
                  </a:lnTo>
                  <a:lnTo>
                    <a:pt x="6" y="288"/>
                  </a:lnTo>
                  <a:lnTo>
                    <a:pt x="12" y="289"/>
                  </a:lnTo>
                  <a:lnTo>
                    <a:pt x="62" y="289"/>
                  </a:lnTo>
                  <a:lnTo>
                    <a:pt x="95" y="519"/>
                  </a:lnTo>
                  <a:lnTo>
                    <a:pt x="98" y="523"/>
                  </a:lnTo>
                  <a:lnTo>
                    <a:pt x="100" y="527"/>
                  </a:lnTo>
                  <a:lnTo>
                    <a:pt x="103" y="529"/>
                  </a:lnTo>
                  <a:lnTo>
                    <a:pt x="108" y="529"/>
                  </a:lnTo>
                  <a:lnTo>
                    <a:pt x="252" y="529"/>
                  </a:lnTo>
                  <a:lnTo>
                    <a:pt x="256" y="529"/>
                  </a:lnTo>
                  <a:lnTo>
                    <a:pt x="259" y="527"/>
                  </a:lnTo>
                  <a:lnTo>
                    <a:pt x="262" y="523"/>
                  </a:lnTo>
                  <a:lnTo>
                    <a:pt x="263" y="519"/>
                  </a:lnTo>
                  <a:lnTo>
                    <a:pt x="298" y="289"/>
                  </a:lnTo>
                  <a:lnTo>
                    <a:pt x="348" y="289"/>
                  </a:lnTo>
                  <a:lnTo>
                    <a:pt x="353" y="288"/>
                  </a:lnTo>
                  <a:lnTo>
                    <a:pt x="357" y="285"/>
                  </a:lnTo>
                  <a:lnTo>
                    <a:pt x="360" y="281"/>
                  </a:lnTo>
                  <a:lnTo>
                    <a:pt x="360" y="277"/>
                  </a:lnTo>
                  <a:lnTo>
                    <a:pt x="360" y="49"/>
                  </a:lnTo>
                  <a:lnTo>
                    <a:pt x="360" y="45"/>
                  </a:lnTo>
                  <a:lnTo>
                    <a:pt x="358" y="41"/>
                  </a:lnTo>
                  <a:lnTo>
                    <a:pt x="354" y="39"/>
                  </a:lnTo>
                  <a:lnTo>
                    <a:pt x="35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5" name="TextBox 47">
            <a:extLst>
              <a:ext uri="{FF2B5EF4-FFF2-40B4-BE49-F238E27FC236}">
                <a16:creationId xmlns:a16="http://schemas.microsoft.com/office/drawing/2014/main" id="{809FA2F3-8F76-4848-B55D-FA6947FE773C}"/>
              </a:ext>
            </a:extLst>
          </p:cNvPr>
          <p:cNvSpPr txBox="1"/>
          <p:nvPr/>
        </p:nvSpPr>
        <p:spPr>
          <a:xfrm>
            <a:off x="4276725" y="5122738"/>
            <a:ext cx="2561523" cy="73866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204468"/>
                </a:solidFill>
                <a:latin typeface="+mj-lt"/>
              </a:rPr>
              <a:t>100%</a:t>
            </a:r>
          </a:p>
        </p:txBody>
      </p:sp>
      <p:sp>
        <p:nvSpPr>
          <p:cNvPr id="138" name="TextBox 47">
            <a:extLst>
              <a:ext uri="{FF2B5EF4-FFF2-40B4-BE49-F238E27FC236}">
                <a16:creationId xmlns:a16="http://schemas.microsoft.com/office/drawing/2014/main" id="{012B5CF6-F3B0-4A9A-AB3D-0DCFDC2E8277}"/>
              </a:ext>
            </a:extLst>
          </p:cNvPr>
          <p:cNvSpPr txBox="1"/>
          <p:nvPr/>
        </p:nvSpPr>
        <p:spPr>
          <a:xfrm>
            <a:off x="4379930" y="5780896"/>
            <a:ext cx="2355112" cy="43088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ΤΩΝ ΔΗΜΩΝ ΤΗΣ ΧΩΡΑΣ ΣΥΜΜΕΤΕΧΟΥΝ ΣΤΟ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govHUB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5" name="TextBox 47">
            <a:extLst>
              <a:ext uri="{FF2B5EF4-FFF2-40B4-BE49-F238E27FC236}">
                <a16:creationId xmlns:a16="http://schemas.microsoft.com/office/drawing/2014/main" id="{A47DBF62-721A-4FB1-AD0A-811040ED7805}"/>
              </a:ext>
            </a:extLst>
          </p:cNvPr>
          <p:cNvSpPr txBox="1"/>
          <p:nvPr/>
        </p:nvSpPr>
        <p:spPr>
          <a:xfrm>
            <a:off x="10737056" y="5305621"/>
            <a:ext cx="1196817" cy="61555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CE295E"/>
                </a:solidFill>
                <a:latin typeface="+mj-lt"/>
              </a:rPr>
              <a:t>2</a:t>
            </a:r>
            <a:r>
              <a:rPr lang="el-GR" sz="2000" b="1" dirty="0">
                <a:solidFill>
                  <a:srgbClr val="CE295E"/>
                </a:solidFill>
                <a:latin typeface="+mj-lt"/>
              </a:rPr>
              <a:t>.</a:t>
            </a:r>
            <a:r>
              <a:rPr lang="en-US" sz="2000" b="1" dirty="0">
                <a:solidFill>
                  <a:srgbClr val="CE295E"/>
                </a:solidFill>
                <a:latin typeface="+mj-lt"/>
              </a:rPr>
              <a:t>929</a:t>
            </a:r>
            <a:r>
              <a:rPr lang="el-GR" sz="2000" b="1" dirty="0">
                <a:solidFill>
                  <a:srgbClr val="CE295E"/>
                </a:solidFill>
                <a:latin typeface="+mj-lt"/>
              </a:rPr>
              <a:t> Χρήστες</a:t>
            </a:r>
            <a:endParaRPr lang="en-US" sz="2000" b="1" dirty="0">
              <a:solidFill>
                <a:srgbClr val="CE295E"/>
              </a:solidFill>
              <a:latin typeface="+mj-lt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88FCF64-AA35-4D88-81B4-2033657DDE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4555" y="5392931"/>
            <a:ext cx="697263" cy="504735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B57E8E-D4B9-422C-ABD5-96947311F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2B05-6493-4F08-9558-239B3F1BB889}" type="datetime1">
              <a:rPr lang="el-GR" smtClean="0"/>
              <a:t>4/11/2020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5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5517C826-C471-4169-9892-EEBF4B4D8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00" y="1687232"/>
            <a:ext cx="5257344" cy="4275007"/>
          </a:xfrm>
          <a:prstGeom prst="rect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581D706E-E15A-45F0-9055-C455145F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42738" y="4271012"/>
            <a:ext cx="6101297" cy="711023"/>
          </a:xfrm>
          <a:prstGeom prst="roundRect">
            <a:avLst>
              <a:gd name="adj" fmla="val 50000"/>
            </a:avLst>
          </a:prstGeom>
          <a:solidFill>
            <a:srgbClr val="0B8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228B89D6-D457-43D1-99F9-B86C5647A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42738" y="5251216"/>
            <a:ext cx="6101297" cy="711023"/>
          </a:xfrm>
          <a:prstGeom prst="roundRect">
            <a:avLst>
              <a:gd name="adj" fmla="val 5000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16FB6B7-1CB4-4813-99A3-137C82BE1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42738" y="2310602"/>
            <a:ext cx="6101297" cy="711023"/>
          </a:xfrm>
          <a:prstGeom prst="roundRect">
            <a:avLst>
              <a:gd name="adj" fmla="val 50000"/>
            </a:avLst>
          </a:prstGeom>
          <a:solidFill>
            <a:srgbClr val="CE2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50DE9D8-FD82-4684-9ED8-826B4EC01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42738" y="1330398"/>
            <a:ext cx="6101297" cy="711023"/>
          </a:xfrm>
          <a:prstGeom prst="roundRect">
            <a:avLst>
              <a:gd name="adj" fmla="val 50000"/>
            </a:avLst>
          </a:prstGeom>
          <a:solidFill>
            <a:srgbClr val="5A2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D0B643-7A91-4DF8-A7B1-B57A95B3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/>
              <a:t>ΥΠΗΡΕΣΙΕΣ </a:t>
            </a:r>
            <a:r>
              <a:rPr lang="en-US" cap="none" dirty="0" err="1"/>
              <a:t>gov</a:t>
            </a:r>
            <a:r>
              <a:rPr lang="en-US" dirty="0" err="1"/>
              <a:t>hub</a:t>
            </a:r>
            <a:r>
              <a:rPr lang="el-GR" dirty="0"/>
              <a:t> σε </a:t>
            </a:r>
            <a:r>
              <a:rPr lang="el-GR" dirty="0" err="1"/>
              <a:t>παραγωγικη</a:t>
            </a:r>
            <a:r>
              <a:rPr lang="el-GR" dirty="0"/>
              <a:t> </a:t>
            </a:r>
            <a:r>
              <a:rPr lang="el-GR" dirty="0" err="1"/>
              <a:t>λειτουργια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76851-FE21-4646-98F0-F5FC65E0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0806-BABF-4915-9689-3B9956D1C75C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23" name="Chart 22" descr="This is a chart. ">
            <a:extLst>
              <a:ext uri="{FF2B5EF4-FFF2-40B4-BE49-F238E27FC236}">
                <a16:creationId xmlns:a16="http://schemas.microsoft.com/office/drawing/2014/main" id="{906FB1C6-A882-4BAA-8733-7662E3996C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7176445"/>
              </p:ext>
            </p:extLst>
          </p:nvPr>
        </p:nvGraphicFramePr>
        <p:xfrm>
          <a:off x="749625" y="2041702"/>
          <a:ext cx="3781664" cy="3526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" name="Rectangle 52">
            <a:extLst>
              <a:ext uri="{FF2B5EF4-FFF2-40B4-BE49-F238E27FC236}">
                <a16:creationId xmlns:a16="http://schemas.microsoft.com/office/drawing/2014/main" id="{58D74CDE-9215-466C-A65F-88C6021F0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3031392" y="3398122"/>
            <a:ext cx="4635087" cy="8068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25400" algn="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8217AA4-5B01-4C74-81C0-F0B9128B6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3028618" y="3398121"/>
            <a:ext cx="4635094" cy="8068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50800" dir="10800000" algn="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47">
            <a:extLst>
              <a:ext uri="{FF2B5EF4-FFF2-40B4-BE49-F238E27FC236}">
                <a16:creationId xmlns:a16="http://schemas.microsoft.com/office/drawing/2014/main" id="{0ABCF938-7F69-41DA-A492-F98171623883}"/>
              </a:ext>
            </a:extLst>
          </p:cNvPr>
          <p:cNvSpPr txBox="1"/>
          <p:nvPr/>
        </p:nvSpPr>
        <p:spPr>
          <a:xfrm>
            <a:off x="5973593" y="1578187"/>
            <a:ext cx="4303684" cy="21544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400" b="1" dirty="0">
                <a:solidFill>
                  <a:schemeClr val="bg1"/>
                </a:solidFill>
              </a:rPr>
              <a:t>Ακίνητη Περιουσία Ε9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A4FE373-17BB-493F-A361-B12440813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74600" y="1398812"/>
            <a:ext cx="572112" cy="5721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47">
            <a:extLst>
              <a:ext uri="{FF2B5EF4-FFF2-40B4-BE49-F238E27FC236}">
                <a16:creationId xmlns:a16="http://schemas.microsoft.com/office/drawing/2014/main" id="{939B7CC5-439E-403C-9383-8988F3AAD7AF}"/>
              </a:ext>
            </a:extLst>
          </p:cNvPr>
          <p:cNvSpPr txBox="1"/>
          <p:nvPr/>
        </p:nvSpPr>
        <p:spPr>
          <a:xfrm>
            <a:off x="5973593" y="2450670"/>
            <a:ext cx="3989558" cy="43088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400" b="1" dirty="0">
                <a:solidFill>
                  <a:schemeClr val="bg1"/>
                </a:solidFill>
              </a:rPr>
              <a:t>Αναζήτηση μητρώου και επιβεβαίωση στοιχείων φυσικών προσώπων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5" name="TextBox 47">
            <a:extLst>
              <a:ext uri="{FF2B5EF4-FFF2-40B4-BE49-F238E27FC236}">
                <a16:creationId xmlns:a16="http://schemas.microsoft.com/office/drawing/2014/main" id="{BBF4A77D-999A-446C-A470-A09EABC1CB5F}"/>
              </a:ext>
            </a:extLst>
          </p:cNvPr>
          <p:cNvSpPr txBox="1"/>
          <p:nvPr/>
        </p:nvSpPr>
        <p:spPr>
          <a:xfrm>
            <a:off x="5973593" y="4518801"/>
            <a:ext cx="3989558" cy="21544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400" b="1" dirty="0">
                <a:solidFill>
                  <a:schemeClr val="bg1"/>
                </a:solidFill>
              </a:rPr>
              <a:t>Αποδεικτικό Φορολογικής Ενημερότητας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9C20A2B-9E5F-4699-B7E0-C92C4B4C1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74600" y="4349882"/>
            <a:ext cx="572112" cy="5721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47">
            <a:extLst>
              <a:ext uri="{FF2B5EF4-FFF2-40B4-BE49-F238E27FC236}">
                <a16:creationId xmlns:a16="http://schemas.microsoft.com/office/drawing/2014/main" id="{5CB8E5D9-5AB2-4AEE-973D-2AB9CE05AF2D}"/>
              </a:ext>
            </a:extLst>
          </p:cNvPr>
          <p:cNvSpPr txBox="1"/>
          <p:nvPr/>
        </p:nvSpPr>
        <p:spPr>
          <a:xfrm>
            <a:off x="5973593" y="5499005"/>
            <a:ext cx="3989558" cy="21544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400" b="1" dirty="0">
                <a:solidFill>
                  <a:schemeClr val="bg1"/>
                </a:solidFill>
              </a:rPr>
              <a:t>Δέσμευση </a:t>
            </a:r>
            <a:r>
              <a:rPr lang="en-US" sz="1400" b="1" dirty="0">
                <a:solidFill>
                  <a:schemeClr val="bg1"/>
                </a:solidFill>
              </a:rPr>
              <a:t>e-</a:t>
            </a:r>
            <a:r>
              <a:rPr lang="el-GR" sz="1400" b="1" dirty="0" err="1">
                <a:solidFill>
                  <a:schemeClr val="bg1"/>
                </a:solidFill>
              </a:rPr>
              <a:t>Παραβόλων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83DF543E-D479-4828-BA2F-2A24D956B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74600" y="5323352"/>
            <a:ext cx="572112" cy="5721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3A7DEA5E-5DAF-431D-B741-D38F25BA55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02642" y="5439553"/>
            <a:ext cx="334805" cy="38959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3409052-D1AD-47E6-8C33-0F442193046A}"/>
              </a:ext>
            </a:extLst>
          </p:cNvPr>
          <p:cNvGrpSpPr/>
          <p:nvPr/>
        </p:nvGrpSpPr>
        <p:grpSpPr>
          <a:xfrm>
            <a:off x="10374600" y="2370333"/>
            <a:ext cx="572112" cy="572112"/>
            <a:chOff x="10374600" y="2406016"/>
            <a:chExt cx="572112" cy="572112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5ECD4C0-D89D-49E9-AC09-4F34CDD54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374600" y="2406016"/>
              <a:ext cx="572112" cy="572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B34868E9-CC45-4BCC-989C-AB8B1360F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494846" y="2490467"/>
              <a:ext cx="368665" cy="355498"/>
            </a:xfrm>
            <a:prstGeom prst="rect">
              <a:avLst/>
            </a:prstGeom>
          </p:spPr>
        </p:pic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31FB3980-0F39-454A-9906-C7BA1BC68D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4062" y="1784513"/>
            <a:ext cx="2986948" cy="298694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3C9E0B1-33DC-4CD3-87C6-5937B02FC4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1764" y="4978278"/>
            <a:ext cx="3819525" cy="809625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0C08D75-7F72-4600-8361-23217B310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754-C600-4428-A5AC-CF6DCA5C6456}" type="datetime1">
              <a:rPr lang="el-GR" smtClean="0"/>
              <a:t>4/11/2020</a:t>
            </a:fld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E186DB8-FA60-470E-8B58-4B6F4F115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47621" y="3290807"/>
            <a:ext cx="6101297" cy="711023"/>
          </a:xfrm>
          <a:prstGeom prst="roundRect">
            <a:avLst>
              <a:gd name="adj" fmla="val 50000"/>
            </a:avLst>
          </a:prstGeom>
          <a:solidFill>
            <a:srgbClr val="204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47">
            <a:extLst>
              <a:ext uri="{FF2B5EF4-FFF2-40B4-BE49-F238E27FC236}">
                <a16:creationId xmlns:a16="http://schemas.microsoft.com/office/drawing/2014/main" id="{24780992-CA8F-47AF-BAA3-2F24226ABEC1}"/>
              </a:ext>
            </a:extLst>
          </p:cNvPr>
          <p:cNvSpPr txBox="1"/>
          <p:nvPr/>
        </p:nvSpPr>
        <p:spPr>
          <a:xfrm>
            <a:off x="5911153" y="3430875"/>
            <a:ext cx="3989558" cy="43088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400" b="1" dirty="0">
                <a:solidFill>
                  <a:schemeClr val="bg1"/>
                </a:solidFill>
              </a:rPr>
              <a:t>Αναζήτηση στοιχείων κατόχου οχήματος σε συγκεκριμένη χρονική στιγμή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508E18-D45D-4700-BFE9-66DDFD7AD133}"/>
              </a:ext>
            </a:extLst>
          </p:cNvPr>
          <p:cNvGrpSpPr/>
          <p:nvPr/>
        </p:nvGrpSpPr>
        <p:grpSpPr>
          <a:xfrm>
            <a:off x="10379483" y="3366929"/>
            <a:ext cx="572112" cy="572112"/>
            <a:chOff x="10441923" y="3322329"/>
            <a:chExt cx="572112" cy="57211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1636E6A-E47A-4C29-99FE-7B8705337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441923" y="3322329"/>
              <a:ext cx="572112" cy="572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16CB68E4-7834-4A6E-802F-4709E6521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527991" y="3466776"/>
              <a:ext cx="437020" cy="277000"/>
            </a:xfrm>
            <a:prstGeom prst="rect">
              <a:avLst/>
            </a:prstGeom>
          </p:spPr>
        </p:pic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7B630BF0-C64E-4E93-A9CA-5E2A05DEE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2772874" y="3421309"/>
            <a:ext cx="5152128" cy="8068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36F9A3F-1136-4A34-A448-DD0E366E63C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441923" y="1481048"/>
            <a:ext cx="428022" cy="40764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1B4AEFC-08C2-4337-A96F-656391AC628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514911" y="4429067"/>
            <a:ext cx="361138" cy="39792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DF58163-4BD8-4AC2-9EC1-8220F5550C30}"/>
              </a:ext>
            </a:extLst>
          </p:cNvPr>
          <p:cNvSpPr txBox="1"/>
          <p:nvPr/>
        </p:nvSpPr>
        <p:spPr>
          <a:xfrm>
            <a:off x="711764" y="1139483"/>
            <a:ext cx="3691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800" b="1" dirty="0">
                <a:solidFill>
                  <a:srgbClr val="204468"/>
                </a:solidFill>
                <a:latin typeface="Arial Black" panose="020B0A04020102020204" pitchFamily="34" charset="0"/>
              </a:rPr>
              <a:t>Τελ. Ενημέρωση </a:t>
            </a:r>
            <a:r>
              <a:rPr lang="en-US" sz="1800" b="1" dirty="0">
                <a:solidFill>
                  <a:srgbClr val="204468"/>
                </a:solidFill>
                <a:latin typeface="Arial Black" panose="020B0A04020102020204" pitchFamily="34" charset="0"/>
              </a:rPr>
              <a:t>01/11/2020</a:t>
            </a:r>
          </a:p>
        </p:txBody>
      </p:sp>
    </p:spTree>
    <p:extLst>
      <p:ext uri="{BB962C8B-B14F-4D97-AF65-F5344CB8AC3E}">
        <p14:creationId xmlns:p14="http://schemas.microsoft.com/office/powerpoint/2010/main" val="877929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5517C826-C471-4169-9892-EEBF4B4D8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00" y="1687232"/>
            <a:ext cx="5257344" cy="4275007"/>
          </a:xfrm>
          <a:prstGeom prst="rect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581D706E-E15A-45F0-9055-C455145F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42739" y="4913317"/>
            <a:ext cx="3545570" cy="711023"/>
          </a:xfrm>
          <a:prstGeom prst="roundRect">
            <a:avLst>
              <a:gd name="adj" fmla="val 50000"/>
            </a:avLst>
          </a:prstGeom>
          <a:solidFill>
            <a:srgbClr val="0B8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16FB6B7-1CB4-4813-99A3-137C82BE1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42738" y="2952907"/>
            <a:ext cx="6101297" cy="711023"/>
          </a:xfrm>
          <a:prstGeom prst="roundRect">
            <a:avLst>
              <a:gd name="adj" fmla="val 50000"/>
            </a:avLst>
          </a:prstGeom>
          <a:solidFill>
            <a:srgbClr val="CE2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50DE9D8-FD82-4684-9ED8-826B4EC01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42739" y="1972703"/>
            <a:ext cx="5232004" cy="711023"/>
          </a:xfrm>
          <a:prstGeom prst="roundRect">
            <a:avLst>
              <a:gd name="adj" fmla="val 50000"/>
            </a:avLst>
          </a:prstGeom>
          <a:solidFill>
            <a:srgbClr val="5A2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D0B643-7A91-4DF8-A7B1-B57A95B3E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142"/>
            <a:ext cx="10515600" cy="997196"/>
          </a:xfrm>
        </p:spPr>
        <p:txBody>
          <a:bodyPr/>
          <a:lstStyle/>
          <a:p>
            <a:r>
              <a:rPr lang="el-GR" cap="none" dirty="0"/>
              <a:t>ΠΛΑΤΦΟΡΜΕΣ ΠΟΥ ΔΙΑΛΕΙΤΟΥΡΓΟΥΝ </a:t>
            </a:r>
            <a:br>
              <a:rPr lang="en-US" cap="none" dirty="0"/>
            </a:br>
            <a:r>
              <a:rPr lang="el-GR" cap="none" dirty="0"/>
              <a:t>ΜΕ ΤΟ </a:t>
            </a:r>
            <a:r>
              <a:rPr lang="en-US" cap="none" dirty="0" err="1"/>
              <a:t>gov</a:t>
            </a:r>
            <a:r>
              <a:rPr lang="en-US" dirty="0" err="1"/>
              <a:t>hub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76851-FE21-4646-98F0-F5FC65E0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0806-BABF-4915-9689-3B9956D1C75C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23" name="Chart 22" descr="This is a chart. ">
            <a:extLst>
              <a:ext uri="{FF2B5EF4-FFF2-40B4-BE49-F238E27FC236}">
                <a16:creationId xmlns:a16="http://schemas.microsoft.com/office/drawing/2014/main" id="{906FB1C6-A882-4BAA-8733-7662E3996CB6}"/>
              </a:ext>
            </a:extLst>
          </p:cNvPr>
          <p:cNvGraphicFramePr/>
          <p:nvPr/>
        </p:nvGraphicFramePr>
        <p:xfrm>
          <a:off x="749625" y="2041702"/>
          <a:ext cx="3781664" cy="3526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" name="Rectangle 52">
            <a:extLst>
              <a:ext uri="{FF2B5EF4-FFF2-40B4-BE49-F238E27FC236}">
                <a16:creationId xmlns:a16="http://schemas.microsoft.com/office/drawing/2014/main" id="{58D74CDE-9215-466C-A65F-88C6021F0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3031392" y="3398122"/>
            <a:ext cx="4635087" cy="8068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25400" algn="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8217AA4-5B01-4C74-81C0-F0B9128B6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3028618" y="3398121"/>
            <a:ext cx="4635094" cy="8068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50800" dir="10800000" algn="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47">
            <a:extLst>
              <a:ext uri="{FF2B5EF4-FFF2-40B4-BE49-F238E27FC236}">
                <a16:creationId xmlns:a16="http://schemas.microsoft.com/office/drawing/2014/main" id="{0ABCF938-7F69-41DA-A492-F98171623883}"/>
              </a:ext>
            </a:extLst>
          </p:cNvPr>
          <p:cNvSpPr txBox="1"/>
          <p:nvPr/>
        </p:nvSpPr>
        <p:spPr>
          <a:xfrm>
            <a:off x="5973592" y="2112771"/>
            <a:ext cx="3250209" cy="43088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400" b="1" dirty="0">
                <a:solidFill>
                  <a:schemeClr val="bg1"/>
                </a:solidFill>
              </a:rPr>
              <a:t>ΠΛΑΤΦΟΡΜΑ ΔΗΛΩΣΗΣ ΔΙΟΡΘΩΣΗΣ Τ.Μ. ΑΚΙΝΗΤΩΝ ΠΡΟΣ ΤΟΥΣ ΟΤΑ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A4FE373-17BB-493F-A361-B12440813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17086" y="1502335"/>
            <a:ext cx="1184364" cy="118436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47">
            <a:extLst>
              <a:ext uri="{FF2B5EF4-FFF2-40B4-BE49-F238E27FC236}">
                <a16:creationId xmlns:a16="http://schemas.microsoft.com/office/drawing/2014/main" id="{939B7CC5-439E-403C-9383-8988F3AAD7AF}"/>
              </a:ext>
            </a:extLst>
          </p:cNvPr>
          <p:cNvSpPr txBox="1"/>
          <p:nvPr/>
        </p:nvSpPr>
        <p:spPr>
          <a:xfrm>
            <a:off x="5973593" y="3200696"/>
            <a:ext cx="3989558" cy="21544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400" b="1" dirty="0">
                <a:solidFill>
                  <a:schemeClr val="bg1"/>
                </a:solidFill>
              </a:rPr>
              <a:t>ΠΕΛΟΠΑΣ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5" name="TextBox 47">
            <a:extLst>
              <a:ext uri="{FF2B5EF4-FFF2-40B4-BE49-F238E27FC236}">
                <a16:creationId xmlns:a16="http://schemas.microsoft.com/office/drawing/2014/main" id="{BBF4A77D-999A-446C-A470-A09EABC1CB5F}"/>
              </a:ext>
            </a:extLst>
          </p:cNvPr>
          <p:cNvSpPr txBox="1"/>
          <p:nvPr/>
        </p:nvSpPr>
        <p:spPr>
          <a:xfrm>
            <a:off x="5973593" y="5161106"/>
            <a:ext cx="3989558" cy="21544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400" b="1" dirty="0">
                <a:solidFill>
                  <a:schemeClr val="bg1"/>
                </a:solidFill>
              </a:rPr>
              <a:t>ΑΠΑΛΛΑΓΗ ΔΤ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9C20A2B-9E5F-4699-B7E0-C92C4B4C1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51971" y="4861102"/>
            <a:ext cx="1164293" cy="11642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5ECD4C0-D89D-49E9-AC09-4F34CDD54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87530" y="2742173"/>
            <a:ext cx="1249367" cy="12493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1FB3980-0F39-454A-9906-C7BA1BC68D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8590" y="1826258"/>
            <a:ext cx="2986948" cy="298694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3C9E0B1-33DC-4CD3-87C6-5937B02FC4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1764" y="4978278"/>
            <a:ext cx="3819525" cy="809625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0C08D75-7F72-4600-8361-23217B310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754-C600-4428-A5AC-CF6DCA5C6456}" type="datetime1">
              <a:rPr lang="el-GR" smtClean="0"/>
              <a:t>4/11/2020</a:t>
            </a:fld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E186DB8-FA60-470E-8B58-4B6F4F115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47622" y="3933112"/>
            <a:ext cx="4953090" cy="711023"/>
          </a:xfrm>
          <a:prstGeom prst="roundRect">
            <a:avLst>
              <a:gd name="adj" fmla="val 50000"/>
            </a:avLst>
          </a:prstGeom>
          <a:solidFill>
            <a:srgbClr val="204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47">
            <a:extLst>
              <a:ext uri="{FF2B5EF4-FFF2-40B4-BE49-F238E27FC236}">
                <a16:creationId xmlns:a16="http://schemas.microsoft.com/office/drawing/2014/main" id="{24780992-CA8F-47AF-BAA3-2F24226ABEC1}"/>
              </a:ext>
            </a:extLst>
          </p:cNvPr>
          <p:cNvSpPr txBox="1"/>
          <p:nvPr/>
        </p:nvSpPr>
        <p:spPr>
          <a:xfrm>
            <a:off x="5911153" y="4180901"/>
            <a:ext cx="3989558" cy="21544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400" b="1" dirty="0">
                <a:solidFill>
                  <a:schemeClr val="bg1"/>
                </a:solidFill>
              </a:rPr>
              <a:t>ΗΛΕΚΤΡΟΝΙΚΑ ΑΙΤΗΜΑΤΑ ΚΕΔΕ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636E6A-E47A-4C29-99FE-7B8705337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12003" y="3915915"/>
            <a:ext cx="1249367" cy="12493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B630BF0-C64E-4E93-A9CA-5E2A05DEE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2772874" y="3421309"/>
            <a:ext cx="5152128" cy="8068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36F9A3F-1136-4A34-A448-DD0E366E63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81685" y="1660004"/>
            <a:ext cx="881504" cy="83952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670EA78-4B16-4CA1-87EF-636C866FD2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12643" y="2952907"/>
            <a:ext cx="854618" cy="76345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BF199BB-98A4-49E3-B3B4-8D073ADC914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04772" y="4196790"/>
            <a:ext cx="908900" cy="74935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896299A6-D1B2-44E5-AE0E-840250C8E25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598696" y="5001005"/>
            <a:ext cx="815008" cy="88847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43C8F47-1B14-4CAA-98F5-0F9B90AC0E10}"/>
              </a:ext>
            </a:extLst>
          </p:cNvPr>
          <p:cNvSpPr txBox="1"/>
          <p:nvPr/>
        </p:nvSpPr>
        <p:spPr>
          <a:xfrm>
            <a:off x="711764" y="1139483"/>
            <a:ext cx="3691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800" b="1" dirty="0">
                <a:solidFill>
                  <a:srgbClr val="204468"/>
                </a:solidFill>
                <a:latin typeface="Arial Black" panose="020B0A04020102020204" pitchFamily="34" charset="0"/>
              </a:rPr>
              <a:t>Τελ. Ενημέρωση </a:t>
            </a:r>
            <a:r>
              <a:rPr lang="en-US" sz="1800" b="1" dirty="0">
                <a:solidFill>
                  <a:srgbClr val="204468"/>
                </a:solidFill>
                <a:latin typeface="Arial Black" panose="020B0A04020102020204" pitchFamily="34" charset="0"/>
              </a:rPr>
              <a:t>01/11/2020</a:t>
            </a:r>
          </a:p>
        </p:txBody>
      </p:sp>
    </p:spTree>
    <p:extLst>
      <p:ext uri="{BB962C8B-B14F-4D97-AF65-F5344CB8AC3E}">
        <p14:creationId xmlns:p14="http://schemas.microsoft.com/office/powerpoint/2010/main" val="3088724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5517C826-C471-4169-9892-EEBF4B4D8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00" y="1687232"/>
            <a:ext cx="5257344" cy="4275007"/>
          </a:xfrm>
          <a:prstGeom prst="rect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16FB6B7-1CB4-4813-99A3-137C82BE1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42738" y="3291898"/>
            <a:ext cx="6101297" cy="711023"/>
          </a:xfrm>
          <a:prstGeom prst="roundRect">
            <a:avLst>
              <a:gd name="adj" fmla="val 50000"/>
            </a:avLst>
          </a:prstGeom>
          <a:solidFill>
            <a:srgbClr val="E373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50DE9D8-FD82-4684-9ED8-826B4EC01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42738" y="2320623"/>
            <a:ext cx="6101297" cy="711023"/>
          </a:xfrm>
          <a:prstGeom prst="roundRect">
            <a:avLst>
              <a:gd name="adj" fmla="val 50000"/>
            </a:avLst>
          </a:prstGeom>
          <a:solidFill>
            <a:srgbClr val="9B6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D0B643-7A91-4DF8-A7B1-B57A95B3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/>
              <a:t>ΥΠΗΡΕΣΙΕΣ </a:t>
            </a:r>
            <a:r>
              <a:rPr lang="en-US" cap="none" dirty="0" err="1"/>
              <a:t>gov</a:t>
            </a:r>
            <a:r>
              <a:rPr lang="en-US" dirty="0" err="1"/>
              <a:t>hub</a:t>
            </a:r>
            <a:r>
              <a:rPr lang="el-GR" dirty="0"/>
              <a:t> σε </a:t>
            </a:r>
            <a:r>
              <a:rPr lang="el-GR" dirty="0" err="1"/>
              <a:t>πιλοτικη</a:t>
            </a:r>
            <a:r>
              <a:rPr lang="el-GR" dirty="0"/>
              <a:t> </a:t>
            </a:r>
            <a:r>
              <a:rPr lang="el-GR" dirty="0" err="1"/>
              <a:t>λειτουργια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76851-FE21-4646-98F0-F5FC65E0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0806-BABF-4915-9689-3B9956D1C75C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23" name="Chart 22" descr="This is a chart. ">
            <a:extLst>
              <a:ext uri="{FF2B5EF4-FFF2-40B4-BE49-F238E27FC236}">
                <a16:creationId xmlns:a16="http://schemas.microsoft.com/office/drawing/2014/main" id="{906FB1C6-A882-4BAA-8733-7662E3996CB6}"/>
              </a:ext>
            </a:extLst>
          </p:cNvPr>
          <p:cNvGraphicFramePr/>
          <p:nvPr/>
        </p:nvGraphicFramePr>
        <p:xfrm>
          <a:off x="749625" y="2041702"/>
          <a:ext cx="3781664" cy="3526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" name="Rectangle 52">
            <a:extLst>
              <a:ext uri="{FF2B5EF4-FFF2-40B4-BE49-F238E27FC236}">
                <a16:creationId xmlns:a16="http://schemas.microsoft.com/office/drawing/2014/main" id="{58D74CDE-9215-466C-A65F-88C6021F0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3031392" y="3398122"/>
            <a:ext cx="4635087" cy="8068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25400" algn="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8217AA4-5B01-4C74-81C0-F0B9128B6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3028618" y="3398121"/>
            <a:ext cx="4635094" cy="8068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50800" dir="10800000" algn="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47">
            <a:extLst>
              <a:ext uri="{FF2B5EF4-FFF2-40B4-BE49-F238E27FC236}">
                <a16:creationId xmlns:a16="http://schemas.microsoft.com/office/drawing/2014/main" id="{0ABCF938-7F69-41DA-A492-F98171623883}"/>
              </a:ext>
            </a:extLst>
          </p:cNvPr>
          <p:cNvSpPr txBox="1"/>
          <p:nvPr/>
        </p:nvSpPr>
        <p:spPr>
          <a:xfrm>
            <a:off x="5973593" y="2568412"/>
            <a:ext cx="4303684" cy="21544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400" b="1" dirty="0">
                <a:solidFill>
                  <a:schemeClr val="bg1"/>
                </a:solidFill>
              </a:rPr>
              <a:t>Βεβαίωση Μόνιμης Κατοικίας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A4FE373-17BB-493F-A361-B12440813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74600" y="2389037"/>
            <a:ext cx="572112" cy="5721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47">
            <a:extLst>
              <a:ext uri="{FF2B5EF4-FFF2-40B4-BE49-F238E27FC236}">
                <a16:creationId xmlns:a16="http://schemas.microsoft.com/office/drawing/2014/main" id="{939B7CC5-439E-403C-9383-8988F3AAD7AF}"/>
              </a:ext>
            </a:extLst>
          </p:cNvPr>
          <p:cNvSpPr txBox="1"/>
          <p:nvPr/>
        </p:nvSpPr>
        <p:spPr>
          <a:xfrm>
            <a:off x="5973593" y="3539687"/>
            <a:ext cx="3989558" cy="21544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400" b="1" dirty="0">
                <a:solidFill>
                  <a:schemeClr val="bg1"/>
                </a:solidFill>
              </a:rPr>
              <a:t>Ασφαλιστική Ενημερότητα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5ECD4C0-D89D-49E9-AC09-4F34CDD54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74600" y="3351629"/>
            <a:ext cx="572112" cy="5721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1FB3980-0F39-454A-9906-C7BA1BC68D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8590" y="1826258"/>
            <a:ext cx="2986948" cy="298694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3C9E0B1-33DC-4CD3-87C6-5937B02FC4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1764" y="4978278"/>
            <a:ext cx="3819525" cy="809625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0C08D75-7F72-4600-8361-23217B310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754-C600-4428-A5AC-CF6DCA5C6456}" type="datetime1">
              <a:rPr lang="el-GR" smtClean="0"/>
              <a:t>4/11/2020</a:t>
            </a:fld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E186DB8-FA60-470E-8B58-4B6F4F115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47621" y="4272103"/>
            <a:ext cx="6101297" cy="711023"/>
          </a:xfrm>
          <a:prstGeom prst="roundRect">
            <a:avLst>
              <a:gd name="adj" fmla="val 50000"/>
            </a:avLst>
          </a:prstGeom>
          <a:solidFill>
            <a:srgbClr val="49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47">
            <a:extLst>
              <a:ext uri="{FF2B5EF4-FFF2-40B4-BE49-F238E27FC236}">
                <a16:creationId xmlns:a16="http://schemas.microsoft.com/office/drawing/2014/main" id="{24780992-CA8F-47AF-BAA3-2F24226ABEC1}"/>
              </a:ext>
            </a:extLst>
          </p:cNvPr>
          <p:cNvSpPr txBox="1"/>
          <p:nvPr/>
        </p:nvSpPr>
        <p:spPr>
          <a:xfrm>
            <a:off x="5911153" y="4519892"/>
            <a:ext cx="3989558" cy="21544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400" b="1" dirty="0">
                <a:solidFill>
                  <a:schemeClr val="bg1"/>
                </a:solidFill>
              </a:rPr>
              <a:t>Ποινικό Μητρώο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636E6A-E47A-4C29-99FE-7B8705337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79483" y="4348225"/>
            <a:ext cx="572112" cy="5721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B630BF0-C64E-4E93-A9CA-5E2A05DEE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2772874" y="3421309"/>
            <a:ext cx="5152128" cy="8068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36F9A3F-1136-4A34-A448-DD0E366E63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41923" y="2471273"/>
            <a:ext cx="428022" cy="40764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1B4AEFC-08C2-4337-A96F-656391AC62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08807" y="4428653"/>
            <a:ext cx="361138" cy="397921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3A7DEA5E-5DAF-431D-B741-D38F25BA55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498136" y="3458125"/>
            <a:ext cx="334805" cy="38959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2A9E6C7-C2BD-48D4-B93E-E7C213555591}"/>
              </a:ext>
            </a:extLst>
          </p:cNvPr>
          <p:cNvSpPr txBox="1"/>
          <p:nvPr/>
        </p:nvSpPr>
        <p:spPr>
          <a:xfrm>
            <a:off x="711764" y="1139483"/>
            <a:ext cx="3691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800" b="1" dirty="0">
                <a:solidFill>
                  <a:srgbClr val="204468"/>
                </a:solidFill>
                <a:latin typeface="Arial Black" panose="020B0A04020102020204" pitchFamily="34" charset="0"/>
              </a:rPr>
              <a:t>Τελ. Ενημέρωση </a:t>
            </a:r>
            <a:r>
              <a:rPr lang="en-US" sz="1800" b="1" dirty="0">
                <a:solidFill>
                  <a:srgbClr val="204468"/>
                </a:solidFill>
                <a:latin typeface="Arial Black" panose="020B0A04020102020204" pitchFamily="34" charset="0"/>
              </a:rPr>
              <a:t>01/11/2020</a:t>
            </a:r>
          </a:p>
        </p:txBody>
      </p:sp>
    </p:spTree>
    <p:extLst>
      <p:ext uri="{BB962C8B-B14F-4D97-AF65-F5344CB8AC3E}">
        <p14:creationId xmlns:p14="http://schemas.microsoft.com/office/powerpoint/2010/main" val="2810479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F6DEB4A-6236-4DD2-9D47-F4BA45F45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942" y="3564055"/>
            <a:ext cx="3271857" cy="1117600"/>
          </a:xfrm>
          <a:prstGeom prst="roundRect">
            <a:avLst>
              <a:gd name="adj" fmla="val 50000"/>
            </a:avLst>
          </a:prstGeom>
          <a:solidFill>
            <a:srgbClr val="5A2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03F4F7E-0E00-43C5-ACFC-43DBB1CF2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715" y="3658241"/>
            <a:ext cx="929228" cy="92922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9D9795F-5752-4091-B12C-1A244A1DA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862" y="1944564"/>
            <a:ext cx="3505838" cy="1117600"/>
          </a:xfrm>
          <a:prstGeom prst="roundRect">
            <a:avLst>
              <a:gd name="adj" fmla="val 50000"/>
            </a:avLst>
          </a:prstGeom>
          <a:solidFill>
            <a:srgbClr val="0B8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C880FB2-B0C8-457F-A937-3DF923F8E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9634" y="2038750"/>
            <a:ext cx="929228" cy="92922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8722C52-9CB4-45C1-82EB-9196F64DC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9631" y="1235756"/>
            <a:ext cx="2032000" cy="1117600"/>
          </a:xfrm>
          <a:prstGeom prst="roundRect">
            <a:avLst>
              <a:gd name="adj" fmla="val 50000"/>
            </a:avLst>
          </a:prstGeom>
          <a:solidFill>
            <a:srgbClr val="CE2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1FC803C-5FC7-4A18-BA6E-5DBD33A7F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9631" y="2832238"/>
            <a:ext cx="2032000" cy="1117600"/>
          </a:xfrm>
          <a:prstGeom prst="roundRect">
            <a:avLst>
              <a:gd name="adj" fmla="val 50000"/>
            </a:avLst>
          </a:prstGeom>
          <a:solidFill>
            <a:srgbClr val="204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7433DA3-7C45-4A76-A8BA-7C9E688B7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9631" y="4428720"/>
            <a:ext cx="2032000" cy="1117600"/>
          </a:xfrm>
          <a:prstGeom prst="roundRect">
            <a:avLst>
              <a:gd name="adj" fmla="val 5000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5A95B40-5207-47C4-80D3-12F9AAE78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471" y="666751"/>
            <a:ext cx="12527730" cy="5695950"/>
            <a:chOff x="1250950" y="914400"/>
            <a:chExt cx="6398080" cy="2908996"/>
          </a:xfrm>
          <a:effectLst/>
        </p:grpSpPr>
        <p:sp>
          <p:nvSpPr>
            <p:cNvPr id="19" name="Rounded Rectangle 22">
              <a:extLst>
                <a:ext uri="{FF2B5EF4-FFF2-40B4-BE49-F238E27FC236}">
                  <a16:creationId xmlns:a16="http://schemas.microsoft.com/office/drawing/2014/main" id="{C1454E1C-BFBC-4A22-856A-E784DC9F0092}"/>
                </a:ext>
              </a:extLst>
            </p:cNvPr>
            <p:cNvSpPr/>
            <p:nvPr/>
          </p:nvSpPr>
          <p:spPr>
            <a:xfrm>
              <a:off x="1257299" y="3740139"/>
              <a:ext cx="6391731" cy="8325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ound Same Side Corner Rectangle 23">
              <a:extLst>
                <a:ext uri="{FF2B5EF4-FFF2-40B4-BE49-F238E27FC236}">
                  <a16:creationId xmlns:a16="http://schemas.microsoft.com/office/drawing/2014/main" id="{26DAC503-35EF-4C7A-98E1-7C2E500B299D}"/>
                </a:ext>
              </a:extLst>
            </p:cNvPr>
            <p:cNvSpPr/>
            <p:nvPr/>
          </p:nvSpPr>
          <p:spPr>
            <a:xfrm>
              <a:off x="2209800" y="914400"/>
              <a:ext cx="4605211" cy="2757714"/>
            </a:xfrm>
            <a:prstGeom prst="round2SameRect">
              <a:avLst>
                <a:gd name="adj1" fmla="val 5842"/>
                <a:gd name="adj2" fmla="val 0"/>
              </a:avLst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 w="38100">
              <a:gradFill flip="none" rotWithShape="1">
                <a:gsLst>
                  <a:gs pos="0">
                    <a:schemeClr val="bg1">
                      <a:lumMod val="79000"/>
                    </a:schemeClr>
                  </a:gs>
                  <a:gs pos="100000">
                    <a:schemeClr val="bg1">
                      <a:lumMod val="87000"/>
                    </a:schemeClr>
                  </a:gs>
                  <a:gs pos="51000">
                    <a:schemeClr val="bg1">
                      <a:lumMod val="95000"/>
                    </a:schemeClr>
                  </a:gs>
                </a:gsLst>
                <a:lin ang="13500000" scaled="1"/>
                <a:tileRect/>
              </a:gradFill>
            </a:ln>
            <a:effectLst/>
            <a:scene3d>
              <a:camera prst="orthographicFront"/>
              <a:lightRig rig="threePt" dir="t"/>
            </a:scene3d>
            <a:sp3d>
              <a:bevelT w="50800" h="508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953BCE3-CE7E-43A5-9A5C-DE2189790136}"/>
                </a:ext>
              </a:extLst>
            </p:cNvPr>
            <p:cNvSpPr/>
            <p:nvPr/>
          </p:nvSpPr>
          <p:spPr>
            <a:xfrm>
              <a:off x="2340705" y="1074057"/>
              <a:ext cx="4343400" cy="2435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5C5411E-69A4-4222-B2CF-3312C24728B1}"/>
                </a:ext>
              </a:extLst>
            </p:cNvPr>
            <p:cNvSpPr/>
            <p:nvPr/>
          </p:nvSpPr>
          <p:spPr>
            <a:xfrm>
              <a:off x="1257299" y="3659415"/>
              <a:ext cx="6391729" cy="12541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6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A43DFE1-83F6-43B2-93D7-B7EBB773F982}"/>
                </a:ext>
              </a:extLst>
            </p:cNvPr>
            <p:cNvCxnSpPr/>
            <p:nvPr/>
          </p:nvCxnSpPr>
          <p:spPr>
            <a:xfrm>
              <a:off x="1250950" y="3775402"/>
              <a:ext cx="6391729" cy="0"/>
            </a:xfrm>
            <a:prstGeom prst="line">
              <a:avLst/>
            </a:prstGeom>
            <a:ln w="31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83000"/>
                      <a:alpha val="46000"/>
                    </a:schemeClr>
                  </a:gs>
                </a:gsLst>
                <a:lin ang="10800000" scaled="1"/>
                <a:tileRect/>
              </a:gradFill>
            </a:ln>
            <a:effectLst>
              <a:outerShdw blurRad="12700" dir="5400000" algn="t" rotWithShape="0">
                <a:schemeClr val="bg1">
                  <a:lumMod val="75000"/>
                  <a:alpha val="64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7">
              <a:extLst>
                <a:ext uri="{FF2B5EF4-FFF2-40B4-BE49-F238E27FC236}">
                  <a16:creationId xmlns:a16="http://schemas.microsoft.com/office/drawing/2014/main" id="{3D1BE8A8-DA1B-423B-9829-BFA00D53EEEB}"/>
                </a:ext>
              </a:extLst>
            </p:cNvPr>
            <p:cNvSpPr/>
            <p:nvPr/>
          </p:nvSpPr>
          <p:spPr>
            <a:xfrm>
              <a:off x="7085489" y="3730171"/>
              <a:ext cx="267654" cy="36576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ound Single Corner Rectangle 28">
              <a:extLst>
                <a:ext uri="{FF2B5EF4-FFF2-40B4-BE49-F238E27FC236}">
                  <a16:creationId xmlns:a16="http://schemas.microsoft.com/office/drawing/2014/main" id="{848914F0-4B71-4120-8AAC-B1AC18F5E0D0}"/>
                </a:ext>
              </a:extLst>
            </p:cNvPr>
            <p:cNvSpPr/>
            <p:nvPr/>
          </p:nvSpPr>
          <p:spPr>
            <a:xfrm rot="10800000" flipH="1">
              <a:off x="7366908" y="3659414"/>
              <a:ext cx="282121" cy="163982"/>
            </a:xfrm>
            <a:prstGeom prst="round1Rect">
              <a:avLst>
                <a:gd name="adj" fmla="val 21302"/>
              </a:avLst>
            </a:prstGeom>
            <a:gradFill>
              <a:gsLst>
                <a:gs pos="0">
                  <a:schemeClr val="bg1">
                    <a:alpha val="64000"/>
                  </a:schemeClr>
                </a:gs>
                <a:gs pos="100000">
                  <a:schemeClr val="bg1">
                    <a:lumMod val="83000"/>
                    <a:alpha val="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ound Single Corner Rectangle 29">
              <a:extLst>
                <a:ext uri="{FF2B5EF4-FFF2-40B4-BE49-F238E27FC236}">
                  <a16:creationId xmlns:a16="http://schemas.microsoft.com/office/drawing/2014/main" id="{9C0D9DD6-12DD-4898-ACA1-6EA3DAB989C9}"/>
                </a:ext>
              </a:extLst>
            </p:cNvPr>
            <p:cNvSpPr/>
            <p:nvPr/>
          </p:nvSpPr>
          <p:spPr>
            <a:xfrm rot="10800000">
              <a:off x="1257295" y="3659414"/>
              <a:ext cx="282121" cy="163982"/>
            </a:xfrm>
            <a:prstGeom prst="round1Rect">
              <a:avLst>
                <a:gd name="adj" fmla="val 21302"/>
              </a:avLst>
            </a:prstGeom>
            <a:gradFill>
              <a:gsLst>
                <a:gs pos="0">
                  <a:schemeClr val="bg1">
                    <a:alpha val="27000"/>
                  </a:schemeClr>
                </a:gs>
                <a:gs pos="100000">
                  <a:schemeClr val="bg1">
                    <a:lumMod val="83000"/>
                    <a:alpha val="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ound Same Side Corner Rectangle 30">
              <a:extLst>
                <a:ext uri="{FF2B5EF4-FFF2-40B4-BE49-F238E27FC236}">
                  <a16:creationId xmlns:a16="http://schemas.microsoft.com/office/drawing/2014/main" id="{42757DC2-305F-4D2D-8A0C-0E58CA723687}"/>
                </a:ext>
              </a:extLst>
            </p:cNvPr>
            <p:cNvSpPr/>
            <p:nvPr/>
          </p:nvSpPr>
          <p:spPr>
            <a:xfrm rot="10800000">
              <a:off x="3931784" y="3672340"/>
              <a:ext cx="1042761" cy="67696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innerShdw blurRad="25400" dist="127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ound Same Side Corner Rectangle 19">
              <a:extLst>
                <a:ext uri="{FF2B5EF4-FFF2-40B4-BE49-F238E27FC236}">
                  <a16:creationId xmlns:a16="http://schemas.microsoft.com/office/drawing/2014/main" id="{D78F18D8-4B90-4730-99AA-0BF8CCFDA4EE}"/>
                </a:ext>
              </a:extLst>
            </p:cNvPr>
            <p:cNvSpPr/>
            <p:nvPr/>
          </p:nvSpPr>
          <p:spPr>
            <a:xfrm>
              <a:off x="4574594" y="914400"/>
              <a:ext cx="2240418" cy="2757714"/>
            </a:xfrm>
            <a:custGeom>
              <a:avLst/>
              <a:gdLst>
                <a:gd name="connsiteX0" fmla="*/ 161106 w 4605211"/>
                <a:gd name="connsiteY0" fmla="*/ 0 h 2757714"/>
                <a:gd name="connsiteX1" fmla="*/ 4444105 w 4605211"/>
                <a:gd name="connsiteY1" fmla="*/ 0 h 2757714"/>
                <a:gd name="connsiteX2" fmla="*/ 4605211 w 4605211"/>
                <a:gd name="connsiteY2" fmla="*/ 161106 h 2757714"/>
                <a:gd name="connsiteX3" fmla="*/ 4605211 w 4605211"/>
                <a:gd name="connsiteY3" fmla="*/ 2757714 h 2757714"/>
                <a:gd name="connsiteX4" fmla="*/ 4605211 w 4605211"/>
                <a:gd name="connsiteY4" fmla="*/ 2757714 h 2757714"/>
                <a:gd name="connsiteX5" fmla="*/ 0 w 4605211"/>
                <a:gd name="connsiteY5" fmla="*/ 2757714 h 2757714"/>
                <a:gd name="connsiteX6" fmla="*/ 0 w 4605211"/>
                <a:gd name="connsiteY6" fmla="*/ 2757714 h 2757714"/>
                <a:gd name="connsiteX7" fmla="*/ 0 w 4605211"/>
                <a:gd name="connsiteY7" fmla="*/ 161106 h 2757714"/>
                <a:gd name="connsiteX8" fmla="*/ 161106 w 4605211"/>
                <a:gd name="connsiteY8" fmla="*/ 0 h 2757714"/>
                <a:gd name="connsiteX0" fmla="*/ 161106 w 4605211"/>
                <a:gd name="connsiteY0" fmla="*/ 0 h 2757714"/>
                <a:gd name="connsiteX1" fmla="*/ 4444105 w 4605211"/>
                <a:gd name="connsiteY1" fmla="*/ 0 h 2757714"/>
                <a:gd name="connsiteX2" fmla="*/ 4605211 w 4605211"/>
                <a:gd name="connsiteY2" fmla="*/ 161106 h 2757714"/>
                <a:gd name="connsiteX3" fmla="*/ 4605211 w 4605211"/>
                <a:gd name="connsiteY3" fmla="*/ 2757714 h 2757714"/>
                <a:gd name="connsiteX4" fmla="*/ 4605211 w 4605211"/>
                <a:gd name="connsiteY4" fmla="*/ 2757714 h 2757714"/>
                <a:gd name="connsiteX5" fmla="*/ 0 w 4605211"/>
                <a:gd name="connsiteY5" fmla="*/ 2757714 h 2757714"/>
                <a:gd name="connsiteX6" fmla="*/ 0 w 4605211"/>
                <a:gd name="connsiteY6" fmla="*/ 161106 h 2757714"/>
                <a:gd name="connsiteX7" fmla="*/ 161106 w 4605211"/>
                <a:gd name="connsiteY7" fmla="*/ 0 h 2757714"/>
                <a:gd name="connsiteX0" fmla="*/ 161106 w 4605211"/>
                <a:gd name="connsiteY0" fmla="*/ 0 h 2757714"/>
                <a:gd name="connsiteX1" fmla="*/ 4444105 w 4605211"/>
                <a:gd name="connsiteY1" fmla="*/ 0 h 2757714"/>
                <a:gd name="connsiteX2" fmla="*/ 4605211 w 4605211"/>
                <a:gd name="connsiteY2" fmla="*/ 161106 h 2757714"/>
                <a:gd name="connsiteX3" fmla="*/ 4605211 w 4605211"/>
                <a:gd name="connsiteY3" fmla="*/ 2757714 h 2757714"/>
                <a:gd name="connsiteX4" fmla="*/ 4605211 w 4605211"/>
                <a:gd name="connsiteY4" fmla="*/ 2757714 h 2757714"/>
                <a:gd name="connsiteX5" fmla="*/ 0 w 4605211"/>
                <a:gd name="connsiteY5" fmla="*/ 2757714 h 2757714"/>
                <a:gd name="connsiteX6" fmla="*/ 0 w 4605211"/>
                <a:gd name="connsiteY6" fmla="*/ 161106 h 2757714"/>
                <a:gd name="connsiteX7" fmla="*/ 161106 w 4605211"/>
                <a:gd name="connsiteY7" fmla="*/ 0 h 2757714"/>
                <a:gd name="connsiteX0" fmla="*/ 161106 w 4605211"/>
                <a:gd name="connsiteY0" fmla="*/ 0 h 2757714"/>
                <a:gd name="connsiteX1" fmla="*/ 4444105 w 4605211"/>
                <a:gd name="connsiteY1" fmla="*/ 0 h 2757714"/>
                <a:gd name="connsiteX2" fmla="*/ 4605211 w 4605211"/>
                <a:gd name="connsiteY2" fmla="*/ 161106 h 2757714"/>
                <a:gd name="connsiteX3" fmla="*/ 4605211 w 4605211"/>
                <a:gd name="connsiteY3" fmla="*/ 2757714 h 2757714"/>
                <a:gd name="connsiteX4" fmla="*/ 4605211 w 4605211"/>
                <a:gd name="connsiteY4" fmla="*/ 2757714 h 2757714"/>
                <a:gd name="connsiteX5" fmla="*/ 0 w 4605211"/>
                <a:gd name="connsiteY5" fmla="*/ 2757714 h 2757714"/>
                <a:gd name="connsiteX6" fmla="*/ 161106 w 4605211"/>
                <a:gd name="connsiteY6" fmla="*/ 0 h 2757714"/>
                <a:gd name="connsiteX0" fmla="*/ 3755206 w 4605211"/>
                <a:gd name="connsiteY0" fmla="*/ 0 h 2757714"/>
                <a:gd name="connsiteX1" fmla="*/ 4444105 w 4605211"/>
                <a:gd name="connsiteY1" fmla="*/ 0 h 2757714"/>
                <a:gd name="connsiteX2" fmla="*/ 4605211 w 4605211"/>
                <a:gd name="connsiteY2" fmla="*/ 161106 h 2757714"/>
                <a:gd name="connsiteX3" fmla="*/ 4605211 w 4605211"/>
                <a:gd name="connsiteY3" fmla="*/ 2757714 h 2757714"/>
                <a:gd name="connsiteX4" fmla="*/ 4605211 w 4605211"/>
                <a:gd name="connsiteY4" fmla="*/ 2757714 h 2757714"/>
                <a:gd name="connsiteX5" fmla="*/ 0 w 4605211"/>
                <a:gd name="connsiteY5" fmla="*/ 2757714 h 2757714"/>
                <a:gd name="connsiteX6" fmla="*/ 3755206 w 4605211"/>
                <a:gd name="connsiteY6" fmla="*/ 0 h 2757714"/>
                <a:gd name="connsiteX0" fmla="*/ 1735906 w 2585911"/>
                <a:gd name="connsiteY0" fmla="*/ 0 h 2757714"/>
                <a:gd name="connsiteX1" fmla="*/ 2424805 w 2585911"/>
                <a:gd name="connsiteY1" fmla="*/ 0 h 2757714"/>
                <a:gd name="connsiteX2" fmla="*/ 2585911 w 2585911"/>
                <a:gd name="connsiteY2" fmla="*/ 161106 h 2757714"/>
                <a:gd name="connsiteX3" fmla="*/ 2585911 w 2585911"/>
                <a:gd name="connsiteY3" fmla="*/ 2757714 h 2757714"/>
                <a:gd name="connsiteX4" fmla="*/ 2585911 w 2585911"/>
                <a:gd name="connsiteY4" fmla="*/ 2757714 h 2757714"/>
                <a:gd name="connsiteX5" fmla="*/ 0 w 2585911"/>
                <a:gd name="connsiteY5" fmla="*/ 2732314 h 2757714"/>
                <a:gd name="connsiteX6" fmla="*/ 1735906 w 2585911"/>
                <a:gd name="connsiteY6" fmla="*/ 0 h 2757714"/>
                <a:gd name="connsiteX0" fmla="*/ 1147198 w 1997203"/>
                <a:gd name="connsiteY0" fmla="*/ 0 h 2757714"/>
                <a:gd name="connsiteX1" fmla="*/ 1836097 w 1997203"/>
                <a:gd name="connsiteY1" fmla="*/ 0 h 2757714"/>
                <a:gd name="connsiteX2" fmla="*/ 1997203 w 1997203"/>
                <a:gd name="connsiteY2" fmla="*/ 161106 h 2757714"/>
                <a:gd name="connsiteX3" fmla="*/ 1997203 w 1997203"/>
                <a:gd name="connsiteY3" fmla="*/ 2757714 h 2757714"/>
                <a:gd name="connsiteX4" fmla="*/ 1997203 w 1997203"/>
                <a:gd name="connsiteY4" fmla="*/ 2757714 h 2757714"/>
                <a:gd name="connsiteX5" fmla="*/ 0 w 1997203"/>
                <a:gd name="connsiteY5" fmla="*/ 2732314 h 2757714"/>
                <a:gd name="connsiteX6" fmla="*/ 1147198 w 1997203"/>
                <a:gd name="connsiteY6" fmla="*/ 0 h 275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7203" h="2757714">
                  <a:moveTo>
                    <a:pt x="1147198" y="0"/>
                  </a:moveTo>
                  <a:lnTo>
                    <a:pt x="1836097" y="0"/>
                  </a:lnTo>
                  <a:cubicBezTo>
                    <a:pt x="1925073" y="0"/>
                    <a:pt x="1997203" y="72130"/>
                    <a:pt x="1997203" y="161106"/>
                  </a:cubicBezTo>
                  <a:lnTo>
                    <a:pt x="1997203" y="2757714"/>
                  </a:lnTo>
                  <a:lnTo>
                    <a:pt x="1997203" y="2757714"/>
                  </a:lnTo>
                  <a:lnTo>
                    <a:pt x="0" y="2732314"/>
                  </a:lnTo>
                  <a:lnTo>
                    <a:pt x="1147198" y="0"/>
                  </a:lnTo>
                  <a:close/>
                </a:path>
              </a:pathLst>
            </a:custGeom>
            <a:gradFill flip="none" rotWithShape="1">
              <a:gsLst>
                <a:gs pos="21000">
                  <a:schemeClr val="bg1">
                    <a:alpha val="1000"/>
                  </a:schemeClr>
                </a:gs>
                <a:gs pos="100000">
                  <a:schemeClr val="bg1">
                    <a:alpha val="32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B8C39A2F-EB98-421A-9196-A1F82FA0C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6403" y="1329942"/>
            <a:ext cx="929228" cy="92922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0BABAAE-D145-4E69-9C95-2BF9E7E8DB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6403" y="2926424"/>
            <a:ext cx="929228" cy="92922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3EAFB8C-B68B-4DDE-875A-CD4EB5E2A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6403" y="4522906"/>
            <a:ext cx="929228" cy="92922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9C24E5-AEAF-44E7-B2F8-531B026CF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8627658" y="0"/>
            <a:ext cx="3564341" cy="6858000"/>
          </a:xfrm>
          <a:prstGeom prst="rect">
            <a:avLst/>
          </a:prstGeom>
        </p:spPr>
      </p:pic>
      <p:graphicFrame>
        <p:nvGraphicFramePr>
          <p:cNvPr id="17" name="Chart 16" descr="This is a chart. ">
            <a:extLst>
              <a:ext uri="{FF2B5EF4-FFF2-40B4-BE49-F238E27FC236}">
                <a16:creationId xmlns:a16="http://schemas.microsoft.com/office/drawing/2014/main" id="{18CE4845-D1D1-4E87-AAAF-B518DB8579AE}"/>
              </a:ext>
            </a:extLst>
          </p:cNvPr>
          <p:cNvGraphicFramePr/>
          <p:nvPr/>
        </p:nvGraphicFramePr>
        <p:xfrm>
          <a:off x="2329156" y="1329942"/>
          <a:ext cx="6212080" cy="4122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47706530-92A5-4C68-9FE7-03A5E61B7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40090" y="0"/>
            <a:ext cx="3551909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B53C114-CB63-41F6-A5C6-8C207D3C5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760849" y="1811436"/>
            <a:ext cx="3332296" cy="4093920"/>
            <a:chOff x="8088085" y="1860738"/>
            <a:chExt cx="3597224" cy="3235128"/>
          </a:xfrm>
        </p:grpSpPr>
        <p:sp>
          <p:nvSpPr>
            <p:cNvPr id="54" name="TextBox 47">
              <a:extLst>
                <a:ext uri="{FF2B5EF4-FFF2-40B4-BE49-F238E27FC236}">
                  <a16:creationId xmlns:a16="http://schemas.microsoft.com/office/drawing/2014/main" id="{E7D27B29-4AA1-461C-A69F-75D8EA5EFE64}"/>
                </a:ext>
              </a:extLst>
            </p:cNvPr>
            <p:cNvSpPr txBox="1"/>
            <p:nvPr/>
          </p:nvSpPr>
          <p:spPr>
            <a:xfrm>
              <a:off x="8220035" y="1862479"/>
              <a:ext cx="3465274" cy="3231654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sz="1400" dirty="0">
                  <a:solidFill>
                    <a:schemeClr val="bg1"/>
                  </a:solidFill>
                </a:rPr>
                <a:t>Οι τρεις διαδικτυακές υπηρεσίες που φιλοξενούνται στο </a:t>
              </a:r>
              <a:r>
                <a:rPr lang="en-US" sz="1400" b="1" dirty="0" err="1">
                  <a:solidFill>
                    <a:schemeClr val="bg1"/>
                  </a:solidFill>
                </a:rPr>
                <a:t>govHUB</a:t>
              </a:r>
              <a:r>
                <a:rPr lang="en-US" sz="1400" b="1" dirty="0">
                  <a:solidFill>
                    <a:schemeClr val="bg1"/>
                  </a:solidFill>
                </a:rPr>
                <a:t> </a:t>
              </a:r>
              <a:r>
                <a:rPr lang="el-GR" sz="1400" dirty="0">
                  <a:solidFill>
                    <a:schemeClr val="bg1"/>
                  </a:solidFill>
                </a:rPr>
                <a:t>ενεργοποιήθηκαν παραγωγικά σταδιακά:</a:t>
              </a:r>
              <a:endParaRPr lang="en-US" sz="1400" dirty="0">
                <a:solidFill>
                  <a:schemeClr val="bg1"/>
                </a:solidFill>
              </a:endParaRPr>
            </a:p>
            <a:p>
              <a:endParaRPr lang="el-GR" sz="1400" dirty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</a:rPr>
                <a:t>e-</a:t>
              </a:r>
              <a:r>
                <a:rPr lang="el-GR" sz="1400" dirty="0">
                  <a:solidFill>
                    <a:schemeClr val="bg1"/>
                  </a:solidFill>
                </a:rPr>
                <a:t>Παράβολο (Φεβρουάριος 2018)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l-GR" sz="1400" dirty="0">
                  <a:solidFill>
                    <a:schemeClr val="bg1"/>
                  </a:solidFill>
                </a:rPr>
                <a:t>Κάτοχοι Οχημάτων</a:t>
              </a:r>
              <a:r>
                <a:rPr lang="en-US" sz="1400" dirty="0">
                  <a:solidFill>
                    <a:schemeClr val="bg1"/>
                  </a:solidFill>
                </a:rPr>
                <a:t> (</a:t>
              </a:r>
              <a:r>
                <a:rPr lang="el-GR" sz="1400" dirty="0">
                  <a:solidFill>
                    <a:schemeClr val="bg1"/>
                  </a:solidFill>
                </a:rPr>
                <a:t>Ιούνιος </a:t>
              </a:r>
              <a:r>
                <a:rPr lang="en-US" sz="1400" dirty="0">
                  <a:solidFill>
                    <a:schemeClr val="bg1"/>
                  </a:solidFill>
                </a:rPr>
                <a:t>201</a:t>
              </a:r>
              <a:r>
                <a:rPr lang="el-GR" sz="1400" dirty="0">
                  <a:solidFill>
                    <a:schemeClr val="bg1"/>
                  </a:solidFill>
                </a:rPr>
                <a:t>9</a:t>
              </a:r>
              <a:r>
                <a:rPr lang="en-US" sz="1400" dirty="0">
                  <a:solidFill>
                    <a:schemeClr val="bg1"/>
                  </a:solidFill>
                </a:rPr>
                <a:t>)</a:t>
              </a:r>
              <a:endParaRPr lang="el-GR" sz="1400" dirty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l-GR" sz="1400" dirty="0">
                  <a:solidFill>
                    <a:schemeClr val="bg1"/>
                  </a:solidFill>
                </a:rPr>
                <a:t>Μητρώο Φυσικών Προσώπων</a:t>
              </a:r>
              <a:r>
                <a:rPr lang="en-US" sz="1400" dirty="0">
                  <a:solidFill>
                    <a:schemeClr val="bg1"/>
                  </a:solidFill>
                </a:rPr>
                <a:t> (</a:t>
              </a:r>
              <a:r>
                <a:rPr lang="el-GR" sz="1400" dirty="0">
                  <a:solidFill>
                    <a:schemeClr val="bg1"/>
                  </a:solidFill>
                </a:rPr>
                <a:t>Οκτώβριος </a:t>
              </a:r>
              <a:r>
                <a:rPr lang="en-US" sz="1400" dirty="0">
                  <a:solidFill>
                    <a:schemeClr val="bg1"/>
                  </a:solidFill>
                </a:rPr>
                <a:t>2019)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l-GR" sz="1400" dirty="0">
                  <a:solidFill>
                    <a:schemeClr val="bg1"/>
                  </a:solidFill>
                </a:rPr>
                <a:t>Ε9 (Φεβρουάριος 2020)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l-GR" sz="1400" dirty="0">
                  <a:solidFill>
                    <a:schemeClr val="bg1"/>
                  </a:solidFill>
                </a:rPr>
                <a:t>Αποδεικτικό Φορολογικής Ενημερότητας (Ιούλιος 2020) </a:t>
              </a:r>
            </a:p>
            <a:p>
              <a:endParaRPr lang="en-US" sz="1400" dirty="0">
                <a:solidFill>
                  <a:schemeClr val="bg1"/>
                </a:solidFill>
              </a:endParaRPr>
            </a:p>
            <a:p>
              <a:r>
                <a:rPr lang="el-GR" sz="1400" dirty="0">
                  <a:solidFill>
                    <a:schemeClr val="bg1"/>
                  </a:solidFill>
                </a:rPr>
                <a:t>Στο διάγραμμα απεικονίζονται οι κλήσεις που πραγματοποιήθηκαν από τις 10 Ιανουαρίου 2019.</a:t>
              </a:r>
            </a:p>
            <a:p>
              <a:endParaRPr lang="el-GR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3D23131-A48A-491A-AD96-201010235D83}"/>
                </a:ext>
              </a:extLst>
            </p:cNvPr>
            <p:cNvCxnSpPr/>
            <p:nvPr/>
          </p:nvCxnSpPr>
          <p:spPr>
            <a:xfrm>
              <a:off x="8088085" y="1860738"/>
              <a:ext cx="330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C96BDEF-9902-4BA3-B5E7-230F802445FC}"/>
                </a:ext>
              </a:extLst>
            </p:cNvPr>
            <p:cNvCxnSpPr/>
            <p:nvPr/>
          </p:nvCxnSpPr>
          <p:spPr>
            <a:xfrm>
              <a:off x="8088085" y="5095866"/>
              <a:ext cx="330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8AFA9225-189E-46DC-BDA1-C08D56D0B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06497" y="-18450"/>
            <a:ext cx="1685503" cy="1288708"/>
          </a:xfrm>
          <a:custGeom>
            <a:avLst/>
            <a:gdLst>
              <a:gd name="connsiteX0" fmla="*/ 167913 w 1685503"/>
              <a:gd name="connsiteY0" fmla="*/ 0 h 1288708"/>
              <a:gd name="connsiteX1" fmla="*/ 1685503 w 1685503"/>
              <a:gd name="connsiteY1" fmla="*/ 0 h 1288708"/>
              <a:gd name="connsiteX2" fmla="*/ 1685503 w 1685503"/>
              <a:gd name="connsiteY2" fmla="*/ 724000 h 1288708"/>
              <a:gd name="connsiteX3" fmla="*/ 1172233 w 1685503"/>
              <a:gd name="connsiteY3" fmla="*/ 1237270 h 1288708"/>
              <a:gd name="connsiteX4" fmla="*/ 923865 w 1685503"/>
              <a:gd name="connsiteY4" fmla="*/ 1237270 h 1288708"/>
              <a:gd name="connsiteX5" fmla="*/ 51438 w 1685503"/>
              <a:gd name="connsiteY5" fmla="*/ 364843 h 1288708"/>
              <a:gd name="connsiteX6" fmla="*/ 51438 w 1685503"/>
              <a:gd name="connsiteY6" fmla="*/ 116475 h 1288708"/>
              <a:gd name="connsiteX7" fmla="*/ 167913 w 1685503"/>
              <a:gd name="connsiteY7" fmla="*/ 0 h 128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5503" h="1288708">
                <a:moveTo>
                  <a:pt x="167913" y="0"/>
                </a:moveTo>
                <a:lnTo>
                  <a:pt x="1685503" y="0"/>
                </a:lnTo>
                <a:lnTo>
                  <a:pt x="1685503" y="724000"/>
                </a:lnTo>
                <a:lnTo>
                  <a:pt x="1172233" y="1237270"/>
                </a:lnTo>
                <a:cubicBezTo>
                  <a:pt x="1103648" y="1305855"/>
                  <a:pt x="992450" y="1305855"/>
                  <a:pt x="923865" y="1237270"/>
                </a:cubicBezTo>
                <a:lnTo>
                  <a:pt x="51438" y="364843"/>
                </a:lnTo>
                <a:cubicBezTo>
                  <a:pt x="-17147" y="296258"/>
                  <a:pt x="-17147" y="185060"/>
                  <a:pt x="51438" y="116475"/>
                </a:cubicBezTo>
                <a:lnTo>
                  <a:pt x="167913" y="0"/>
                </a:lnTo>
                <a:close/>
              </a:path>
            </a:pathLst>
          </a:custGeom>
          <a:solidFill>
            <a:srgbClr val="CE295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B34685-6233-45F0-A804-08BC09D44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6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82FA879-C783-4E26-BC14-9C59EB819D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81141" y="4755923"/>
            <a:ext cx="479751" cy="55825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94708FF-FC5F-4068-B184-0C6CF14709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4449" y="3178672"/>
            <a:ext cx="692411" cy="43887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4964CB4-E52C-4F94-8818-31070F006A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7281" y="1543821"/>
            <a:ext cx="515898" cy="497473"/>
          </a:xfrm>
          <a:prstGeom prst="rect">
            <a:avLst/>
          </a:prstGeom>
        </p:spPr>
      </p:pic>
      <p:sp>
        <p:nvSpPr>
          <p:cNvPr id="55" name="Title 1">
            <a:extLst>
              <a:ext uri="{FF2B5EF4-FFF2-40B4-BE49-F238E27FC236}">
                <a16:creationId xmlns:a16="http://schemas.microsoft.com/office/drawing/2014/main" id="{E8AAA738-8A07-4592-A2CA-2BBAA50727FB}"/>
              </a:ext>
            </a:extLst>
          </p:cNvPr>
          <p:cNvSpPr txBox="1">
            <a:spLocks/>
          </p:cNvSpPr>
          <p:nvPr/>
        </p:nvSpPr>
        <p:spPr>
          <a:xfrm>
            <a:off x="8115300" y="660529"/>
            <a:ext cx="4137870" cy="9971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err="1">
                <a:solidFill>
                  <a:schemeClr val="bg1"/>
                </a:solidFill>
              </a:rPr>
              <a:t>Κλησεισ</a:t>
            </a:r>
            <a:r>
              <a:rPr lang="el-GR" dirty="0">
                <a:solidFill>
                  <a:schemeClr val="bg1"/>
                </a:solidFill>
              </a:rPr>
              <a:t> ΣΤΟ </a:t>
            </a:r>
          </a:p>
          <a:p>
            <a:r>
              <a:rPr lang="en-US" cap="none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gov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HUB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0922C2-35B3-4394-AFA2-F8682364D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7649" y="589475"/>
            <a:ext cx="514349" cy="365125"/>
          </a:xfrm>
          <a:solidFill>
            <a:schemeClr val="bg1"/>
          </a:solidFill>
        </p:spPr>
        <p:txBody>
          <a:bodyPr/>
          <a:lstStyle/>
          <a:p>
            <a:fld id="{0FD50806-BABF-4915-9689-3B9956D1C75C}" type="slidenum">
              <a:rPr lang="en-US" b="1" smtClean="0">
                <a:solidFill>
                  <a:schemeClr val="tx1"/>
                </a:solidFill>
              </a:rPr>
              <a:pPr/>
              <a:t>8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9017694-B7EE-4DB7-B747-7E7E5635C2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56812" y="2142305"/>
            <a:ext cx="605899" cy="66761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68EE9F0E-D7AD-4585-A66C-A685E666267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57929" y="3784235"/>
            <a:ext cx="695033" cy="66193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7D7E05C-EE8F-4C6F-8D71-C31714DF13CB}"/>
              </a:ext>
            </a:extLst>
          </p:cNvPr>
          <p:cNvSpPr txBox="1"/>
          <p:nvPr/>
        </p:nvSpPr>
        <p:spPr>
          <a:xfrm>
            <a:off x="2075671" y="262896"/>
            <a:ext cx="3691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800" b="1" dirty="0">
                <a:solidFill>
                  <a:srgbClr val="204468"/>
                </a:solidFill>
                <a:latin typeface="Arial Black" panose="020B0A04020102020204" pitchFamily="34" charset="0"/>
              </a:rPr>
              <a:t>Τελ. Ενημέρωση </a:t>
            </a:r>
            <a:r>
              <a:rPr lang="en-US" sz="1800" b="1" dirty="0">
                <a:solidFill>
                  <a:srgbClr val="204468"/>
                </a:solidFill>
                <a:latin typeface="Arial Black" panose="020B0A04020102020204" pitchFamily="34" charset="0"/>
              </a:rPr>
              <a:t>01/11/2020</a:t>
            </a:r>
          </a:p>
        </p:txBody>
      </p:sp>
    </p:spTree>
    <p:extLst>
      <p:ext uri="{BB962C8B-B14F-4D97-AF65-F5344CB8AC3E}">
        <p14:creationId xmlns:p14="http://schemas.microsoft.com/office/powerpoint/2010/main" val="4155331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 descr="This is a chart. ">
            <a:extLst>
              <a:ext uri="{FF2B5EF4-FFF2-40B4-BE49-F238E27FC236}">
                <a16:creationId xmlns:a16="http://schemas.microsoft.com/office/drawing/2014/main" id="{18CE4845-D1D1-4E87-AAAF-B518DB8579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7240305"/>
              </p:ext>
            </p:extLst>
          </p:nvPr>
        </p:nvGraphicFramePr>
        <p:xfrm>
          <a:off x="441887" y="1176816"/>
          <a:ext cx="11492936" cy="5201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B34685-6233-45F0-A804-08BC09D44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0922C2-35B3-4394-AFA2-F8682364D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7649" y="589475"/>
            <a:ext cx="514349" cy="365125"/>
          </a:xfrm>
          <a:solidFill>
            <a:schemeClr val="tx1"/>
          </a:solidFill>
        </p:spPr>
        <p:txBody>
          <a:bodyPr/>
          <a:lstStyle/>
          <a:p>
            <a:fld id="{0FD50806-BABF-4915-9689-3B9956D1C75C}" type="slidenum">
              <a:rPr lang="en-US" b="1" smtClean="0"/>
              <a:pPr/>
              <a:t>9</a:t>
            </a:fld>
            <a:endParaRPr lang="en-US" b="1" dirty="0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42C39AD-05E5-4A9A-89A1-11481A1D9B60}"/>
              </a:ext>
            </a:extLst>
          </p:cNvPr>
          <p:cNvSpPr txBox="1">
            <a:spLocks/>
          </p:cNvSpPr>
          <p:nvPr/>
        </p:nvSpPr>
        <p:spPr>
          <a:xfrm>
            <a:off x="257177" y="235290"/>
            <a:ext cx="11249023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err="1"/>
              <a:t>εγγεγρΑΜΜΕΝΟΙ</a:t>
            </a:r>
            <a:r>
              <a:rPr lang="el-GR" sz="3200" dirty="0"/>
              <a:t> </a:t>
            </a:r>
            <a:r>
              <a:rPr lang="el-GR" sz="3200" dirty="0" err="1"/>
              <a:t>Δημοι</a:t>
            </a:r>
            <a:r>
              <a:rPr lang="el-GR" sz="3200" dirty="0"/>
              <a:t> </a:t>
            </a:r>
            <a:r>
              <a:rPr lang="el-GR" sz="3200" dirty="0" err="1"/>
              <a:t>ανα</a:t>
            </a:r>
            <a:r>
              <a:rPr lang="el-GR" sz="3200" dirty="0"/>
              <a:t> ΥΠΗΡΕΣΙΑ/</a:t>
            </a:r>
            <a:r>
              <a:rPr lang="el-GR" sz="3200" dirty="0" err="1"/>
              <a:t>πλατφορμα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F371F6-2C8B-4786-9FA7-A72CA4C2793C}"/>
              </a:ext>
            </a:extLst>
          </p:cNvPr>
          <p:cNvSpPr txBox="1"/>
          <p:nvPr/>
        </p:nvSpPr>
        <p:spPr>
          <a:xfrm>
            <a:off x="4035916" y="755200"/>
            <a:ext cx="3691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800" b="1" dirty="0">
                <a:solidFill>
                  <a:srgbClr val="204468"/>
                </a:solidFill>
                <a:latin typeface="Arial Black" panose="020B0A04020102020204" pitchFamily="34" charset="0"/>
              </a:rPr>
              <a:t>Τελ. Ενημέρωση </a:t>
            </a:r>
            <a:r>
              <a:rPr lang="en-US" sz="1800" b="1" dirty="0">
                <a:solidFill>
                  <a:srgbClr val="204468"/>
                </a:solidFill>
                <a:latin typeface="Arial Black" panose="020B0A04020102020204" pitchFamily="34" charset="0"/>
              </a:rPr>
              <a:t>01/11/2020</a:t>
            </a:r>
          </a:p>
        </p:txBody>
      </p:sp>
    </p:spTree>
    <p:extLst>
      <p:ext uri="{BB962C8B-B14F-4D97-AF65-F5344CB8AC3E}">
        <p14:creationId xmlns:p14="http://schemas.microsoft.com/office/powerpoint/2010/main" val="2044100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">
      <a:dk1>
        <a:srgbClr val="000000"/>
      </a:dk1>
      <a:lt1>
        <a:srgbClr val="FFFFFF"/>
      </a:lt1>
      <a:dk2>
        <a:srgbClr val="000073"/>
      </a:dk2>
      <a:lt2>
        <a:srgbClr val="FFE6E6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Modern 01">
      <a:majorFont>
        <a:latin typeface="Century Gothic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66676778_Dashboard, from 24Slides_SL_V1.pptx" id="{295C4539-006B-481B-BB49-AA6696014542}" vid="{08D33979-AB7E-4584-851D-4053B37BB9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1B0ABC2-BF39-4F70-A7AD-9DFBD1D272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1A1251-DA89-493A-8204-679220DD13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EC375F-F377-4CDC-ADF0-CC8811D177D6}">
  <ds:schemaRefs>
    <ds:schemaRef ds:uri="http://purl.org/dc/terms/"/>
    <ds:schemaRef ds:uri="71af3243-3dd4-4a8d-8c0d-dd76da1f02a5"/>
    <ds:schemaRef ds:uri="http://schemas.openxmlformats.org/package/2006/metadata/core-properties"/>
    <ds:schemaRef ds:uri="http://schemas.microsoft.com/office/infopath/2007/PartnerControls"/>
    <ds:schemaRef ds:uri="16c05727-aa75-4e4a-9b5f-8a80a1165891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566</Words>
  <Application>Microsoft Office PowerPoint</Application>
  <PresentationFormat>Widescreen</PresentationFormat>
  <Paragraphs>125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Century Gothic</vt:lpstr>
      <vt:lpstr>Century Gothic (Headings)</vt:lpstr>
      <vt:lpstr>Segoe UI Light</vt:lpstr>
      <vt:lpstr>Office Theme</vt:lpstr>
      <vt:lpstr>PowerPoint Presentation</vt:lpstr>
      <vt:lpstr>ΔΟΜΙΚΑ ΣΤΟΙΧΕΙΑ ΨΗΦΙΑΚΟΥ ΜΕΤΑΣΧΗΜΑΤΙΣΜΟΥ  </vt:lpstr>
      <vt:lpstr>ΑΡΧΙΤΕΚΤΟΝΙΚΗ ΚΟΜΒΟΥ ΥΠΗΡΕΣΙΩΝ govHUB – Συνδιαχείριση Με Υπουργείο Ψηφιακής Διακυβέρνησης.  </vt:lpstr>
      <vt:lpstr>εγγραφεσ ΔΗΜΩΝ ΣΤΟ govHUB</vt:lpstr>
      <vt:lpstr>ΥΠΗΡΕΣΙΕΣ govhub σε παραγωγικη λειτουργια</vt:lpstr>
      <vt:lpstr>ΠΛΑΤΦΟΡΜΕΣ ΠΟΥ ΔΙΑΛΕΙΤΟΥΡΓΟΥΝ  ΜΕ ΤΟ govhub</vt:lpstr>
      <vt:lpstr>ΥΠΗΡΕΣΙΕΣ govhub σε πιλοτικη λειτουργια</vt:lpstr>
      <vt:lpstr>Slide 6</vt:lpstr>
      <vt:lpstr>Slide 6</vt:lpstr>
      <vt:lpstr>Χρηση εφαρμογων govAPPS</vt:lpstr>
      <vt:lpstr>PowerPoint Presentation</vt:lpstr>
      <vt:lpstr>ΝΕΕΣ ΥΠΗΡΕΣΙΕΣ ΜΕΣΩ  ΤΟΥ ΚΟΜΒΟΥ govHUB  </vt:lpstr>
      <vt:lpstr>Σας ευχαριστώ για τη προσοχή σας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2020-11-04T17:45:35Z</dcterms:created>
  <dcterms:modified xsi:type="dcterms:W3CDTF">2020-11-04T17:46:55Z</dcterms:modified>
</cp:coreProperties>
</file>