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70" r:id="rId2"/>
    <p:sldId id="367" r:id="rId3"/>
    <p:sldId id="354" r:id="rId4"/>
    <p:sldId id="355" r:id="rId5"/>
    <p:sldId id="356" r:id="rId6"/>
    <p:sldId id="380" r:id="rId7"/>
    <p:sldId id="381" r:id="rId8"/>
    <p:sldId id="357" r:id="rId9"/>
    <p:sldId id="358" r:id="rId10"/>
    <p:sldId id="360" r:id="rId11"/>
    <p:sldId id="359" r:id="rId12"/>
    <p:sldId id="361" r:id="rId13"/>
    <p:sldId id="375" r:id="rId14"/>
    <p:sldId id="362" r:id="rId15"/>
    <p:sldId id="377" r:id="rId16"/>
    <p:sldId id="376" r:id="rId17"/>
    <p:sldId id="363" r:id="rId18"/>
    <p:sldId id="369" r:id="rId19"/>
    <p:sldId id="370" r:id="rId20"/>
    <p:sldId id="383" r:id="rId21"/>
    <p:sldId id="384" r:id="rId22"/>
    <p:sldId id="365" r:id="rId23"/>
    <p:sldId id="371" r:id="rId24"/>
    <p:sldId id="373" r:id="rId2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1EA1A39B-73D8-44F9-A7A3-346D5F75CA56}">
          <p14:sldIdLst>
            <p14:sldId id="270"/>
            <p14:sldId id="367"/>
            <p14:sldId id="354"/>
            <p14:sldId id="355"/>
            <p14:sldId id="356"/>
            <p14:sldId id="380"/>
            <p14:sldId id="381"/>
            <p14:sldId id="357"/>
            <p14:sldId id="358"/>
            <p14:sldId id="360"/>
            <p14:sldId id="359"/>
            <p14:sldId id="361"/>
            <p14:sldId id="375"/>
            <p14:sldId id="362"/>
            <p14:sldId id="377"/>
            <p14:sldId id="376"/>
            <p14:sldId id="363"/>
            <p14:sldId id="369"/>
            <p14:sldId id="370"/>
            <p14:sldId id="383"/>
            <p14:sldId id="384"/>
          </p14:sldIdLst>
        </p14:section>
        <p14:section name="Untitled Section" id="{B82A3201-8AC6-47CE-BAB6-E44D2F8B6B1E}">
          <p14:sldIdLst>
            <p14:sldId id="365"/>
            <p14:sldId id="371"/>
            <p14:sldId id="373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D8E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5994"/>
  </p:normalViewPr>
  <p:slideViewPr>
    <p:cSldViewPr snapToGrid="0" snapToObjects="1">
      <p:cViewPr>
        <p:scale>
          <a:sx n="106" d="100"/>
          <a:sy n="106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B788B-2929-DA41-8C6E-853E5909066E}" type="datetimeFigureOut">
              <a:rPr lang="el-GR" smtClean="0"/>
              <a:pPr/>
              <a:t>13/10/2020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A9D56-C653-B840-B1C4-37F01C7F075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163860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A9D56-C653-B840-B1C4-37F01C7F075F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14684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A9D56-C653-B840-B1C4-37F01C7F075F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84744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A9D56-C653-B840-B1C4-37F01C7F075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84744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5AA071F4-BE25-CE49-A2E2-F050FDFE17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="" xmlns:a16="http://schemas.microsoft.com/office/drawing/2014/main" id="{D4220B5E-50A8-2641-862C-A21F0F95F4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C425C510-63AF-6E49-8748-D54219212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pPr/>
              <a:t>13/10/2020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714391EA-7368-744C-A867-1F06EC813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CA0C77C3-9587-A545-AFC8-0C75DB2AF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063404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6A78D454-BFB3-7643-8F14-3DB2ECA0A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="" xmlns:a16="http://schemas.microsoft.com/office/drawing/2014/main" id="{9018D816-A5CF-C443-ACA8-26F0FEA2EC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CB2F48D7-0F33-EA4D-B0A9-90FD60765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pPr/>
              <a:t>13/10/2020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402DE938-6DB4-654E-91FB-679A1BA81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C6238DC3-7CBE-CC45-AD14-174075336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833117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="" xmlns:a16="http://schemas.microsoft.com/office/drawing/2014/main" id="{292F1A7B-37E1-504E-B446-A2364602EA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="" xmlns:a16="http://schemas.microsoft.com/office/drawing/2014/main" id="{5FB287FC-E72C-AC47-B953-206724E2E0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C6A0DFEC-E1F2-474A-B981-B086B7506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pPr/>
              <a:t>13/10/2020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7398706F-B2F4-F14D-9F0E-EC399107B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18B6AD3D-75EB-4B43-A1AF-3C6FA4EC3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53513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6_Κεφαλίδα ενότητας" userDrawn="1">
  <p:cSld name="16_Κεφαλίδα ενότητας">
    <p:bg>
      <p:bgPr>
        <a:solidFill>
          <a:schemeClr val="lt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/>
          <p:nvPr userDrawn="1"/>
        </p:nvSpPr>
        <p:spPr>
          <a:xfrm rot="10800000" flipH="1">
            <a:off x="9525" y="6351"/>
            <a:ext cx="12172950" cy="6837363"/>
          </a:xfrm>
          <a:prstGeom prst="rtTriangle">
            <a:avLst/>
          </a:prstGeom>
          <a:gradFill>
            <a:gsLst>
              <a:gs pos="0">
                <a:srgbClr val="1F497D">
                  <a:alpha val="9803"/>
                </a:srgbClr>
              </a:gs>
              <a:gs pos="70000">
                <a:srgbClr val="1F497D">
                  <a:alpha val="7843"/>
                </a:srgbClr>
              </a:gs>
              <a:gs pos="100000">
                <a:srgbClr val="1F497D">
                  <a:alpha val="784"/>
                </a:srgbClr>
              </a:gs>
            </a:gsLst>
            <a:lin ang="8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35" name="Google Shape;35;p4"/>
          <p:cNvCxnSpPr/>
          <p:nvPr/>
        </p:nvCxnSpPr>
        <p:spPr>
          <a:xfrm rot="10800000" flipH="1">
            <a:off x="0" y="6350"/>
            <a:ext cx="12182475" cy="6845300"/>
          </a:xfrm>
          <a:prstGeom prst="straightConnector1">
            <a:avLst/>
          </a:prstGeom>
          <a:noFill/>
          <a:ln w="9525" cap="rnd" cmpd="sng">
            <a:solidFill>
              <a:srgbClr val="F9F7EB">
                <a:alpha val="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" name="Google Shape;36;p4"/>
          <p:cNvCxnSpPr/>
          <p:nvPr/>
        </p:nvCxnSpPr>
        <p:spPr>
          <a:xfrm>
            <a:off x="2224290" y="554636"/>
            <a:ext cx="7200000" cy="0"/>
          </a:xfrm>
          <a:prstGeom prst="straightConnector1">
            <a:avLst/>
          </a:prstGeom>
          <a:noFill/>
          <a:ln w="127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7" name="Google Shape;37;p4"/>
          <p:cNvSpPr txBox="1">
            <a:spLocks noGrp="1"/>
          </p:cNvSpPr>
          <p:nvPr>
            <p:ph type="sldNum" idx="12"/>
          </p:nvPr>
        </p:nvSpPr>
        <p:spPr>
          <a:xfrm>
            <a:off x="11520000" y="6480000"/>
            <a:ext cx="671513" cy="301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lvl="1" indent="0" algn="ctr">
              <a:spcBef>
                <a:spcPts val="0"/>
              </a:spcBef>
              <a:buNone/>
              <a:defRPr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lvl="2" indent="0" algn="ctr">
              <a:spcBef>
                <a:spcPts val="0"/>
              </a:spcBef>
              <a:buNone/>
              <a:defRPr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lvl="3" indent="0" algn="ctr">
              <a:spcBef>
                <a:spcPts val="0"/>
              </a:spcBef>
              <a:buNone/>
              <a:defRPr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lvl="4" indent="0" algn="ctr">
              <a:spcBef>
                <a:spcPts val="0"/>
              </a:spcBef>
              <a:buNone/>
              <a:defRPr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lvl="5" indent="0" algn="ctr">
              <a:spcBef>
                <a:spcPts val="0"/>
              </a:spcBef>
              <a:buNone/>
              <a:defRPr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lvl="6" indent="0" algn="ctr">
              <a:spcBef>
                <a:spcPts val="0"/>
              </a:spcBef>
              <a:buNone/>
              <a:defRPr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lvl="7" indent="0" algn="ctr">
              <a:spcBef>
                <a:spcPts val="0"/>
              </a:spcBef>
              <a:buNone/>
              <a:defRPr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lvl="8" indent="0" algn="ctr">
              <a:spcBef>
                <a:spcPts val="0"/>
              </a:spcBef>
              <a:buNone/>
              <a:defRPr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38" name="Google Shape;38;p4"/>
          <p:cNvCxnSpPr/>
          <p:nvPr/>
        </p:nvCxnSpPr>
        <p:spPr>
          <a:xfrm rot="10800000">
            <a:off x="7938052" y="6350"/>
            <a:ext cx="4244424" cy="2185573"/>
          </a:xfrm>
          <a:prstGeom prst="straightConnector1">
            <a:avLst/>
          </a:prstGeom>
          <a:noFill/>
          <a:ln w="9525" cap="rnd" cmpd="sng">
            <a:solidFill>
              <a:srgbClr val="FAF8EE">
                <a:alpha val="44705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" name="Τίτλος 1">
            <a:extLst>
              <a:ext uri="{FF2B5EF4-FFF2-40B4-BE49-F238E27FC236}">
                <a16:creationId xmlns="" xmlns:a16="http://schemas.microsoft.com/office/drawing/2014/main" id="{6D07467C-760B-4433-A363-0CA1F8B56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576" y="860426"/>
            <a:ext cx="10515600" cy="532415"/>
          </a:xfrm>
        </p:spPr>
        <p:txBody>
          <a:bodyPr>
            <a:noAutofit/>
          </a:bodyPr>
          <a:lstStyle>
            <a:lvl1pPr algn="ctr">
              <a:defRPr sz="240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l-GR" dirty="0"/>
          </a:p>
        </p:txBody>
      </p:sp>
      <p:sp>
        <p:nvSpPr>
          <p:cNvPr id="8" name="Θέση περιεχομένου 2">
            <a:extLst>
              <a:ext uri="{FF2B5EF4-FFF2-40B4-BE49-F238E27FC236}">
                <a16:creationId xmlns="" xmlns:a16="http://schemas.microsoft.com/office/drawing/2014/main" id="{2FB33512-A049-4BA6-8E7A-93D3CA1D0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l-GR" dirty="0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2" name="Google Shape;635;p62">
            <a:extLst>
              <a:ext uri="{FF2B5EF4-FFF2-40B4-BE49-F238E27FC236}">
                <a16:creationId xmlns="" xmlns:a16="http://schemas.microsoft.com/office/drawing/2014/main" id="{05ED627F-8EB5-4223-9E08-1EC640168450}"/>
              </a:ext>
            </a:extLst>
          </p:cNvPr>
          <p:cNvSpPr txBox="1"/>
          <p:nvPr userDrawn="1"/>
        </p:nvSpPr>
        <p:spPr>
          <a:xfrm>
            <a:off x="9541859" y="295684"/>
            <a:ext cx="1688671" cy="535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200" b="1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ΥΠΟΥΡΓΕΙΟ ΠΕΡΙΒΑΛΛΟΝΤΟΣ ΚΑΙ ΕΝΕΡΓΕΙΑΣ</a:t>
            </a:r>
            <a:endParaRPr/>
          </a:p>
        </p:txBody>
      </p:sp>
      <p:pic>
        <p:nvPicPr>
          <p:cNvPr id="3" name="Google Shape;636;p62" descr="Image result for ÎµÎ»Î»Î·Î½Î¹ÎºÎ· Î´Î·Î¼Î¿ÎºÏÎ±ÏÎ¹Î± logo">
            <a:extLst>
              <a:ext uri="{FF2B5EF4-FFF2-40B4-BE49-F238E27FC236}">
                <a16:creationId xmlns="" xmlns:a16="http://schemas.microsoft.com/office/drawing/2014/main" id="{5EE5E228-FD0F-4E29-A70B-6A23BE000917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215939" y="254447"/>
            <a:ext cx="639360" cy="5961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637;p62">
            <a:extLst>
              <a:ext uri="{FF2B5EF4-FFF2-40B4-BE49-F238E27FC236}">
                <a16:creationId xmlns="" xmlns:a16="http://schemas.microsoft.com/office/drawing/2014/main" id="{0C996BAB-A79D-4AA3-B67F-4F6232605D8F}"/>
              </a:ext>
            </a:extLst>
          </p:cNvPr>
          <p:cNvSpPr txBox="1"/>
          <p:nvPr userDrawn="1"/>
        </p:nvSpPr>
        <p:spPr>
          <a:xfrm>
            <a:off x="864824" y="369550"/>
            <a:ext cx="1688671" cy="387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200" b="1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ΕΛΛΗΝΙΚΗ ΔΗΜΟΚΡΑΤΙΑ</a:t>
            </a:r>
            <a:endParaRPr dirty="0"/>
          </a:p>
        </p:txBody>
      </p:sp>
      <p:pic>
        <p:nvPicPr>
          <p:cNvPr id="6" name="Picture 2">
            <a:extLst>
              <a:ext uri="{FF2B5EF4-FFF2-40B4-BE49-F238E27FC236}">
                <a16:creationId xmlns="" xmlns:a16="http://schemas.microsoft.com/office/drawing/2014/main" id="{E9B0FF31-304D-4A10-A21A-AAC1F484D83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028097" y="251346"/>
            <a:ext cx="1107750" cy="579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57875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B1CDE1B2-4FA3-FE4A-AC9F-EB428B482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99CE5CC2-6249-6048-AA25-17EC4498E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2ED1A5E6-838C-0145-92B6-CCAC06766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pPr/>
              <a:t>13/10/2020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4F815A59-A6FF-EC45-A950-8952810E6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E4C225F9-8F83-6D45-AC3E-C31C250DE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52125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F815734-9E90-D545-848E-B48EA5DFC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57D52607-755A-9E41-8AB6-CFF555F32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AAC73EC4-7005-064F-A411-FF51B5822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pPr/>
              <a:t>13/10/2020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B24CD203-D55F-4F4E-957E-E6A7FE2F8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32658A72-FF16-044E-BD1A-43E10853D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098215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254380B1-992D-B343-B326-93F7FB486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7A8C5BBC-E719-014D-B2C6-720291C7A7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="" xmlns:a16="http://schemas.microsoft.com/office/drawing/2014/main" id="{DDB64E57-97BE-3345-BA0A-FE0FF79F6A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="" xmlns:a16="http://schemas.microsoft.com/office/drawing/2014/main" id="{5EB53D26-30CD-8745-8C72-78810F470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pPr/>
              <a:t>13/10/2020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="" xmlns:a16="http://schemas.microsoft.com/office/drawing/2014/main" id="{38D89018-69B5-5E46-AADE-5DF318187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="" xmlns:a16="http://schemas.microsoft.com/office/drawing/2014/main" id="{2F8000F2-CF54-D74C-BC2F-B9C30C5D1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72057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CC88C811-3D51-7547-9123-BEA19D07C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995B0C66-F728-494C-BEE0-DADD0AB5A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="" xmlns:a16="http://schemas.microsoft.com/office/drawing/2014/main" id="{E4A85F10-0140-764B-885D-7F23ADD5B5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="" xmlns:a16="http://schemas.microsoft.com/office/drawing/2014/main" id="{FF5022EF-0162-9643-8737-6397E1F818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="" xmlns:a16="http://schemas.microsoft.com/office/drawing/2014/main" id="{3415B08D-3C40-5A41-AEF3-A69E94AC55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="" xmlns:a16="http://schemas.microsoft.com/office/drawing/2014/main" id="{94482445-EBE6-D442-AA1C-CB47D0058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pPr/>
              <a:t>13/10/2020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="" xmlns:a16="http://schemas.microsoft.com/office/drawing/2014/main" id="{2893CF75-68ED-8C4A-B4C5-A220DEFAD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="" xmlns:a16="http://schemas.microsoft.com/office/drawing/2014/main" id="{067CF40A-6AD6-004A-8D1A-ECD5C476F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906138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B8A2C50C-2092-EA46-9307-D0C8239E4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="" xmlns:a16="http://schemas.microsoft.com/office/drawing/2014/main" id="{32F2A36C-C8C8-9046-A934-B1B139A8D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pPr/>
              <a:t>13/10/2020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="" xmlns:a16="http://schemas.microsoft.com/office/drawing/2014/main" id="{B454FFA0-6183-F443-AB91-BD81D6FB3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A16DE14B-6B99-3B45-BE58-A514387C4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79322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="" xmlns:a16="http://schemas.microsoft.com/office/drawing/2014/main" id="{2D30AC58-9773-8645-AA93-FF7DD51D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pPr/>
              <a:t>13/10/2020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="" xmlns:a16="http://schemas.microsoft.com/office/drawing/2014/main" id="{CAD1150F-EF59-E443-8490-3E599C473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8BAB420B-C37F-5B4B-912A-7EF5A4246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32581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94DDCCD8-E854-874E-8949-DB457FC82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1026B5AE-3687-604A-B81B-C8BE7FF57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="" xmlns:a16="http://schemas.microsoft.com/office/drawing/2014/main" id="{FDE9C633-36B4-8E46-A91A-E2AD8AEE7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="" xmlns:a16="http://schemas.microsoft.com/office/drawing/2014/main" id="{AF3EAF8F-326A-EC4E-8E26-99DF674CC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pPr/>
              <a:t>13/10/2020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="" xmlns:a16="http://schemas.microsoft.com/office/drawing/2014/main" id="{D1A83999-1BD6-EB4E-8699-C7F1A2D18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="" xmlns:a16="http://schemas.microsoft.com/office/drawing/2014/main" id="{7664FA18-98E3-0847-8228-0AB5F06F0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00027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8B3627B9-1406-FD47-AA42-E1621FD82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="" xmlns:a16="http://schemas.microsoft.com/office/drawing/2014/main" id="{1E52E598-3FF5-C741-84AB-4ABD534FA8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="" xmlns:a16="http://schemas.microsoft.com/office/drawing/2014/main" id="{CD7B81BF-52DD-B845-A260-E9FF4C3CE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="" xmlns:a16="http://schemas.microsoft.com/office/drawing/2014/main" id="{A8ECD993-E9A9-B945-83F4-7DA0F3392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34ED-6D83-4440-BC0C-0207C3D8462D}" type="datetimeFigureOut">
              <a:rPr lang="el-GR" smtClean="0"/>
              <a:pPr/>
              <a:t>13/10/2020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="" xmlns:a16="http://schemas.microsoft.com/office/drawing/2014/main" id="{3ED2DA55-BEF5-2245-91AB-699110931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="" xmlns:a16="http://schemas.microsoft.com/office/drawing/2014/main" id="{B724658E-710A-5F40-A0D9-9E9014438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63F1-F604-EA4E-95FE-20EC202FA5C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06296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="" xmlns:a16="http://schemas.microsoft.com/office/drawing/2014/main" id="{19CA4C0E-D05A-1B4C-B134-1ACEBC3B9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4AAD89B6-0EBB-D84A-A636-28D7A6D0E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E4162593-DBC1-B64C-BB30-5647FA57F3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734ED-6D83-4440-BC0C-0207C3D8462D}" type="datetimeFigureOut">
              <a:rPr lang="el-GR" smtClean="0"/>
              <a:pPr/>
              <a:t>13/10/2020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76443526-1606-DA46-822B-02D5B6426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6036EA0E-CE43-5847-BEA0-B424FB69D4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B63F1-F604-EA4E-95FE-20EC202FA5C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1721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905000" y="685800"/>
            <a:ext cx="84582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el-GR" sz="20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spcAft>
                <a:spcPts val="600"/>
              </a:spcAft>
            </a:pPr>
            <a:endParaRPr lang="el-GR" sz="22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spcAft>
                <a:spcPts val="600"/>
              </a:spcAft>
            </a:pPr>
            <a:endParaRPr lang="el-GR" sz="2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0D1AE-C620-458C-BBA0-7525F63EFB1F}" type="slidenum">
              <a:rPr lang="en-US" b="1" smtClean="0"/>
              <a:pPr/>
              <a:t>1</a:t>
            </a:fld>
            <a:endParaRPr lang="en-US" b="1" dirty="0"/>
          </a:p>
        </p:txBody>
      </p:sp>
      <p:sp>
        <p:nvSpPr>
          <p:cNvPr id="16" name="Title 3"/>
          <p:cNvSpPr>
            <a:spLocks noGrp="1"/>
          </p:cNvSpPr>
          <p:nvPr>
            <p:ph type="ctrTitle"/>
          </p:nvPr>
        </p:nvSpPr>
        <p:spPr>
          <a:xfrm>
            <a:off x="1898650" y="1981201"/>
            <a:ext cx="8769350" cy="990600"/>
          </a:xfrm>
        </p:spPr>
        <p:txBody>
          <a:bodyPr>
            <a:normAutofit/>
          </a:bodyPr>
          <a:lstStyle/>
          <a:p>
            <a:pPr algn="l">
              <a:spcBef>
                <a:spcPts val="600"/>
              </a:spcBef>
              <a:spcAft>
                <a:spcPts val="1200"/>
              </a:spcAft>
            </a:pPr>
            <a:r>
              <a:rPr lang="el-GR" sz="2000" b="1" dirty="0">
                <a:solidFill>
                  <a:schemeClr val="bg1"/>
                </a:solidFill>
              </a:rPr>
              <a:t>Νέο Πρόγραμμα </a:t>
            </a:r>
            <a:r>
              <a:rPr lang="en-US" sz="2000" b="1" dirty="0">
                <a:solidFill>
                  <a:schemeClr val="bg1"/>
                </a:solidFill>
              </a:rPr>
              <a:t>“</a:t>
            </a:r>
            <a:r>
              <a:rPr lang="el-GR" sz="2000" b="1" dirty="0">
                <a:solidFill>
                  <a:schemeClr val="bg1"/>
                </a:solidFill>
              </a:rPr>
              <a:t>ΕΞΟΙΚΟΝΟΜΩ – ΑΥΤΟΝΟΜΩ</a:t>
            </a:r>
            <a:r>
              <a:rPr lang="en-US" sz="2000" b="1" dirty="0">
                <a:solidFill>
                  <a:schemeClr val="bg1"/>
                </a:solidFill>
              </a:rPr>
              <a:t>  …… </a:t>
            </a:r>
            <a:r>
              <a:rPr lang="el-GR" sz="2000" b="1" i="1" dirty="0">
                <a:solidFill>
                  <a:schemeClr val="bg1"/>
                </a:solidFill>
              </a:rPr>
              <a:t>για ένα έξυπνο σπίτι</a:t>
            </a:r>
            <a:r>
              <a:rPr lang="en-US" sz="2000" b="1" i="1" dirty="0">
                <a:solidFill>
                  <a:schemeClr val="bg1"/>
                </a:solidFill>
              </a:rPr>
              <a:t>”</a:t>
            </a:r>
            <a:br>
              <a:rPr lang="en-US" sz="2000" b="1" i="1" dirty="0">
                <a:solidFill>
                  <a:schemeClr val="bg1"/>
                </a:solidFill>
              </a:rPr>
            </a:b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78025" y="4802256"/>
            <a:ext cx="83121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i="1" dirty="0"/>
              <a:t>Ένα νέο Πρόγραμμα ενεργειακής αναβάθμισης και αυτονόμησης κατοικιών</a:t>
            </a:r>
          </a:p>
          <a:p>
            <a:pPr algn="ctr"/>
            <a:r>
              <a:rPr lang="el-GR" i="1" dirty="0"/>
              <a:t>…για </a:t>
            </a:r>
            <a:r>
              <a:rPr lang="el-GR" b="1" i="1" dirty="0">
                <a:solidFill>
                  <a:srgbClr val="00BC55"/>
                </a:solidFill>
              </a:rPr>
              <a:t>Έξυπνα Σπίτια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303938" y="455638"/>
            <a:ext cx="2440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>
                <a:solidFill>
                  <a:schemeClr val="accent3">
                    <a:lumMod val="75000"/>
                  </a:schemeClr>
                </a:solidFill>
              </a:rPr>
              <a:t>Επιτελική Δομή ΕΣΠΑ</a:t>
            </a:r>
          </a:p>
          <a:p>
            <a:r>
              <a:rPr lang="el-GR" sz="1600" b="1" dirty="0">
                <a:solidFill>
                  <a:schemeClr val="accent3">
                    <a:lumMod val="75000"/>
                  </a:schemeClr>
                </a:solidFill>
              </a:rPr>
              <a:t>ΥΠΕΝ, Τομέας Ενέργειας</a:t>
            </a:r>
            <a:endParaRPr lang="en-US" sz="16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20" name="Εικόνα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13375" y="303238"/>
            <a:ext cx="1708699" cy="8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47900" y="2057400"/>
            <a:ext cx="7772400" cy="2462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63507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FC75D88-11B2-4562-91E1-01135FFF7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Ενεργειακός στόχος – Απαιτήσεις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1CD7468-F768-4C36-97C9-84A3EEFEB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1194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  <a:tabLst>
                <a:tab pos="349250" algn="l"/>
              </a:tabLst>
            </a:pPr>
            <a:r>
              <a:rPr lang="el-GR" sz="2000" dirty="0">
                <a:effectLst/>
                <a:cs typeface="Times New Roman" panose="02020603050405020304" pitchFamily="18" charset="0"/>
              </a:rPr>
              <a:t>Η πρόταση (συνδυασμός παρεμβάσεων) για ενεργειακή αναβάθμιση, που υποβάλλεται με την αίτηση, θα πρέπει να καλύπτει τον ελάχιστο ενεργειακό στόχο αίτησης, ως εξής: </a:t>
            </a:r>
            <a:endParaRPr lang="en-US" sz="2000" dirty="0">
              <a:effectLst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  <a:tabLst>
                <a:tab pos="349250" algn="l"/>
              </a:tabLst>
            </a:pPr>
            <a:endParaRPr lang="en-US" sz="2000" dirty="0">
              <a:effectLst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349250" algn="l"/>
              </a:tabLst>
            </a:pPr>
            <a:r>
              <a:rPr lang="el-GR" sz="2000" dirty="0">
                <a:effectLst/>
                <a:cs typeface="Times New Roman" panose="02020603050405020304" pitchFamily="18" charset="0"/>
              </a:rPr>
              <a:t>Για αιτήσεις </a:t>
            </a:r>
            <a:r>
              <a:rPr lang="el-GR" sz="2000" b="1" dirty="0">
                <a:effectLst/>
                <a:cs typeface="Times New Roman" panose="02020603050405020304" pitchFamily="18" charset="0"/>
              </a:rPr>
              <a:t>μεμονωμένων διαμερισμάτων και μονοκατοικιών</a:t>
            </a:r>
            <a:r>
              <a:rPr lang="el-GR" sz="2000" dirty="0">
                <a:effectLst/>
                <a:cs typeface="Times New Roman" panose="02020603050405020304" pitchFamily="18" charset="0"/>
              </a:rPr>
              <a:t>, </a:t>
            </a:r>
            <a:r>
              <a:rPr lang="el-GR" sz="2000" b="1" dirty="0">
                <a:effectLst/>
                <a:cs typeface="Times New Roman" panose="02020603050405020304" pitchFamily="18" charset="0"/>
              </a:rPr>
              <a:t>αναβάθμιση κατά τρεις (3) ενεργειακές κατηγορίες</a:t>
            </a:r>
            <a:r>
              <a:rPr lang="el-GR" sz="2000" dirty="0">
                <a:effectLst/>
                <a:cs typeface="Times New Roman" panose="02020603050405020304" pitchFamily="18" charset="0"/>
              </a:rPr>
              <a:t>, σε σχέση με την υφιστάμενη κατάταξη στο Α’ ΠΕΑ.</a:t>
            </a:r>
            <a:endParaRPr lang="en-US" sz="2000" dirty="0">
              <a:effectLst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349250" algn="l"/>
              </a:tabLst>
            </a:pPr>
            <a:endParaRPr lang="el-GR" sz="2000" dirty="0">
              <a:effectLst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349250" algn="l"/>
              </a:tabLst>
            </a:pPr>
            <a:r>
              <a:rPr lang="el-GR" sz="2000" dirty="0">
                <a:effectLst/>
                <a:cs typeface="Times New Roman" panose="02020603050405020304" pitchFamily="18" charset="0"/>
              </a:rPr>
              <a:t>Για  αιτήσεις </a:t>
            </a:r>
            <a:r>
              <a:rPr lang="el-GR" sz="2000" b="1" dirty="0">
                <a:effectLst/>
                <a:cs typeface="Times New Roman" panose="02020603050405020304" pitchFamily="18" charset="0"/>
              </a:rPr>
              <a:t>πολυκατοικιών τύπου Α</a:t>
            </a:r>
            <a:r>
              <a:rPr lang="el-GR" sz="2000" dirty="0">
                <a:effectLst/>
                <a:cs typeface="Times New Roman" panose="02020603050405020304" pitchFamily="18" charset="0"/>
              </a:rPr>
              <a:t>,  </a:t>
            </a:r>
            <a:r>
              <a:rPr lang="el-GR" sz="2000" b="1" dirty="0">
                <a:effectLst/>
                <a:cs typeface="Times New Roman" panose="02020603050405020304" pitchFamily="18" charset="0"/>
              </a:rPr>
              <a:t>αναβάθμιση κατά τρεις (3) ενεργειακές κατηγορίες</a:t>
            </a:r>
            <a:r>
              <a:rPr lang="el-GR" sz="2000" dirty="0">
                <a:effectLst/>
                <a:cs typeface="Times New Roman" panose="02020603050405020304" pitchFamily="18" charset="0"/>
              </a:rPr>
              <a:t>, σε σχέση με την υφιστάμενη κατάταξη στο Α’ ΠΕΑ.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349250" algn="l"/>
              </a:tabLst>
            </a:pPr>
            <a:endParaRPr lang="el-GR" sz="2000" dirty="0">
              <a:effectLst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349250" algn="l"/>
              </a:tabLst>
            </a:pPr>
            <a:r>
              <a:rPr lang="el-GR" sz="2100" dirty="0">
                <a:cs typeface="Times New Roman" panose="02020603050405020304" pitchFamily="18" charset="0"/>
              </a:rPr>
              <a:t>Η επίτευξη του ενεργειακού στόχο πιστοποιείται από την έκδοση νέου ΠΕΑ (Β’ ΠΕΑ) μετά την ολοκλήρωση των παρεμβάσεων</a:t>
            </a: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349250" algn="l"/>
              </a:tabLst>
            </a:pPr>
            <a:endParaRPr lang="el-GR" sz="2000" dirty="0">
              <a:effectLst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349250" algn="l"/>
              </a:tabLst>
            </a:pPr>
            <a:r>
              <a:rPr lang="el-GR" sz="2000" dirty="0">
                <a:effectLst/>
                <a:cs typeface="Times New Roman" panose="02020603050405020304" pitchFamily="18" charset="0"/>
              </a:rPr>
              <a:t>Για αιτήσεις πολυκατοικιών </a:t>
            </a:r>
            <a:r>
              <a:rPr lang="el-GR" sz="2000" b="1" dirty="0">
                <a:effectLst/>
                <a:cs typeface="Times New Roman" panose="02020603050405020304" pitchFamily="18" charset="0"/>
              </a:rPr>
              <a:t>τύπου Β, δεν τίθεται ελάχιστος ενεργειακός στόχος</a:t>
            </a:r>
            <a:r>
              <a:rPr lang="el-GR" sz="2000" dirty="0">
                <a:effectLst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349250" algn="l"/>
              </a:tabLst>
            </a:pPr>
            <a:endParaRPr lang="el-GR" sz="2000" dirty="0"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349250" algn="l"/>
              </a:tabLst>
            </a:pPr>
            <a:endParaRPr lang="el-GR" sz="2000" dirty="0"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349250" algn="l"/>
              </a:tabLst>
            </a:pPr>
            <a:endParaRPr lang="el-GR" sz="2000" dirty="0">
              <a:effectLst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5">
            <a:extLst>
              <a:ext uri="{FF2B5EF4-FFF2-40B4-BE49-F238E27FC236}">
                <a16:creationId xmlns="" xmlns:a16="http://schemas.microsoft.com/office/drawing/2014/main" id="{7666B9D7-E7C9-4C25-AF2E-91F76B5040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46144839"/>
              </p:ext>
            </p:extLst>
          </p:nvPr>
        </p:nvGraphicFramePr>
        <p:xfrm>
          <a:off x="1008426" y="5799875"/>
          <a:ext cx="10121900" cy="61902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121900">
                  <a:extLst>
                    <a:ext uri="{9D8B030D-6E8A-4147-A177-3AD203B41FA5}">
                      <a16:colId xmlns="" xmlns:a16="http://schemas.microsoft.com/office/drawing/2014/main" val="3326501464"/>
                    </a:ext>
                  </a:extLst>
                </a:gridCol>
              </a:tblGrid>
              <a:tr h="6190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Τα έργα των Ωφελούμενων (φυσικό και οικονομικό αντικείμενο) θα πρέπει να ολοκληρώνονται σε διάστημα δώδεκα (12) μηνών από την ημερομηνία έκδοσης της απόφασης υπαγωγής.</a:t>
                      </a:r>
                      <a:endParaRPr lang="el-GR" sz="1800" b="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26253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68242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F35EEF9-D45F-4A3F-AB21-F44ADFE53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Ενεργειακός στόχος – Απαιτήσεις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F1814359-B2B6-416F-A498-297CB5FCB7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18695998"/>
              </p:ext>
            </p:extLst>
          </p:nvPr>
        </p:nvGraphicFramePr>
        <p:xfrm>
          <a:off x="252460" y="1456266"/>
          <a:ext cx="11420764" cy="5311433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870642">
                  <a:extLst>
                    <a:ext uri="{9D8B030D-6E8A-4147-A177-3AD203B41FA5}">
                      <a16:colId xmlns="" xmlns:a16="http://schemas.microsoft.com/office/drawing/2014/main" val="1247915304"/>
                    </a:ext>
                  </a:extLst>
                </a:gridCol>
                <a:gridCol w="2855191">
                  <a:extLst>
                    <a:ext uri="{9D8B030D-6E8A-4147-A177-3AD203B41FA5}">
                      <a16:colId xmlns="" xmlns:a16="http://schemas.microsoft.com/office/drawing/2014/main" val="3149496601"/>
                    </a:ext>
                  </a:extLst>
                </a:gridCol>
                <a:gridCol w="3072809">
                  <a:extLst>
                    <a:ext uri="{9D8B030D-6E8A-4147-A177-3AD203B41FA5}">
                      <a16:colId xmlns="" xmlns:a16="http://schemas.microsoft.com/office/drawing/2014/main" val="2203516214"/>
                    </a:ext>
                  </a:extLst>
                </a:gridCol>
                <a:gridCol w="3622122">
                  <a:extLst>
                    <a:ext uri="{9D8B030D-6E8A-4147-A177-3AD203B41FA5}">
                      <a16:colId xmlns="" xmlns:a16="http://schemas.microsoft.com/office/drawing/2014/main" val="3380596862"/>
                    </a:ext>
                  </a:extLst>
                </a:gridCol>
              </a:tblGrid>
              <a:tr h="162168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Ενεργειακές κατηγορίες</a:t>
                      </a:r>
                      <a:endParaRPr lang="el-GR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Αίτηση με κατάταξη στο Α' ΠΕΑ </a:t>
                      </a:r>
                      <a:endParaRPr lang="en-US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Ελάχιστος ενεργειακός στόχος </a:t>
                      </a:r>
                      <a:r>
                        <a:rPr lang="en-US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/ </a:t>
                      </a:r>
                      <a:r>
                        <a:rPr lang="el-GR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κατάταξη Β' ΠΕΑ</a:t>
                      </a:r>
                      <a:endParaRPr lang="en-US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Εξαιρούνται αιτήσεις πολυκατοικίας τύπου Β </a:t>
                      </a:r>
                      <a:endParaRPr lang="en-US" sz="1400" b="1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Ενεργειακός στόχος </a:t>
                      </a:r>
                      <a:r>
                        <a:rPr lang="en-US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/</a:t>
                      </a:r>
                      <a:r>
                        <a:rPr lang="el-GR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κατάταξη Β' ΠΕΑ</a:t>
                      </a:r>
                      <a:r>
                        <a:rPr lang="en-US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el-GR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για χορήγηση ενεργειακού </a:t>
                      </a:r>
                      <a:r>
                        <a:rPr lang="el-GR" sz="16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premium</a:t>
                      </a:r>
                      <a:r>
                        <a:rPr lang="el-GR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 </a:t>
                      </a:r>
                      <a:endParaRPr lang="en-US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Εξαιρούνται αιτήσεις πολυκατοικίας τύπου Β </a:t>
                      </a:r>
                      <a:endParaRPr lang="en-US" sz="1400" b="1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11949548"/>
                  </a:ext>
                </a:extLst>
              </a:tr>
              <a:tr h="2681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 Α+</a:t>
                      </a:r>
                      <a:endParaRPr lang="el-GR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D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D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D8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1480508"/>
                  </a:ext>
                </a:extLst>
              </a:tr>
              <a:tr h="2681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</a:t>
                      </a:r>
                      <a:endParaRPr lang="el-GR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D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D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D8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0331830"/>
                  </a:ext>
                </a:extLst>
              </a:tr>
              <a:tr h="2681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 Β+</a:t>
                      </a:r>
                      <a:endParaRPr lang="el-GR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D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D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D8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8237306"/>
                  </a:ext>
                </a:extLst>
              </a:tr>
              <a:tr h="2681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Β</a:t>
                      </a:r>
                      <a:endParaRPr lang="el-GR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D8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86279444"/>
                  </a:ext>
                </a:extLst>
              </a:tr>
              <a:tr h="2681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Γ</a:t>
                      </a:r>
                      <a:endParaRPr lang="el-GR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Γ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D8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13642743"/>
                  </a:ext>
                </a:extLst>
              </a:tr>
              <a:tr h="2681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</a:t>
                      </a:r>
                      <a:endParaRPr lang="el-GR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 Β+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D8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75460509"/>
                  </a:ext>
                </a:extLst>
              </a:tr>
              <a:tr h="2681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</a:t>
                      </a:r>
                      <a:endParaRPr lang="el-GR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Β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8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10520529"/>
                  </a:ext>
                </a:extLst>
              </a:tr>
              <a:tr h="2681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Ζ</a:t>
                      </a:r>
                      <a:endParaRPr lang="el-GR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Ζ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Γ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Β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2718313800"/>
                  </a:ext>
                </a:extLst>
              </a:tr>
              <a:tr h="2681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Η</a:t>
                      </a:r>
                      <a:endParaRPr lang="el-GR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Η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Β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2932486511"/>
                  </a:ext>
                </a:extLst>
              </a:tr>
              <a:tr h="809392">
                <a:tc gridSpan="4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Σημειώνεται ότι η κάλυψη του ελάχιστου ενεργειακού στόχου και του στόχου για τη χορήγηση ενεργειακού </a:t>
                      </a:r>
                      <a:r>
                        <a:rPr lang="el-GR" sz="14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premium</a:t>
                      </a: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, πρέπει να επιτυγχάνεται χωρίς να </a:t>
                      </a:r>
                      <a:r>
                        <a:rPr lang="el-GR" sz="14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προσμετράται</a:t>
                      </a: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η επιρροή από τυχόν τοποθέτηση </a:t>
                      </a:r>
                      <a:r>
                        <a:rPr lang="el-GR" sz="14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Φωτοβολταϊκού</a:t>
                      </a: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σταθμού</a:t>
                      </a:r>
                      <a:endParaRPr lang="el-GR" sz="1400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2140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72464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234230D-504E-4B27-ABD8-ACA9ABF66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Επιλέξιμες παρεμβάσεις ανά τύπο κατοικίας-αίτησης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E189A0F9-A33B-42D5-8974-CFFB219B75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63379965"/>
              </p:ext>
            </p:extLst>
          </p:nvPr>
        </p:nvGraphicFramePr>
        <p:xfrm>
          <a:off x="0" y="1940836"/>
          <a:ext cx="12192000" cy="3322422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6984274">
                  <a:extLst>
                    <a:ext uri="{9D8B030D-6E8A-4147-A177-3AD203B41FA5}">
                      <a16:colId xmlns="" xmlns:a16="http://schemas.microsoft.com/office/drawing/2014/main" val="339234627"/>
                    </a:ext>
                  </a:extLst>
                </a:gridCol>
                <a:gridCol w="1524000">
                  <a:extLst>
                    <a:ext uri="{9D8B030D-6E8A-4147-A177-3AD203B41FA5}">
                      <a16:colId xmlns="" xmlns:a16="http://schemas.microsoft.com/office/drawing/2014/main" val="2335462892"/>
                    </a:ext>
                  </a:extLst>
                </a:gridCol>
                <a:gridCol w="1106340">
                  <a:extLst>
                    <a:ext uri="{9D8B030D-6E8A-4147-A177-3AD203B41FA5}">
                      <a16:colId xmlns="" xmlns:a16="http://schemas.microsoft.com/office/drawing/2014/main" val="192393406"/>
                    </a:ext>
                  </a:extLst>
                </a:gridCol>
                <a:gridCol w="1282598">
                  <a:extLst>
                    <a:ext uri="{9D8B030D-6E8A-4147-A177-3AD203B41FA5}">
                      <a16:colId xmlns="" xmlns:a16="http://schemas.microsoft.com/office/drawing/2014/main" val="2551615316"/>
                    </a:ext>
                  </a:extLst>
                </a:gridCol>
                <a:gridCol w="1294788">
                  <a:extLst>
                    <a:ext uri="{9D8B030D-6E8A-4147-A177-3AD203B41FA5}">
                      <a16:colId xmlns="" xmlns:a16="http://schemas.microsoft.com/office/drawing/2014/main" val="1697576672"/>
                    </a:ext>
                  </a:extLst>
                </a:gridCol>
              </a:tblGrid>
              <a:tr h="6315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Κατηγορίες / υποκατηγορίες παρεμβάσεων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Μονοκατοκία</a:t>
                      </a: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/Μεμονωμένο διαμέρισμα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Α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Β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extLst>
                  <a:ext uri="{0D108BD9-81ED-4DB2-BD59-A6C34878D82A}">
                    <a16:rowId xmlns="" xmlns:a16="http://schemas.microsoft.com/office/drawing/2014/main" val="3226430216"/>
                  </a:ext>
                </a:extLst>
              </a:tr>
              <a:tr h="4277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Μη κοινόχρηστες (διαμέρισμα)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Κοινόχρηστες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Κοινόχρηστες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extLst>
                  <a:ext uri="{0D108BD9-81ED-4DB2-BD59-A6C34878D82A}">
                    <a16:rowId xmlns="" xmlns:a16="http://schemas.microsoft.com/office/drawing/2014/main" val="2577574868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 ΚΟΥΦΩΜΑΤΑ/ΣΥΣΤΗΜΑΤΑ ΣΚΙΑΣΗΣ/ΑΕΡΙΣΜΟΣ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3282673726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1.Α1 Πλαίσιο αλουμινίου με υαλοπίνακα- Παράθυρο </a:t>
                      </a:r>
                      <a:endParaRPr lang="el-GR" sz="9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583479943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1.Α2 Πλαίσιο αλουμινίου με υαλοπίνακα – Εξωστόθυρα </a:t>
                      </a:r>
                      <a:endParaRPr lang="el-GR" sz="9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4311804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1.B1 Πλαίσιο ξύλου με υαλοπίνακα – Παράθυρο </a:t>
                      </a:r>
                      <a:endParaRPr lang="el-GR" sz="9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3230664438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1.B2 Πλαίσιο ξύλου με υαλοπίνακα – 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Εξωστόθυρα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2309410077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1.Γ1 Πλαίσιο PVC με υαλοπίνακα – Παράθυρο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3327226084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1.Γ2 Πλαίσιο PVC με υαλοπίνακα - 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Εξωστόθυρα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2117450741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1.Δ Μόνον υαλοπίνακες (Χωρίς αντικατάσταση </a:t>
                      </a:r>
                      <a:r>
                        <a:rPr lang="el-GR" sz="9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πλαισίου για περιπτώσεις διατηρητέων και κτηρίων εντός παραδοσιακών οικισμών) </a:t>
                      </a: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2791886906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1.Ε1 Εξωτερικό προστατευτικό φύλλο (σύστημα Κουτί–Ρολό, ή Εξώφυλλο</a:t>
                      </a:r>
                      <a:r>
                        <a:rPr lang="en-US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)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-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-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3819933931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1.Ε2 Λοιπά σταθερά ή κινητά συστήματα σκίασης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-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-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744446645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1.Ζ Συστήματα Μηχανικού Αερισμού με ανάκτηση θερμότητας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-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-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1754760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40776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234230D-504E-4B27-ABD8-ACA9ABF66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Επιλέξιμες παρεμβάσεις ανά τύπο κατοικίας-αίτησης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E189A0F9-A33B-42D5-8974-CFFB219B75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46856189"/>
              </p:ext>
            </p:extLst>
          </p:nvPr>
        </p:nvGraphicFramePr>
        <p:xfrm>
          <a:off x="0" y="2194320"/>
          <a:ext cx="12192000" cy="2280435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6984274">
                  <a:extLst>
                    <a:ext uri="{9D8B030D-6E8A-4147-A177-3AD203B41FA5}">
                      <a16:colId xmlns="" xmlns:a16="http://schemas.microsoft.com/office/drawing/2014/main" val="339234627"/>
                    </a:ext>
                  </a:extLst>
                </a:gridCol>
                <a:gridCol w="1524000">
                  <a:extLst>
                    <a:ext uri="{9D8B030D-6E8A-4147-A177-3AD203B41FA5}">
                      <a16:colId xmlns="" xmlns:a16="http://schemas.microsoft.com/office/drawing/2014/main" val="2335462892"/>
                    </a:ext>
                  </a:extLst>
                </a:gridCol>
                <a:gridCol w="1106340">
                  <a:extLst>
                    <a:ext uri="{9D8B030D-6E8A-4147-A177-3AD203B41FA5}">
                      <a16:colId xmlns="" xmlns:a16="http://schemas.microsoft.com/office/drawing/2014/main" val="192393406"/>
                    </a:ext>
                  </a:extLst>
                </a:gridCol>
                <a:gridCol w="1282598">
                  <a:extLst>
                    <a:ext uri="{9D8B030D-6E8A-4147-A177-3AD203B41FA5}">
                      <a16:colId xmlns="" xmlns:a16="http://schemas.microsoft.com/office/drawing/2014/main" val="2551615316"/>
                    </a:ext>
                  </a:extLst>
                </a:gridCol>
                <a:gridCol w="1294788">
                  <a:extLst>
                    <a:ext uri="{9D8B030D-6E8A-4147-A177-3AD203B41FA5}">
                      <a16:colId xmlns="" xmlns:a16="http://schemas.microsoft.com/office/drawing/2014/main" val="1697576672"/>
                    </a:ext>
                  </a:extLst>
                </a:gridCol>
              </a:tblGrid>
              <a:tr h="6315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Κατηγορίες / υποκατηγορίες παρεμβάσεων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Μονοκατοκία</a:t>
                      </a: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/Μεμονωμένο διαμέρισμα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Α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Β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extLst>
                  <a:ext uri="{0D108BD9-81ED-4DB2-BD59-A6C34878D82A}">
                    <a16:rowId xmlns="" xmlns:a16="http://schemas.microsoft.com/office/drawing/2014/main" val="3226430216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2. ΘΕΡΜΟΜΟΝΩΣΗ</a:t>
                      </a:r>
                      <a:endParaRPr lang="el-GR" sz="9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4136575793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2.A Θερμομόνωση δώματος  εξωτερικά </a:t>
                      </a:r>
                      <a:endParaRPr lang="el-GR" sz="9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816338013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2.Β Θερμομόνωση στέγης ή οριζόντιας οροφής κάτω από μη θερμομονωμένη στέγη </a:t>
                      </a:r>
                      <a:endParaRPr lang="el-GR" sz="9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4279049835"/>
                  </a:ext>
                </a:extLst>
              </a:tr>
              <a:tr h="4129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2.Γ1 Θερμομόνωση 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εξωτ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. τοιχοποιίας, φέροντος οργανισμού, δαπέδου επί εδάφους επί  πιλοτής, ή μη θερμαινόμενου χώρου, με επικάλυψη με συνθετικό επίχρισμα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  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3066005258"/>
                  </a:ext>
                </a:extLst>
              </a:tr>
              <a:tr h="4129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2.Γ2 Θερμομόνωση 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εξωτ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. τοιχοποιίας, φέροντος οργανισμού, δαπέδου επί πιλοτής, ή μη θερμαινόμενου χώρου, με επικάλυψη με ελαφρά 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πετάσματα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  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1383549066"/>
                  </a:ext>
                </a:extLst>
              </a:tr>
              <a:tr h="194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3362091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23834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C43DC7-0BD1-4A15-A369-B5914E672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Επιλέξιμες παρεμβάσεις ανά τύπο κατοικίας-αίτησης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09691CBE-3CE1-44E9-A2DE-9E53C715D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69780446"/>
              </p:ext>
            </p:extLst>
          </p:nvPr>
        </p:nvGraphicFramePr>
        <p:xfrm>
          <a:off x="0" y="1459345"/>
          <a:ext cx="12164290" cy="308610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6818811">
                  <a:extLst>
                    <a:ext uri="{9D8B030D-6E8A-4147-A177-3AD203B41FA5}">
                      <a16:colId xmlns="" xmlns:a16="http://schemas.microsoft.com/office/drawing/2014/main" val="339234627"/>
                    </a:ext>
                  </a:extLst>
                </a:gridCol>
                <a:gridCol w="1594014">
                  <a:extLst>
                    <a:ext uri="{9D8B030D-6E8A-4147-A177-3AD203B41FA5}">
                      <a16:colId xmlns="" xmlns:a16="http://schemas.microsoft.com/office/drawing/2014/main" val="767957540"/>
                    </a:ext>
                  </a:extLst>
                </a:gridCol>
                <a:gridCol w="1179935">
                  <a:extLst>
                    <a:ext uri="{9D8B030D-6E8A-4147-A177-3AD203B41FA5}">
                      <a16:colId xmlns="" xmlns:a16="http://schemas.microsoft.com/office/drawing/2014/main" val="192393406"/>
                    </a:ext>
                  </a:extLst>
                </a:gridCol>
                <a:gridCol w="1279684">
                  <a:extLst>
                    <a:ext uri="{9D8B030D-6E8A-4147-A177-3AD203B41FA5}">
                      <a16:colId xmlns="" xmlns:a16="http://schemas.microsoft.com/office/drawing/2014/main" val="2551615316"/>
                    </a:ext>
                  </a:extLst>
                </a:gridCol>
                <a:gridCol w="1291846">
                  <a:extLst>
                    <a:ext uri="{9D8B030D-6E8A-4147-A177-3AD203B41FA5}">
                      <a16:colId xmlns="" xmlns:a16="http://schemas.microsoft.com/office/drawing/2014/main" val="1697576672"/>
                    </a:ext>
                  </a:extLst>
                </a:gridCol>
              </a:tblGrid>
              <a:tr h="5972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Κατηγορίες / υποκατηγορίες παρεμβάσεων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Μονοκατοικία/Μεμονωμένο διαμέρισμα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Α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Β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extLst>
                  <a:ext uri="{0D108BD9-81ED-4DB2-BD59-A6C34878D82A}">
                    <a16:rowId xmlns="" xmlns:a16="http://schemas.microsoft.com/office/drawing/2014/main" val="3226430216"/>
                  </a:ext>
                </a:extLst>
              </a:tr>
              <a:tr h="3905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Μη κοινόχρηστες (διαμέρισμα)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Κοινόχρηστες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Κοινόχρηστες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extLst>
                  <a:ext uri="{0D108BD9-81ED-4DB2-BD59-A6C34878D82A}">
                    <a16:rowId xmlns="" xmlns:a16="http://schemas.microsoft.com/office/drawing/2014/main" val="2577574868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 ΣΥΣΤΗΜΑΤΑ ΘΕΡΜΑΝΣΗΣ/ΨΥΞΗΣ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193938653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3.Α Διατάξεις αυτομάτου ελέγχου λειτουργίας συστήματος θέρμανσης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1897713759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3.Β Σύστημα καυστήρα – λέβητα Φυσικού Αερίου / Υγραερίου</a:t>
                      </a:r>
                      <a:endParaRPr lang="el-GR" sz="9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2328803143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3.Γ Σύστημα Α/Θ (Θέρμανσης – Ψύξης /  Ελάχιστη απαίτηση ενεργειακής σήμανσης στους  55</a:t>
                      </a:r>
                      <a:r>
                        <a:rPr lang="el-GR" sz="900" b="0" baseline="300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o</a:t>
                      </a:r>
                      <a:r>
                        <a:rPr lang="el-GR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C) </a:t>
                      </a:r>
                      <a:endParaRPr lang="el-GR" sz="9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3861025207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3.Δ Σύστημα γεωθερμικής αντλίας θερμότητας 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2392068791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3.Ε Σύστημα συμπαραγωγής Φ.Α. (ΣΗΘΥΑ)  </a:t>
                      </a:r>
                      <a:endParaRPr lang="el-GR" sz="9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1110096355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3.ΣΤ.1 Σύστημα λέβητα βιομάζας - πελλέτας ξύλου)  </a:t>
                      </a:r>
                      <a:endParaRPr lang="el-GR" sz="9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3096182030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3.ΣΤ.2 Ενεργειακό τζάκι (καλοριφέρ) </a:t>
                      </a:r>
                      <a:r>
                        <a:rPr lang="el-GR" sz="900" b="0" baseline="30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362909777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3.ΣΤ.3 Ενεργειακό τζάκι (αερόθερμο)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1633998517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3.Ζ Αντλίες θερμότητας αέρα – αέρα διαιρούμενου τύπου (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split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en-US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unit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) για θέρμανση/ψύξη χώρου </a:t>
                      </a:r>
                      <a:r>
                        <a:rPr lang="el-GR" sz="900" b="0" baseline="30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3008112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96002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C43DC7-0BD1-4A15-A369-B5914E672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Επιλέξιμες παρεμβάσεις ανά τύπο κατοικίας-αίτησης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09691CBE-3CE1-44E9-A2DE-9E53C715D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97891642"/>
              </p:ext>
            </p:extLst>
          </p:nvPr>
        </p:nvGraphicFramePr>
        <p:xfrm>
          <a:off x="0" y="1459345"/>
          <a:ext cx="12164290" cy="205740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6818811">
                  <a:extLst>
                    <a:ext uri="{9D8B030D-6E8A-4147-A177-3AD203B41FA5}">
                      <a16:colId xmlns="" xmlns:a16="http://schemas.microsoft.com/office/drawing/2014/main" val="339234627"/>
                    </a:ext>
                  </a:extLst>
                </a:gridCol>
                <a:gridCol w="1594014">
                  <a:extLst>
                    <a:ext uri="{9D8B030D-6E8A-4147-A177-3AD203B41FA5}">
                      <a16:colId xmlns="" xmlns:a16="http://schemas.microsoft.com/office/drawing/2014/main" val="767957540"/>
                    </a:ext>
                  </a:extLst>
                </a:gridCol>
                <a:gridCol w="1179935">
                  <a:extLst>
                    <a:ext uri="{9D8B030D-6E8A-4147-A177-3AD203B41FA5}">
                      <a16:colId xmlns="" xmlns:a16="http://schemas.microsoft.com/office/drawing/2014/main" val="192393406"/>
                    </a:ext>
                  </a:extLst>
                </a:gridCol>
                <a:gridCol w="1279684">
                  <a:extLst>
                    <a:ext uri="{9D8B030D-6E8A-4147-A177-3AD203B41FA5}">
                      <a16:colId xmlns="" xmlns:a16="http://schemas.microsoft.com/office/drawing/2014/main" val="2551615316"/>
                    </a:ext>
                  </a:extLst>
                </a:gridCol>
                <a:gridCol w="1291846">
                  <a:extLst>
                    <a:ext uri="{9D8B030D-6E8A-4147-A177-3AD203B41FA5}">
                      <a16:colId xmlns="" xmlns:a16="http://schemas.microsoft.com/office/drawing/2014/main" val="1697576672"/>
                    </a:ext>
                  </a:extLst>
                </a:gridCol>
              </a:tblGrid>
              <a:tr h="5972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Κατηγορίες / υποκατηγορίες παρεμβάσεων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Μονοκατοικία/Μεμονωμένο διαμέρισμα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Α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Β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extLst>
                  <a:ext uri="{0D108BD9-81ED-4DB2-BD59-A6C34878D82A}">
                    <a16:rowId xmlns="" xmlns:a16="http://schemas.microsoft.com/office/drawing/2014/main" val="3226430216"/>
                  </a:ext>
                </a:extLst>
              </a:tr>
              <a:tr h="3905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Μη κοινόχρηστες (διαμέρισμα)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Κοινόχρηστες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Κοινόχρηστες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extLst>
                  <a:ext uri="{0D108BD9-81ED-4DB2-BD59-A6C34878D82A}">
                    <a16:rowId xmlns="" xmlns:a16="http://schemas.microsoft.com/office/drawing/2014/main" val="2577574868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4. ΣΥΣΤΗΜΑΤΑ ΠΑΡΟΧΗΣ ΖΝΧ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1858119436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4.Α Ηλιακό 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θερμοσιφωνικό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σύστημα συλλέκτη – ταμιευτήρα αποθήκευσης ΖΝΧ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1880746706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4.Β 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Ηλιoθερμικό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σύστημα συλλέκτη – ταμιευτήρα αποθήκευσης ΖΝΧ βεβιασμένης κυκλοφορίας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2179152981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4.Γ 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Ηλιoθερμικό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σύστημα παροχής ΖΝΧ και υποβοήθησης θέρμανσης χώρου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2447328484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4.Δ Αντλία θερμότητας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1706230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39080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C43DC7-0BD1-4A15-A369-B5914E672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Επιλέξιμες παρεμβάσεις ανά τύπο κατοικίας-αίτησης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09691CBE-3CE1-44E9-A2DE-9E53C715D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48891781"/>
              </p:ext>
            </p:extLst>
          </p:nvPr>
        </p:nvGraphicFramePr>
        <p:xfrm>
          <a:off x="0" y="1459345"/>
          <a:ext cx="12164290" cy="246888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6818811">
                  <a:extLst>
                    <a:ext uri="{9D8B030D-6E8A-4147-A177-3AD203B41FA5}">
                      <a16:colId xmlns="" xmlns:a16="http://schemas.microsoft.com/office/drawing/2014/main" val="339234627"/>
                    </a:ext>
                  </a:extLst>
                </a:gridCol>
                <a:gridCol w="1594014">
                  <a:extLst>
                    <a:ext uri="{9D8B030D-6E8A-4147-A177-3AD203B41FA5}">
                      <a16:colId xmlns="" xmlns:a16="http://schemas.microsoft.com/office/drawing/2014/main" val="767957540"/>
                    </a:ext>
                  </a:extLst>
                </a:gridCol>
                <a:gridCol w="1179935">
                  <a:extLst>
                    <a:ext uri="{9D8B030D-6E8A-4147-A177-3AD203B41FA5}">
                      <a16:colId xmlns="" xmlns:a16="http://schemas.microsoft.com/office/drawing/2014/main" val="192393406"/>
                    </a:ext>
                  </a:extLst>
                </a:gridCol>
                <a:gridCol w="1279684">
                  <a:extLst>
                    <a:ext uri="{9D8B030D-6E8A-4147-A177-3AD203B41FA5}">
                      <a16:colId xmlns="" xmlns:a16="http://schemas.microsoft.com/office/drawing/2014/main" val="2551615316"/>
                    </a:ext>
                  </a:extLst>
                </a:gridCol>
                <a:gridCol w="1291846">
                  <a:extLst>
                    <a:ext uri="{9D8B030D-6E8A-4147-A177-3AD203B41FA5}">
                      <a16:colId xmlns="" xmlns:a16="http://schemas.microsoft.com/office/drawing/2014/main" val="1697576672"/>
                    </a:ext>
                  </a:extLst>
                </a:gridCol>
              </a:tblGrid>
              <a:tr h="5972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Κατηγορίες / υποκατηγορίες παρεμβάσεων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Μονοκατοικία/Μεμονωμένο διαμέρισμα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Α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Β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extLst>
                  <a:ext uri="{0D108BD9-81ED-4DB2-BD59-A6C34878D82A}">
                    <a16:rowId xmlns="" xmlns:a16="http://schemas.microsoft.com/office/drawing/2014/main" val="3226430216"/>
                  </a:ext>
                </a:extLst>
              </a:tr>
              <a:tr h="3905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Μη κοινόχρηστες (διαμέρισμα)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Κοινόχρηστες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Κοινόχρηστες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extLst>
                  <a:ext uri="{0D108BD9-81ED-4DB2-BD59-A6C34878D82A}">
                    <a16:rowId xmlns="" xmlns:a16="http://schemas.microsoft.com/office/drawing/2014/main" val="2577574868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5.  ΛΟΙΠΕΣ ΠΑΡΕΜΒΑΣΕΙΣ ΕΞΟΙΚΟΝΟΜΗΣΗΣ - ΑΥΤΟΝΟΜΗΣΗΣ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1447010287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5.A 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Φωτοβολταϊκό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σύστημα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3785015683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5.Β Σύστημα αποθήκευσης ενέργειας (συσσωρευτές)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2475065488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5.Γ Σημείο επαναφόρτισης ηλεκτροκίνητου οχήματος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2666713888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5.Δ Συσκευές διαχείρισης ενέργειας (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smart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el-GR" sz="9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home</a:t>
                      </a: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)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3247296559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5.Ε Αναβάθμιση ανελκυστήρα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1600071864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5.ΣΤ Αναβάθμιση φωτισμού 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─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√</a:t>
                      </a:r>
                      <a:endParaRPr lang="el-GR" sz="9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25761" marR="25761" marT="0" marB="0" anchor="b"/>
                </a:tc>
                <a:extLst>
                  <a:ext uri="{0D108BD9-81ED-4DB2-BD59-A6C34878D82A}">
                    <a16:rowId xmlns="" xmlns:a16="http://schemas.microsoft.com/office/drawing/2014/main" val="1969981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39080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16BA7CA-25F8-4C6D-91EA-10444C0B4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Επιχορήγηση λοιπών δαπανών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5BA41AB7-688F-46E5-9853-0862D7B98AE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57018" y="1825625"/>
            <a:ext cx="11684000" cy="4920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l-GR" sz="1600" dirty="0">
                <a:effectLst/>
                <a:cs typeface="Times New Roman" panose="02020603050405020304" pitchFamily="18" charset="0"/>
              </a:rPr>
              <a:t>Επιπρόσθετα, επιχορηγούνται από το Πρόγραμμα σε ποσοστό 100% μέχρις ενός ποσού</a:t>
            </a:r>
          </a:p>
          <a:p>
            <a:endParaRPr lang="el-GR" sz="1600" dirty="0">
              <a:effectLst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Το κόστος που απαιτείται για τη </a:t>
            </a:r>
            <a:r>
              <a:rPr kumimoji="0" lang="el-GR" altLang="el-GR" sz="1600" b="1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διενέργεια των δύο ενεργειακών επιθεωρήσεων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altLang="el-GR" sz="1600" dirty="0">
                <a:cs typeface="Times New Roman" panose="02020603050405020304" pitchFamily="18" charset="0"/>
              </a:rPr>
              <a:t>Τη </a:t>
            </a:r>
            <a:r>
              <a:rPr kumimoji="0" lang="el-GR" altLang="el-GR" sz="1600" b="1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συμπλήρωση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</a:t>
            </a:r>
            <a:r>
              <a:rPr kumimoji="0" lang="el-GR" altLang="el-GR" sz="1600" b="1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των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</a:t>
            </a:r>
            <a:r>
              <a:rPr kumimoji="0" lang="el-GR" altLang="el-GR" sz="1600" b="1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εντύπων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Πρότασης Παρεμβάσεων &amp; Καταγραφής Παρεμβάσεων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Η </a:t>
            </a:r>
            <a:r>
              <a:rPr kumimoji="0" lang="el-GR" altLang="el-GR" sz="1600" b="1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αμοιβή του συμβούλου 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έργου σχετικά με: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με την </a:t>
            </a:r>
            <a:r>
              <a:rPr kumimoji="0" lang="el-GR" altLang="el-GR" sz="16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υποβολή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της αίτησης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την </a:t>
            </a:r>
            <a:r>
              <a:rPr kumimoji="0" lang="el-GR" altLang="el-GR" sz="16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παρακολούθηση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της </a:t>
            </a:r>
            <a:r>
              <a:rPr kumimoji="0" lang="el-GR" altLang="el-GR" sz="160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υλοποίησης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των παρεμβάσεων εξοικονόμησης ενέργειας και ολοκλήρωσης του έργου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της </a:t>
            </a:r>
            <a:r>
              <a:rPr kumimoji="0" lang="el-GR" altLang="el-GR" sz="16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προσκόμισης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των δικαιολογητικών έως την τελική εκταμίευση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kumimoji="0" lang="el-GR" altLang="el-GR" sz="1600" b="0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indent="-285750" algn="just">
              <a:buFont typeface="Arial" panose="020B0604020202020204" pitchFamily="34" charset="0"/>
              <a:buChar char="•"/>
            </a:pP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Η αμοιβή </a:t>
            </a:r>
            <a:r>
              <a:rPr kumimoji="0" lang="el-GR" altLang="el-GR" sz="1600" b="1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για τυχόν εκδόσεις αδειών/εγκρίσεων ή εκπόνησης μελετών 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(στα πλαίσια έκδοσης αδειών/εγκρίσεων) που απαιτούνται από την κείμενη νομοθεσία για την υλοποίηση παρεμβάσεων (όπως για παράδειγμα αμοιβή για έγκριση εργασιών δόμησης μικρής κλίμακας, αμοιβή για  μελέτη εσωτερικής εγκατάστασης φυσικού αερίου), μέχρις ενός ποσού.</a:t>
            </a:r>
          </a:p>
          <a:p>
            <a:pPr indent="-285750" algn="just">
              <a:buFont typeface="Arial" panose="020B0604020202020204" pitchFamily="34" charset="0"/>
              <a:buChar char="•"/>
            </a:pPr>
            <a:endParaRPr kumimoji="0" lang="el-GR" altLang="el-GR" sz="1600" b="0" i="0" u="none" strike="noStrike" cap="none" normalizeH="0" baseline="0" dirty="0">
              <a:ln>
                <a:noFill/>
              </a:ln>
              <a:effectLst/>
              <a:cs typeface="Times New Roman" panose="02020603050405020304" pitchFamily="18" charset="0"/>
            </a:endParaRPr>
          </a:p>
          <a:p>
            <a:pPr indent="-285750" algn="just">
              <a:buFont typeface="Arial" panose="020B0604020202020204" pitchFamily="34" charset="0"/>
              <a:buChar char="•"/>
            </a:pP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Η </a:t>
            </a:r>
            <a:r>
              <a:rPr kumimoji="0" lang="el-GR" altLang="el-GR" sz="1600" b="1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αμοιβή για την επιθεώρηση 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και την έκδοση πιστοποιητικού ελέγχου αναβάθμισης ανελκυστήρα από αναγνωρισμένο φορέα, όπως υλοποιούνται σύμφωνα με τις κείμενες διατάξεις, μέχρις ενός ποσού. (Για πολυκατοικίες τύπου Α/Β) </a:t>
            </a:r>
          </a:p>
          <a:p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xmlns="" val="7664471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16BA7CA-25F8-4C6D-91EA-10444C0B4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Επιχορήγηση λοιπών δαπανών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5BA41AB7-688F-46E5-9853-0862D7B98AE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57018" y="1825625"/>
            <a:ext cx="11684000" cy="663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l-GR" sz="1600" dirty="0">
                <a:effectLst/>
                <a:cs typeface="Times New Roman" panose="02020603050405020304" pitchFamily="18" charset="0"/>
              </a:rPr>
              <a:t>Επιπρόσθετα, επιχορηγούνται από το Πρόγραμμα σε ποσοστό 100% μέχρις ενός ποσού</a:t>
            </a:r>
          </a:p>
          <a:p>
            <a:pPr marL="0" indent="0">
              <a:buNone/>
            </a:pPr>
            <a:endParaRPr lang="el-GR" sz="1600" dirty="0">
              <a:effectLst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0FEDA8C6-A674-4F10-856E-693D496B85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95642893"/>
              </p:ext>
            </p:extLst>
          </p:nvPr>
        </p:nvGraphicFramePr>
        <p:xfrm>
          <a:off x="350982" y="2402310"/>
          <a:ext cx="11527509" cy="3412154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640929">
                  <a:extLst>
                    <a:ext uri="{9D8B030D-6E8A-4147-A177-3AD203B41FA5}">
                      <a16:colId xmlns="" xmlns:a16="http://schemas.microsoft.com/office/drawing/2014/main" val="1325788229"/>
                    </a:ext>
                  </a:extLst>
                </a:gridCol>
                <a:gridCol w="1876678">
                  <a:extLst>
                    <a:ext uri="{9D8B030D-6E8A-4147-A177-3AD203B41FA5}">
                      <a16:colId xmlns="" xmlns:a16="http://schemas.microsoft.com/office/drawing/2014/main" val="564931039"/>
                    </a:ext>
                  </a:extLst>
                </a:gridCol>
                <a:gridCol w="3004069">
                  <a:extLst>
                    <a:ext uri="{9D8B030D-6E8A-4147-A177-3AD203B41FA5}">
                      <a16:colId xmlns="" xmlns:a16="http://schemas.microsoft.com/office/drawing/2014/main" val="3723585759"/>
                    </a:ext>
                  </a:extLst>
                </a:gridCol>
                <a:gridCol w="3001764">
                  <a:extLst>
                    <a:ext uri="{9D8B030D-6E8A-4147-A177-3AD203B41FA5}">
                      <a16:colId xmlns="" xmlns:a16="http://schemas.microsoft.com/office/drawing/2014/main" val="2749466308"/>
                    </a:ext>
                  </a:extLst>
                </a:gridCol>
                <a:gridCol w="3004069">
                  <a:extLst>
                    <a:ext uri="{9D8B030D-6E8A-4147-A177-3AD203B41FA5}">
                      <a16:colId xmlns="" xmlns:a16="http://schemas.microsoft.com/office/drawing/2014/main" val="3889582918"/>
                    </a:ext>
                  </a:extLst>
                </a:gridCol>
              </a:tblGrid>
              <a:tr h="4155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Α/Α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Υπηρεσία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Μονοκατοικία/ </a:t>
                      </a:r>
                      <a:r>
                        <a:rPr lang="el-GR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μεμον</a:t>
                      </a: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.  Διαμέρισμα (€)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Α (€)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Β (€)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b"/>
                </a:tc>
                <a:extLst>
                  <a:ext uri="{0D108BD9-81ED-4DB2-BD59-A6C34878D82A}">
                    <a16:rowId xmlns="" xmlns:a16="http://schemas.microsoft.com/office/drawing/2014/main" val="2035235826"/>
                  </a:ext>
                </a:extLst>
              </a:tr>
              <a:tr h="3276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</a:t>
                      </a:r>
                      <a:endParaRPr lang="el-GR" sz="12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ΠΕΑ Α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extLst>
                  <a:ext uri="{0D108BD9-81ED-4DB2-BD59-A6C34878D82A}">
                    <a16:rowId xmlns="" xmlns:a16="http://schemas.microsoft.com/office/drawing/2014/main" val="156134300"/>
                  </a:ext>
                </a:extLst>
              </a:tr>
              <a:tr h="3324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</a:t>
                      </a:r>
                      <a:endParaRPr lang="el-GR" sz="12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ΠΕΑ Β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extLst>
                  <a:ext uri="{0D108BD9-81ED-4DB2-BD59-A6C34878D82A}">
                    <a16:rowId xmlns="" xmlns:a16="http://schemas.microsoft.com/office/drawing/2014/main" val="3172854491"/>
                  </a:ext>
                </a:extLst>
              </a:tr>
              <a:tr h="6717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</a:t>
                      </a:r>
                      <a:endParaRPr lang="el-GR" sz="12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Πιστοποιητικό Ανελκυστήρα</a:t>
                      </a:r>
                      <a:endParaRPr lang="el-GR" sz="12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Δεν προβλέπεται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extLst>
                  <a:ext uri="{0D108BD9-81ED-4DB2-BD59-A6C34878D82A}">
                    <a16:rowId xmlns="" xmlns:a16="http://schemas.microsoft.com/office/drawing/2014/main" val="3823906972"/>
                  </a:ext>
                </a:extLst>
              </a:tr>
              <a:tr h="3213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</a:t>
                      </a:r>
                      <a:endParaRPr lang="el-GR" sz="12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Σύμβουλος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extLst>
                  <a:ext uri="{0D108BD9-81ED-4DB2-BD59-A6C34878D82A}">
                    <a16:rowId xmlns="" xmlns:a16="http://schemas.microsoft.com/office/drawing/2014/main" val="3952156873"/>
                  </a:ext>
                </a:extLst>
              </a:tr>
              <a:tr h="6717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</a:t>
                      </a:r>
                      <a:endParaRPr lang="el-GR" sz="12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Άδεια / Μελέτη</a:t>
                      </a:r>
                      <a:endParaRPr lang="el-GR" sz="12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extLst>
                  <a:ext uri="{0D108BD9-81ED-4DB2-BD59-A6C34878D82A}">
                    <a16:rowId xmlns="" xmlns:a16="http://schemas.microsoft.com/office/drawing/2014/main" val="3598618183"/>
                  </a:ext>
                </a:extLst>
              </a:tr>
              <a:tr h="671711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Μέγιστο επιλέξιμο κόστος Λοιπών Δαπανών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√</a:t>
                      </a:r>
                      <a:endParaRPr kumimoji="0" lang="el-G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extLst>
                  <a:ext uri="{0D108BD9-81ED-4DB2-BD59-A6C34878D82A}">
                    <a16:rowId xmlns="" xmlns:a16="http://schemas.microsoft.com/office/drawing/2014/main" val="2658294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95822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5BC96A4-49CB-4663-B5B9-B39FB38CD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Συνολικός Ανώτατος Προϋπολογισμός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="" xmlns:a16="http://schemas.microsoft.com/office/drawing/2014/main" id="{9CA3E187-4E57-48E8-B305-CA5CC15139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01805" y="1491890"/>
            <a:ext cx="11006254" cy="183742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>
              <a:buNone/>
            </a:pPr>
            <a:r>
              <a:rPr kumimoji="0" lang="el-GR" altLang="el-GR" sz="1800" b="0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Ο ανώτατος </a:t>
            </a:r>
            <a:r>
              <a:rPr kumimoji="0" lang="el-GR" altLang="el-GR" sz="1800" b="1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προϋπολογισμός επιλέξιμων παρεμβάσεων </a:t>
            </a:r>
            <a:r>
              <a:rPr kumimoji="0" lang="el-GR" altLang="el-GR" sz="1800" b="0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ενεργειακής εξοικονόμησης ανά αίτηση δεν μπορεί να υπερβαίνει το γινόμενο του </a:t>
            </a:r>
            <a:r>
              <a:rPr kumimoji="0" lang="el-GR" altLang="el-GR" sz="1800" b="1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1</a:t>
            </a:r>
            <a:r>
              <a:rPr kumimoji="0" lang="en-US" altLang="el-GR" sz="1800" b="1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,</a:t>
            </a:r>
            <a:r>
              <a:rPr kumimoji="0" lang="el-GR" altLang="el-GR" sz="1800" b="1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2 </a:t>
            </a:r>
            <a:r>
              <a:rPr lang="el-GR" alt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€ επί το σύνολο της ετήσιας εξοικονόμησης πρωτογενούς ενέργειας (</a:t>
            </a:r>
            <a:r>
              <a:rPr lang="en-US" alt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kW</a:t>
            </a:r>
            <a:r>
              <a:rPr lang="el-GR" alt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h</a:t>
            </a:r>
            <a:r>
              <a:rPr lang="en-US" alt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)</a:t>
            </a:r>
            <a:r>
              <a:rPr lang="el-GR" alt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όπως προκύπτει από το Α’ ΠΕΑ (ελέγχεται εκ νέου κατά την υποβολή του Β’ ΠΕΑ)</a:t>
            </a:r>
          </a:p>
          <a:p>
            <a:pPr marL="0" indent="0" algn="just">
              <a:buNone/>
            </a:pPr>
            <a:endParaRPr lang="el-GR" alt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l-GR" alt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kumimoji="0" lang="el-GR" altLang="el-GR" sz="1800" b="0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Ο </a:t>
            </a:r>
            <a:r>
              <a:rPr kumimoji="0" lang="el-GR" altLang="el-GR" sz="1800" b="1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συνολικός επιλέξιμος προϋπολογισμός </a:t>
            </a:r>
            <a:r>
              <a:rPr kumimoji="0" lang="el-GR" altLang="el-GR" sz="1800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προκύπτει από το </a:t>
            </a:r>
            <a:r>
              <a:rPr kumimoji="0" lang="el-GR" altLang="el-GR" sz="1800" b="0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άθροισμα επιλέξιμων παρεμβάσεων και λοιπών δαπανών, </a:t>
            </a:r>
            <a:r>
              <a:rPr kumimoji="0" lang="el-GR" altLang="el-GR" sz="1800" b="1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συμπεριλαμβανομένου Φ.Π.Α, </a:t>
            </a:r>
            <a:r>
              <a:rPr kumimoji="0" lang="el-GR" altLang="el-GR" sz="1800" i="0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cs typeface="Times New Roman" panose="02020603050405020304" pitchFamily="18" charset="0"/>
              </a:rPr>
              <a:t>και διαμορφώνεται ανά τύπο αίτησης ως εξής: </a:t>
            </a:r>
            <a:endParaRPr kumimoji="0" lang="el-GR" altLang="el-GR" sz="1800" i="0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Roboto" panose="02000000000000000000" pitchFamily="2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36FF86A0-D6C6-4A17-83AF-CE804D8CE1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66879616"/>
              </p:ext>
            </p:extLst>
          </p:nvPr>
        </p:nvGraphicFramePr>
        <p:xfrm>
          <a:off x="305621" y="3522360"/>
          <a:ext cx="11527509" cy="195725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640929">
                  <a:extLst>
                    <a:ext uri="{9D8B030D-6E8A-4147-A177-3AD203B41FA5}">
                      <a16:colId xmlns="" xmlns:a16="http://schemas.microsoft.com/office/drawing/2014/main" val="1325788229"/>
                    </a:ext>
                  </a:extLst>
                </a:gridCol>
                <a:gridCol w="1876678">
                  <a:extLst>
                    <a:ext uri="{9D8B030D-6E8A-4147-A177-3AD203B41FA5}">
                      <a16:colId xmlns="" xmlns:a16="http://schemas.microsoft.com/office/drawing/2014/main" val="564931039"/>
                    </a:ext>
                  </a:extLst>
                </a:gridCol>
                <a:gridCol w="3004069">
                  <a:extLst>
                    <a:ext uri="{9D8B030D-6E8A-4147-A177-3AD203B41FA5}">
                      <a16:colId xmlns="" xmlns:a16="http://schemas.microsoft.com/office/drawing/2014/main" val="3723585759"/>
                    </a:ext>
                  </a:extLst>
                </a:gridCol>
                <a:gridCol w="3001764">
                  <a:extLst>
                    <a:ext uri="{9D8B030D-6E8A-4147-A177-3AD203B41FA5}">
                      <a16:colId xmlns="" xmlns:a16="http://schemas.microsoft.com/office/drawing/2014/main" val="2749466308"/>
                    </a:ext>
                  </a:extLst>
                </a:gridCol>
                <a:gridCol w="3004069">
                  <a:extLst>
                    <a:ext uri="{9D8B030D-6E8A-4147-A177-3AD203B41FA5}">
                      <a16:colId xmlns="" xmlns:a16="http://schemas.microsoft.com/office/drawing/2014/main" val="3889582918"/>
                    </a:ext>
                  </a:extLst>
                </a:gridCol>
              </a:tblGrid>
              <a:tr h="4155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Α/Α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Υπηρεσία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Μονοκατοικία/ </a:t>
                      </a:r>
                      <a:r>
                        <a:rPr lang="el-GR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μεμον</a:t>
                      </a: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.  Διαμέρισμα (€)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Α (€)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Πολυκατοικία τύπου Β (€)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b"/>
                </a:tc>
                <a:extLst>
                  <a:ext uri="{0D108BD9-81ED-4DB2-BD59-A6C34878D82A}">
                    <a16:rowId xmlns="" xmlns:a16="http://schemas.microsoft.com/office/drawing/2014/main" val="2035235826"/>
                  </a:ext>
                </a:extLst>
              </a:tr>
              <a:tr h="671711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Ανώτατος Π/Υ επιλέξιμων παρεμβάσεων: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48.500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48.500 ανά διαμέρισμα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76.270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/>
                </a:tc>
                <a:extLst>
                  <a:ext uri="{0D108BD9-81ED-4DB2-BD59-A6C34878D82A}">
                    <a16:rowId xmlns="" xmlns:a16="http://schemas.microsoft.com/office/drawing/2014/main" val="2658294046"/>
                  </a:ext>
                </a:extLst>
              </a:tr>
              <a:tr h="353015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Μέγιστο κόστος Λοιπών Δαπανών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.</a:t>
                      </a: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500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4.150 συνολικά (έως 1.500 ανά διαμέρισμα)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3.730</a:t>
                      </a:r>
                      <a:endParaRPr lang="el-GR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91830802"/>
                  </a:ext>
                </a:extLst>
              </a:tr>
              <a:tr h="321354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Συνολικός Ανώτατος Π/Υ</a:t>
                      </a:r>
                      <a:endParaRPr lang="el-G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50.000</a:t>
                      </a:r>
                      <a:endParaRPr lang="el-G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50.000 ανά διαμέρισμα</a:t>
                      </a:r>
                      <a:endParaRPr lang="el-G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80.000</a:t>
                      </a:r>
                      <a:endParaRPr lang="el-GR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5942" marR="65942" marT="0" marB="0" anchor="ctr"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580499106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7666B9D7-E7C9-4C25-AF2E-91F76B5040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96804210"/>
              </p:ext>
            </p:extLst>
          </p:nvPr>
        </p:nvGraphicFramePr>
        <p:xfrm>
          <a:off x="305621" y="5664080"/>
          <a:ext cx="11527509" cy="914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527509">
                  <a:extLst>
                    <a:ext uri="{9D8B030D-6E8A-4147-A177-3AD203B41FA5}">
                      <a16:colId xmlns="" xmlns:a16="http://schemas.microsoft.com/office/drawing/2014/main" val="3326501464"/>
                    </a:ext>
                  </a:extLst>
                </a:gridCol>
              </a:tblGrid>
              <a:tr h="61902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Η δυνατότητα για άτοκο τραπεζικό δανεισμό με σκοπό την κάλυψη μέρους της ιδιωτικής συμμετοχής θα συνεχίσει να υφίσταται ως ένα επιπλέον κίνητρο του προγράμματος «Εξοικονομώ - </a:t>
                      </a:r>
                      <a:r>
                        <a:rPr kumimoji="0" lang="el-GR" sz="1800" b="1" i="0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Αυτονομώ</a:t>
                      </a: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», υπό το ίδιο πλαίσιο και διαδικασίες που ίσχυε για στους προηγούμενους κύκλους Εξοικονόμηση </a:t>
                      </a:r>
                      <a:r>
                        <a:rPr kumimoji="0" lang="el-GR" sz="1800" b="1" i="0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Κατ’Όικον</a:t>
                      </a: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 ΙΙ.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26253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9010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F438BC1-99F2-4F91-92A6-6244FDC14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Περιεχόμενα</a:t>
            </a:r>
            <a:endParaRPr lang="el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0A954D1-5DFA-46F5-BE2C-51D3C561A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/>
              <a:t>Επιλέξιμες Κατοικίες</a:t>
            </a:r>
          </a:p>
          <a:p>
            <a:r>
              <a:rPr lang="el-GR" dirty="0"/>
              <a:t>Προϋποθέσεις Επιλέξιμων Κατοικιών</a:t>
            </a:r>
          </a:p>
          <a:p>
            <a:r>
              <a:rPr lang="el-GR" dirty="0"/>
              <a:t>Ωφελούμενοι – Δικαιούχοι</a:t>
            </a:r>
          </a:p>
          <a:p>
            <a:r>
              <a:rPr lang="el-GR" dirty="0"/>
              <a:t>Χρονοδιάγραμμα έναρξης υποβολής αιτήσεων</a:t>
            </a:r>
          </a:p>
          <a:p>
            <a:r>
              <a:rPr lang="el-GR" dirty="0"/>
              <a:t>Π/Υ Προγράμματος Εξοικονομώ - </a:t>
            </a:r>
            <a:r>
              <a:rPr lang="el-GR" dirty="0" err="1"/>
              <a:t>Αυτονομώ</a:t>
            </a:r>
            <a:endParaRPr lang="el-GR" dirty="0"/>
          </a:p>
          <a:p>
            <a:r>
              <a:rPr lang="el-GR" dirty="0"/>
              <a:t>Ποσοστό Επιχορήγησης</a:t>
            </a:r>
          </a:p>
          <a:p>
            <a:r>
              <a:rPr lang="el-GR" dirty="0"/>
              <a:t>Ειδικά Ποσοστά Επιχορήγησης</a:t>
            </a:r>
          </a:p>
          <a:p>
            <a:r>
              <a:rPr lang="el-GR" dirty="0"/>
              <a:t>Ενεργειακός στόχος – Απαιτήσεις</a:t>
            </a:r>
          </a:p>
          <a:p>
            <a:r>
              <a:rPr lang="el-GR" dirty="0"/>
              <a:t>Επιλέξιμες παρεμβάσεις ανά τύπο κατοικίας-αίτησης</a:t>
            </a:r>
          </a:p>
          <a:p>
            <a:r>
              <a:rPr lang="el-GR" dirty="0"/>
              <a:t>Επιχορήγηση λοιπών δαπανών</a:t>
            </a:r>
          </a:p>
          <a:p>
            <a:r>
              <a:rPr lang="el-GR" dirty="0"/>
              <a:t>Συνολικός Ανώτατος Προϋπολογισμός</a:t>
            </a:r>
          </a:p>
          <a:p>
            <a:r>
              <a:rPr lang="el-GR" dirty="0"/>
              <a:t>Κύρια δικαιολογητικά </a:t>
            </a:r>
          </a:p>
          <a:p>
            <a:r>
              <a:rPr lang="el-GR" dirty="0"/>
              <a:t>Σημαντικές διευκρινίσεις </a:t>
            </a:r>
          </a:p>
        </p:txBody>
      </p:sp>
    </p:spTree>
    <p:extLst>
      <p:ext uri="{BB962C8B-B14F-4D97-AF65-F5344CB8AC3E}">
        <p14:creationId xmlns:p14="http://schemas.microsoft.com/office/powerpoint/2010/main" xmlns="" val="24232554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5BC96A4-49CB-4663-B5B9-B39FB38CD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l-GR" altLang="el-GR" sz="1800" b="1" dirty="0">
                <a:latin typeface="Verdana" panose="020B0604030504040204" pitchFamily="34" charset="0"/>
                <a:cs typeface="Times New Roman" panose="02020603050405020304" pitchFamily="18" charset="0"/>
              </a:rPr>
              <a:t>Παράδειγμα:</a:t>
            </a:r>
            <a:r>
              <a:rPr lang="el-GR" altLang="el-GR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Αίτηση κατοικίας με ωφέλιμη επιφάνεια 100</a:t>
            </a:r>
            <a:r>
              <a:rPr lang="en-US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</a:t>
            </a:r>
            <a:r>
              <a:rPr lang="en-US" sz="1800" b="1" baseline="300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l-GR" altLang="el-GR" b="1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="" xmlns:a16="http://schemas.microsoft.com/office/drawing/2014/main" id="{9CA3E187-4E57-48E8-B305-CA5CC15139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46313" y="1651159"/>
            <a:ext cx="11240590" cy="50783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indent="0" algn="just">
              <a:buNone/>
            </a:pP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Στάδιο Υποβολής</a:t>
            </a:r>
          </a:p>
          <a:p>
            <a:pPr marL="0" marR="0" indent="0" algn="just">
              <a:buNone/>
            </a:pPr>
            <a:endParaRPr lang="el-GR" sz="1800" b="1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marR="0"/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Κατοικία ενεργειακής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κατηγορίας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Ζ από Α’ ΠΕΑ με σενάριο αναβάθμισης σε κατηγορία Γ (επίτευξη ελάχιστου Ενεργειακού στόχου)  και εκτιμώμενη ετήσια εξοικονόμηση πρωτογενούς ενέργειας:  </a:t>
            </a:r>
          </a:p>
          <a:p>
            <a:pPr marL="0" marR="0" indent="0">
              <a:buNone/>
            </a:pP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							350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kWh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/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m</a:t>
            </a:r>
            <a:r>
              <a:rPr lang="en-US" sz="1800" b="1" baseline="300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2</a:t>
            </a:r>
            <a:endParaRPr lang="el-GR" sz="1800" b="1" baseline="300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marR="0" indent="0">
              <a:buNone/>
            </a:pPr>
            <a:endParaRPr 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/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Μέγιστο επιλέξιμο ποσό παρεμβάσεων από Α’ΠΕΑ: </a:t>
            </a:r>
            <a:endParaRPr lang="en-US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					1,2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€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/kWh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x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(350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kWh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/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m</a:t>
            </a:r>
            <a:r>
              <a:rPr lang="en-US" sz="1800" b="1" baseline="300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2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x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100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m</a:t>
            </a:r>
            <a:r>
              <a:rPr lang="en-US" sz="1800" b="1" baseline="300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2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)= 42.000 €</a:t>
            </a:r>
            <a:endParaRPr 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marR="0" indent="0">
              <a:buNone/>
            </a:pPr>
            <a:endParaRPr 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Μέγιστο επιλέξιμο ποσό για λοιπές δαπάνες (Α’, &amp; Β’ Π.Ε.Α., Σύμβουλος, Άδειες/Μελέτες):</a:t>
            </a:r>
          </a:p>
          <a:p>
            <a:pPr marL="0" marR="0" indent="0" algn="just">
              <a:buNone/>
            </a:pP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							1.500 €</a:t>
            </a:r>
          </a:p>
          <a:p>
            <a:pPr marL="0" marR="0"/>
            <a:endParaRPr 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marR="0"/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Μέγιστος Ανώτατος Επιλέξιμος Π/Υ: </a:t>
            </a:r>
          </a:p>
          <a:p>
            <a:pPr marL="0" marR="0" indent="0">
              <a:buNone/>
            </a:pP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					 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   42.000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+ 1.500 =  43.500 € 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≤ 50.000 € </a:t>
            </a:r>
            <a:r>
              <a:rPr lang="en-US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OK</a:t>
            </a:r>
            <a:r>
              <a:rPr lang="el-GR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!</a:t>
            </a:r>
          </a:p>
          <a:p>
            <a:pPr marL="0" marR="0" indent="0">
              <a:buNone/>
            </a:pPr>
            <a:endParaRPr lang="el-GR" sz="1800" b="1" dirty="0">
              <a:solidFill>
                <a:srgbClr val="00B050"/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Έστω ότι ο ωφελούμενος υποβάλει αίτηση για δέσμευση συνολικού Π/Υ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δαπανών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(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επιλέξιμες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παρεμβάσεις και λοιπές δαπάνες):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35.000 € + 1.500 € =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36.500 €</a:t>
            </a:r>
          </a:p>
          <a:p>
            <a:endParaRPr lang="el-GR" sz="1800" b="1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Η αίτηση υπάγεται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αφού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: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36.500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€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≤ 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4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3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.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5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00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€ </a:t>
            </a:r>
            <a:r>
              <a:rPr lang="en-US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OK</a:t>
            </a:r>
            <a:r>
              <a:rPr lang="el-GR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endParaRPr lang="el-GR" sz="1800" b="1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20189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5BC96A4-49CB-4663-B5B9-B39FB38CD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l-GR" altLang="el-GR" sz="1800" b="1" dirty="0">
                <a:latin typeface="Verdana" panose="020B0604030504040204" pitchFamily="34" charset="0"/>
                <a:cs typeface="Times New Roman" panose="02020603050405020304" pitchFamily="18" charset="0"/>
              </a:rPr>
              <a:t>Παράδειγμα:</a:t>
            </a:r>
            <a:r>
              <a:rPr lang="el-GR" altLang="el-GR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Αίτηση κατοικίας με ωφέλιμη επιφάνεια 100</a:t>
            </a:r>
            <a:r>
              <a:rPr lang="en-US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</a:t>
            </a:r>
            <a:r>
              <a:rPr lang="en-US" sz="1800" b="1" baseline="300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l-GR" altLang="el-GR" b="1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="" xmlns:a16="http://schemas.microsoft.com/office/drawing/2014/main" id="{9CA3E187-4E57-48E8-B305-CA5CC15139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46313" y="1405838"/>
            <a:ext cx="11240590" cy="54938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85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indent="0" algn="just">
              <a:buNone/>
            </a:pP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Στάδιο Ολοκλήρωσης παρεμβάσεων</a:t>
            </a:r>
          </a:p>
          <a:p>
            <a:pPr algn="just"/>
            <a:endParaRPr 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algn="just"/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Έκδοση Β’ ΠΕΑ, επιβεβαίωση αναβάθμισης σε Ενεργειακή κατηγορία Γ (Επίτευξη ενεργειακού στόχου)  </a:t>
            </a:r>
            <a:r>
              <a:rPr lang="el-GR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ΟΚ!</a:t>
            </a:r>
          </a:p>
          <a:p>
            <a:pPr algn="just"/>
            <a:endParaRPr 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algn="just"/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Υπολογιζόμενη ετήσια εξοικονόμηση πρωτογενούς ενέργειας </a:t>
            </a:r>
          </a:p>
          <a:p>
            <a:pPr marL="0" indent="0" algn="just">
              <a:buNone/>
            </a:pP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			Ετήσια κατανάλωση πρωτογενούς ενέργειας Β’ ΠΕΑ – Α’ ΠΕΑ =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250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kWh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/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m</a:t>
            </a:r>
            <a:r>
              <a:rPr lang="el-GR" sz="1800" b="1" baseline="300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2 </a:t>
            </a:r>
            <a:endParaRPr lang="el-GR" sz="1800" b="1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algn="just"/>
            <a:endParaRPr lang="el-GR" sz="1800" baseline="300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algn="just"/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Έστω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συνολικός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Π/Υ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παρεμβάσεων που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υλοποιήθηκαν για την ενεργειακή αναβάθμιση κατοικίας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:  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29.000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€  </a:t>
            </a:r>
            <a:endParaRPr lang="el-GR" sz="1800" b="1" dirty="0" smtClean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algn="just"/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Έστω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πραγματικά υλοποιημένο ποσό για λοιπές δαπάνες (Α’, &amp; Β’ Π.Ε.Α., Σύμβουλος, Άδειες/Μελέτες): </a:t>
            </a:r>
            <a:endParaRPr lang="el-GR" sz="1800" dirty="0" smtClean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lvl="8" indent="0" algn="just">
              <a:buNone/>
            </a:pP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						700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€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≤ 1.500   </a:t>
            </a:r>
            <a:r>
              <a:rPr lang="en-US" b="1" dirty="0">
                <a:solidFill>
                  <a:srgbClr val="00B05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OK</a:t>
            </a:r>
            <a:r>
              <a:rPr lang="el-GR" b="1" dirty="0">
                <a:solidFill>
                  <a:srgbClr val="00B05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!</a:t>
            </a:r>
          </a:p>
          <a:p>
            <a:pPr algn="just"/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Δηλαδή ο συνολικός Π/Υ δαπανών διαμορφώθηκε σε </a:t>
            </a:r>
            <a:endParaRPr lang="el-GR" sz="1800" b="1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			29.000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€ 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+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700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€ = 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29.700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€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≤ 36.500 €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(ποσού που δεσμεύθηκε κατά το Σ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τάδιο Υποβολής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) </a:t>
            </a:r>
            <a:r>
              <a:rPr lang="en-US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OK</a:t>
            </a:r>
            <a:r>
              <a:rPr lang="el-GR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!</a:t>
            </a:r>
          </a:p>
          <a:p>
            <a:pPr algn="just"/>
            <a:endParaRPr 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algn="just"/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Μέγιστος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Επιλέξιμος Π/Υ Παρεμβάσεων από Β’ ΠΕΑ: 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	</a:t>
            </a:r>
            <a:endParaRPr lang="el-GR" sz="1800" b="1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				1,2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€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/kWh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x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250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kWh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/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m</a:t>
            </a:r>
            <a:r>
              <a:rPr lang="el-GR" sz="1800" b="1" baseline="300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2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x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100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m</a:t>
            </a:r>
            <a:r>
              <a:rPr lang="el-GR" sz="1800" b="1" baseline="300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2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 = 30.000 €</a:t>
            </a:r>
            <a:endParaRPr 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algn="just"/>
            <a:endParaRPr 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marR="0"/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Μέγιστος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Ανώτατος Επιλέξιμος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Π/Υ για λοιπές δαπάνες: 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1.500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€ </a:t>
            </a:r>
            <a:endParaRPr lang="el-GR" sz="1800" b="1" dirty="0" smtClean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marR="0"/>
            <a:endParaRPr lang="el-GR" sz="1800" b="1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/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Μέγιστος Ανώτατος Επιλέξιμος Π/Υ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: </a:t>
            </a:r>
            <a:r>
              <a:rPr lang="el-GR" sz="1800" b="1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30.000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+ 1.500 =  31.500 € 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≤ 50.000 € </a:t>
            </a:r>
            <a:r>
              <a:rPr lang="en-US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OK</a:t>
            </a:r>
            <a:r>
              <a:rPr lang="el-GR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!</a:t>
            </a:r>
          </a:p>
          <a:p>
            <a:pPr marL="0" marR="0" indent="0">
              <a:buNone/>
            </a:pPr>
            <a:endParaRPr lang="el-GR" sz="1800" b="1" dirty="0">
              <a:solidFill>
                <a:srgbClr val="00B050"/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Η αίτηση μεταβαίνει σε ΟΛΟΚΛΗΡΩΣΗ με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τελικό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Συνολικό Επιλέξιμο Π/Υ </a:t>
            </a:r>
            <a:r>
              <a:rPr lang="el-GR" sz="1800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δαπανών </a:t>
            </a:r>
            <a:endParaRPr lang="el-GR" sz="1800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					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29.700 € 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≤ 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3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.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5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00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€ </a:t>
            </a:r>
            <a:r>
              <a:rPr lang="en-US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OK</a:t>
            </a:r>
            <a:r>
              <a:rPr lang="el-GR" sz="1800" b="1" dirty="0">
                <a:solidFill>
                  <a:srgbClr val="00B050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xmlns="" val="4468223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CAD04E1-5178-4326-A02C-9EE1AC827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Κύρια δικαιολογητικά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A93C66B9-99E5-4597-A73C-1E500C1E2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576" y="1825625"/>
            <a:ext cx="10542224" cy="4351338"/>
          </a:xfrm>
        </p:spPr>
        <p:txBody>
          <a:bodyPr>
            <a:noAutofit/>
          </a:bodyPr>
          <a:lstStyle/>
          <a:p>
            <a:pPr marL="0" marR="0" indent="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l-GR" sz="1600" dirty="0">
                <a:effectLst/>
                <a:cs typeface="Times New Roman" panose="02020603050405020304" pitchFamily="18" charset="0"/>
              </a:rPr>
              <a:t>Τα </a:t>
            </a:r>
            <a:r>
              <a:rPr lang="el-GR" sz="1600" b="1" dirty="0">
                <a:effectLst/>
                <a:cs typeface="Times New Roman" panose="02020603050405020304" pitchFamily="18" charset="0"/>
              </a:rPr>
              <a:t>κύρια δικαιολογητικά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 που απαιτούνται είναι τα ακόλουθα. Αντίστοιχα/Πρόσθετα και πιο εξειδικευμένα νομιμοποιητικά έγγραφα θα ανακοινωθούν σε παράρτημα με τη δημοσίευση του οδηγού του προγράμματος 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l-GR" sz="1600" dirty="0">
                <a:effectLst/>
                <a:cs typeface="Times New Roman" panose="02020603050405020304" pitchFamily="18" charset="0"/>
              </a:rPr>
              <a:t>Οικοδομική Άδεια ή/και άλλο αντίστοιχο/πρόσθετο νομιμοποιητικό έγγραφο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l-GR" sz="1600" dirty="0">
                <a:effectLst/>
                <a:cs typeface="Times New Roman" panose="02020603050405020304" pitchFamily="18" charset="0"/>
              </a:rPr>
              <a:t>Έντυπο Πρότασης Παρεμβάσεων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l-GR" sz="1600" dirty="0">
                <a:effectLst/>
                <a:cs typeface="Times New Roman" panose="02020603050405020304" pitchFamily="18" charset="0"/>
              </a:rPr>
              <a:t>Φωτοαντίγραφο λογαριασμού παροχής ηλεκτρικού ρεύματος.</a:t>
            </a:r>
            <a:endParaRPr lang="en-US" sz="1600" dirty="0">
              <a:effectLst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l-GR" sz="1600" dirty="0">
                <a:effectLst/>
                <a:cs typeface="Times New Roman" panose="02020603050405020304" pitchFamily="18" charset="0"/>
              </a:rPr>
              <a:t>Πιστοποιητικό Ενεργειακής Απόδοσης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l-GR" sz="1600" dirty="0">
                <a:effectLst/>
                <a:cs typeface="Times New Roman" panose="02020603050405020304" pitchFamily="18" charset="0"/>
              </a:rPr>
              <a:t>Απόφαση Γενικής Συνέλευσης Συνιδιοκτητών Πολυκατοικίας (</a:t>
            </a:r>
            <a:r>
              <a:rPr lang="el-GR" sz="1600" b="1" dirty="0">
                <a:effectLst/>
                <a:cs typeface="Times New Roman" panose="02020603050405020304" pitchFamily="18" charset="0"/>
              </a:rPr>
              <a:t>Μόνο για πολυκατοικίες</a:t>
            </a:r>
            <a:r>
              <a:rPr lang="el-GR" sz="1600" b="1" dirty="0">
                <a:cs typeface="Times New Roman" panose="02020603050405020304" pitchFamily="18" charset="0"/>
              </a:rPr>
              <a:t> Τύπου Α ή Τύπου Β</a:t>
            </a:r>
            <a:r>
              <a:rPr lang="el-GR" sz="1600" dirty="0">
                <a:cs typeface="Times New Roman" panose="02020603050405020304" pitchFamily="18" charset="0"/>
              </a:rPr>
              <a:t>)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endParaRPr lang="el-GR" sz="1600" b="1" dirty="0">
              <a:effectLst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5">
            <a:extLst>
              <a:ext uri="{FF2B5EF4-FFF2-40B4-BE49-F238E27FC236}">
                <a16:creationId xmlns="" xmlns:a16="http://schemas.microsoft.com/office/drawing/2014/main" id="{6033FAE9-DD74-4CA1-BC57-D07490CD84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78437776"/>
              </p:ext>
            </p:extLst>
          </p:nvPr>
        </p:nvGraphicFramePr>
        <p:xfrm>
          <a:off x="926945" y="5064422"/>
          <a:ext cx="10121900" cy="8229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121900">
                  <a:extLst>
                    <a:ext uri="{9D8B030D-6E8A-4147-A177-3AD203B41FA5}">
                      <a16:colId xmlns="" xmlns:a16="http://schemas.microsoft.com/office/drawing/2014/main" val="3326501464"/>
                    </a:ext>
                  </a:extLst>
                </a:gridCol>
              </a:tblGrid>
              <a:tr h="6975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Η επίτευξη του ενεργειακού στόχου πιστοποιείται από την έκδοση νέου ΠΕΑ (Β’ ΠΕΑ) μετά την ολοκλήρωση των παρεμβάσεων συνοδευόμενο από την υποβολή φωτογραφικής τεκμηρίωσης (πριν και μετά) των σχετικών παρεμβάσεων.</a:t>
                      </a:r>
                      <a:endParaRPr lang="en-US" sz="1600" b="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26253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594203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E23E620-6BEF-4332-A1D8-3983EBC7B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Σημαντικές διευκρινίσεις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DE99D5D-CC6F-44FD-9C81-F50183436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38675"/>
          </a:xfrm>
        </p:spPr>
        <p:txBody>
          <a:bodyPr>
            <a:norm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400"/>
              </a:spcAft>
            </a:pPr>
            <a:r>
              <a:rPr lang="el-GR" sz="1800" b="1" dirty="0">
                <a:effectLst/>
                <a:cs typeface="Times New Roman" panose="02020603050405020304" pitchFamily="18" charset="0"/>
              </a:rPr>
              <a:t>Περιορισμός μίας (1) αίτησης ανά κατοικία: </a:t>
            </a:r>
            <a:r>
              <a:rPr lang="el-GR" sz="1800" dirty="0">
                <a:effectLst/>
                <a:cs typeface="Times New Roman" panose="02020603050405020304" pitchFamily="18" charset="0"/>
              </a:rPr>
              <a:t>Μονοκατοικίες / μεμονωμένα διαμερίσματα /  πολυκατοικίες  που έχουν ολοκληρώσει κάποιον από τους προηγούμενους κύκλους του Προγράμματος </a:t>
            </a:r>
            <a:r>
              <a:rPr lang="el-GR" sz="1800" b="1" dirty="0">
                <a:effectLst/>
                <a:cs typeface="Times New Roman" panose="02020603050405020304" pitchFamily="18" charset="0"/>
              </a:rPr>
              <a:t>«</a:t>
            </a:r>
            <a:r>
              <a:rPr lang="el-GR" sz="1800" dirty="0">
                <a:effectLst/>
                <a:cs typeface="Times New Roman" panose="02020603050405020304" pitchFamily="18" charset="0"/>
              </a:rPr>
              <a:t>Εξοικονόμηση κατ’ Οίκον ΙΙ» της προγραμματικής περιόδου 2014-2020 </a:t>
            </a:r>
            <a:r>
              <a:rPr lang="el-GR" sz="1800" dirty="0" smtClean="0">
                <a:effectLst/>
                <a:cs typeface="Times New Roman" panose="02020603050405020304" pitchFamily="18" charset="0"/>
              </a:rPr>
              <a:t>δεν είναι </a:t>
            </a:r>
            <a:r>
              <a:rPr lang="el-GR" sz="1800" dirty="0">
                <a:effectLst/>
                <a:cs typeface="Times New Roman" panose="02020603050405020304" pitchFamily="18" charset="0"/>
              </a:rPr>
              <a:t>επιλέξιμες στον τρέχοντα Κύκλο.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400"/>
              </a:spcAft>
            </a:pPr>
            <a:r>
              <a:rPr lang="el-GR" sz="1800" b="1" dirty="0">
                <a:effectLst/>
                <a:cs typeface="Times New Roman" panose="02020603050405020304" pitchFamily="18" charset="0"/>
              </a:rPr>
              <a:t>Δυνατότητα πολλών αιτήσεων ανά ωφελούμενο: </a:t>
            </a:r>
            <a:r>
              <a:rPr lang="el-GR" sz="1800" dirty="0">
                <a:effectLst/>
                <a:cs typeface="Times New Roman" panose="02020603050405020304" pitchFamily="18" charset="0"/>
              </a:rPr>
              <a:t>Για κάθε φυσικό πρόσωπο (για κάθε ΑΦΜ αιτούντα) είναι δυνατή η υποβολή περισσότερων της μίας (1) αίτησης, για διαφορετικές επιλέξιμες κατοικίες, δίχως να </a:t>
            </a:r>
            <a:r>
              <a:rPr lang="el-GR" sz="1800" dirty="0">
                <a:cs typeface="Times New Roman" panose="02020603050405020304" pitchFamily="18" charset="0"/>
              </a:rPr>
              <a:t>υπερβαίνει τις 100.000 € συνολικής ενίσχυσης.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400"/>
              </a:spcAft>
            </a:pPr>
            <a:endParaRPr lang="el-GR" sz="1800" dirty="0"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l-GR" sz="1800" i="1" dirty="0">
                <a:effectLst/>
                <a:cs typeface="Times New Roman" panose="02020603050405020304" pitchFamily="18" charset="0"/>
              </a:rPr>
              <a:t>(πχ. ένα φυσικό πρόσωπο που υποβάλλει αίτηση για την κύρια κατοικία του αλλά και για κατοικία που του ανήκει αλλά μισθώνεται από άλλο φυσικό πρόσωπο ως κύρια κατοικία)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6996924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0252574-5329-42EF-A11E-EA7CAAA75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0140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Πρώτη Ενεργειακή επιθεώρηση (Α’ ΠΕΑ)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sz="1800" dirty="0">
                <a:effectLst/>
                <a:cs typeface="Arial" panose="020B0604020202020204" pitchFamily="34" charset="0"/>
              </a:rPr>
              <a:t>Το Α’ ΠΕΑ θα πρέπει να έχει εκδοθεί βάσει του Κανονισμού Ενεργειακής Απόδοσης Κτηρίων (ΔΕΠΕΑ/οικ. 178581, ΦΕΚ Β’ 2367/12.07.2017) και θα πρέπει να φέρει ημερομηνία μεταγενέστερη της 26.11.2017 </a:t>
            </a:r>
          </a:p>
          <a:p>
            <a:endParaRPr lang="el-GR" sz="1800" dirty="0">
              <a:effectLst/>
              <a:cs typeface="Arial" panose="020B0604020202020204" pitchFamily="34" charset="0"/>
            </a:endParaRPr>
          </a:p>
          <a:p>
            <a:r>
              <a:rPr lang="el-GR" sz="1800" b="0" dirty="0">
                <a:effectLst/>
                <a:cs typeface="Arial" panose="020B0604020202020204" pitchFamily="34" charset="0"/>
              </a:rPr>
              <a:t>Για αιτήσεις πολυκατοικιών το Α’ ΠΕΑ θα πρέπει να αφορά στο σύνολο του κτηρίου </a:t>
            </a:r>
            <a:r>
              <a:rPr lang="el-GR" sz="1800" b="1" dirty="0">
                <a:effectLst/>
                <a:cs typeface="Arial" panose="020B0604020202020204" pitchFamily="34" charset="0"/>
              </a:rPr>
              <a:t>για χρήση κατοικίας</a:t>
            </a:r>
            <a:r>
              <a:rPr lang="el-GR" sz="1800" b="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l-GR" dirty="0"/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D06F5463-C79B-45AE-91F8-B64DAB4E1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576" y="860426"/>
            <a:ext cx="10515600" cy="532415"/>
          </a:xfrm>
        </p:spPr>
        <p:txBody>
          <a:bodyPr/>
          <a:lstStyle/>
          <a:p>
            <a:r>
              <a:rPr lang="el-GR" dirty="0"/>
              <a:t>Σημαντικές διευκρινίσεις για Ενεργειακούς Επιθεωρητές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="" xmlns:a16="http://schemas.microsoft.com/office/drawing/2014/main" id="{7666B9D7-E7C9-4C25-AF2E-91F76B5040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84989021"/>
              </p:ext>
            </p:extLst>
          </p:nvPr>
        </p:nvGraphicFramePr>
        <p:xfrm>
          <a:off x="1008426" y="5390605"/>
          <a:ext cx="10121900" cy="84653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121900">
                  <a:extLst>
                    <a:ext uri="{9D8B030D-6E8A-4147-A177-3AD203B41FA5}">
                      <a16:colId xmlns="" xmlns:a16="http://schemas.microsoft.com/office/drawing/2014/main" val="3326501464"/>
                    </a:ext>
                  </a:extLst>
                </a:gridCol>
              </a:tblGrid>
              <a:tr h="846531">
                <a:tc>
                  <a:txBody>
                    <a:bodyPr/>
                    <a:lstStyle/>
                    <a:p>
                      <a:pPr algn="ctr"/>
                      <a:r>
                        <a:rPr lang="el-GR" sz="18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Σχετικά με την έκδοση νέων ή και την τροποποίηση υφιστάμενων Α’ Π.Ε.Α., θα ακολουθήσει σχετική ανακοίνωση στις </a:t>
                      </a:r>
                      <a:r>
                        <a:rPr lang="el-GR" sz="1800" b="0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προσεχείς </a:t>
                      </a:r>
                      <a:r>
                        <a:rPr lang="el-GR" sz="1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ημέρες</a:t>
                      </a:r>
                      <a:r>
                        <a:rPr lang="el-GR" sz="18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126253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85321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6D5F896-0896-4D83-B92D-604E77872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Επιλέξιμες Κατοικίες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9DC2AA3-3398-433F-AC1C-0BDD339A3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l-GR" sz="2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Επιλέξιμες κατοικίες</a:t>
            </a:r>
            <a:r>
              <a:rPr lang="el-GR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είναι οι μονοκατοικίες, οι πολυκατοικίες καθώς και τα μεμονωμένα διαμερίσματα. 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l-GR" sz="2800" i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Επισημαίνεται ότι σε καμία περίπτωση δεν είναι επιλέξιμες οι ιδιοκτησίες του κτηρίου που δεν χρησιμοποιούνται για κατοικία (π.χ. κατάστημα στο ισόγειο κτηρίου).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l-GR" sz="2800" i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l-GR" sz="2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Αίτηση Μεμονωμένου Διαμερίσματος ή Μονοκατοικίας,</a:t>
            </a:r>
          </a:p>
          <a:p>
            <a:pPr marL="342900" indent="-342900">
              <a:lnSpc>
                <a:spcPct val="150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l-GR" sz="2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Αίτηση Πολυκατοικίας Τύπου Α: </a:t>
            </a:r>
            <a:r>
              <a:rPr lang="el-GR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Αίτηση πολυκατοικίας που συνδέεται με επιμέρους αιτήσεις μεμονωμένων διαμερισμάτων που περιλαμβάνουν κοινόχρηστες και μη κοινόχρηστες παρεμβάσεις αναβάθμισης αυτών.</a:t>
            </a:r>
          </a:p>
          <a:p>
            <a:pPr marL="342900" indent="-342900">
              <a:lnSpc>
                <a:spcPct val="150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l-GR" sz="2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Αίτηση Πολυκατοικίας Τύπου Β (Κοινόχρηστες Παρεμβάσεις): </a:t>
            </a:r>
            <a:r>
              <a:rPr lang="el-GR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Αίτηση πολυκατοικίας που περιλαμβάνει </a:t>
            </a:r>
            <a:r>
              <a:rPr lang="el-GR" sz="2800" u="sng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μόνο</a:t>
            </a:r>
            <a:r>
              <a:rPr lang="el-GR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αυτοτελείς παρεμβάσεις εξοικονόμησης - αυτονόμησης ενέργειας των κοινόχρηστων χώρων πολυκατοικίας, </a:t>
            </a:r>
            <a:br>
              <a:rPr lang="el-GR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2800" i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χωρίς δηλαδή να συμπεριλαμβάνονται παρεμβάσεις στα διαμερίσματα</a:t>
            </a:r>
            <a:r>
              <a:rPr lang="en-US" sz="2800" i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(NEO!)</a:t>
            </a:r>
            <a:endParaRPr lang="el-GR" sz="2800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442760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7314DC-AB85-4339-9CE9-B1BCF2B58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Προϋποθέσεις Επιλέξιμων Κατοικιών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A9751E5-15ED-45EE-8FF2-B8257D095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500" y="1646236"/>
            <a:ext cx="11214100" cy="4351338"/>
          </a:xfrm>
        </p:spPr>
        <p:txBody>
          <a:bodyPr>
            <a:noAutofit/>
          </a:bodyPr>
          <a:lstStyle/>
          <a:p>
            <a:pPr marL="342900" marR="0" lvl="0" indent="-342900" algn="just">
              <a:lnSpc>
                <a:spcPct val="170000"/>
              </a:lnSpc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l-GR" sz="1600" dirty="0">
                <a:effectLst/>
                <a:cs typeface="Times New Roman" panose="02020603050405020304" pitchFamily="18" charset="0"/>
              </a:rPr>
              <a:t>Υφίσταται </a:t>
            </a:r>
            <a:r>
              <a:rPr lang="el-GR" sz="1600" b="1" dirty="0">
                <a:effectLst/>
                <a:cs typeface="Times New Roman" panose="02020603050405020304" pitchFamily="18" charset="0"/>
              </a:rPr>
              <a:t>νόμιμα 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και δεν έχει κριθεί κατεδαφιστέα.</a:t>
            </a:r>
          </a:p>
          <a:p>
            <a:pPr marL="342900" marR="0" lvl="0" indent="-342900" algn="just">
              <a:lnSpc>
                <a:spcPct val="170000"/>
              </a:lnSpc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  <a:tabLst>
                <a:tab pos="171450" algn="l"/>
              </a:tabLst>
            </a:pPr>
            <a:r>
              <a:rPr lang="el-GR" sz="1600" dirty="0">
                <a:effectLst/>
                <a:cs typeface="Times New Roman" panose="02020603050405020304" pitchFamily="18" charset="0"/>
              </a:rPr>
              <a:t>Χρησιμοποιείται ως </a:t>
            </a:r>
            <a:r>
              <a:rPr lang="el-GR" sz="1600" b="1" dirty="0">
                <a:effectLst/>
                <a:cs typeface="Times New Roman" panose="02020603050405020304" pitchFamily="18" charset="0"/>
              </a:rPr>
              <a:t>κύρια κατοικία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. </a:t>
            </a:r>
          </a:p>
          <a:p>
            <a:pPr marL="342900" marR="0" lvl="0" indent="-342900" algn="just">
              <a:lnSpc>
                <a:spcPct val="170000"/>
              </a:lnSpc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  <a:tabLst>
                <a:tab pos="171450" algn="l"/>
                <a:tab pos="285750" algn="l"/>
              </a:tabLst>
            </a:pPr>
            <a:r>
              <a:rPr lang="el-GR" sz="1600" dirty="0">
                <a:effectLst/>
                <a:cs typeface="Times New Roman" panose="02020603050405020304" pitchFamily="18" charset="0"/>
              </a:rPr>
              <a:t>Έχει καταταχθεί βάσει </a:t>
            </a:r>
            <a:r>
              <a:rPr lang="el-GR" sz="1600" dirty="0" smtClean="0">
                <a:effectLst/>
                <a:cs typeface="Times New Roman" panose="02020603050405020304" pitchFamily="18" charset="0"/>
              </a:rPr>
              <a:t>του</a:t>
            </a:r>
            <a:r>
              <a:rPr lang="en-US" sz="1600" dirty="0" smtClean="0">
                <a:effectLst/>
                <a:cs typeface="Times New Roman" panose="02020603050405020304" pitchFamily="18" charset="0"/>
              </a:rPr>
              <a:t> A’</a:t>
            </a:r>
            <a:r>
              <a:rPr lang="el-GR" sz="1600" dirty="0" smtClean="0">
                <a:effectLst/>
                <a:cs typeface="Times New Roman" panose="02020603050405020304" pitchFamily="18" charset="0"/>
              </a:rPr>
              <a:t> 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Πιστοποιητικού Ενεργειακής Απόδοσης </a:t>
            </a:r>
            <a:r>
              <a:rPr lang="el-GR" sz="1600" b="1" dirty="0" smtClean="0">
                <a:effectLst/>
                <a:cs typeface="Times New Roman" panose="02020603050405020304" pitchFamily="18" charset="0"/>
              </a:rPr>
              <a:t>(</a:t>
            </a:r>
            <a:r>
              <a:rPr lang="en-US" sz="1600" b="1" dirty="0" smtClean="0">
                <a:effectLst/>
                <a:cs typeface="Times New Roman" panose="02020603050405020304" pitchFamily="18" charset="0"/>
              </a:rPr>
              <a:t>A’ </a:t>
            </a:r>
            <a:r>
              <a:rPr lang="el-GR" sz="1600" b="1" dirty="0" smtClean="0">
                <a:effectLst/>
                <a:cs typeface="Times New Roman" panose="02020603050405020304" pitchFamily="18" charset="0"/>
              </a:rPr>
              <a:t>Π.Ε.Α</a:t>
            </a:r>
            <a:r>
              <a:rPr lang="el-GR" sz="1600" b="1" dirty="0">
                <a:effectLst/>
                <a:cs typeface="Times New Roman" panose="02020603050405020304" pitchFamily="18" charset="0"/>
              </a:rPr>
              <a:t>.) 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σε κατηγορία χαμηλότερη ή ίση της </a:t>
            </a:r>
            <a:r>
              <a:rPr lang="el-GR" sz="1600" b="1" dirty="0">
                <a:effectLst/>
                <a:cs typeface="Times New Roman" panose="02020603050405020304" pitchFamily="18" charset="0"/>
              </a:rPr>
              <a:t>Γ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algn="just">
              <a:lnSpc>
                <a:spcPct val="170000"/>
              </a:lnSpc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  <a:tabLst>
                <a:tab pos="171450" algn="l"/>
                <a:tab pos="285750" algn="l"/>
              </a:tabLst>
            </a:pPr>
            <a:r>
              <a:rPr lang="el-GR" sz="1600" dirty="0">
                <a:cs typeface="Times New Roman" panose="02020603050405020304" pitchFamily="18" charset="0"/>
              </a:rPr>
              <a:t>Η </a:t>
            </a:r>
            <a:r>
              <a:rPr lang="el-GR" sz="1600" b="1" dirty="0">
                <a:cs typeface="Times New Roman" panose="02020603050405020304" pitchFamily="18" charset="0"/>
              </a:rPr>
              <a:t>πολυκατοικία</a:t>
            </a:r>
            <a:r>
              <a:rPr lang="el-GR" sz="1600" dirty="0">
                <a:cs typeface="Times New Roman" panose="02020603050405020304" pitchFamily="18" charset="0"/>
              </a:rPr>
              <a:t> να έχει εκδώσει αριθμό φορολογικού μητρώου </a:t>
            </a:r>
            <a:r>
              <a:rPr lang="el-GR" sz="1600" b="1" dirty="0">
                <a:cs typeface="Times New Roman" panose="02020603050405020304" pitchFamily="18" charset="0"/>
              </a:rPr>
              <a:t>(ΑΦΜ)</a:t>
            </a:r>
            <a:r>
              <a:rPr lang="en-US" sz="1600" b="1" dirty="0">
                <a:cs typeface="Times New Roman" panose="02020603050405020304" pitchFamily="18" charset="0"/>
              </a:rPr>
              <a:t> </a:t>
            </a:r>
            <a:r>
              <a:rPr lang="el-GR" sz="1600" dirty="0">
                <a:cs typeface="Times New Roman" panose="02020603050405020304" pitchFamily="18" charset="0"/>
              </a:rPr>
              <a:t>πολυκατοικίας (πολυκατοικία </a:t>
            </a:r>
            <a:r>
              <a:rPr lang="el-GR" sz="1600" b="1" dirty="0">
                <a:cs typeface="Times New Roman" panose="02020603050405020304" pitchFamily="18" charset="0"/>
              </a:rPr>
              <a:t>Τύπου Α</a:t>
            </a:r>
            <a:r>
              <a:rPr lang="el-GR" sz="1600" dirty="0">
                <a:cs typeface="Times New Roman" panose="02020603050405020304" pitchFamily="18" charset="0"/>
              </a:rPr>
              <a:t>)</a:t>
            </a:r>
            <a:endParaRPr lang="en-US" sz="1600" dirty="0"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70000"/>
              </a:lnSpc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  <a:tabLst>
                <a:tab pos="171450" algn="l"/>
                <a:tab pos="285750" algn="l"/>
              </a:tabLst>
            </a:pPr>
            <a:r>
              <a:rPr lang="el-GR" sz="1600" dirty="0">
                <a:effectLst/>
                <a:cs typeface="Times New Roman" panose="02020603050405020304" pitchFamily="18" charset="0"/>
              </a:rPr>
              <a:t>Η </a:t>
            </a:r>
            <a:r>
              <a:rPr lang="el-GR" sz="1600" b="1" dirty="0">
                <a:effectLst/>
                <a:cs typeface="Times New Roman" panose="02020603050405020304" pitchFamily="18" charset="0"/>
              </a:rPr>
              <a:t>πολυκατοικία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 να έχει εκδώσει αριθμό φορολογικού μητρώου </a:t>
            </a:r>
            <a:r>
              <a:rPr lang="el-GR" sz="1600" b="1" dirty="0">
                <a:effectLst/>
                <a:cs typeface="Times New Roman" panose="02020603050405020304" pitchFamily="18" charset="0"/>
              </a:rPr>
              <a:t>(ΑΦΜ)</a:t>
            </a:r>
            <a:r>
              <a:rPr lang="en-US" sz="1600" b="1" dirty="0">
                <a:cs typeface="Times New Roman" panose="02020603050405020304" pitchFamily="18" charset="0"/>
              </a:rPr>
              <a:t> 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πολυκατοικίας και να έχει αριθμό τραπεζικού λογαριασμού </a:t>
            </a:r>
            <a:r>
              <a:rPr lang="el-GR" sz="1600" b="1" dirty="0">
                <a:effectLst/>
                <a:cs typeface="Times New Roman" panose="02020603050405020304" pitchFamily="18" charset="0"/>
              </a:rPr>
              <a:t>(ΙΒΑΝ) 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συνδεδεμένο με τον </a:t>
            </a:r>
            <a:r>
              <a:rPr lang="el-GR" sz="1600" dirty="0" smtClean="0">
                <a:cs typeface="Times New Roman" panose="02020603050405020304" pitchFamily="18" charset="0"/>
              </a:rPr>
              <a:t>ως </a:t>
            </a:r>
            <a:r>
              <a:rPr lang="el-GR" sz="1600" dirty="0" smtClean="0">
                <a:effectLst/>
                <a:cs typeface="Times New Roman" panose="02020603050405020304" pitchFamily="18" charset="0"/>
              </a:rPr>
              <a:t>άνω </a:t>
            </a:r>
            <a:r>
              <a:rPr lang="el-GR" sz="1600" dirty="0">
                <a:cs typeface="Times New Roman" panose="02020603050405020304" pitchFamily="18" charset="0"/>
              </a:rPr>
              <a:t>ΑΦΜ πολυκατοικίας (πολυκατοικία </a:t>
            </a:r>
            <a:r>
              <a:rPr lang="el-GR" sz="1600" b="1" dirty="0">
                <a:cs typeface="Times New Roman" panose="02020603050405020304" pitchFamily="18" charset="0"/>
              </a:rPr>
              <a:t>Τύπου Β</a:t>
            </a:r>
            <a:r>
              <a:rPr lang="el-GR" sz="1600" dirty="0">
                <a:cs typeface="Times New Roman" panose="02020603050405020304" pitchFamily="18" charset="0"/>
              </a:rPr>
              <a:t>)</a:t>
            </a:r>
          </a:p>
          <a:p>
            <a:pPr marL="342900" indent="-342900" algn="just">
              <a:lnSpc>
                <a:spcPct val="170000"/>
              </a:lnSpc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  <a:tabLst>
                <a:tab pos="171450" algn="l"/>
                <a:tab pos="285750" algn="l"/>
              </a:tabLst>
            </a:pPr>
            <a:r>
              <a:rPr lang="el-GR" sz="1600" dirty="0">
                <a:effectLst/>
                <a:cs typeface="Times New Roman" panose="02020603050405020304" pitchFamily="18" charset="0"/>
              </a:rPr>
              <a:t>Πιστοποιητικό Ενεργειακής Απόδοσης (Π.Ε.Α.) που αφορά συνολικά στο τμήμα του κτηρίου που χρησιμοποιείται ως κατοικία </a:t>
            </a:r>
            <a:r>
              <a:rPr lang="el-GR" sz="1600" dirty="0">
                <a:cs typeface="Times New Roman" panose="02020603050405020304" pitchFamily="18" charset="0"/>
              </a:rPr>
              <a:t>(πολυκατοικία </a:t>
            </a:r>
            <a:r>
              <a:rPr lang="el-GR" sz="1600" b="1" dirty="0">
                <a:cs typeface="Times New Roman" panose="02020603050405020304" pitchFamily="18" charset="0"/>
              </a:rPr>
              <a:t>Τύπου Α &amp; Β</a:t>
            </a:r>
            <a:r>
              <a:rPr lang="el-GR" sz="1600" dirty="0"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436954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20E43D-40B9-4933-96BA-6B09822B9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Ωφελούμενοι - Δικαιούχοι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8E5392A-019B-46D7-A66E-CDF0A69FB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510371" cy="856615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l-GR" sz="1800" b="1" dirty="0">
                <a:latin typeface="Verdana" panose="020B0604030504040204" pitchFamily="34" charset="0"/>
                <a:cs typeface="Times New Roman" panose="02020603050405020304" pitchFamily="18" charset="0"/>
              </a:rPr>
              <a:t>Φυσικά πρόσωπα </a:t>
            </a:r>
            <a:r>
              <a:rPr lang="el-GR" sz="1800" dirty="0">
                <a:latin typeface="Verdana" panose="020B0604030504040204" pitchFamily="34" charset="0"/>
                <a:cs typeface="Times New Roman" panose="02020603050405020304" pitchFamily="18" charset="0"/>
              </a:rPr>
              <a:t>με εμπράγματο δικαίωμα (πλήρους κυριότητας/επικαρπίας/ψιλής κυριότητας) σε επιλέξιμη κατοικία και εφόσον πληρούν τα εισοδηματικά κριτήρια ενίσχυσης.</a:t>
            </a:r>
          </a:p>
          <a:p>
            <a:endParaRPr lang="el-GR" dirty="0"/>
          </a:p>
        </p:txBody>
      </p:sp>
      <p:pic>
        <p:nvPicPr>
          <p:cNvPr id="5" name="Picture 3" descr="Profile icon, Computer Icons Business Management Social media Service, people  icon, blue, company png | PNGEgg">
            <a:extLst>
              <a:ext uri="{FF2B5EF4-FFF2-40B4-BE49-F238E27FC236}">
                <a16:creationId xmlns="" xmlns:a16="http://schemas.microsoft.com/office/drawing/2014/main" id="{4BD385FD-A5D7-47EB-A725-565118C540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48571" y="1537874"/>
            <a:ext cx="1432115" cy="143211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EBB9DA37-4E58-4EF9-B670-746B6748FA07}"/>
              </a:ext>
            </a:extLst>
          </p:cNvPr>
          <p:cNvSpPr txBox="1"/>
          <p:nvPr/>
        </p:nvSpPr>
        <p:spPr>
          <a:xfrm>
            <a:off x="811576" y="5021017"/>
            <a:ext cx="10942486" cy="16825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Εάν ο ενδιαφερόμενος είναι έγγαμος, η κατάταξη στις κατηγορίες του πίνακα γίνεται βάσει της στήλης «οικογενειακό εισόδημα».</a:t>
            </a:r>
            <a:endParaRPr kumimoji="0" lang="en-US" altLang="el-GR" sz="1600" b="0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l-GR" sz="1600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Ως</a:t>
            </a:r>
            <a:r>
              <a:rPr lang="el-GR" sz="1600" b="1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εισόδημα </a:t>
            </a:r>
            <a:r>
              <a:rPr lang="el-GR" sz="1600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λαμβάνεται το</a:t>
            </a:r>
            <a:r>
              <a:rPr lang="el-GR" sz="1600" b="1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«εισόδημα επιβολής εισφοράς» </a:t>
            </a:r>
            <a:r>
              <a:rPr lang="el-GR" sz="1600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του τμήματος Γ2 «</a:t>
            </a:r>
            <a:r>
              <a:rPr lang="el-GR" sz="1600" i="1" dirty="0" err="1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Εκκ</a:t>
            </a:r>
            <a:r>
              <a:rPr lang="el-GR" sz="1600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Ειδ. Εισφοράς </a:t>
            </a:r>
            <a:r>
              <a:rPr lang="el-GR" sz="1600" i="1" dirty="0" err="1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Αλληλ</a:t>
            </a:r>
            <a:r>
              <a:rPr lang="el-GR" sz="1600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.»</a:t>
            </a:r>
            <a:r>
              <a:rPr lang="el-GR" sz="1600" b="1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l-GR" sz="1600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του </a:t>
            </a:r>
            <a:r>
              <a:rPr lang="el-GR" sz="1600" b="1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εκκαθαριστικού σημειώματος</a:t>
            </a:r>
            <a:r>
              <a:rPr lang="el-GR" sz="1600" i="1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δήλωσης φορολογίας εισοδήματος του έτους αναφοράς. </a:t>
            </a:r>
            <a:endParaRPr lang="en-US" sz="1600" i="1" dirty="0">
              <a:solidFill>
                <a:schemeClr val="accent1">
                  <a:lumMod val="75000"/>
                </a:schemeClr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="" xmlns:a16="http://schemas.microsoft.com/office/drawing/2014/main" id="{000AFB43-A673-4874-B177-0459D46223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80509108"/>
              </p:ext>
            </p:extLst>
          </p:nvPr>
        </p:nvGraphicFramePr>
        <p:xfrm>
          <a:off x="1915222" y="2976765"/>
          <a:ext cx="8134136" cy="225171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366535">
                  <a:extLst>
                    <a:ext uri="{9D8B030D-6E8A-4147-A177-3AD203B41FA5}">
                      <a16:colId xmlns="" xmlns:a16="http://schemas.microsoft.com/office/drawing/2014/main" val="1033091342"/>
                    </a:ext>
                  </a:extLst>
                </a:gridCol>
                <a:gridCol w="3152791">
                  <a:extLst>
                    <a:ext uri="{9D8B030D-6E8A-4147-A177-3AD203B41FA5}">
                      <a16:colId xmlns="" xmlns:a16="http://schemas.microsoft.com/office/drawing/2014/main" val="3467483002"/>
                    </a:ext>
                  </a:extLst>
                </a:gridCol>
                <a:gridCol w="3614810">
                  <a:extLst>
                    <a:ext uri="{9D8B030D-6E8A-4147-A177-3AD203B41FA5}">
                      <a16:colId xmlns="" xmlns:a16="http://schemas.microsoft.com/office/drawing/2014/main" val="3155116451"/>
                    </a:ext>
                  </a:extLst>
                </a:gridCol>
              </a:tblGrid>
              <a:tr h="27622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l-GR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Κατηγορία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l-GR" sz="16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Ατομικό Εισόδημα</a:t>
                      </a:r>
                      <a:endParaRPr kumimoji="0" lang="el-G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l-GR" sz="16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Οικογενειακό Εισόδημα</a:t>
                      </a:r>
                      <a:endParaRPr kumimoji="0" lang="el-G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="" xmlns:a16="http://schemas.microsoft.com/office/drawing/2014/main" val="1271469458"/>
                  </a:ext>
                </a:extLst>
              </a:tr>
              <a:tr h="22034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l-GR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l-GR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≤</a:t>
                      </a:r>
                      <a:r>
                        <a:rPr kumimoji="0" lang="en-US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10.000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l-GR" sz="16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≤</a:t>
                      </a:r>
                      <a:r>
                        <a:rPr kumimoji="0" lang="en-US" sz="16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20.000</a:t>
                      </a:r>
                      <a:endParaRPr kumimoji="0" lang="el-G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="" xmlns:a16="http://schemas.microsoft.com/office/drawing/2014/main" val="1075247262"/>
                  </a:ext>
                </a:extLst>
              </a:tr>
              <a:tr h="26098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l-GR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n-US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&gt; 10.000 – 20.000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n-US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&gt; 20.000 – 30.000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="" xmlns:a16="http://schemas.microsoft.com/office/drawing/2014/main" val="4002670675"/>
                  </a:ext>
                </a:extLst>
              </a:tr>
              <a:tr h="24701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l-GR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n-US" sz="16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&gt; 20.000 – 30.000</a:t>
                      </a:r>
                      <a:endParaRPr kumimoji="0" lang="el-G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n-US" sz="16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&gt; 30.000 – 40.000</a:t>
                      </a:r>
                      <a:endParaRPr kumimoji="0" lang="el-G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="" xmlns:a16="http://schemas.microsoft.com/office/drawing/2014/main" val="2337318299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l-GR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4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n-US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&gt; 30.000 – 50.000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n-US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&gt; 40.000 – 70.000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="" xmlns:a16="http://schemas.microsoft.com/office/drawing/2014/main" val="311123214"/>
                  </a:ext>
                </a:extLst>
              </a:tr>
              <a:tr h="10858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l-GR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5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n-US" sz="1600" b="0" u="none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&gt; 50.000 – 90.000</a:t>
                      </a:r>
                      <a:endParaRPr kumimoji="0" lang="el-GR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0" lang="en-US" sz="16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&gt; 70.000 – 1</a:t>
                      </a:r>
                      <a:r>
                        <a:rPr kumimoji="0" lang="el-GR" sz="16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kumimoji="0" lang="en-US" sz="16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0.000</a:t>
                      </a:r>
                      <a:endParaRPr kumimoji="0" lang="el-G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="" xmlns:a16="http://schemas.microsoft.com/office/drawing/2014/main" val="2241745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53343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38B73B-C4F6-4D79-A603-2DFBE067E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Χρονοδιάγραμμα έναρξης υποβολής αιτήσεων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21B03301-5649-4D62-84B9-A4CDA79221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49756834"/>
              </p:ext>
            </p:extLst>
          </p:nvPr>
        </p:nvGraphicFramePr>
        <p:xfrm>
          <a:off x="1881051" y="1969956"/>
          <a:ext cx="8551817" cy="4447413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4568861">
                  <a:extLst>
                    <a:ext uri="{9D8B030D-6E8A-4147-A177-3AD203B41FA5}">
                      <a16:colId xmlns="" xmlns:a16="http://schemas.microsoft.com/office/drawing/2014/main" val="700294788"/>
                    </a:ext>
                  </a:extLst>
                </a:gridCol>
                <a:gridCol w="3982956">
                  <a:extLst>
                    <a:ext uri="{9D8B030D-6E8A-4147-A177-3AD203B41FA5}">
                      <a16:colId xmlns="" xmlns:a16="http://schemas.microsoft.com/office/drawing/2014/main" val="85687652"/>
                    </a:ext>
                  </a:extLst>
                </a:gridCol>
              </a:tblGrid>
              <a:tr h="71882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Περιφέρεια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Έναρξη υποβολής αιτήσεων</a:t>
                      </a: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="" xmlns:a16="http://schemas.microsoft.com/office/drawing/2014/main" val="2199125350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Κρήτης, Β. Αιγαίου, Ν. Αιγαίου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.11.2020</a:t>
                      </a: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="" xmlns:a16="http://schemas.microsoft.com/office/drawing/2014/main" val="2155702908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Ανατολικής Μακεδονίας και Θράκης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kumimoji="0" lang="en-US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kumimoji="0" lang="en-US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.2020</a:t>
                      </a: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="" xmlns:a16="http://schemas.microsoft.com/office/drawing/2014/main" val="4088291353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Δυτικής Μακεδονίας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.1</a:t>
                      </a: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.2020</a:t>
                      </a: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="" xmlns:a16="http://schemas.microsoft.com/office/drawing/2014/main" val="4103904710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Κεντρικής Μακεδονίας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07</a:t>
                      </a: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.1</a:t>
                      </a: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.2020</a:t>
                      </a: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="" xmlns:a16="http://schemas.microsoft.com/office/drawing/2014/main" val="4056650953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Θεσσαλίας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n-US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09</a:t>
                      </a: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.1</a:t>
                      </a:r>
                      <a:r>
                        <a:rPr kumimoji="0" lang="en-US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.2020</a:t>
                      </a: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="" xmlns:a16="http://schemas.microsoft.com/office/drawing/2014/main" val="3489333708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Ηπείρου, Ιονίων Νήσων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.1</a:t>
                      </a: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.2020</a:t>
                      </a: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="" xmlns:a16="http://schemas.microsoft.com/office/drawing/2014/main" val="4064276443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Αττικής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.1</a:t>
                      </a: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.2020</a:t>
                      </a: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="" xmlns:a16="http://schemas.microsoft.com/office/drawing/2014/main" val="4264558822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Στερεάς Ελλάδας, Πελοποννήσου 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n-US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6.1</a:t>
                      </a:r>
                      <a:r>
                        <a:rPr kumimoji="0" lang="en-US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.2020</a:t>
                      </a: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="" xmlns:a16="http://schemas.microsoft.com/office/drawing/2014/main" val="1806342568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Δυτικής Ελλάδας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kumimoji="0" lang="el-GR" sz="1800" b="0" i="0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.12.2020</a:t>
                      </a:r>
                      <a:endParaRPr kumimoji="0" lang="el-GR" sz="1800" b="0" i="0" strike="noStrike" kern="1200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="" xmlns:a16="http://schemas.microsoft.com/office/drawing/2014/main" val="4097466204"/>
                  </a:ext>
                </a:extLst>
              </a:tr>
              <a:tr h="123825"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kumimoji="0" lang="el-GR" sz="1800" b="0" i="0" strike="noStrike" kern="1200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l-GR" sz="1100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="" xmlns:a16="http://schemas.microsoft.com/office/drawing/2014/main" val="2930102141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Πολυκατοικίες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11.</a:t>
                      </a: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01</a:t>
                      </a: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.202</a:t>
                      </a:r>
                      <a:r>
                        <a:rPr kumimoji="0" lang="en-US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el-GR" sz="1800" b="0" i="0" strike="noStrike" kern="1200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="" xmlns:a16="http://schemas.microsoft.com/office/drawing/2014/main" val="1928305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54302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A34946-64A4-4FC3-93C2-E0D6FF9A0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Προϋπολογισμός </a:t>
            </a:r>
            <a:r>
              <a:rPr lang="el-GR" dirty="0"/>
              <a:t>Προγράμματος Εξοικονομώ - </a:t>
            </a:r>
            <a:r>
              <a:rPr lang="el-GR" dirty="0" err="1"/>
              <a:t>Αυτονομώ</a:t>
            </a:r>
            <a:endParaRPr lang="el-GR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4B887037-E7E4-4C4C-BC8C-88AB73BC78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28414752"/>
              </p:ext>
            </p:extLst>
          </p:nvPr>
        </p:nvGraphicFramePr>
        <p:xfrm>
          <a:off x="593861" y="1657421"/>
          <a:ext cx="6163991" cy="5175306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3220493">
                  <a:extLst>
                    <a:ext uri="{9D8B030D-6E8A-4147-A177-3AD203B41FA5}">
                      <a16:colId xmlns="" xmlns:a16="http://schemas.microsoft.com/office/drawing/2014/main" val="559052126"/>
                    </a:ext>
                  </a:extLst>
                </a:gridCol>
                <a:gridCol w="2943498">
                  <a:extLst>
                    <a:ext uri="{9D8B030D-6E8A-4147-A177-3AD203B41FA5}">
                      <a16:colId xmlns="" xmlns:a16="http://schemas.microsoft.com/office/drawing/2014/main" val="3980610183"/>
                    </a:ext>
                  </a:extLst>
                </a:gridCol>
              </a:tblGrid>
              <a:tr h="65400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Περιφέρεια</a:t>
                      </a:r>
                    </a:p>
                  </a:txBody>
                  <a:tcPr marL="58018" marR="58018" marT="8058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Προϋπολογισμός </a:t>
                      </a:r>
                      <a:r>
                        <a:rPr kumimoji="0" lang="el-GR" sz="1800" b="1" i="0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Επιχορήγησης (</a:t>
                      </a: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€ εκατ.)</a:t>
                      </a:r>
                    </a:p>
                  </a:txBody>
                  <a:tcPr marL="58018" marR="58018" marT="8058" marB="0" anchor="ctr"/>
                </a:tc>
                <a:extLst>
                  <a:ext uri="{0D108BD9-81ED-4DB2-BD59-A6C34878D82A}">
                    <a16:rowId xmlns="" xmlns:a16="http://schemas.microsoft.com/office/drawing/2014/main" val="2841556278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Κρήτης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31.0</a:t>
                      </a: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="" xmlns:a16="http://schemas.microsoft.com/office/drawing/2014/main" val="3061165009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Β. Αιγαίου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12.0</a:t>
                      </a: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="" xmlns:a16="http://schemas.microsoft.com/office/drawing/2014/main" val="276364914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Ν. Αιγαίου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27.0</a:t>
                      </a: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="" xmlns:a16="http://schemas.microsoft.com/office/drawing/2014/main" val="1394140673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Ανατολικής Μακεδονίας και Θράκης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74.0</a:t>
                      </a: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="" xmlns:a16="http://schemas.microsoft.com/office/drawing/2014/main" val="2215552516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Δυτικής Μακεδονίας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73,5</a:t>
                      </a:r>
                      <a:endParaRPr kumimoji="0" lang="el-GR" sz="1800" b="0" i="0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="" xmlns:a16="http://schemas.microsoft.com/office/drawing/2014/main" val="2233999970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Κεντρικής Μακεδονίας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130.0</a:t>
                      </a: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="" xmlns:a16="http://schemas.microsoft.com/office/drawing/2014/main" val="3731837360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Θεσσαλίας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84.0</a:t>
                      </a: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="" xmlns:a16="http://schemas.microsoft.com/office/drawing/2014/main" val="2603763725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Ηπείρου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65.0</a:t>
                      </a: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="" xmlns:a16="http://schemas.microsoft.com/office/drawing/2014/main" val="3832654251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Ιονίων Νήσων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10.0</a:t>
                      </a: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="" xmlns:a16="http://schemas.microsoft.com/office/drawing/2014/main" val="322940821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Αττικής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160.0</a:t>
                      </a: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="" xmlns:a16="http://schemas.microsoft.com/office/drawing/2014/main" val="3514769132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Στερεάς Ελλάδας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31,5</a:t>
                      </a:r>
                      <a:endParaRPr kumimoji="0" lang="el-GR" sz="1800" b="0" i="0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="" xmlns:a16="http://schemas.microsoft.com/office/drawing/2014/main" val="633748823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Πελοποννήσου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48,0</a:t>
                      </a:r>
                      <a:endParaRPr kumimoji="0" lang="el-GR" sz="1800" b="0" i="0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="" xmlns:a16="http://schemas.microsoft.com/office/drawing/2014/main" val="1758347534"/>
                  </a:ext>
                </a:extLst>
              </a:tr>
              <a:tr h="30966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1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Δυτικής Ελλάδας</a:t>
                      </a:r>
                    </a:p>
                  </a:txBody>
                  <a:tcPr marL="58018" marR="58018" marT="8058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el-GR" sz="1800" b="0" i="0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57.0</a:t>
                      </a:r>
                    </a:p>
                  </a:txBody>
                  <a:tcPr marL="58018" marR="58018" marT="8058" marB="0"/>
                </a:tc>
                <a:extLst>
                  <a:ext uri="{0D108BD9-81ED-4DB2-BD59-A6C34878D82A}">
                    <a16:rowId xmlns="" xmlns:a16="http://schemas.microsoft.com/office/drawing/2014/main" val="285033783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E35CA551-D43D-4AE9-A0F4-6B91444B3969}"/>
              </a:ext>
            </a:extLst>
          </p:cNvPr>
          <p:cNvSpPr txBox="1"/>
          <p:nvPr/>
        </p:nvSpPr>
        <p:spPr>
          <a:xfrm>
            <a:off x="7247708" y="2175191"/>
            <a:ext cx="4587241" cy="3343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Ο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συνολικός προϋπολογισμός ανέρχεται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σε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€ 850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εκατ.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από τα οποία: </a:t>
            </a:r>
            <a:endParaRPr lang="el-GR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l-GR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Πόροι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επιχορήγησης συνολικού ύψους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€ </a:t>
            </a:r>
            <a:r>
              <a:rPr lang="el-GR" b="1" dirty="0" smtClean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803 </a:t>
            </a:r>
            <a:r>
              <a:rPr lang="el-GR" b="1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εκατ.</a:t>
            </a:r>
            <a:r>
              <a:rPr lang="el-GR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οι οποίοι κατανέμονται ανά περιφέρεια,</a:t>
            </a:r>
          </a:p>
          <a:p>
            <a:pPr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και τα υπόλοιπο από το υφιστάμενο Ταμείο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για το Εξοικονομώ </a:t>
            </a:r>
            <a:r>
              <a:rPr lang="el-GR" dirty="0" err="1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Κατ’Οίκον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ΙΙ, για τις ανάγκες των δανείων.</a:t>
            </a:r>
            <a:endParaRPr lang="el-GR" sz="18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270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057D2BB-F6CA-4EAE-A38A-2A0E2754D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Ποσοστό Επιχορήγησης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7F5B3F46-6ED6-4965-8C29-BDC7E9677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67962632"/>
              </p:ext>
            </p:extLst>
          </p:nvPr>
        </p:nvGraphicFramePr>
        <p:xfrm>
          <a:off x="333101" y="1832655"/>
          <a:ext cx="8610602" cy="250698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77336">
                  <a:extLst>
                    <a:ext uri="{9D8B030D-6E8A-4147-A177-3AD203B41FA5}">
                      <a16:colId xmlns="" xmlns:a16="http://schemas.microsoft.com/office/drawing/2014/main" val="1490140045"/>
                    </a:ext>
                  </a:extLst>
                </a:gridCol>
                <a:gridCol w="1812157">
                  <a:extLst>
                    <a:ext uri="{9D8B030D-6E8A-4147-A177-3AD203B41FA5}">
                      <a16:colId xmlns="" xmlns:a16="http://schemas.microsoft.com/office/drawing/2014/main" val="3975100097"/>
                    </a:ext>
                  </a:extLst>
                </a:gridCol>
                <a:gridCol w="2429546">
                  <a:extLst>
                    <a:ext uri="{9D8B030D-6E8A-4147-A177-3AD203B41FA5}">
                      <a16:colId xmlns="" xmlns:a16="http://schemas.microsoft.com/office/drawing/2014/main" val="557323505"/>
                    </a:ext>
                  </a:extLst>
                </a:gridCol>
                <a:gridCol w="1962218">
                  <a:extLst>
                    <a:ext uri="{9D8B030D-6E8A-4147-A177-3AD203B41FA5}">
                      <a16:colId xmlns="" xmlns:a16="http://schemas.microsoft.com/office/drawing/2014/main" val="1204650341"/>
                    </a:ext>
                  </a:extLst>
                </a:gridCol>
                <a:gridCol w="1929345">
                  <a:extLst>
                    <a:ext uri="{9D8B030D-6E8A-4147-A177-3AD203B41FA5}">
                      <a16:colId xmlns="" xmlns:a16="http://schemas.microsoft.com/office/drawing/2014/main" val="3350946039"/>
                    </a:ext>
                  </a:extLst>
                </a:gridCol>
              </a:tblGrid>
              <a:tr h="6540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Ατομικό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Εισόδημα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Οικογενειακό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Εισόδημα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Βασικό Ποσοστό Επιχορήγησης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Μέγιστο Ποσοστό Επιχορήγησης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775092284"/>
                  </a:ext>
                </a:extLst>
              </a:tr>
              <a:tr h="24955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≤</a:t>
                      </a:r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10.000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≤</a:t>
                      </a:r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20.000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65</a:t>
                      </a: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%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95%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425319180"/>
                  </a:ext>
                </a:extLst>
              </a:tr>
              <a:tr h="4210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&gt; 10.000 – 20.000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&gt; 20.000 – 30.000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55</a:t>
                      </a: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%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85%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38653359"/>
                  </a:ext>
                </a:extLst>
              </a:tr>
              <a:tr h="3632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&gt; 20.000 – 30.000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&gt; 30.000 – 40.000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50</a:t>
                      </a: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%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80%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827366090"/>
                  </a:ext>
                </a:extLst>
              </a:tr>
              <a:tr h="3632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&gt; 30.000 – 50.000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&gt; 40.000 – 70.000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45</a:t>
                      </a: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%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75%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27717176"/>
                  </a:ext>
                </a:extLst>
              </a:tr>
              <a:tr h="25336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&gt; 50.000 – 90.000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&gt; 70.000 – 1</a:t>
                      </a: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</a:t>
                      </a: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0.000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35</a:t>
                      </a: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%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65%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311992035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4FCC2E6B-B388-4B80-AA2A-50844BDCA6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18107211"/>
              </p:ext>
            </p:extLst>
          </p:nvPr>
        </p:nvGraphicFramePr>
        <p:xfrm>
          <a:off x="333102" y="4909419"/>
          <a:ext cx="8610601" cy="130556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06341">
                  <a:extLst>
                    <a:ext uri="{9D8B030D-6E8A-4147-A177-3AD203B41FA5}">
                      <a16:colId xmlns="" xmlns:a16="http://schemas.microsoft.com/office/drawing/2014/main" val="1212170213"/>
                    </a:ext>
                  </a:extLst>
                </a:gridCol>
                <a:gridCol w="2748707">
                  <a:extLst>
                    <a:ext uri="{9D8B030D-6E8A-4147-A177-3AD203B41FA5}">
                      <a16:colId xmlns="" xmlns:a16="http://schemas.microsoft.com/office/drawing/2014/main" val="2464848793"/>
                    </a:ext>
                  </a:extLst>
                </a:gridCol>
                <a:gridCol w="3456156">
                  <a:extLst>
                    <a:ext uri="{9D8B030D-6E8A-4147-A177-3AD203B41FA5}">
                      <a16:colId xmlns="" xmlns:a16="http://schemas.microsoft.com/office/drawing/2014/main" val="1601937652"/>
                    </a:ext>
                  </a:extLst>
                </a:gridCol>
                <a:gridCol w="1899397">
                  <a:extLst>
                    <a:ext uri="{9D8B030D-6E8A-4147-A177-3AD203B41FA5}">
                      <a16:colId xmlns="" xmlns:a16="http://schemas.microsoft.com/office/drawing/2014/main" val="883911469"/>
                    </a:ext>
                  </a:extLst>
                </a:gridCol>
              </a:tblGrid>
              <a:tr h="3321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b="1" kern="12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Πολυκ</a:t>
                      </a:r>
                      <a:r>
                        <a:rPr lang="en-US" sz="1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ατοικία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Βασικό ποσοστό  επιχορήγησης</a:t>
                      </a:r>
                      <a:r>
                        <a:rPr lang="en-US" sz="1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*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Μέγιστο Ποσοστό Επιχορήγησης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2854952125"/>
                  </a:ext>
                </a:extLst>
              </a:tr>
              <a:tr h="3321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Τύπου Α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60%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90%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2711867938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Τύπου Β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60%</a:t>
                      </a:r>
                      <a:endParaRPr lang="el-GR" sz="14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80%</a:t>
                      </a:r>
                      <a:endParaRPr lang="el-GR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25993936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46E3B462-982C-4DDC-B6D6-DFD400B9B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9165" y="2583996"/>
            <a:ext cx="2821577" cy="3297917"/>
          </a:xfrm>
        </p:spPr>
        <p:txBody>
          <a:bodyPr>
            <a:normAutofit/>
          </a:bodyPr>
          <a:lstStyle/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cs typeface="Times New Roman" panose="02020603050405020304" pitchFamily="18" charset="0"/>
              </a:rPr>
              <a:t>E</a:t>
            </a:r>
            <a:r>
              <a:rPr lang="el-GR" sz="1600" dirty="0">
                <a:cs typeface="Times New Roman" panose="02020603050405020304" pitchFamily="18" charset="0"/>
              </a:rPr>
              <a:t>ιδική προσαύξηση </a:t>
            </a:r>
            <a:r>
              <a:rPr lang="en-US" sz="1600" dirty="0">
                <a:cs typeface="Times New Roman" panose="02020603050405020304" pitchFamily="18" charset="0"/>
              </a:rPr>
              <a:t>+</a:t>
            </a:r>
            <a:r>
              <a:rPr lang="el-GR" sz="1600" dirty="0">
                <a:cs typeface="Times New Roman" panose="02020603050405020304" pitchFamily="18" charset="0"/>
              </a:rPr>
              <a:t>10% λόγω </a:t>
            </a:r>
            <a:r>
              <a:rPr lang="en-US" sz="1600" dirty="0">
                <a:cs typeface="Times New Roman" panose="02020603050405020304" pitchFamily="18" charset="0"/>
              </a:rPr>
              <a:t>COVID</a:t>
            </a:r>
            <a:r>
              <a:rPr lang="el-GR" sz="1600" dirty="0">
                <a:cs typeface="Times New Roman" panose="02020603050405020304" pitchFamily="18" charset="0"/>
              </a:rPr>
              <a:t> – 19</a:t>
            </a:r>
            <a:r>
              <a:rPr lang="en-US" sz="1600" dirty="0">
                <a:cs typeface="Times New Roman" panose="02020603050405020304" pitchFamily="18" charset="0"/>
              </a:rPr>
              <a:t>  </a:t>
            </a:r>
            <a:r>
              <a:rPr lang="el-GR" sz="1600" dirty="0">
                <a:cs typeface="Times New Roman" panose="02020603050405020304" pitchFamily="18" charset="0"/>
              </a:rPr>
              <a:t>σε όλους</a:t>
            </a:r>
            <a:r>
              <a:rPr lang="en-US" sz="1600" dirty="0">
                <a:cs typeface="Times New Roman" panose="02020603050405020304" pitchFamily="18" charset="0"/>
              </a:rPr>
              <a:t> </a:t>
            </a:r>
            <a:endParaRPr lang="el-GR" sz="1600" dirty="0">
              <a:cs typeface="Times New Roman" panose="02020603050405020304" pitchFamily="18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l-GR" sz="1600" b="1" dirty="0">
              <a:cs typeface="Times New Roman" panose="02020603050405020304" pitchFamily="18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600" dirty="0">
                <a:cs typeface="Times New Roman" panose="02020603050405020304" pitchFamily="18" charset="0"/>
              </a:rPr>
              <a:t>Ενεργειακό </a:t>
            </a:r>
            <a:r>
              <a:rPr lang="en-US" sz="1600" dirty="0">
                <a:cs typeface="Times New Roman" panose="02020603050405020304" pitchFamily="18" charset="0"/>
              </a:rPr>
              <a:t>premium 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+10%</a:t>
            </a:r>
            <a:r>
              <a:rPr lang="en-US" sz="1600" dirty="0">
                <a:effectLst/>
                <a:cs typeface="Times New Roman" panose="02020603050405020304" pitchFamily="18" charset="0"/>
              </a:rPr>
              <a:t> 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εφόσον επιτευχθεί </a:t>
            </a:r>
            <a:r>
              <a:rPr lang="el-GR" sz="1600" dirty="0">
                <a:cs typeface="Times New Roman" panose="02020603050405020304" pitchFamily="18" charset="0"/>
              </a:rPr>
              <a:t>αναβάθμιση σε</a:t>
            </a:r>
            <a:r>
              <a:rPr lang="en-US" sz="1600" dirty="0">
                <a:cs typeface="Times New Roman" panose="02020603050405020304" pitchFamily="18" charset="0"/>
              </a:rPr>
              <a:t> </a:t>
            </a:r>
            <a:r>
              <a:rPr lang="el-GR" sz="1600" dirty="0">
                <a:cs typeface="Times New Roman" panose="02020603050405020304" pitchFamily="18" charset="0"/>
              </a:rPr>
              <a:t>ενεργειακή κατηγορία</a:t>
            </a:r>
            <a:r>
              <a:rPr lang="en-US" sz="1600" dirty="0">
                <a:cs typeface="Times New Roman" panose="02020603050405020304" pitchFamily="18" charset="0"/>
              </a:rPr>
              <a:t> </a:t>
            </a:r>
            <a:r>
              <a:rPr lang="el-GR" sz="1600" dirty="0">
                <a:effectLst/>
                <a:cs typeface="Times New Roman" panose="02020603050405020304" pitchFamily="18" charset="0"/>
              </a:rPr>
              <a:t> τουλάχιστον Β’</a:t>
            </a:r>
            <a:endParaRPr lang="en-US" sz="1600" dirty="0">
              <a:cs typeface="Times New Roman" panose="02020603050405020304" pitchFamily="18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600" dirty="0">
              <a:effectLst/>
              <a:cs typeface="Times New Roman" panose="02020603050405020304" pitchFamily="18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altLang="el-GR" sz="1600" dirty="0">
                <a:cs typeface="Times New Roman" panose="02020603050405020304" pitchFamily="18" charset="0"/>
              </a:rPr>
              <a:t>Ειδική προσαύξηση </a:t>
            </a:r>
            <a:r>
              <a:rPr lang="en-US" altLang="el-GR" sz="1600" dirty="0">
                <a:cs typeface="Times New Roman" panose="02020603050405020304" pitchFamily="18" charset="0"/>
              </a:rPr>
              <a:t>+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10% </a:t>
            </a:r>
            <a:r>
              <a:rPr kumimoji="0" lang="el-GR" altLang="el-GR" sz="160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(ρήτρα δίκαιης μετάβασης)</a:t>
            </a:r>
            <a:r>
              <a:rPr kumimoji="0" lang="en-US" altLang="el-GR" sz="160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σε </a:t>
            </a:r>
            <a:r>
              <a:rPr kumimoji="0" lang="el-GR" altLang="el-GR" sz="1600" b="0" i="0" u="none" strike="noStrike" cap="none" normalizeH="0" baseline="0" dirty="0" err="1">
                <a:ln>
                  <a:noFill/>
                </a:ln>
                <a:effectLst/>
                <a:cs typeface="Times New Roman" panose="02020603050405020304" pitchFamily="18" charset="0"/>
              </a:rPr>
              <a:t>λιγνιτικές</a:t>
            </a:r>
            <a:r>
              <a:rPr kumimoji="0" lang="el-GR" altLang="el-GR" sz="16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περιοχές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l-GR" sz="1600" dirty="0">
              <a:cs typeface="Times New Roman" panose="02020603050405020304" pitchFamily="18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600" i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xmlns="" val="1862253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AAB742-A3D5-4560-BAFF-9A4293871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Ειδικά Ποσοστά Επιχορήγησης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C3729B1-9125-4BB0-A86C-D739EF2DC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sz="1800" dirty="0">
                <a:cs typeface="Times New Roman" panose="02020603050405020304" pitchFamily="18" charset="0"/>
              </a:rPr>
              <a:t>Επί του βασικού ποσοστού επιχορήγησης κάθε κατηγορίας προστίθεται</a:t>
            </a:r>
            <a:r>
              <a:rPr lang="en-US" sz="1800" dirty="0">
                <a:cs typeface="Times New Roman" panose="02020603050405020304" pitchFamily="18" charset="0"/>
              </a:rPr>
              <a:t> </a:t>
            </a:r>
            <a:r>
              <a:rPr lang="el-GR" sz="1800" dirty="0">
                <a:cs typeface="Times New Roman" panose="02020603050405020304" pitchFamily="18" charset="0"/>
              </a:rPr>
              <a:t>επιπλέον </a:t>
            </a:r>
            <a:r>
              <a:rPr lang="el-GR" sz="1800" b="1" dirty="0">
                <a:cs typeface="Times New Roman" panose="02020603050405020304" pitchFamily="18" charset="0"/>
              </a:rPr>
              <a:t>ειδική προσαύξηση 10% λόγω </a:t>
            </a:r>
            <a:r>
              <a:rPr lang="en-US" sz="1800" b="1" dirty="0">
                <a:cs typeface="Times New Roman" panose="02020603050405020304" pitchFamily="18" charset="0"/>
              </a:rPr>
              <a:t>COVID</a:t>
            </a:r>
            <a:r>
              <a:rPr lang="el-GR" sz="1800" b="1" dirty="0">
                <a:cs typeface="Times New Roman" panose="02020603050405020304" pitchFamily="18" charset="0"/>
              </a:rPr>
              <a:t> – 19</a:t>
            </a:r>
            <a:r>
              <a:rPr lang="en-US" sz="1800" b="1" dirty="0">
                <a:cs typeface="Times New Roman" panose="02020603050405020304" pitchFamily="18" charset="0"/>
              </a:rPr>
              <a:t> </a:t>
            </a:r>
            <a:r>
              <a:rPr lang="el-GR" sz="1800" dirty="0">
                <a:cs typeface="Times New Roman" panose="02020603050405020304" pitchFamily="18" charset="0"/>
              </a:rPr>
              <a:t>ώστε να αντιμετωπιστούν οι δυσμενείς επιπτώσεις της υγειονομικής κρίσης στην οικονομία και τα νοικοκυριά</a:t>
            </a:r>
            <a:r>
              <a:rPr lang="en-US" sz="1800" dirty="0">
                <a:cs typeface="Times New Roman" panose="02020603050405020304" pitchFamily="18" charset="0"/>
              </a:rPr>
              <a:t>. </a:t>
            </a:r>
            <a:r>
              <a:rPr lang="en-US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l-GR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ΝΕΟ</a:t>
            </a:r>
            <a:r>
              <a:rPr lang="en-US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!)</a:t>
            </a:r>
            <a:endParaRPr lang="el-GR" sz="18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1800" b="1" dirty="0">
              <a:cs typeface="Times New Roman" panose="02020603050405020304" pitchFamily="18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sz="1800" dirty="0">
                <a:effectLst/>
                <a:cs typeface="Times New Roman" panose="02020603050405020304" pitchFamily="18" charset="0"/>
              </a:rPr>
              <a:t>Σε κτήρια ενεργειακής κατηγορίας </a:t>
            </a:r>
            <a:r>
              <a:rPr lang="el-GR" sz="1800" b="1" dirty="0">
                <a:effectLst/>
                <a:cs typeface="Times New Roman" panose="02020603050405020304" pitchFamily="18" charset="0"/>
              </a:rPr>
              <a:t>Η και Ζ </a:t>
            </a:r>
            <a:r>
              <a:rPr lang="el-GR" sz="1800" dirty="0">
                <a:effectLst/>
                <a:cs typeface="Times New Roman" panose="02020603050405020304" pitchFamily="18" charset="0"/>
              </a:rPr>
              <a:t>(μονοκατοικίες, μεμονωμένα διαμερίσματα, πολυκατοικίες Τύπου Α), </a:t>
            </a:r>
            <a:r>
              <a:rPr lang="el-GR" sz="1800" b="1" dirty="0">
                <a:effectLst/>
                <a:cs typeface="Times New Roman" panose="02020603050405020304" pitchFamily="18" charset="0"/>
              </a:rPr>
              <a:t>εφόσον επιτευχθεί αναβάθμιση σε τουλάχιστον Β’ ενεργειακή κατηγορία</a:t>
            </a:r>
            <a:r>
              <a:rPr lang="el-GR" sz="1800" dirty="0">
                <a:effectLst/>
                <a:cs typeface="Times New Roman" panose="02020603050405020304" pitchFamily="18" charset="0"/>
              </a:rPr>
              <a:t>, προστίθεται ενεργειακό </a:t>
            </a:r>
            <a:r>
              <a:rPr lang="en-US" sz="1800" dirty="0">
                <a:effectLst/>
                <a:cs typeface="Times New Roman" panose="02020603050405020304" pitchFamily="18" charset="0"/>
              </a:rPr>
              <a:t>p</a:t>
            </a:r>
            <a:r>
              <a:rPr lang="el-GR" sz="1800" dirty="0" err="1">
                <a:effectLst/>
                <a:cs typeface="Times New Roman" panose="02020603050405020304" pitchFamily="18" charset="0"/>
              </a:rPr>
              <a:t>remium</a:t>
            </a:r>
            <a:r>
              <a:rPr lang="el-GR" sz="1800" dirty="0">
                <a:effectLst/>
                <a:cs typeface="Times New Roman" panose="02020603050405020304" pitchFamily="18" charset="0"/>
              </a:rPr>
              <a:t> +10%.</a:t>
            </a:r>
            <a:r>
              <a:rPr lang="el-GR" sz="1800" i="1" dirty="0">
                <a:effectLst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(NEO!)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800" i="1" dirty="0">
              <a:cs typeface="Times New Roman" panose="02020603050405020304" pitchFamily="18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en-US" altLang="el-GR" sz="18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E</a:t>
            </a:r>
            <a:r>
              <a:rPr kumimoji="0" lang="el-GR" altLang="el-GR" sz="18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ιδικά για τους κάτωθι δήμους του οι οποίοι ανήκουν σε </a:t>
            </a:r>
            <a:r>
              <a:rPr kumimoji="0" lang="el-GR" altLang="el-GR" sz="1800" b="0" i="0" u="none" strike="noStrike" cap="none" normalizeH="0" baseline="0" dirty="0" err="1">
                <a:ln>
                  <a:noFill/>
                </a:ln>
                <a:effectLst/>
                <a:cs typeface="Times New Roman" panose="02020603050405020304" pitchFamily="18" charset="0"/>
              </a:rPr>
              <a:t>λιγνιτικές</a:t>
            </a:r>
            <a:r>
              <a:rPr kumimoji="0" lang="el-GR" altLang="el-GR" sz="18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περιοχές, το βασικό ποσοστό επιχορήγησης προσαυξάνεται κατά 10% (</a:t>
            </a:r>
            <a:r>
              <a:rPr kumimoji="0" lang="el-GR" altLang="el-GR" sz="1800" b="1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ρήτρα δίκαιης μετάβασης</a:t>
            </a:r>
            <a:r>
              <a:rPr kumimoji="0" lang="el-GR" altLang="el-GR" sz="18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)</a:t>
            </a:r>
            <a:r>
              <a:rPr kumimoji="0" lang="en-US" altLang="el-GR" sz="18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(NEO!)</a:t>
            </a:r>
            <a:r>
              <a:rPr kumimoji="0" lang="el-GR" altLang="el-GR" sz="18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: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l-GR" sz="1800" i="1" dirty="0"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5CDAA076-2D6B-4380-B4C4-1756A75FF2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38311951"/>
              </p:ext>
            </p:extLst>
          </p:nvPr>
        </p:nvGraphicFramePr>
        <p:xfrm>
          <a:off x="838200" y="4688575"/>
          <a:ext cx="10071032" cy="109728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702975">
                  <a:extLst>
                    <a:ext uri="{9D8B030D-6E8A-4147-A177-3AD203B41FA5}">
                      <a16:colId xmlns="" xmlns:a16="http://schemas.microsoft.com/office/drawing/2014/main" val="2401197035"/>
                    </a:ext>
                  </a:extLst>
                </a:gridCol>
                <a:gridCol w="8368057">
                  <a:extLst>
                    <a:ext uri="{9D8B030D-6E8A-4147-A177-3AD203B41FA5}">
                      <a16:colId xmlns="" xmlns:a16="http://schemas.microsoft.com/office/drawing/2014/main" val="1972814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Π.Ε. Κοζάνης: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Δήμος Κοζάνης, Δήμος </a:t>
                      </a:r>
                      <a:r>
                        <a:rPr lang="el-GR" sz="1600" b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Βοΐου</a:t>
                      </a:r>
                      <a:r>
                        <a:rPr lang="el-GR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, Δήμος </a:t>
                      </a:r>
                      <a:r>
                        <a:rPr lang="el-GR" sz="1600" b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Βελβεντού</a:t>
                      </a:r>
                      <a:r>
                        <a:rPr lang="el-GR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, Δήμος Εορδαίας, Δήμος </a:t>
                      </a:r>
                      <a:r>
                        <a:rPr lang="el-GR" sz="1600" b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Σερβίων</a:t>
                      </a:r>
                      <a:endParaRPr lang="el-GR" sz="16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41359236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Π.Ε. Φλώρινας:</a:t>
                      </a:r>
                      <a:endParaRPr lang="el-GR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Δήμος Φλώρινας, Δήμος Αμυνταίου, Δήμος Πρεσπών</a:t>
                      </a:r>
                      <a:endParaRPr lang="el-GR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5305259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Π.Ε. Αρκαδίας:</a:t>
                      </a:r>
                      <a:endParaRPr lang="el-GR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l-GR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Δήμος Μεγαλόπολης, </a:t>
                      </a:r>
                      <a:r>
                        <a:rPr lang="en-US" sz="16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Δήμος</a:t>
                      </a: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Γορτυνί</a:t>
                      </a:r>
                      <a:r>
                        <a:rPr lang="en-US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ας 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893156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2812783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</TotalTime>
  <Words>2450</Words>
  <Application>Microsoft Office PowerPoint</Application>
  <PresentationFormat>Προσαρμογή</PresentationFormat>
  <Paragraphs>617</Paragraphs>
  <Slides>24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25" baseType="lpstr">
      <vt:lpstr>Θέμα του Office</vt:lpstr>
      <vt:lpstr>Νέο Πρόγραμμα “ΕΞΟΙΚΟΝΟΜΩ – ΑΥΤΟΝΟΜΩ  …… για ένα έξυπνο σπίτι” </vt:lpstr>
      <vt:lpstr>Περιεχόμενα</vt:lpstr>
      <vt:lpstr>Επιλέξιμες Κατοικίες</vt:lpstr>
      <vt:lpstr>Προϋποθέσεις Επιλέξιμων Κατοικιών</vt:lpstr>
      <vt:lpstr>Ωφελούμενοι - Δικαιούχοι</vt:lpstr>
      <vt:lpstr>Χρονοδιάγραμμα έναρξης υποβολής αιτήσεων</vt:lpstr>
      <vt:lpstr>Προϋπολογισμός Προγράμματος Εξοικονομώ - Αυτονομώ</vt:lpstr>
      <vt:lpstr>Ποσοστό Επιχορήγησης</vt:lpstr>
      <vt:lpstr>Ειδικά Ποσοστά Επιχορήγησης</vt:lpstr>
      <vt:lpstr>Ενεργειακός στόχος – Απαιτήσεις</vt:lpstr>
      <vt:lpstr>Ενεργειακός στόχος – Απαιτήσεις</vt:lpstr>
      <vt:lpstr>Επιλέξιμες παρεμβάσεις ανά τύπο κατοικίας-αίτησης</vt:lpstr>
      <vt:lpstr>Επιλέξιμες παρεμβάσεις ανά τύπο κατοικίας-αίτησης</vt:lpstr>
      <vt:lpstr>Επιλέξιμες παρεμβάσεις ανά τύπο κατοικίας-αίτησης</vt:lpstr>
      <vt:lpstr>Επιλέξιμες παρεμβάσεις ανά τύπο κατοικίας-αίτησης</vt:lpstr>
      <vt:lpstr>Επιλέξιμες παρεμβάσεις ανά τύπο κατοικίας-αίτησης</vt:lpstr>
      <vt:lpstr>Επιχορήγηση λοιπών δαπανών</vt:lpstr>
      <vt:lpstr>Επιχορήγηση λοιπών δαπανών</vt:lpstr>
      <vt:lpstr>Συνολικός Ανώτατος Προϋπολογισμός</vt:lpstr>
      <vt:lpstr>Παράδειγμα: Αίτηση κατοικίας με ωφέλιμη επιφάνεια 100 m2</vt:lpstr>
      <vt:lpstr>Παράδειγμα: Αίτηση κατοικίας με ωφέλιμη επιφάνεια 100 m2</vt:lpstr>
      <vt:lpstr>Κύρια δικαιολογητικά </vt:lpstr>
      <vt:lpstr>Σημαντικές διευκρινίσεις </vt:lpstr>
      <vt:lpstr>Σημαντικές διευκρινίσεις για Ενεργειακούς Επιθεωρητές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Manolis G</dc:creator>
  <cp:lastModifiedBy>Admin</cp:lastModifiedBy>
  <cp:revision>57</cp:revision>
  <dcterms:created xsi:type="dcterms:W3CDTF">2020-07-24T14:53:16Z</dcterms:created>
  <dcterms:modified xsi:type="dcterms:W3CDTF">2020-10-13T09:23:04Z</dcterms:modified>
</cp:coreProperties>
</file>